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theme/themeOverride1.xml" ContentType="application/vnd.openxmlformats-officedocument.themeOverr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936" r:id="rId6"/>
  </p:sldMasterIdLst>
  <p:notesMasterIdLst>
    <p:notesMasterId r:id="rId66"/>
  </p:notesMasterIdLst>
  <p:handoutMasterIdLst>
    <p:handoutMasterId r:id="rId67"/>
  </p:handoutMasterIdLst>
  <p:sldIdLst>
    <p:sldId id="468" r:id="rId7"/>
    <p:sldId id="442" r:id="rId8"/>
    <p:sldId id="515" r:id="rId9"/>
    <p:sldId id="516" r:id="rId10"/>
    <p:sldId id="517" r:id="rId11"/>
    <p:sldId id="459" r:id="rId12"/>
    <p:sldId id="443" r:id="rId13"/>
    <p:sldId id="460" r:id="rId14"/>
    <p:sldId id="444" r:id="rId15"/>
    <p:sldId id="446" r:id="rId16"/>
    <p:sldId id="445" r:id="rId17"/>
    <p:sldId id="447" r:id="rId18"/>
    <p:sldId id="477" r:id="rId19"/>
    <p:sldId id="369" r:id="rId20"/>
    <p:sldId id="448" r:id="rId21"/>
    <p:sldId id="449" r:id="rId22"/>
    <p:sldId id="450" r:id="rId23"/>
    <p:sldId id="478" r:id="rId24"/>
    <p:sldId id="490" r:id="rId25"/>
    <p:sldId id="491" r:id="rId26"/>
    <p:sldId id="492" r:id="rId27"/>
    <p:sldId id="493" r:id="rId28"/>
    <p:sldId id="494" r:id="rId29"/>
    <p:sldId id="495" r:id="rId30"/>
    <p:sldId id="509" r:id="rId31"/>
    <p:sldId id="503" r:id="rId32"/>
    <p:sldId id="508" r:id="rId33"/>
    <p:sldId id="510" r:id="rId34"/>
    <p:sldId id="518" r:id="rId35"/>
    <p:sldId id="511" r:id="rId36"/>
    <p:sldId id="512" r:id="rId37"/>
    <p:sldId id="513" r:id="rId38"/>
    <p:sldId id="504" r:id="rId39"/>
    <p:sldId id="505" r:id="rId40"/>
    <p:sldId id="461" r:id="rId41"/>
    <p:sldId id="462" r:id="rId42"/>
    <p:sldId id="463" r:id="rId43"/>
    <p:sldId id="464" r:id="rId44"/>
    <p:sldId id="407" r:id="rId45"/>
    <p:sldId id="465" r:id="rId46"/>
    <p:sldId id="404" r:id="rId47"/>
    <p:sldId id="466" r:id="rId48"/>
    <p:sldId id="415" r:id="rId49"/>
    <p:sldId id="501" r:id="rId50"/>
    <p:sldId id="360" r:id="rId51"/>
    <p:sldId id="469" r:id="rId52"/>
    <p:sldId id="470" r:id="rId53"/>
    <p:sldId id="471" r:id="rId54"/>
    <p:sldId id="472" r:id="rId55"/>
    <p:sldId id="382" r:id="rId56"/>
    <p:sldId id="384" r:id="rId57"/>
    <p:sldId id="496" r:id="rId58"/>
    <p:sldId id="497" r:id="rId59"/>
    <p:sldId id="498" r:id="rId60"/>
    <p:sldId id="487" r:id="rId61"/>
    <p:sldId id="488" r:id="rId62"/>
    <p:sldId id="473" r:id="rId63"/>
    <p:sldId id="502" r:id="rId64"/>
    <p:sldId id="489" r:id="rId65"/>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5F44ED2E-85FF-46E0-9DE4-31D87DB36A96}">
          <p14:sldIdLst>
            <p14:sldId id="468"/>
          </p14:sldIdLst>
        </p14:section>
        <p14:section name="Introduction" id="{C9C9F76A-13C8-48BC-801C-BE4EBA69DDDF}">
          <p14:sldIdLst>
            <p14:sldId id="442"/>
            <p14:sldId id="515"/>
            <p14:sldId id="516"/>
            <p14:sldId id="517"/>
            <p14:sldId id="459"/>
            <p14:sldId id="443"/>
            <p14:sldId id="460"/>
            <p14:sldId id="444"/>
          </p14:sldIdLst>
        </p14:section>
        <p14:section name="Cloud Optimized" id="{BFEBB7BB-5F45-4649-9618-6C38A3F5219B}">
          <p14:sldIdLst>
            <p14:sldId id="446"/>
            <p14:sldId id="445"/>
            <p14:sldId id="447"/>
          </p14:sldIdLst>
        </p14:section>
        <p14:section name="Lift and Shift" id="{5ADB8148-1B2F-AD4A-99E2-8B4DC4D972F6}">
          <p14:sldIdLst>
            <p14:sldId id="477"/>
            <p14:sldId id="369"/>
            <p14:sldId id="448"/>
            <p14:sldId id="449"/>
            <p14:sldId id="450"/>
            <p14:sldId id="478"/>
            <p14:sldId id="490"/>
            <p14:sldId id="491"/>
            <p14:sldId id="492"/>
            <p14:sldId id="493"/>
            <p14:sldId id="494"/>
            <p14:sldId id="495"/>
          </p14:sldIdLst>
        </p14:section>
        <p14:section name="Security" id="{3E71DEF9-6F83-4E05-BB5F-AF8C78FE439B}">
          <p14:sldIdLst>
            <p14:sldId id="509"/>
            <p14:sldId id="503"/>
            <p14:sldId id="508"/>
            <p14:sldId id="510"/>
            <p14:sldId id="518"/>
            <p14:sldId id="511"/>
            <p14:sldId id="512"/>
            <p14:sldId id="513"/>
            <p14:sldId id="504"/>
            <p14:sldId id="505"/>
          </p14:sldIdLst>
        </p14:section>
        <p14:section name="Data migration" id="{C443003A-56AA-4A21-976F-C196CDB0717C}">
          <p14:sldIdLst>
            <p14:sldId id="461"/>
            <p14:sldId id="462"/>
            <p14:sldId id="463"/>
            <p14:sldId id="464"/>
            <p14:sldId id="407"/>
            <p14:sldId id="465"/>
            <p14:sldId id="404"/>
            <p14:sldId id="466"/>
            <p14:sldId id="415"/>
            <p14:sldId id="501"/>
          </p14:sldIdLst>
        </p14:section>
        <p14:section name="SAP Migration" id="{60F8402A-B52A-44E7-AC18-8A70FCB81843}">
          <p14:sldIdLst>
            <p14:sldId id="360"/>
            <p14:sldId id="469"/>
            <p14:sldId id="470"/>
            <p14:sldId id="471"/>
            <p14:sldId id="472"/>
            <p14:sldId id="382"/>
            <p14:sldId id="384"/>
            <p14:sldId id="496"/>
            <p14:sldId id="497"/>
            <p14:sldId id="498"/>
            <p14:sldId id="487"/>
          </p14:sldIdLst>
        </p14:section>
        <p14:section name="Conclusion" id="{3A574D6B-EE10-4BC6-929B-65B6497682E7}">
          <p14:sldIdLst>
            <p14:sldId id="488"/>
            <p14:sldId id="473"/>
            <p14:sldId id="502"/>
            <p14:sldId id="489"/>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8" name="Author" initials="A" lastIdx="0" clrIdx="1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7"/>
    <a:srgbClr val="EEEEEE"/>
    <a:srgbClr val="000000"/>
    <a:srgbClr val="47494C"/>
    <a:srgbClr val="FFB900"/>
    <a:srgbClr val="FFFFFF"/>
    <a:srgbClr val="FF8C00"/>
    <a:srgbClr val="D83B01"/>
    <a:srgbClr val="107C10"/>
    <a:srgbClr val="35353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7408" autoAdjust="0"/>
    <p:restoredTop sz="75402" autoAdjust="0"/>
  </p:normalViewPr>
  <p:slideViewPr>
    <p:cSldViewPr snapToGrid="0">
      <p:cViewPr varScale="1">
        <p:scale>
          <a:sx n="76" d="100"/>
          <a:sy n="76" d="100"/>
        </p:scale>
        <p:origin x="1098" y="96"/>
      </p:cViewPr>
      <p:guideLst/>
    </p:cSldViewPr>
  </p:slideViewPr>
  <p:notesTextViewPr>
    <p:cViewPr>
      <p:scale>
        <a:sx n="1" d="1"/>
        <a:sy n="1" d="1"/>
      </p:scale>
      <p:origin x="0" y="0"/>
    </p:cViewPr>
  </p:notesTextViewPr>
  <p:sorterViewPr>
    <p:cViewPr>
      <p:scale>
        <a:sx n="150" d="100"/>
        <a:sy n="150" d="100"/>
      </p:scale>
      <p:origin x="0" y="-8700"/>
    </p:cViewPr>
  </p:sorter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slide" Target="slides/slide49.xml"/><Relationship Id="rId63" Type="http://schemas.openxmlformats.org/officeDocument/2006/relationships/slide" Target="slides/slide57.xml"/><Relationship Id="rId68" Type="http://schemas.openxmlformats.org/officeDocument/2006/relationships/commentAuthors" Target="commentAuthors.xml"/><Relationship Id="rId7" Type="http://schemas.openxmlformats.org/officeDocument/2006/relationships/slide" Target="slides/slide1.xml"/><Relationship Id="rId71"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 Type="http://schemas.openxmlformats.org/officeDocument/2006/relationships/customXml" Target="../customXml/item1.xml"/><Relationship Id="rId6" Type="http://schemas.openxmlformats.org/officeDocument/2006/relationships/slideMaster" Target="slideMasters/slideMaster1.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66" Type="http://schemas.openxmlformats.org/officeDocument/2006/relationships/notesMaster" Target="notesMasters/notesMaster1.xml"/><Relationship Id="rId5" Type="http://schemas.openxmlformats.org/officeDocument/2006/relationships/customXml" Target="../customXml/item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61" Type="http://schemas.openxmlformats.org/officeDocument/2006/relationships/slide" Target="slides/slide55.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4" Type="http://schemas.openxmlformats.org/officeDocument/2006/relationships/customXml" Target="../customXml/item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slide" Target="slides/slide58.xml"/><Relationship Id="rId69" Type="http://schemas.openxmlformats.org/officeDocument/2006/relationships/presProps" Target="presProps.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handoutMaster" Target="handoutMasters/handoutMaster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313D065-3E46-423B-B0AB-95B709A4BA9C}" type="doc">
      <dgm:prSet loTypeId="urn:microsoft.com/office/officeart/2005/8/layout/lProcess2" loCatId="relationship" qsTypeId="urn:microsoft.com/office/officeart/2005/8/quickstyle/simple1" qsCatId="simple" csTypeId="urn:microsoft.com/office/officeart/2005/8/colors/accent1_2" csCatId="accent1" phldr="1"/>
      <dgm:spPr/>
      <dgm:t>
        <a:bodyPr/>
        <a:lstStyle/>
        <a:p>
          <a:endParaRPr lang="en-US"/>
        </a:p>
      </dgm:t>
    </dgm:pt>
    <dgm:pt modelId="{93446BC6-14F8-4F0F-8E90-2AB4E54A691D}">
      <dgm:prSet/>
      <dgm:spPr/>
      <dgm:t>
        <a:bodyPr/>
        <a:lstStyle/>
        <a:p>
          <a:r>
            <a:rPr lang="en-US"/>
            <a:t>IaaS</a:t>
          </a:r>
          <a:br>
            <a:rPr lang="en-US"/>
          </a:br>
          <a:r>
            <a:rPr lang="en-US"/>
            <a:t>VMs</a:t>
          </a:r>
        </a:p>
      </dgm:t>
    </dgm:pt>
    <dgm:pt modelId="{37B4CBEC-A8A9-4E8C-A043-3C63415939CB}" type="parTrans" cxnId="{0D37718F-1061-4212-8490-F7F8F73EB09A}">
      <dgm:prSet/>
      <dgm:spPr/>
      <dgm:t>
        <a:bodyPr/>
        <a:lstStyle/>
        <a:p>
          <a:endParaRPr lang="en-US"/>
        </a:p>
      </dgm:t>
    </dgm:pt>
    <dgm:pt modelId="{B8B640D3-3D8A-415C-82D6-C5A19AA791D1}" type="sibTrans" cxnId="{0D37718F-1061-4212-8490-F7F8F73EB09A}">
      <dgm:prSet/>
      <dgm:spPr/>
      <dgm:t>
        <a:bodyPr/>
        <a:lstStyle/>
        <a:p>
          <a:endParaRPr lang="en-US"/>
        </a:p>
      </dgm:t>
    </dgm:pt>
    <dgm:pt modelId="{D8FA6B2F-CEE9-4C05-AA3D-26432E102867}">
      <dgm:prSet/>
      <dgm:spPr/>
      <dgm:t>
        <a:bodyPr/>
        <a:lstStyle/>
        <a:p>
          <a:r>
            <a:rPr lang="en-US"/>
            <a:t>VM Scale Sets</a:t>
          </a:r>
        </a:p>
      </dgm:t>
    </dgm:pt>
    <dgm:pt modelId="{1173D26D-B999-4A78-8169-0E234065A748}" type="parTrans" cxnId="{203CF54F-874D-4BA6-AD8D-9A35164F273C}">
      <dgm:prSet/>
      <dgm:spPr/>
      <dgm:t>
        <a:bodyPr/>
        <a:lstStyle/>
        <a:p>
          <a:endParaRPr lang="en-US"/>
        </a:p>
      </dgm:t>
    </dgm:pt>
    <dgm:pt modelId="{35C53E8F-C2E2-4E00-8D75-19D606FA31AF}" type="sibTrans" cxnId="{203CF54F-874D-4BA6-AD8D-9A35164F273C}">
      <dgm:prSet/>
      <dgm:spPr/>
      <dgm:t>
        <a:bodyPr/>
        <a:lstStyle/>
        <a:p>
          <a:endParaRPr lang="en-US"/>
        </a:p>
      </dgm:t>
    </dgm:pt>
    <dgm:pt modelId="{260A285B-3648-478D-9802-F027B29B168D}">
      <dgm:prSet/>
      <dgm:spPr/>
      <dgm:t>
        <a:bodyPr/>
        <a:lstStyle/>
        <a:p>
          <a:r>
            <a:rPr lang="en-US"/>
            <a:t>Batch</a:t>
          </a:r>
        </a:p>
      </dgm:t>
    </dgm:pt>
    <dgm:pt modelId="{AA4EF500-79C6-44D1-A4E7-F782B0C39777}" type="parTrans" cxnId="{2BE6A643-783C-4222-8426-67D52DCAC878}">
      <dgm:prSet/>
      <dgm:spPr/>
      <dgm:t>
        <a:bodyPr/>
        <a:lstStyle/>
        <a:p>
          <a:endParaRPr lang="en-US"/>
        </a:p>
      </dgm:t>
    </dgm:pt>
    <dgm:pt modelId="{3726A3EC-FFF0-42D1-96DF-AD05882F0A2A}" type="sibTrans" cxnId="{2BE6A643-783C-4222-8426-67D52DCAC878}">
      <dgm:prSet/>
      <dgm:spPr/>
      <dgm:t>
        <a:bodyPr/>
        <a:lstStyle/>
        <a:p>
          <a:endParaRPr lang="en-US"/>
        </a:p>
      </dgm:t>
    </dgm:pt>
    <dgm:pt modelId="{13E820B6-6DA0-4699-B22E-2A8A851C6BB9}">
      <dgm:prSet/>
      <dgm:spPr/>
      <dgm:t>
        <a:bodyPr/>
        <a:lstStyle/>
        <a:p>
          <a:r>
            <a:rPr lang="en-US"/>
            <a:t>Logic Apps</a:t>
          </a:r>
        </a:p>
      </dgm:t>
    </dgm:pt>
    <dgm:pt modelId="{99E5C416-7EC4-43F8-B198-9562303D73BA}" type="parTrans" cxnId="{E6BA7A12-3E2D-4125-A56D-16F94305DFE8}">
      <dgm:prSet/>
      <dgm:spPr/>
      <dgm:t>
        <a:bodyPr/>
        <a:lstStyle/>
        <a:p>
          <a:endParaRPr lang="en-US"/>
        </a:p>
      </dgm:t>
    </dgm:pt>
    <dgm:pt modelId="{C596189A-6BF9-4ADB-8873-8D7EFA3A76C8}" type="sibTrans" cxnId="{E6BA7A12-3E2D-4125-A56D-16F94305DFE8}">
      <dgm:prSet/>
      <dgm:spPr/>
      <dgm:t>
        <a:bodyPr/>
        <a:lstStyle/>
        <a:p>
          <a:endParaRPr lang="en-US"/>
        </a:p>
      </dgm:t>
    </dgm:pt>
    <dgm:pt modelId="{134030C6-EB8F-45A2-9108-ECAF265DD6FC}">
      <dgm:prSet/>
      <dgm:spPr/>
      <dgm:t>
        <a:bodyPr/>
        <a:lstStyle/>
        <a:p>
          <a:r>
            <a:rPr lang="en-US"/>
            <a:t>Functions</a:t>
          </a:r>
        </a:p>
      </dgm:t>
    </dgm:pt>
    <dgm:pt modelId="{08BA5118-D0AC-4879-9051-5C3320724865}" type="parTrans" cxnId="{79A5208D-1AC0-4D23-BC74-37D1C8F6F4EB}">
      <dgm:prSet/>
      <dgm:spPr/>
      <dgm:t>
        <a:bodyPr/>
        <a:lstStyle/>
        <a:p>
          <a:endParaRPr lang="en-US"/>
        </a:p>
      </dgm:t>
    </dgm:pt>
    <dgm:pt modelId="{328153E6-29A8-4E0B-8B1C-C76C14CE45B1}" type="sibTrans" cxnId="{79A5208D-1AC0-4D23-BC74-37D1C8F6F4EB}">
      <dgm:prSet/>
      <dgm:spPr/>
      <dgm:t>
        <a:bodyPr/>
        <a:lstStyle/>
        <a:p>
          <a:endParaRPr lang="en-US"/>
        </a:p>
      </dgm:t>
    </dgm:pt>
    <dgm:pt modelId="{FB72B8E0-7F31-46E8-B303-B9D124E3D5AF}">
      <dgm:prSet/>
      <dgm:spPr/>
      <dgm:t>
        <a:bodyPr/>
        <a:lstStyle/>
        <a:p>
          <a:r>
            <a:rPr lang="en-US"/>
            <a:t>App Service</a:t>
          </a:r>
        </a:p>
      </dgm:t>
    </dgm:pt>
    <dgm:pt modelId="{CA9C9184-B1A5-42A4-8AA0-DCF70F75E56E}" type="parTrans" cxnId="{C871C3CF-E3B0-4FE5-9181-8B638A0F245C}">
      <dgm:prSet/>
      <dgm:spPr/>
      <dgm:t>
        <a:bodyPr/>
        <a:lstStyle/>
        <a:p>
          <a:endParaRPr lang="en-US"/>
        </a:p>
      </dgm:t>
    </dgm:pt>
    <dgm:pt modelId="{98ECAC23-ACDB-49A8-84CF-430A01FE0C46}" type="sibTrans" cxnId="{C871C3CF-E3B0-4FE5-9181-8B638A0F245C}">
      <dgm:prSet/>
      <dgm:spPr/>
      <dgm:t>
        <a:bodyPr/>
        <a:lstStyle/>
        <a:p>
          <a:endParaRPr lang="en-US"/>
        </a:p>
      </dgm:t>
    </dgm:pt>
    <dgm:pt modelId="{9E4F25BD-828A-45F9-8549-1BDA3CB94343}">
      <dgm:prSet/>
      <dgm:spPr/>
      <dgm:t>
        <a:bodyPr/>
        <a:lstStyle/>
        <a:p>
          <a:r>
            <a:rPr lang="en-US"/>
            <a:t>Azure Container Service</a:t>
          </a:r>
        </a:p>
      </dgm:t>
    </dgm:pt>
    <dgm:pt modelId="{2A06C36F-6133-43E5-99C1-21ADCCB75CBF}" type="parTrans" cxnId="{71B1A857-C9AC-42BA-B55E-464D271A6433}">
      <dgm:prSet/>
      <dgm:spPr/>
      <dgm:t>
        <a:bodyPr/>
        <a:lstStyle/>
        <a:p>
          <a:endParaRPr lang="en-US"/>
        </a:p>
      </dgm:t>
    </dgm:pt>
    <dgm:pt modelId="{216D9BAB-AE59-4635-8D6E-A0FFCB0A0846}" type="sibTrans" cxnId="{71B1A857-C9AC-42BA-B55E-464D271A6433}">
      <dgm:prSet/>
      <dgm:spPr/>
      <dgm:t>
        <a:bodyPr/>
        <a:lstStyle/>
        <a:p>
          <a:endParaRPr lang="en-US"/>
        </a:p>
      </dgm:t>
    </dgm:pt>
    <dgm:pt modelId="{E4CDF590-9F7F-46D7-A84E-F32316D74145}">
      <dgm:prSet/>
      <dgm:spPr/>
      <dgm:t>
        <a:bodyPr/>
        <a:lstStyle/>
        <a:p>
          <a:r>
            <a:rPr lang="en-US"/>
            <a:t>Azure Container Instances</a:t>
          </a:r>
        </a:p>
      </dgm:t>
    </dgm:pt>
    <dgm:pt modelId="{446265B6-3375-47DE-939A-918E4804EF16}" type="parTrans" cxnId="{A165BBBC-F5F8-4218-AB39-C4543631D7EA}">
      <dgm:prSet/>
      <dgm:spPr/>
      <dgm:t>
        <a:bodyPr/>
        <a:lstStyle/>
        <a:p>
          <a:endParaRPr lang="en-US"/>
        </a:p>
      </dgm:t>
    </dgm:pt>
    <dgm:pt modelId="{CB8ECA1D-D53F-46BC-AC25-4AEE4B82C183}" type="sibTrans" cxnId="{A165BBBC-F5F8-4218-AB39-C4543631D7EA}">
      <dgm:prSet/>
      <dgm:spPr/>
      <dgm:t>
        <a:bodyPr/>
        <a:lstStyle/>
        <a:p>
          <a:endParaRPr lang="en-US"/>
        </a:p>
      </dgm:t>
    </dgm:pt>
    <dgm:pt modelId="{35F61476-33C8-49D1-943B-4E985E4A0C31}">
      <dgm:prSet/>
      <dgm:spPr/>
      <dgm:t>
        <a:bodyPr/>
        <a:lstStyle/>
        <a:p>
          <a:r>
            <a:rPr lang="en-US"/>
            <a:t>Service Fabric</a:t>
          </a:r>
        </a:p>
      </dgm:t>
    </dgm:pt>
    <dgm:pt modelId="{D2F002CB-1AF5-49E3-85A5-5982928377B9}" type="parTrans" cxnId="{DBAAE53C-784C-426F-9385-506AB02FF4A5}">
      <dgm:prSet/>
      <dgm:spPr/>
      <dgm:t>
        <a:bodyPr/>
        <a:lstStyle/>
        <a:p>
          <a:endParaRPr lang="en-US"/>
        </a:p>
      </dgm:t>
    </dgm:pt>
    <dgm:pt modelId="{0BE281AB-5EB9-40A0-B2AF-2957C7BC9965}" type="sibTrans" cxnId="{DBAAE53C-784C-426F-9385-506AB02FF4A5}">
      <dgm:prSet/>
      <dgm:spPr/>
      <dgm:t>
        <a:bodyPr/>
        <a:lstStyle/>
        <a:p>
          <a:endParaRPr lang="en-US"/>
        </a:p>
      </dgm:t>
    </dgm:pt>
    <dgm:pt modelId="{1411FA44-3D98-4CDE-9367-624F7D7989C1}">
      <dgm:prSet/>
      <dgm:spPr/>
      <dgm:t>
        <a:bodyPr/>
        <a:lstStyle/>
        <a:p>
          <a:r>
            <a:rPr lang="en-US"/>
            <a:t>Cloud Services</a:t>
          </a:r>
        </a:p>
      </dgm:t>
    </dgm:pt>
    <dgm:pt modelId="{185C32F3-0FD3-4283-874D-F3967080D9BC}" type="parTrans" cxnId="{3A6AA946-7C45-4E7E-8BEF-7254FCF0CAEA}">
      <dgm:prSet/>
      <dgm:spPr/>
      <dgm:t>
        <a:bodyPr/>
        <a:lstStyle/>
        <a:p>
          <a:endParaRPr lang="en-US"/>
        </a:p>
      </dgm:t>
    </dgm:pt>
    <dgm:pt modelId="{4EDE1395-F128-4FA8-B625-869099876945}" type="sibTrans" cxnId="{3A6AA946-7C45-4E7E-8BEF-7254FCF0CAEA}">
      <dgm:prSet/>
      <dgm:spPr/>
      <dgm:t>
        <a:bodyPr/>
        <a:lstStyle/>
        <a:p>
          <a:endParaRPr lang="en-US"/>
        </a:p>
      </dgm:t>
    </dgm:pt>
    <dgm:pt modelId="{A7DC98CC-EABF-45CB-9F2B-34C76DEA45AF}" type="pres">
      <dgm:prSet presAssocID="{A313D065-3E46-423B-B0AB-95B709A4BA9C}" presName="theList" presStyleCnt="0">
        <dgm:presLayoutVars>
          <dgm:dir/>
          <dgm:animLvl val="lvl"/>
          <dgm:resizeHandles val="exact"/>
        </dgm:presLayoutVars>
      </dgm:prSet>
      <dgm:spPr/>
    </dgm:pt>
    <dgm:pt modelId="{29EFC1B9-ECFD-408D-8B8E-CA1F4F800D05}" type="pres">
      <dgm:prSet presAssocID="{93446BC6-14F8-4F0F-8E90-2AB4E54A691D}" presName="compNode" presStyleCnt="0"/>
      <dgm:spPr/>
    </dgm:pt>
    <dgm:pt modelId="{00513B5F-D8F5-4888-AC70-1398C1B0E8A7}" type="pres">
      <dgm:prSet presAssocID="{93446BC6-14F8-4F0F-8E90-2AB4E54A691D}" presName="aNode" presStyleLbl="bgShp" presStyleIdx="0" presStyleCnt="10"/>
      <dgm:spPr/>
    </dgm:pt>
    <dgm:pt modelId="{077D33EA-5620-4973-89B4-1BE56D75312E}" type="pres">
      <dgm:prSet presAssocID="{93446BC6-14F8-4F0F-8E90-2AB4E54A691D}" presName="textNode" presStyleLbl="bgShp" presStyleIdx="0" presStyleCnt="10"/>
      <dgm:spPr/>
    </dgm:pt>
    <dgm:pt modelId="{19C18CF4-AD51-40BC-A42E-92F406E4B2DE}" type="pres">
      <dgm:prSet presAssocID="{93446BC6-14F8-4F0F-8E90-2AB4E54A691D}" presName="compChildNode" presStyleCnt="0"/>
      <dgm:spPr/>
    </dgm:pt>
    <dgm:pt modelId="{B2C97605-E8BA-413D-8F82-2F81A2437630}" type="pres">
      <dgm:prSet presAssocID="{93446BC6-14F8-4F0F-8E90-2AB4E54A691D}" presName="theInnerList" presStyleCnt="0"/>
      <dgm:spPr/>
    </dgm:pt>
    <dgm:pt modelId="{640E7B71-1BA1-4FB5-9136-7A867A8C1B40}" type="pres">
      <dgm:prSet presAssocID="{93446BC6-14F8-4F0F-8E90-2AB4E54A691D}" presName="aSpace" presStyleCnt="0"/>
      <dgm:spPr/>
    </dgm:pt>
    <dgm:pt modelId="{F8A3B5EF-8030-42D7-AB6A-940D5F5A9A46}" type="pres">
      <dgm:prSet presAssocID="{D8FA6B2F-CEE9-4C05-AA3D-26432E102867}" presName="compNode" presStyleCnt="0"/>
      <dgm:spPr/>
    </dgm:pt>
    <dgm:pt modelId="{C2EA3FFF-2417-40D9-89CC-F1A35699285C}" type="pres">
      <dgm:prSet presAssocID="{D8FA6B2F-CEE9-4C05-AA3D-26432E102867}" presName="aNode" presStyleLbl="bgShp" presStyleIdx="1" presStyleCnt="10"/>
      <dgm:spPr/>
    </dgm:pt>
    <dgm:pt modelId="{82C66525-4B37-41E1-908F-A04C5D2DE991}" type="pres">
      <dgm:prSet presAssocID="{D8FA6B2F-CEE9-4C05-AA3D-26432E102867}" presName="textNode" presStyleLbl="bgShp" presStyleIdx="1" presStyleCnt="10"/>
      <dgm:spPr/>
    </dgm:pt>
    <dgm:pt modelId="{3ED50058-6437-4188-802A-1C8D9E5FCE37}" type="pres">
      <dgm:prSet presAssocID="{D8FA6B2F-CEE9-4C05-AA3D-26432E102867}" presName="compChildNode" presStyleCnt="0"/>
      <dgm:spPr/>
    </dgm:pt>
    <dgm:pt modelId="{78EB7194-A449-4EDD-87F6-C930956318E0}" type="pres">
      <dgm:prSet presAssocID="{D8FA6B2F-CEE9-4C05-AA3D-26432E102867}" presName="theInnerList" presStyleCnt="0"/>
      <dgm:spPr/>
    </dgm:pt>
    <dgm:pt modelId="{14F00E8E-C030-4279-94EE-5671C2222ECB}" type="pres">
      <dgm:prSet presAssocID="{D8FA6B2F-CEE9-4C05-AA3D-26432E102867}" presName="aSpace" presStyleCnt="0"/>
      <dgm:spPr/>
    </dgm:pt>
    <dgm:pt modelId="{0B560C3B-72B5-44D0-A3D2-BB4FC0EA61C4}" type="pres">
      <dgm:prSet presAssocID="{9E4F25BD-828A-45F9-8549-1BDA3CB94343}" presName="compNode" presStyleCnt="0"/>
      <dgm:spPr/>
    </dgm:pt>
    <dgm:pt modelId="{BFE7EF33-35B6-4364-AFAA-13DD712E922D}" type="pres">
      <dgm:prSet presAssocID="{9E4F25BD-828A-45F9-8549-1BDA3CB94343}" presName="aNode" presStyleLbl="bgShp" presStyleIdx="2" presStyleCnt="10"/>
      <dgm:spPr/>
    </dgm:pt>
    <dgm:pt modelId="{BBBC3871-D759-4885-A3C2-9D7E0294E6DA}" type="pres">
      <dgm:prSet presAssocID="{9E4F25BD-828A-45F9-8549-1BDA3CB94343}" presName="textNode" presStyleLbl="bgShp" presStyleIdx="2" presStyleCnt="10"/>
      <dgm:spPr/>
    </dgm:pt>
    <dgm:pt modelId="{08005495-41CA-445D-ACC5-3ABB1B5930F3}" type="pres">
      <dgm:prSet presAssocID="{9E4F25BD-828A-45F9-8549-1BDA3CB94343}" presName="compChildNode" presStyleCnt="0"/>
      <dgm:spPr/>
    </dgm:pt>
    <dgm:pt modelId="{DD6E6036-BACB-4E41-9337-9774781939EF}" type="pres">
      <dgm:prSet presAssocID="{9E4F25BD-828A-45F9-8549-1BDA3CB94343}" presName="theInnerList" presStyleCnt="0"/>
      <dgm:spPr/>
    </dgm:pt>
    <dgm:pt modelId="{5B97ECE4-8505-4789-9075-D24EE41AE6C9}" type="pres">
      <dgm:prSet presAssocID="{9E4F25BD-828A-45F9-8549-1BDA3CB94343}" presName="aSpace" presStyleCnt="0"/>
      <dgm:spPr/>
    </dgm:pt>
    <dgm:pt modelId="{88537D65-C3AE-4418-8C5C-4BF819ABB47A}" type="pres">
      <dgm:prSet presAssocID="{35F61476-33C8-49D1-943B-4E985E4A0C31}" presName="compNode" presStyleCnt="0"/>
      <dgm:spPr/>
    </dgm:pt>
    <dgm:pt modelId="{1F953C0C-DFA5-4C6B-83A0-ACBD75296A7D}" type="pres">
      <dgm:prSet presAssocID="{35F61476-33C8-49D1-943B-4E985E4A0C31}" presName="aNode" presStyleLbl="bgShp" presStyleIdx="3" presStyleCnt="10"/>
      <dgm:spPr/>
    </dgm:pt>
    <dgm:pt modelId="{E71CCD11-9F0B-4C63-9D55-78BD49FC7749}" type="pres">
      <dgm:prSet presAssocID="{35F61476-33C8-49D1-943B-4E985E4A0C31}" presName="textNode" presStyleLbl="bgShp" presStyleIdx="3" presStyleCnt="10"/>
      <dgm:spPr/>
    </dgm:pt>
    <dgm:pt modelId="{54C8BE8F-174B-4481-A981-8E87BC68EF91}" type="pres">
      <dgm:prSet presAssocID="{35F61476-33C8-49D1-943B-4E985E4A0C31}" presName="compChildNode" presStyleCnt="0"/>
      <dgm:spPr/>
    </dgm:pt>
    <dgm:pt modelId="{505E5531-3D04-478B-8063-A6A46BC8471B}" type="pres">
      <dgm:prSet presAssocID="{35F61476-33C8-49D1-943B-4E985E4A0C31}" presName="theInnerList" presStyleCnt="0"/>
      <dgm:spPr/>
    </dgm:pt>
    <dgm:pt modelId="{4CE6379B-4FF4-4699-88E5-2C115D1E2D06}" type="pres">
      <dgm:prSet presAssocID="{35F61476-33C8-49D1-943B-4E985E4A0C31}" presName="aSpace" presStyleCnt="0"/>
      <dgm:spPr/>
    </dgm:pt>
    <dgm:pt modelId="{996FE46A-814B-42DB-A028-24614A85C29C}" type="pres">
      <dgm:prSet presAssocID="{1411FA44-3D98-4CDE-9367-624F7D7989C1}" presName="compNode" presStyleCnt="0"/>
      <dgm:spPr/>
    </dgm:pt>
    <dgm:pt modelId="{8745C436-B72B-4380-85A2-3799EB53BE32}" type="pres">
      <dgm:prSet presAssocID="{1411FA44-3D98-4CDE-9367-624F7D7989C1}" presName="aNode" presStyleLbl="bgShp" presStyleIdx="4" presStyleCnt="10" custLinFactNeighborY="-1"/>
      <dgm:spPr/>
    </dgm:pt>
    <dgm:pt modelId="{B530458D-5929-4A06-A607-72D6639AE003}" type="pres">
      <dgm:prSet presAssocID="{1411FA44-3D98-4CDE-9367-624F7D7989C1}" presName="textNode" presStyleLbl="bgShp" presStyleIdx="4" presStyleCnt="10"/>
      <dgm:spPr/>
    </dgm:pt>
    <dgm:pt modelId="{2004F63E-B3AB-4C6D-9066-25D245C14132}" type="pres">
      <dgm:prSet presAssocID="{1411FA44-3D98-4CDE-9367-624F7D7989C1}" presName="compChildNode" presStyleCnt="0"/>
      <dgm:spPr/>
    </dgm:pt>
    <dgm:pt modelId="{8B2C8FEB-899F-482B-A7D1-14403C1CD0F9}" type="pres">
      <dgm:prSet presAssocID="{1411FA44-3D98-4CDE-9367-624F7D7989C1}" presName="theInnerList" presStyleCnt="0"/>
      <dgm:spPr/>
    </dgm:pt>
    <dgm:pt modelId="{A789A354-50C8-404B-8091-3A3A33B30388}" type="pres">
      <dgm:prSet presAssocID="{1411FA44-3D98-4CDE-9367-624F7D7989C1}" presName="aSpace" presStyleCnt="0"/>
      <dgm:spPr/>
    </dgm:pt>
    <dgm:pt modelId="{49BA6D37-A62F-4CED-A753-F0AC8A0BC028}" type="pres">
      <dgm:prSet presAssocID="{260A285B-3648-478D-9802-F027B29B168D}" presName="compNode" presStyleCnt="0"/>
      <dgm:spPr/>
    </dgm:pt>
    <dgm:pt modelId="{64A8B82D-DA79-48E6-87F5-69BF25233F6D}" type="pres">
      <dgm:prSet presAssocID="{260A285B-3648-478D-9802-F027B29B168D}" presName="aNode" presStyleLbl="bgShp" presStyleIdx="5" presStyleCnt="10"/>
      <dgm:spPr/>
    </dgm:pt>
    <dgm:pt modelId="{49CF4575-8BA8-44F3-BD2B-58BD4856D482}" type="pres">
      <dgm:prSet presAssocID="{260A285B-3648-478D-9802-F027B29B168D}" presName="textNode" presStyleLbl="bgShp" presStyleIdx="5" presStyleCnt="10"/>
      <dgm:spPr/>
    </dgm:pt>
    <dgm:pt modelId="{809FB8AD-28AD-4BBE-90E2-0C2E87E4895B}" type="pres">
      <dgm:prSet presAssocID="{260A285B-3648-478D-9802-F027B29B168D}" presName="compChildNode" presStyleCnt="0"/>
      <dgm:spPr/>
    </dgm:pt>
    <dgm:pt modelId="{FB7119E6-291F-4D5A-97F5-06649442001C}" type="pres">
      <dgm:prSet presAssocID="{260A285B-3648-478D-9802-F027B29B168D}" presName="theInnerList" presStyleCnt="0"/>
      <dgm:spPr/>
    </dgm:pt>
    <dgm:pt modelId="{F2AB3549-15DF-4F61-B333-9246BD57F23B}" type="pres">
      <dgm:prSet presAssocID="{260A285B-3648-478D-9802-F027B29B168D}" presName="aSpace" presStyleCnt="0"/>
      <dgm:spPr/>
    </dgm:pt>
    <dgm:pt modelId="{77ED7814-E24A-4AC8-B476-85AFE17E563A}" type="pres">
      <dgm:prSet presAssocID="{FB72B8E0-7F31-46E8-B303-B9D124E3D5AF}" presName="compNode" presStyleCnt="0"/>
      <dgm:spPr/>
    </dgm:pt>
    <dgm:pt modelId="{CD4671D1-87D7-4E8D-B019-EE7552F468A0}" type="pres">
      <dgm:prSet presAssocID="{FB72B8E0-7F31-46E8-B303-B9D124E3D5AF}" presName="aNode" presStyleLbl="bgShp" presStyleIdx="6" presStyleCnt="10"/>
      <dgm:spPr/>
    </dgm:pt>
    <dgm:pt modelId="{4AAC13E1-205B-4231-9D6D-006212104C0F}" type="pres">
      <dgm:prSet presAssocID="{FB72B8E0-7F31-46E8-B303-B9D124E3D5AF}" presName="textNode" presStyleLbl="bgShp" presStyleIdx="6" presStyleCnt="10"/>
      <dgm:spPr/>
    </dgm:pt>
    <dgm:pt modelId="{D281FD8D-8EC6-4231-9B13-955E724F9824}" type="pres">
      <dgm:prSet presAssocID="{FB72B8E0-7F31-46E8-B303-B9D124E3D5AF}" presName="compChildNode" presStyleCnt="0"/>
      <dgm:spPr/>
    </dgm:pt>
    <dgm:pt modelId="{56C33FAA-0FB6-4C80-B214-6FCBA9674C76}" type="pres">
      <dgm:prSet presAssocID="{FB72B8E0-7F31-46E8-B303-B9D124E3D5AF}" presName="theInnerList" presStyleCnt="0"/>
      <dgm:spPr/>
    </dgm:pt>
    <dgm:pt modelId="{34C8DC27-E6BA-495A-A3A2-728D2FDA4A65}" type="pres">
      <dgm:prSet presAssocID="{FB72B8E0-7F31-46E8-B303-B9D124E3D5AF}" presName="aSpace" presStyleCnt="0"/>
      <dgm:spPr/>
    </dgm:pt>
    <dgm:pt modelId="{828D59C2-37BA-44F6-B1EC-B839D8EEDFE0}" type="pres">
      <dgm:prSet presAssocID="{E4CDF590-9F7F-46D7-A84E-F32316D74145}" presName="compNode" presStyleCnt="0"/>
      <dgm:spPr/>
    </dgm:pt>
    <dgm:pt modelId="{FF659824-D556-4A81-ABEF-EF16B01F56EA}" type="pres">
      <dgm:prSet presAssocID="{E4CDF590-9F7F-46D7-A84E-F32316D74145}" presName="aNode" presStyleLbl="bgShp" presStyleIdx="7" presStyleCnt="10"/>
      <dgm:spPr/>
    </dgm:pt>
    <dgm:pt modelId="{1DBC7FD5-FC4E-4F84-8F30-2EA9BC5F02A1}" type="pres">
      <dgm:prSet presAssocID="{E4CDF590-9F7F-46D7-A84E-F32316D74145}" presName="textNode" presStyleLbl="bgShp" presStyleIdx="7" presStyleCnt="10"/>
      <dgm:spPr/>
    </dgm:pt>
    <dgm:pt modelId="{14D29613-8F80-4CA6-A9AB-B55B0E6E7FB6}" type="pres">
      <dgm:prSet presAssocID="{E4CDF590-9F7F-46D7-A84E-F32316D74145}" presName="compChildNode" presStyleCnt="0"/>
      <dgm:spPr/>
    </dgm:pt>
    <dgm:pt modelId="{451262CB-98C2-4FAD-A47F-DF29B63C9655}" type="pres">
      <dgm:prSet presAssocID="{E4CDF590-9F7F-46D7-A84E-F32316D74145}" presName="theInnerList" presStyleCnt="0"/>
      <dgm:spPr/>
    </dgm:pt>
    <dgm:pt modelId="{FEC3006D-4B01-4543-BC1E-778D4DFA0346}" type="pres">
      <dgm:prSet presAssocID="{E4CDF590-9F7F-46D7-A84E-F32316D74145}" presName="aSpace" presStyleCnt="0"/>
      <dgm:spPr/>
    </dgm:pt>
    <dgm:pt modelId="{9641013A-8731-49AD-B4B3-1F4A4A0C1EC7}" type="pres">
      <dgm:prSet presAssocID="{13E820B6-6DA0-4699-B22E-2A8A851C6BB9}" presName="compNode" presStyleCnt="0"/>
      <dgm:spPr/>
    </dgm:pt>
    <dgm:pt modelId="{9E91217D-00DC-45CB-806F-2C7759A51E62}" type="pres">
      <dgm:prSet presAssocID="{13E820B6-6DA0-4699-B22E-2A8A851C6BB9}" presName="aNode" presStyleLbl="bgShp" presStyleIdx="8" presStyleCnt="10"/>
      <dgm:spPr/>
    </dgm:pt>
    <dgm:pt modelId="{9EC501CB-0B27-4C5C-A25A-6C7C63FD7199}" type="pres">
      <dgm:prSet presAssocID="{13E820B6-6DA0-4699-B22E-2A8A851C6BB9}" presName="textNode" presStyleLbl="bgShp" presStyleIdx="8" presStyleCnt="10"/>
      <dgm:spPr/>
    </dgm:pt>
    <dgm:pt modelId="{D54B94C1-EC27-4112-ACD0-A82F4017660C}" type="pres">
      <dgm:prSet presAssocID="{13E820B6-6DA0-4699-B22E-2A8A851C6BB9}" presName="compChildNode" presStyleCnt="0"/>
      <dgm:spPr/>
    </dgm:pt>
    <dgm:pt modelId="{D96A9874-1911-4BDE-B627-B6BF00E2C2C0}" type="pres">
      <dgm:prSet presAssocID="{13E820B6-6DA0-4699-B22E-2A8A851C6BB9}" presName="theInnerList" presStyleCnt="0"/>
      <dgm:spPr/>
    </dgm:pt>
    <dgm:pt modelId="{87350131-EC32-4739-8C0C-5E72FA88FDA7}" type="pres">
      <dgm:prSet presAssocID="{13E820B6-6DA0-4699-B22E-2A8A851C6BB9}" presName="aSpace" presStyleCnt="0"/>
      <dgm:spPr/>
    </dgm:pt>
    <dgm:pt modelId="{A2543163-855C-4169-9C38-7C1B6227BDF6}" type="pres">
      <dgm:prSet presAssocID="{134030C6-EB8F-45A2-9108-ECAF265DD6FC}" presName="compNode" presStyleCnt="0"/>
      <dgm:spPr/>
    </dgm:pt>
    <dgm:pt modelId="{5AD177F0-BF42-4829-9DE1-29554A64BCF6}" type="pres">
      <dgm:prSet presAssocID="{134030C6-EB8F-45A2-9108-ECAF265DD6FC}" presName="aNode" presStyleLbl="bgShp" presStyleIdx="9" presStyleCnt="10"/>
      <dgm:spPr/>
    </dgm:pt>
    <dgm:pt modelId="{94E6B8A4-9651-453A-BD59-B4BE9CC93701}" type="pres">
      <dgm:prSet presAssocID="{134030C6-EB8F-45A2-9108-ECAF265DD6FC}" presName="textNode" presStyleLbl="bgShp" presStyleIdx="9" presStyleCnt="10"/>
      <dgm:spPr/>
    </dgm:pt>
    <dgm:pt modelId="{20578E55-DFFB-485C-B02B-F38A012096C3}" type="pres">
      <dgm:prSet presAssocID="{134030C6-EB8F-45A2-9108-ECAF265DD6FC}" presName="compChildNode" presStyleCnt="0"/>
      <dgm:spPr/>
    </dgm:pt>
    <dgm:pt modelId="{F70C7BEF-6025-416A-B6B9-CE2AF0BA9A28}" type="pres">
      <dgm:prSet presAssocID="{134030C6-EB8F-45A2-9108-ECAF265DD6FC}" presName="theInnerList" presStyleCnt="0"/>
      <dgm:spPr/>
    </dgm:pt>
  </dgm:ptLst>
  <dgm:cxnLst>
    <dgm:cxn modelId="{318F8305-9E86-44AF-9314-17105406F04A}" type="presOf" srcId="{D8FA6B2F-CEE9-4C05-AA3D-26432E102867}" destId="{82C66525-4B37-41E1-908F-A04C5D2DE991}" srcOrd="1" destOrd="0" presId="urn:microsoft.com/office/officeart/2005/8/layout/lProcess2"/>
    <dgm:cxn modelId="{FBA1AE09-0F0A-426D-8B46-186009110898}" type="presOf" srcId="{9E4F25BD-828A-45F9-8549-1BDA3CB94343}" destId="{BBBC3871-D759-4885-A3C2-9D7E0294E6DA}" srcOrd="1" destOrd="0" presId="urn:microsoft.com/office/officeart/2005/8/layout/lProcess2"/>
    <dgm:cxn modelId="{E6BA7A12-3E2D-4125-A56D-16F94305DFE8}" srcId="{A313D065-3E46-423B-B0AB-95B709A4BA9C}" destId="{13E820B6-6DA0-4699-B22E-2A8A851C6BB9}" srcOrd="8" destOrd="0" parTransId="{99E5C416-7EC4-43F8-B198-9562303D73BA}" sibTransId="{C596189A-6BF9-4ADB-8873-8D7EFA3A76C8}"/>
    <dgm:cxn modelId="{8FB80A19-11BC-4ABE-A627-2782D5512B38}" type="presOf" srcId="{134030C6-EB8F-45A2-9108-ECAF265DD6FC}" destId="{5AD177F0-BF42-4829-9DE1-29554A64BCF6}" srcOrd="0" destOrd="0" presId="urn:microsoft.com/office/officeart/2005/8/layout/lProcess2"/>
    <dgm:cxn modelId="{D9AFD91E-2B4B-42E9-88D9-2E394A5365B9}" type="presOf" srcId="{1411FA44-3D98-4CDE-9367-624F7D7989C1}" destId="{B530458D-5929-4A06-A607-72D6639AE003}" srcOrd="1" destOrd="0" presId="urn:microsoft.com/office/officeart/2005/8/layout/lProcess2"/>
    <dgm:cxn modelId="{5CFA6E2A-C622-4D0A-834B-8296B5C11C84}" type="presOf" srcId="{E4CDF590-9F7F-46D7-A84E-F32316D74145}" destId="{FF659824-D556-4A81-ABEF-EF16B01F56EA}" srcOrd="0" destOrd="0" presId="urn:microsoft.com/office/officeart/2005/8/layout/lProcess2"/>
    <dgm:cxn modelId="{CF1D282F-EAA5-49A7-A95E-A8FABB43BAAF}" type="presOf" srcId="{E4CDF590-9F7F-46D7-A84E-F32316D74145}" destId="{1DBC7FD5-FC4E-4F84-8F30-2EA9BC5F02A1}" srcOrd="1" destOrd="0" presId="urn:microsoft.com/office/officeart/2005/8/layout/lProcess2"/>
    <dgm:cxn modelId="{DBAAE53C-784C-426F-9385-506AB02FF4A5}" srcId="{A313D065-3E46-423B-B0AB-95B709A4BA9C}" destId="{35F61476-33C8-49D1-943B-4E985E4A0C31}" srcOrd="3" destOrd="0" parTransId="{D2F002CB-1AF5-49E3-85A5-5982928377B9}" sibTransId="{0BE281AB-5EB9-40A0-B2AF-2957C7BC9965}"/>
    <dgm:cxn modelId="{B9A4B65B-C2FB-44CB-83EA-7A35F79E7A20}" type="presOf" srcId="{FB72B8E0-7F31-46E8-B303-B9D124E3D5AF}" destId="{4AAC13E1-205B-4231-9D6D-006212104C0F}" srcOrd="1" destOrd="0" presId="urn:microsoft.com/office/officeart/2005/8/layout/lProcess2"/>
    <dgm:cxn modelId="{D791B85E-1197-4127-8D6C-B17E06FD39BF}" type="presOf" srcId="{93446BC6-14F8-4F0F-8E90-2AB4E54A691D}" destId="{077D33EA-5620-4973-89B4-1BE56D75312E}" srcOrd="1" destOrd="0" presId="urn:microsoft.com/office/officeart/2005/8/layout/lProcess2"/>
    <dgm:cxn modelId="{65B74543-2FF1-4441-B281-AA8E2244758A}" type="presOf" srcId="{134030C6-EB8F-45A2-9108-ECAF265DD6FC}" destId="{94E6B8A4-9651-453A-BD59-B4BE9CC93701}" srcOrd="1" destOrd="0" presId="urn:microsoft.com/office/officeart/2005/8/layout/lProcess2"/>
    <dgm:cxn modelId="{2BE6A643-783C-4222-8426-67D52DCAC878}" srcId="{A313D065-3E46-423B-B0AB-95B709A4BA9C}" destId="{260A285B-3648-478D-9802-F027B29B168D}" srcOrd="5" destOrd="0" parTransId="{AA4EF500-79C6-44D1-A4E7-F782B0C39777}" sibTransId="{3726A3EC-FFF0-42D1-96DF-AD05882F0A2A}"/>
    <dgm:cxn modelId="{90741044-829D-448E-94EE-42C243ADCF26}" type="presOf" srcId="{9E4F25BD-828A-45F9-8549-1BDA3CB94343}" destId="{BFE7EF33-35B6-4364-AFAA-13DD712E922D}" srcOrd="0" destOrd="0" presId="urn:microsoft.com/office/officeart/2005/8/layout/lProcess2"/>
    <dgm:cxn modelId="{3A6AA946-7C45-4E7E-8BEF-7254FCF0CAEA}" srcId="{A313D065-3E46-423B-B0AB-95B709A4BA9C}" destId="{1411FA44-3D98-4CDE-9367-624F7D7989C1}" srcOrd="4" destOrd="0" parTransId="{185C32F3-0FD3-4283-874D-F3967080D9BC}" sibTransId="{4EDE1395-F128-4FA8-B625-869099876945}"/>
    <dgm:cxn modelId="{E3033E68-5773-44B8-96F4-7E7C7022EC6C}" type="presOf" srcId="{93446BC6-14F8-4F0F-8E90-2AB4E54A691D}" destId="{00513B5F-D8F5-4888-AC70-1398C1B0E8A7}" srcOrd="0" destOrd="0" presId="urn:microsoft.com/office/officeart/2005/8/layout/lProcess2"/>
    <dgm:cxn modelId="{203CF54F-874D-4BA6-AD8D-9A35164F273C}" srcId="{A313D065-3E46-423B-B0AB-95B709A4BA9C}" destId="{D8FA6B2F-CEE9-4C05-AA3D-26432E102867}" srcOrd="1" destOrd="0" parTransId="{1173D26D-B999-4A78-8169-0E234065A748}" sibTransId="{35C53E8F-C2E2-4E00-8D75-19D606FA31AF}"/>
    <dgm:cxn modelId="{49E8BA53-09EF-42DB-A0A3-774117B9DE0C}" type="presOf" srcId="{35F61476-33C8-49D1-943B-4E985E4A0C31}" destId="{1F953C0C-DFA5-4C6B-83A0-ACBD75296A7D}" srcOrd="0" destOrd="0" presId="urn:microsoft.com/office/officeart/2005/8/layout/lProcess2"/>
    <dgm:cxn modelId="{71B1A857-C9AC-42BA-B55E-464D271A6433}" srcId="{A313D065-3E46-423B-B0AB-95B709A4BA9C}" destId="{9E4F25BD-828A-45F9-8549-1BDA3CB94343}" srcOrd="2" destOrd="0" parTransId="{2A06C36F-6133-43E5-99C1-21ADCCB75CBF}" sibTransId="{216D9BAB-AE59-4635-8D6E-A0FFCB0A0846}"/>
    <dgm:cxn modelId="{DECDAC7C-FC9B-4AE8-910C-F918C1301201}" type="presOf" srcId="{35F61476-33C8-49D1-943B-4E985E4A0C31}" destId="{E71CCD11-9F0B-4C63-9D55-78BD49FC7749}" srcOrd="1" destOrd="0" presId="urn:microsoft.com/office/officeart/2005/8/layout/lProcess2"/>
    <dgm:cxn modelId="{79A5208D-1AC0-4D23-BC74-37D1C8F6F4EB}" srcId="{A313D065-3E46-423B-B0AB-95B709A4BA9C}" destId="{134030C6-EB8F-45A2-9108-ECAF265DD6FC}" srcOrd="9" destOrd="0" parTransId="{08BA5118-D0AC-4879-9051-5C3320724865}" sibTransId="{328153E6-29A8-4E0B-8B1C-C76C14CE45B1}"/>
    <dgm:cxn modelId="{0D37718F-1061-4212-8490-F7F8F73EB09A}" srcId="{A313D065-3E46-423B-B0AB-95B709A4BA9C}" destId="{93446BC6-14F8-4F0F-8E90-2AB4E54A691D}" srcOrd="0" destOrd="0" parTransId="{37B4CBEC-A8A9-4E8C-A043-3C63415939CB}" sibTransId="{B8B640D3-3D8A-415C-82D6-C5A19AA791D1}"/>
    <dgm:cxn modelId="{4A7CA092-F81E-4434-8422-6363CAAE4D3D}" type="presOf" srcId="{13E820B6-6DA0-4699-B22E-2A8A851C6BB9}" destId="{9EC501CB-0B27-4C5C-A25A-6C7C63FD7199}" srcOrd="1" destOrd="0" presId="urn:microsoft.com/office/officeart/2005/8/layout/lProcess2"/>
    <dgm:cxn modelId="{5A603B93-0570-402E-8606-FFB157965627}" type="presOf" srcId="{A313D065-3E46-423B-B0AB-95B709A4BA9C}" destId="{A7DC98CC-EABF-45CB-9F2B-34C76DEA45AF}" srcOrd="0" destOrd="0" presId="urn:microsoft.com/office/officeart/2005/8/layout/lProcess2"/>
    <dgm:cxn modelId="{D9B3589E-285D-4D0C-9273-3B8DF34BD3CE}" type="presOf" srcId="{D8FA6B2F-CEE9-4C05-AA3D-26432E102867}" destId="{C2EA3FFF-2417-40D9-89CC-F1A35699285C}" srcOrd="0" destOrd="0" presId="urn:microsoft.com/office/officeart/2005/8/layout/lProcess2"/>
    <dgm:cxn modelId="{A165BBBC-F5F8-4218-AB39-C4543631D7EA}" srcId="{A313D065-3E46-423B-B0AB-95B709A4BA9C}" destId="{E4CDF590-9F7F-46D7-A84E-F32316D74145}" srcOrd="7" destOrd="0" parTransId="{446265B6-3375-47DE-939A-918E4804EF16}" sibTransId="{CB8ECA1D-D53F-46BC-AC25-4AEE4B82C183}"/>
    <dgm:cxn modelId="{BD69E8C2-404C-4D06-9260-43EEA453E442}" type="presOf" srcId="{FB72B8E0-7F31-46E8-B303-B9D124E3D5AF}" destId="{CD4671D1-87D7-4E8D-B019-EE7552F468A0}" srcOrd="0" destOrd="0" presId="urn:microsoft.com/office/officeart/2005/8/layout/lProcess2"/>
    <dgm:cxn modelId="{064024C9-9114-42EE-B002-98239D293725}" type="presOf" srcId="{260A285B-3648-478D-9802-F027B29B168D}" destId="{49CF4575-8BA8-44F3-BD2B-58BD4856D482}" srcOrd="1" destOrd="0" presId="urn:microsoft.com/office/officeart/2005/8/layout/lProcess2"/>
    <dgm:cxn modelId="{C871C3CF-E3B0-4FE5-9181-8B638A0F245C}" srcId="{A313D065-3E46-423B-B0AB-95B709A4BA9C}" destId="{FB72B8E0-7F31-46E8-B303-B9D124E3D5AF}" srcOrd="6" destOrd="0" parTransId="{CA9C9184-B1A5-42A4-8AA0-DCF70F75E56E}" sibTransId="{98ECAC23-ACDB-49A8-84CF-430A01FE0C46}"/>
    <dgm:cxn modelId="{BEE60CED-CEA4-4B4C-BCA4-C5F596D6C401}" type="presOf" srcId="{1411FA44-3D98-4CDE-9367-624F7D7989C1}" destId="{8745C436-B72B-4380-85A2-3799EB53BE32}" srcOrd="0" destOrd="0" presId="urn:microsoft.com/office/officeart/2005/8/layout/lProcess2"/>
    <dgm:cxn modelId="{7FEA25FC-C39E-4DCC-A0CE-3F3B3EC5A34F}" type="presOf" srcId="{260A285B-3648-478D-9802-F027B29B168D}" destId="{64A8B82D-DA79-48E6-87F5-69BF25233F6D}" srcOrd="0" destOrd="0" presId="urn:microsoft.com/office/officeart/2005/8/layout/lProcess2"/>
    <dgm:cxn modelId="{0187A7FD-8BA8-43A4-92D0-B7D5B503ED87}" type="presOf" srcId="{13E820B6-6DA0-4699-B22E-2A8A851C6BB9}" destId="{9E91217D-00DC-45CB-806F-2C7759A51E62}" srcOrd="0" destOrd="0" presId="urn:microsoft.com/office/officeart/2005/8/layout/lProcess2"/>
    <dgm:cxn modelId="{5DE2CCE3-7E05-4954-B82F-074A7DE919F2}" type="presParOf" srcId="{A7DC98CC-EABF-45CB-9F2B-34C76DEA45AF}" destId="{29EFC1B9-ECFD-408D-8B8E-CA1F4F800D05}" srcOrd="0" destOrd="0" presId="urn:microsoft.com/office/officeart/2005/8/layout/lProcess2"/>
    <dgm:cxn modelId="{CA22E9D7-C0F6-4462-9386-86E7B7997559}" type="presParOf" srcId="{29EFC1B9-ECFD-408D-8B8E-CA1F4F800D05}" destId="{00513B5F-D8F5-4888-AC70-1398C1B0E8A7}" srcOrd="0" destOrd="0" presId="urn:microsoft.com/office/officeart/2005/8/layout/lProcess2"/>
    <dgm:cxn modelId="{9ABA0A6C-5A94-4393-AA5B-177FE19CEBBF}" type="presParOf" srcId="{29EFC1B9-ECFD-408D-8B8E-CA1F4F800D05}" destId="{077D33EA-5620-4973-89B4-1BE56D75312E}" srcOrd="1" destOrd="0" presId="urn:microsoft.com/office/officeart/2005/8/layout/lProcess2"/>
    <dgm:cxn modelId="{B7DDA54A-2372-46D2-AABF-7C6013C3D6F1}" type="presParOf" srcId="{29EFC1B9-ECFD-408D-8B8E-CA1F4F800D05}" destId="{19C18CF4-AD51-40BC-A42E-92F406E4B2DE}" srcOrd="2" destOrd="0" presId="urn:microsoft.com/office/officeart/2005/8/layout/lProcess2"/>
    <dgm:cxn modelId="{8A96D889-EEB7-4543-93AC-987EAE839CD3}" type="presParOf" srcId="{19C18CF4-AD51-40BC-A42E-92F406E4B2DE}" destId="{B2C97605-E8BA-413D-8F82-2F81A2437630}" srcOrd="0" destOrd="0" presId="urn:microsoft.com/office/officeart/2005/8/layout/lProcess2"/>
    <dgm:cxn modelId="{50D6CC7D-8A1E-4D5C-AB91-DBFFEFD70AD0}" type="presParOf" srcId="{A7DC98CC-EABF-45CB-9F2B-34C76DEA45AF}" destId="{640E7B71-1BA1-4FB5-9136-7A867A8C1B40}" srcOrd="1" destOrd="0" presId="urn:microsoft.com/office/officeart/2005/8/layout/lProcess2"/>
    <dgm:cxn modelId="{3737F1EE-B776-4AD6-ACF1-059486F7C13D}" type="presParOf" srcId="{A7DC98CC-EABF-45CB-9F2B-34C76DEA45AF}" destId="{F8A3B5EF-8030-42D7-AB6A-940D5F5A9A46}" srcOrd="2" destOrd="0" presId="urn:microsoft.com/office/officeart/2005/8/layout/lProcess2"/>
    <dgm:cxn modelId="{336AFAF3-6938-4DF2-855A-8F5D42B32E89}" type="presParOf" srcId="{F8A3B5EF-8030-42D7-AB6A-940D5F5A9A46}" destId="{C2EA3FFF-2417-40D9-89CC-F1A35699285C}" srcOrd="0" destOrd="0" presId="urn:microsoft.com/office/officeart/2005/8/layout/lProcess2"/>
    <dgm:cxn modelId="{BA7F6AFF-D233-4462-860C-CFD0433CC335}" type="presParOf" srcId="{F8A3B5EF-8030-42D7-AB6A-940D5F5A9A46}" destId="{82C66525-4B37-41E1-908F-A04C5D2DE991}" srcOrd="1" destOrd="0" presId="urn:microsoft.com/office/officeart/2005/8/layout/lProcess2"/>
    <dgm:cxn modelId="{B09E7CA9-C348-428E-A64F-0AA5F4EDAD89}" type="presParOf" srcId="{F8A3B5EF-8030-42D7-AB6A-940D5F5A9A46}" destId="{3ED50058-6437-4188-802A-1C8D9E5FCE37}" srcOrd="2" destOrd="0" presId="urn:microsoft.com/office/officeart/2005/8/layout/lProcess2"/>
    <dgm:cxn modelId="{DC563620-7983-45A3-AF0B-820FA9361DC5}" type="presParOf" srcId="{3ED50058-6437-4188-802A-1C8D9E5FCE37}" destId="{78EB7194-A449-4EDD-87F6-C930956318E0}" srcOrd="0" destOrd="0" presId="urn:microsoft.com/office/officeart/2005/8/layout/lProcess2"/>
    <dgm:cxn modelId="{378F97DD-69E2-4AE7-A6AF-D06ABA0DD281}" type="presParOf" srcId="{A7DC98CC-EABF-45CB-9F2B-34C76DEA45AF}" destId="{14F00E8E-C030-4279-94EE-5671C2222ECB}" srcOrd="3" destOrd="0" presId="urn:microsoft.com/office/officeart/2005/8/layout/lProcess2"/>
    <dgm:cxn modelId="{96E2C4F0-4338-425C-8EE0-8C92869D4D93}" type="presParOf" srcId="{A7DC98CC-EABF-45CB-9F2B-34C76DEA45AF}" destId="{0B560C3B-72B5-44D0-A3D2-BB4FC0EA61C4}" srcOrd="4" destOrd="0" presId="urn:microsoft.com/office/officeart/2005/8/layout/lProcess2"/>
    <dgm:cxn modelId="{46167EE2-5AE9-45E4-8561-10463858C1F7}" type="presParOf" srcId="{0B560C3B-72B5-44D0-A3D2-BB4FC0EA61C4}" destId="{BFE7EF33-35B6-4364-AFAA-13DD712E922D}" srcOrd="0" destOrd="0" presId="urn:microsoft.com/office/officeart/2005/8/layout/lProcess2"/>
    <dgm:cxn modelId="{70C82756-E319-4102-8DCD-9F0661F074CE}" type="presParOf" srcId="{0B560C3B-72B5-44D0-A3D2-BB4FC0EA61C4}" destId="{BBBC3871-D759-4885-A3C2-9D7E0294E6DA}" srcOrd="1" destOrd="0" presId="urn:microsoft.com/office/officeart/2005/8/layout/lProcess2"/>
    <dgm:cxn modelId="{4D8A7BB0-9308-4450-8CC4-C5D83795AE09}" type="presParOf" srcId="{0B560C3B-72B5-44D0-A3D2-BB4FC0EA61C4}" destId="{08005495-41CA-445D-ACC5-3ABB1B5930F3}" srcOrd="2" destOrd="0" presId="urn:microsoft.com/office/officeart/2005/8/layout/lProcess2"/>
    <dgm:cxn modelId="{A8C8A6AC-8A43-413C-82A2-CA6CD25302EB}" type="presParOf" srcId="{08005495-41CA-445D-ACC5-3ABB1B5930F3}" destId="{DD6E6036-BACB-4E41-9337-9774781939EF}" srcOrd="0" destOrd="0" presId="urn:microsoft.com/office/officeart/2005/8/layout/lProcess2"/>
    <dgm:cxn modelId="{2EA637F5-7E1C-4046-97F7-343F26EB5012}" type="presParOf" srcId="{A7DC98CC-EABF-45CB-9F2B-34C76DEA45AF}" destId="{5B97ECE4-8505-4789-9075-D24EE41AE6C9}" srcOrd="5" destOrd="0" presId="urn:microsoft.com/office/officeart/2005/8/layout/lProcess2"/>
    <dgm:cxn modelId="{A0BC45FA-2233-4318-86D2-14B22DABBC70}" type="presParOf" srcId="{A7DC98CC-EABF-45CB-9F2B-34C76DEA45AF}" destId="{88537D65-C3AE-4418-8C5C-4BF819ABB47A}" srcOrd="6" destOrd="0" presId="urn:microsoft.com/office/officeart/2005/8/layout/lProcess2"/>
    <dgm:cxn modelId="{2D1EF065-168F-40FA-BE4A-6F0E9683AE8E}" type="presParOf" srcId="{88537D65-C3AE-4418-8C5C-4BF819ABB47A}" destId="{1F953C0C-DFA5-4C6B-83A0-ACBD75296A7D}" srcOrd="0" destOrd="0" presId="urn:microsoft.com/office/officeart/2005/8/layout/lProcess2"/>
    <dgm:cxn modelId="{A3A4C2E3-092F-439F-8B05-E3BDEF8F3E43}" type="presParOf" srcId="{88537D65-C3AE-4418-8C5C-4BF819ABB47A}" destId="{E71CCD11-9F0B-4C63-9D55-78BD49FC7749}" srcOrd="1" destOrd="0" presId="urn:microsoft.com/office/officeart/2005/8/layout/lProcess2"/>
    <dgm:cxn modelId="{047784C9-665D-497F-BEB5-2618AC53A136}" type="presParOf" srcId="{88537D65-C3AE-4418-8C5C-4BF819ABB47A}" destId="{54C8BE8F-174B-4481-A981-8E87BC68EF91}" srcOrd="2" destOrd="0" presId="urn:microsoft.com/office/officeart/2005/8/layout/lProcess2"/>
    <dgm:cxn modelId="{67E87FCA-DFC2-4432-B920-07DEA548CD09}" type="presParOf" srcId="{54C8BE8F-174B-4481-A981-8E87BC68EF91}" destId="{505E5531-3D04-478B-8063-A6A46BC8471B}" srcOrd="0" destOrd="0" presId="urn:microsoft.com/office/officeart/2005/8/layout/lProcess2"/>
    <dgm:cxn modelId="{EF176E71-0511-412B-8186-A879F25891E0}" type="presParOf" srcId="{A7DC98CC-EABF-45CB-9F2B-34C76DEA45AF}" destId="{4CE6379B-4FF4-4699-88E5-2C115D1E2D06}" srcOrd="7" destOrd="0" presId="urn:microsoft.com/office/officeart/2005/8/layout/lProcess2"/>
    <dgm:cxn modelId="{A1F8C4E8-0F8D-4D74-9108-F1BCBF53350E}" type="presParOf" srcId="{A7DC98CC-EABF-45CB-9F2B-34C76DEA45AF}" destId="{996FE46A-814B-42DB-A028-24614A85C29C}" srcOrd="8" destOrd="0" presId="urn:microsoft.com/office/officeart/2005/8/layout/lProcess2"/>
    <dgm:cxn modelId="{0D989B9A-17E2-4F8D-A669-773F470F5CC2}" type="presParOf" srcId="{996FE46A-814B-42DB-A028-24614A85C29C}" destId="{8745C436-B72B-4380-85A2-3799EB53BE32}" srcOrd="0" destOrd="0" presId="urn:microsoft.com/office/officeart/2005/8/layout/lProcess2"/>
    <dgm:cxn modelId="{D2551F27-00FC-4FCC-9FCD-4270F583E605}" type="presParOf" srcId="{996FE46A-814B-42DB-A028-24614A85C29C}" destId="{B530458D-5929-4A06-A607-72D6639AE003}" srcOrd="1" destOrd="0" presId="urn:microsoft.com/office/officeart/2005/8/layout/lProcess2"/>
    <dgm:cxn modelId="{62D273DD-2146-42B8-914D-DA6557736A49}" type="presParOf" srcId="{996FE46A-814B-42DB-A028-24614A85C29C}" destId="{2004F63E-B3AB-4C6D-9066-25D245C14132}" srcOrd="2" destOrd="0" presId="urn:microsoft.com/office/officeart/2005/8/layout/lProcess2"/>
    <dgm:cxn modelId="{38797D62-E695-4FAB-ACB0-7D9D722A8C46}" type="presParOf" srcId="{2004F63E-B3AB-4C6D-9066-25D245C14132}" destId="{8B2C8FEB-899F-482B-A7D1-14403C1CD0F9}" srcOrd="0" destOrd="0" presId="urn:microsoft.com/office/officeart/2005/8/layout/lProcess2"/>
    <dgm:cxn modelId="{7B1CAA6F-6F01-40AA-9546-62112DC08D02}" type="presParOf" srcId="{A7DC98CC-EABF-45CB-9F2B-34C76DEA45AF}" destId="{A789A354-50C8-404B-8091-3A3A33B30388}" srcOrd="9" destOrd="0" presId="urn:microsoft.com/office/officeart/2005/8/layout/lProcess2"/>
    <dgm:cxn modelId="{BCFD2626-FF45-49A0-874D-B18B1EE7EFB8}" type="presParOf" srcId="{A7DC98CC-EABF-45CB-9F2B-34C76DEA45AF}" destId="{49BA6D37-A62F-4CED-A753-F0AC8A0BC028}" srcOrd="10" destOrd="0" presId="urn:microsoft.com/office/officeart/2005/8/layout/lProcess2"/>
    <dgm:cxn modelId="{82D6883F-1F14-4E72-B1B3-3C274AF7DF8F}" type="presParOf" srcId="{49BA6D37-A62F-4CED-A753-F0AC8A0BC028}" destId="{64A8B82D-DA79-48E6-87F5-69BF25233F6D}" srcOrd="0" destOrd="0" presId="urn:microsoft.com/office/officeart/2005/8/layout/lProcess2"/>
    <dgm:cxn modelId="{92CCE9CA-60F0-4252-80DE-3567497D3F14}" type="presParOf" srcId="{49BA6D37-A62F-4CED-A753-F0AC8A0BC028}" destId="{49CF4575-8BA8-44F3-BD2B-58BD4856D482}" srcOrd="1" destOrd="0" presId="urn:microsoft.com/office/officeart/2005/8/layout/lProcess2"/>
    <dgm:cxn modelId="{C09B3D62-BCEB-4A27-AAB5-AEAAD154A79A}" type="presParOf" srcId="{49BA6D37-A62F-4CED-A753-F0AC8A0BC028}" destId="{809FB8AD-28AD-4BBE-90E2-0C2E87E4895B}" srcOrd="2" destOrd="0" presId="urn:microsoft.com/office/officeart/2005/8/layout/lProcess2"/>
    <dgm:cxn modelId="{685AD3EA-1FA7-44EB-B6DA-AF507BBF34BA}" type="presParOf" srcId="{809FB8AD-28AD-4BBE-90E2-0C2E87E4895B}" destId="{FB7119E6-291F-4D5A-97F5-06649442001C}" srcOrd="0" destOrd="0" presId="urn:microsoft.com/office/officeart/2005/8/layout/lProcess2"/>
    <dgm:cxn modelId="{6BD9F8EC-0F21-4BC1-8227-23BB920B3CF7}" type="presParOf" srcId="{A7DC98CC-EABF-45CB-9F2B-34C76DEA45AF}" destId="{F2AB3549-15DF-4F61-B333-9246BD57F23B}" srcOrd="11" destOrd="0" presId="urn:microsoft.com/office/officeart/2005/8/layout/lProcess2"/>
    <dgm:cxn modelId="{D961EDB7-278F-4E1F-BA0C-20ABFA076FC1}" type="presParOf" srcId="{A7DC98CC-EABF-45CB-9F2B-34C76DEA45AF}" destId="{77ED7814-E24A-4AC8-B476-85AFE17E563A}" srcOrd="12" destOrd="0" presId="urn:microsoft.com/office/officeart/2005/8/layout/lProcess2"/>
    <dgm:cxn modelId="{DAA2D060-FC81-4AE0-826F-6E291AAE0E72}" type="presParOf" srcId="{77ED7814-E24A-4AC8-B476-85AFE17E563A}" destId="{CD4671D1-87D7-4E8D-B019-EE7552F468A0}" srcOrd="0" destOrd="0" presId="urn:microsoft.com/office/officeart/2005/8/layout/lProcess2"/>
    <dgm:cxn modelId="{F9EC9E30-9633-41F3-BF65-810EB8CB5DA3}" type="presParOf" srcId="{77ED7814-E24A-4AC8-B476-85AFE17E563A}" destId="{4AAC13E1-205B-4231-9D6D-006212104C0F}" srcOrd="1" destOrd="0" presId="urn:microsoft.com/office/officeart/2005/8/layout/lProcess2"/>
    <dgm:cxn modelId="{811B60FD-B090-47C9-97D2-A589BF58853F}" type="presParOf" srcId="{77ED7814-E24A-4AC8-B476-85AFE17E563A}" destId="{D281FD8D-8EC6-4231-9B13-955E724F9824}" srcOrd="2" destOrd="0" presId="urn:microsoft.com/office/officeart/2005/8/layout/lProcess2"/>
    <dgm:cxn modelId="{49B01803-27A3-4C84-9C40-66CBF8F0941A}" type="presParOf" srcId="{D281FD8D-8EC6-4231-9B13-955E724F9824}" destId="{56C33FAA-0FB6-4C80-B214-6FCBA9674C76}" srcOrd="0" destOrd="0" presId="urn:microsoft.com/office/officeart/2005/8/layout/lProcess2"/>
    <dgm:cxn modelId="{8748B34E-D4F8-45DB-9E8C-D8DA6CA4B019}" type="presParOf" srcId="{A7DC98CC-EABF-45CB-9F2B-34C76DEA45AF}" destId="{34C8DC27-E6BA-495A-A3A2-728D2FDA4A65}" srcOrd="13" destOrd="0" presId="urn:microsoft.com/office/officeart/2005/8/layout/lProcess2"/>
    <dgm:cxn modelId="{07F6E44E-741B-472B-AF27-30AA2F71CC1C}" type="presParOf" srcId="{A7DC98CC-EABF-45CB-9F2B-34C76DEA45AF}" destId="{828D59C2-37BA-44F6-B1EC-B839D8EEDFE0}" srcOrd="14" destOrd="0" presId="urn:microsoft.com/office/officeart/2005/8/layout/lProcess2"/>
    <dgm:cxn modelId="{5C791717-9D3E-44CB-9E57-7AB433863503}" type="presParOf" srcId="{828D59C2-37BA-44F6-B1EC-B839D8EEDFE0}" destId="{FF659824-D556-4A81-ABEF-EF16B01F56EA}" srcOrd="0" destOrd="0" presId="urn:microsoft.com/office/officeart/2005/8/layout/lProcess2"/>
    <dgm:cxn modelId="{798B06E8-1C88-4E0D-9817-B312BC801D1A}" type="presParOf" srcId="{828D59C2-37BA-44F6-B1EC-B839D8EEDFE0}" destId="{1DBC7FD5-FC4E-4F84-8F30-2EA9BC5F02A1}" srcOrd="1" destOrd="0" presId="urn:microsoft.com/office/officeart/2005/8/layout/lProcess2"/>
    <dgm:cxn modelId="{9D8CD4DE-1094-4D5A-AFA0-12FCEEA47FBE}" type="presParOf" srcId="{828D59C2-37BA-44F6-B1EC-B839D8EEDFE0}" destId="{14D29613-8F80-4CA6-A9AB-B55B0E6E7FB6}" srcOrd="2" destOrd="0" presId="urn:microsoft.com/office/officeart/2005/8/layout/lProcess2"/>
    <dgm:cxn modelId="{66F36598-8BFF-457F-AF6E-5AB862E73772}" type="presParOf" srcId="{14D29613-8F80-4CA6-A9AB-B55B0E6E7FB6}" destId="{451262CB-98C2-4FAD-A47F-DF29B63C9655}" srcOrd="0" destOrd="0" presId="urn:microsoft.com/office/officeart/2005/8/layout/lProcess2"/>
    <dgm:cxn modelId="{136CC256-3CEA-4B61-A9BA-667D03D29885}" type="presParOf" srcId="{A7DC98CC-EABF-45CB-9F2B-34C76DEA45AF}" destId="{FEC3006D-4B01-4543-BC1E-778D4DFA0346}" srcOrd="15" destOrd="0" presId="urn:microsoft.com/office/officeart/2005/8/layout/lProcess2"/>
    <dgm:cxn modelId="{7BD5F8CC-9060-49E5-9253-58E9CAC3BD43}" type="presParOf" srcId="{A7DC98CC-EABF-45CB-9F2B-34C76DEA45AF}" destId="{9641013A-8731-49AD-B4B3-1F4A4A0C1EC7}" srcOrd="16" destOrd="0" presId="urn:microsoft.com/office/officeart/2005/8/layout/lProcess2"/>
    <dgm:cxn modelId="{BF8890C6-D9E7-427B-B5EE-6D1B0AC0E15C}" type="presParOf" srcId="{9641013A-8731-49AD-B4B3-1F4A4A0C1EC7}" destId="{9E91217D-00DC-45CB-806F-2C7759A51E62}" srcOrd="0" destOrd="0" presId="urn:microsoft.com/office/officeart/2005/8/layout/lProcess2"/>
    <dgm:cxn modelId="{ADF372DE-9FCE-44EF-ABDF-ACA3E74EA008}" type="presParOf" srcId="{9641013A-8731-49AD-B4B3-1F4A4A0C1EC7}" destId="{9EC501CB-0B27-4C5C-A25A-6C7C63FD7199}" srcOrd="1" destOrd="0" presId="urn:microsoft.com/office/officeart/2005/8/layout/lProcess2"/>
    <dgm:cxn modelId="{DCBCB378-B965-43FE-8277-395DCA6256BF}" type="presParOf" srcId="{9641013A-8731-49AD-B4B3-1F4A4A0C1EC7}" destId="{D54B94C1-EC27-4112-ACD0-A82F4017660C}" srcOrd="2" destOrd="0" presId="urn:microsoft.com/office/officeart/2005/8/layout/lProcess2"/>
    <dgm:cxn modelId="{A611B52F-72DF-40FC-836C-DF1422892F17}" type="presParOf" srcId="{D54B94C1-EC27-4112-ACD0-A82F4017660C}" destId="{D96A9874-1911-4BDE-B627-B6BF00E2C2C0}" srcOrd="0" destOrd="0" presId="urn:microsoft.com/office/officeart/2005/8/layout/lProcess2"/>
    <dgm:cxn modelId="{EDC794B7-C201-47A0-9FBF-C44BE1C306B0}" type="presParOf" srcId="{A7DC98CC-EABF-45CB-9F2B-34C76DEA45AF}" destId="{87350131-EC32-4739-8C0C-5E72FA88FDA7}" srcOrd="17" destOrd="0" presId="urn:microsoft.com/office/officeart/2005/8/layout/lProcess2"/>
    <dgm:cxn modelId="{F7F4EF9C-90B6-4714-B3E5-BBB580E605D1}" type="presParOf" srcId="{A7DC98CC-EABF-45CB-9F2B-34C76DEA45AF}" destId="{A2543163-855C-4169-9C38-7C1B6227BDF6}" srcOrd="18" destOrd="0" presId="urn:microsoft.com/office/officeart/2005/8/layout/lProcess2"/>
    <dgm:cxn modelId="{2A0895D4-092C-40C8-926A-6885FB162DA9}" type="presParOf" srcId="{A2543163-855C-4169-9C38-7C1B6227BDF6}" destId="{5AD177F0-BF42-4829-9DE1-29554A64BCF6}" srcOrd="0" destOrd="0" presId="urn:microsoft.com/office/officeart/2005/8/layout/lProcess2"/>
    <dgm:cxn modelId="{8F3E4DFE-D42E-4C79-A648-06DB6CD5BDA9}" type="presParOf" srcId="{A2543163-855C-4169-9C38-7C1B6227BDF6}" destId="{94E6B8A4-9651-453A-BD59-B4BE9CC93701}" srcOrd="1" destOrd="0" presId="urn:microsoft.com/office/officeart/2005/8/layout/lProcess2"/>
    <dgm:cxn modelId="{C9F45F0C-2428-4269-B10B-0F1806A08A12}" type="presParOf" srcId="{A2543163-855C-4169-9C38-7C1B6227BDF6}" destId="{20578E55-DFFB-485C-B02B-F38A012096C3}" srcOrd="2" destOrd="0" presId="urn:microsoft.com/office/officeart/2005/8/layout/lProcess2"/>
    <dgm:cxn modelId="{E0861A1D-5821-4747-98E9-43624B5C742B}" type="presParOf" srcId="{20578E55-DFFB-485C-B02B-F38A012096C3}" destId="{F70C7BEF-6025-416A-B6B9-CE2AF0BA9A28}" srcOrd="0"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C13E227-A650-44A5-A312-7A1E3A865F04}" type="doc">
      <dgm:prSet loTypeId="urn:microsoft.com/office/officeart/2009/3/layout/HorizontalOrganizationChart" loCatId="hierarchy" qsTypeId="urn:microsoft.com/office/officeart/2005/8/quickstyle/simple1" qsCatId="simple" csTypeId="urn:microsoft.com/office/officeart/2005/8/colors/accent1_2" csCatId="accent1" phldr="1"/>
      <dgm:spPr/>
      <dgm:t>
        <a:bodyPr/>
        <a:lstStyle/>
        <a:p>
          <a:endParaRPr lang="en-US"/>
        </a:p>
      </dgm:t>
    </dgm:pt>
    <dgm:pt modelId="{F7634F4D-827A-4424-8F64-D3E5CB394C43}">
      <dgm:prSet phldrT="[Text]" custT="1"/>
      <dgm:spPr/>
      <dgm:t>
        <a:bodyPr/>
        <a:lstStyle/>
        <a:p>
          <a:r>
            <a:rPr lang="en-US" sz="1200"/>
            <a:t>Modernization</a:t>
          </a:r>
        </a:p>
      </dgm:t>
    </dgm:pt>
    <dgm:pt modelId="{A538191A-C002-4E81-BE00-EE6EF4A0CDB0}" type="parTrans" cxnId="{07716AC5-747E-47B3-8C18-95D653A0D0CA}">
      <dgm:prSet/>
      <dgm:spPr/>
      <dgm:t>
        <a:bodyPr/>
        <a:lstStyle/>
        <a:p>
          <a:endParaRPr lang="en-US" sz="1200"/>
        </a:p>
      </dgm:t>
    </dgm:pt>
    <dgm:pt modelId="{DB64C00D-C5EB-41C9-BF7B-CED505FB34AC}" type="sibTrans" cxnId="{07716AC5-747E-47B3-8C18-95D653A0D0CA}">
      <dgm:prSet/>
      <dgm:spPr/>
      <dgm:t>
        <a:bodyPr/>
        <a:lstStyle/>
        <a:p>
          <a:endParaRPr lang="en-US" sz="1200"/>
        </a:p>
      </dgm:t>
    </dgm:pt>
    <dgm:pt modelId="{46238DE6-A4EF-4053-83B6-1E2886181254}">
      <dgm:prSet phldrT="[Text]" custT="1"/>
      <dgm:spPr/>
      <dgm:t>
        <a:bodyPr/>
        <a:lstStyle/>
        <a:p>
          <a:r>
            <a:rPr lang="en-US" sz="1200"/>
            <a:t>Code refactor</a:t>
          </a:r>
        </a:p>
      </dgm:t>
    </dgm:pt>
    <dgm:pt modelId="{8D744AAC-2C5F-46CA-8A56-8EF1666881EC}" type="parTrans" cxnId="{3D5A48D7-6BDF-4608-A88F-113C647D129A}">
      <dgm:prSet/>
      <dgm:spPr/>
      <dgm:t>
        <a:bodyPr/>
        <a:lstStyle/>
        <a:p>
          <a:endParaRPr lang="en-US" sz="1200"/>
        </a:p>
      </dgm:t>
    </dgm:pt>
    <dgm:pt modelId="{216BFB13-78DB-40B1-B1A9-41B6F57EF57A}" type="sibTrans" cxnId="{3D5A48D7-6BDF-4608-A88F-113C647D129A}">
      <dgm:prSet/>
      <dgm:spPr/>
      <dgm:t>
        <a:bodyPr/>
        <a:lstStyle/>
        <a:p>
          <a:endParaRPr lang="en-US" sz="1200"/>
        </a:p>
      </dgm:t>
    </dgm:pt>
    <dgm:pt modelId="{E6D1BEC4-3DED-4D0D-BD9D-6DEB32798007}">
      <dgm:prSet phldrT="[Text]" custT="1"/>
      <dgm:spPr/>
      <dgm:t>
        <a:bodyPr/>
        <a:lstStyle/>
        <a:p>
          <a:r>
            <a:rPr lang="en-US" sz="1200"/>
            <a:t>Services migration to PaaS</a:t>
          </a:r>
        </a:p>
      </dgm:t>
    </dgm:pt>
    <dgm:pt modelId="{73D83FA3-40F8-440C-A837-3498AD235BA3}" type="parTrans" cxnId="{56942D87-A484-4D5B-844A-7BDF40846B37}">
      <dgm:prSet/>
      <dgm:spPr/>
      <dgm:t>
        <a:bodyPr/>
        <a:lstStyle/>
        <a:p>
          <a:endParaRPr lang="en-US" sz="1200"/>
        </a:p>
      </dgm:t>
    </dgm:pt>
    <dgm:pt modelId="{BB141261-0DED-4F2F-8389-6F5780D66300}" type="sibTrans" cxnId="{56942D87-A484-4D5B-844A-7BDF40846B37}">
      <dgm:prSet/>
      <dgm:spPr/>
      <dgm:t>
        <a:bodyPr/>
        <a:lstStyle/>
        <a:p>
          <a:endParaRPr lang="en-US" sz="1200"/>
        </a:p>
      </dgm:t>
    </dgm:pt>
    <dgm:pt modelId="{6E87757A-EF84-4BF7-86DB-0E57845D2512}">
      <dgm:prSet phldrT="[Text]" custT="1"/>
      <dgm:spPr/>
      <dgm:t>
        <a:bodyPr/>
        <a:lstStyle/>
        <a:p>
          <a:r>
            <a:rPr lang="en-US" sz="1200"/>
            <a:t>Containerize application</a:t>
          </a:r>
        </a:p>
      </dgm:t>
    </dgm:pt>
    <dgm:pt modelId="{77682331-3A85-45DB-B707-332921DD05CE}" type="parTrans" cxnId="{A6FC4F4D-1853-4A0B-8AC1-66D76EF22DC6}">
      <dgm:prSet/>
      <dgm:spPr/>
      <dgm:t>
        <a:bodyPr/>
        <a:lstStyle/>
        <a:p>
          <a:endParaRPr lang="en-US" sz="1200"/>
        </a:p>
      </dgm:t>
    </dgm:pt>
    <dgm:pt modelId="{AC4B26CC-C478-43E4-B764-9BB22B198205}" type="sibTrans" cxnId="{A6FC4F4D-1853-4A0B-8AC1-66D76EF22DC6}">
      <dgm:prSet/>
      <dgm:spPr/>
      <dgm:t>
        <a:bodyPr/>
        <a:lstStyle/>
        <a:p>
          <a:endParaRPr lang="en-US" sz="1200"/>
        </a:p>
      </dgm:t>
    </dgm:pt>
    <dgm:pt modelId="{28B253BC-378A-433E-8290-E5A331013C36}" type="pres">
      <dgm:prSet presAssocID="{3C13E227-A650-44A5-A312-7A1E3A865F04}" presName="hierChild1" presStyleCnt="0">
        <dgm:presLayoutVars>
          <dgm:orgChart val="1"/>
          <dgm:chPref val="1"/>
          <dgm:dir/>
          <dgm:animOne val="branch"/>
          <dgm:animLvl val="lvl"/>
          <dgm:resizeHandles/>
        </dgm:presLayoutVars>
      </dgm:prSet>
      <dgm:spPr/>
    </dgm:pt>
    <dgm:pt modelId="{8018E61C-DD8A-434F-9FFC-D0822166710E}" type="pres">
      <dgm:prSet presAssocID="{F7634F4D-827A-4424-8F64-D3E5CB394C43}" presName="hierRoot1" presStyleCnt="0">
        <dgm:presLayoutVars>
          <dgm:hierBranch val="init"/>
        </dgm:presLayoutVars>
      </dgm:prSet>
      <dgm:spPr/>
    </dgm:pt>
    <dgm:pt modelId="{AD2C47A9-D1FD-4144-9C2B-3C2F68CDEEEA}" type="pres">
      <dgm:prSet presAssocID="{F7634F4D-827A-4424-8F64-D3E5CB394C43}" presName="rootComposite1" presStyleCnt="0"/>
      <dgm:spPr/>
    </dgm:pt>
    <dgm:pt modelId="{37DDCB0E-1772-410F-A14F-B24815E10CDB}" type="pres">
      <dgm:prSet presAssocID="{F7634F4D-827A-4424-8F64-D3E5CB394C43}" presName="rootText1" presStyleLbl="node0" presStyleIdx="0" presStyleCnt="1">
        <dgm:presLayoutVars>
          <dgm:chPref val="3"/>
        </dgm:presLayoutVars>
      </dgm:prSet>
      <dgm:spPr/>
    </dgm:pt>
    <dgm:pt modelId="{7919D5E6-67FD-49F2-BD83-9AA9370413CE}" type="pres">
      <dgm:prSet presAssocID="{F7634F4D-827A-4424-8F64-D3E5CB394C43}" presName="rootConnector1" presStyleLbl="node1" presStyleIdx="0" presStyleCnt="0"/>
      <dgm:spPr/>
    </dgm:pt>
    <dgm:pt modelId="{831C3DCA-63B7-47BC-A0F3-ADE1853CDB01}" type="pres">
      <dgm:prSet presAssocID="{F7634F4D-827A-4424-8F64-D3E5CB394C43}" presName="hierChild2" presStyleCnt="0"/>
      <dgm:spPr/>
    </dgm:pt>
    <dgm:pt modelId="{D42144F4-1BF3-4884-A7D0-B86278E69C1B}" type="pres">
      <dgm:prSet presAssocID="{77682331-3A85-45DB-B707-332921DD05CE}" presName="Name64" presStyleLbl="parChTrans1D2" presStyleIdx="0" presStyleCnt="3"/>
      <dgm:spPr/>
    </dgm:pt>
    <dgm:pt modelId="{3F9B9C21-27DA-41DA-9839-8A4E93EA5742}" type="pres">
      <dgm:prSet presAssocID="{6E87757A-EF84-4BF7-86DB-0E57845D2512}" presName="hierRoot2" presStyleCnt="0">
        <dgm:presLayoutVars>
          <dgm:hierBranch val="init"/>
        </dgm:presLayoutVars>
      </dgm:prSet>
      <dgm:spPr/>
    </dgm:pt>
    <dgm:pt modelId="{AACE3050-37D1-4F46-8A1C-5D1D902692C4}" type="pres">
      <dgm:prSet presAssocID="{6E87757A-EF84-4BF7-86DB-0E57845D2512}" presName="rootComposite" presStyleCnt="0"/>
      <dgm:spPr/>
    </dgm:pt>
    <dgm:pt modelId="{6DD4C403-57C9-497E-A75C-A0B19D641546}" type="pres">
      <dgm:prSet presAssocID="{6E87757A-EF84-4BF7-86DB-0E57845D2512}" presName="rootText" presStyleLbl="node2" presStyleIdx="0" presStyleCnt="3">
        <dgm:presLayoutVars>
          <dgm:chPref val="3"/>
        </dgm:presLayoutVars>
      </dgm:prSet>
      <dgm:spPr/>
    </dgm:pt>
    <dgm:pt modelId="{FE8CD85A-B7AF-470D-98D1-E672200973A5}" type="pres">
      <dgm:prSet presAssocID="{6E87757A-EF84-4BF7-86DB-0E57845D2512}" presName="rootConnector" presStyleLbl="node2" presStyleIdx="0" presStyleCnt="3"/>
      <dgm:spPr/>
    </dgm:pt>
    <dgm:pt modelId="{0B7288B5-921E-4780-85CE-D9458FACC5FA}" type="pres">
      <dgm:prSet presAssocID="{6E87757A-EF84-4BF7-86DB-0E57845D2512}" presName="hierChild4" presStyleCnt="0"/>
      <dgm:spPr/>
    </dgm:pt>
    <dgm:pt modelId="{820ABCBD-0CCC-41B8-BDFD-6BD0B5740F3C}" type="pres">
      <dgm:prSet presAssocID="{6E87757A-EF84-4BF7-86DB-0E57845D2512}" presName="hierChild5" presStyleCnt="0"/>
      <dgm:spPr/>
    </dgm:pt>
    <dgm:pt modelId="{0D6936EC-8F2B-41E7-87E1-53805723A122}" type="pres">
      <dgm:prSet presAssocID="{8D744AAC-2C5F-46CA-8A56-8EF1666881EC}" presName="Name64" presStyleLbl="parChTrans1D2" presStyleIdx="1" presStyleCnt="3"/>
      <dgm:spPr/>
    </dgm:pt>
    <dgm:pt modelId="{8B3DE8C0-6E05-4258-92AF-09F24BCB982F}" type="pres">
      <dgm:prSet presAssocID="{46238DE6-A4EF-4053-83B6-1E2886181254}" presName="hierRoot2" presStyleCnt="0">
        <dgm:presLayoutVars>
          <dgm:hierBranch val="init"/>
        </dgm:presLayoutVars>
      </dgm:prSet>
      <dgm:spPr/>
    </dgm:pt>
    <dgm:pt modelId="{AECB3AB2-2FAD-4572-B1F7-B4C7D359766A}" type="pres">
      <dgm:prSet presAssocID="{46238DE6-A4EF-4053-83B6-1E2886181254}" presName="rootComposite" presStyleCnt="0"/>
      <dgm:spPr/>
    </dgm:pt>
    <dgm:pt modelId="{B9920731-F84C-4035-8B04-05DFCD4980A0}" type="pres">
      <dgm:prSet presAssocID="{46238DE6-A4EF-4053-83B6-1E2886181254}" presName="rootText" presStyleLbl="node2" presStyleIdx="1" presStyleCnt="3">
        <dgm:presLayoutVars>
          <dgm:chPref val="3"/>
        </dgm:presLayoutVars>
      </dgm:prSet>
      <dgm:spPr/>
    </dgm:pt>
    <dgm:pt modelId="{B4CB142B-6416-48A0-B5F7-B18C76C3B371}" type="pres">
      <dgm:prSet presAssocID="{46238DE6-A4EF-4053-83B6-1E2886181254}" presName="rootConnector" presStyleLbl="node2" presStyleIdx="1" presStyleCnt="3"/>
      <dgm:spPr/>
    </dgm:pt>
    <dgm:pt modelId="{FE16782E-1663-4016-95F4-C7E0ADA1517B}" type="pres">
      <dgm:prSet presAssocID="{46238DE6-A4EF-4053-83B6-1E2886181254}" presName="hierChild4" presStyleCnt="0"/>
      <dgm:spPr/>
    </dgm:pt>
    <dgm:pt modelId="{A59E4CB7-839C-4877-8BF4-597E4BDFCC4D}" type="pres">
      <dgm:prSet presAssocID="{46238DE6-A4EF-4053-83B6-1E2886181254}" presName="hierChild5" presStyleCnt="0"/>
      <dgm:spPr/>
    </dgm:pt>
    <dgm:pt modelId="{187F84B7-BE8F-4DA0-B972-57BBDC9349DC}" type="pres">
      <dgm:prSet presAssocID="{73D83FA3-40F8-440C-A837-3498AD235BA3}" presName="Name64" presStyleLbl="parChTrans1D2" presStyleIdx="2" presStyleCnt="3"/>
      <dgm:spPr/>
    </dgm:pt>
    <dgm:pt modelId="{B4E113EF-90E5-4609-9815-382733D7AF31}" type="pres">
      <dgm:prSet presAssocID="{E6D1BEC4-3DED-4D0D-BD9D-6DEB32798007}" presName="hierRoot2" presStyleCnt="0">
        <dgm:presLayoutVars>
          <dgm:hierBranch val="init"/>
        </dgm:presLayoutVars>
      </dgm:prSet>
      <dgm:spPr/>
    </dgm:pt>
    <dgm:pt modelId="{495740D1-6E8F-4830-989D-8CB667825C64}" type="pres">
      <dgm:prSet presAssocID="{E6D1BEC4-3DED-4D0D-BD9D-6DEB32798007}" presName="rootComposite" presStyleCnt="0"/>
      <dgm:spPr/>
    </dgm:pt>
    <dgm:pt modelId="{3F65A045-535B-41C5-8231-4790980EC1C0}" type="pres">
      <dgm:prSet presAssocID="{E6D1BEC4-3DED-4D0D-BD9D-6DEB32798007}" presName="rootText" presStyleLbl="node2" presStyleIdx="2" presStyleCnt="3">
        <dgm:presLayoutVars>
          <dgm:chPref val="3"/>
        </dgm:presLayoutVars>
      </dgm:prSet>
      <dgm:spPr/>
    </dgm:pt>
    <dgm:pt modelId="{00A4D726-C4EB-4C75-9A00-1873622D142A}" type="pres">
      <dgm:prSet presAssocID="{E6D1BEC4-3DED-4D0D-BD9D-6DEB32798007}" presName="rootConnector" presStyleLbl="node2" presStyleIdx="2" presStyleCnt="3"/>
      <dgm:spPr/>
    </dgm:pt>
    <dgm:pt modelId="{C9FCC02E-3C4F-4EF5-A9D3-07F6F900AD60}" type="pres">
      <dgm:prSet presAssocID="{E6D1BEC4-3DED-4D0D-BD9D-6DEB32798007}" presName="hierChild4" presStyleCnt="0"/>
      <dgm:spPr/>
    </dgm:pt>
    <dgm:pt modelId="{750539A6-DAF5-4DD4-9930-63340A6E6CF9}" type="pres">
      <dgm:prSet presAssocID="{E6D1BEC4-3DED-4D0D-BD9D-6DEB32798007}" presName="hierChild5" presStyleCnt="0"/>
      <dgm:spPr/>
    </dgm:pt>
    <dgm:pt modelId="{38931234-0D8D-415B-AD6D-8E9171D04970}" type="pres">
      <dgm:prSet presAssocID="{F7634F4D-827A-4424-8F64-D3E5CB394C43}" presName="hierChild3" presStyleCnt="0"/>
      <dgm:spPr/>
    </dgm:pt>
  </dgm:ptLst>
  <dgm:cxnLst>
    <dgm:cxn modelId="{A5E90A0A-F027-9644-BB8F-3F989DA9A141}" type="presOf" srcId="{F7634F4D-827A-4424-8F64-D3E5CB394C43}" destId="{37DDCB0E-1772-410F-A14F-B24815E10CDB}" srcOrd="0" destOrd="0" presId="urn:microsoft.com/office/officeart/2009/3/layout/HorizontalOrganizationChart"/>
    <dgm:cxn modelId="{458F460A-8D70-F845-9652-DD6A46C0BA18}" type="presOf" srcId="{F7634F4D-827A-4424-8F64-D3E5CB394C43}" destId="{7919D5E6-67FD-49F2-BD83-9AA9370413CE}" srcOrd="1" destOrd="0" presId="urn:microsoft.com/office/officeart/2009/3/layout/HorizontalOrganizationChart"/>
    <dgm:cxn modelId="{D6A4211C-3F77-3441-B336-44083C0662D1}" type="presOf" srcId="{3C13E227-A650-44A5-A312-7A1E3A865F04}" destId="{28B253BC-378A-433E-8290-E5A331013C36}" srcOrd="0" destOrd="0" presId="urn:microsoft.com/office/officeart/2009/3/layout/HorizontalOrganizationChart"/>
    <dgm:cxn modelId="{7B0A662C-7A4E-E34A-9C0A-59A903DD3475}" type="presOf" srcId="{46238DE6-A4EF-4053-83B6-1E2886181254}" destId="{B9920731-F84C-4035-8B04-05DFCD4980A0}" srcOrd="0" destOrd="0" presId="urn:microsoft.com/office/officeart/2009/3/layout/HorizontalOrganizationChart"/>
    <dgm:cxn modelId="{FE360937-4F52-474B-8A18-B7C83391656B}" type="presOf" srcId="{6E87757A-EF84-4BF7-86DB-0E57845D2512}" destId="{FE8CD85A-B7AF-470D-98D1-E672200973A5}" srcOrd="1" destOrd="0" presId="urn:microsoft.com/office/officeart/2009/3/layout/HorizontalOrganizationChart"/>
    <dgm:cxn modelId="{A6FC4F4D-1853-4A0B-8AC1-66D76EF22DC6}" srcId="{F7634F4D-827A-4424-8F64-D3E5CB394C43}" destId="{6E87757A-EF84-4BF7-86DB-0E57845D2512}" srcOrd="0" destOrd="0" parTransId="{77682331-3A85-45DB-B707-332921DD05CE}" sibTransId="{AC4B26CC-C478-43E4-B764-9BB22B198205}"/>
    <dgm:cxn modelId="{FABDDC7E-25FB-8349-BB9E-0EE2863DA245}" type="presOf" srcId="{8D744AAC-2C5F-46CA-8A56-8EF1666881EC}" destId="{0D6936EC-8F2B-41E7-87E1-53805723A122}" srcOrd="0" destOrd="0" presId="urn:microsoft.com/office/officeart/2009/3/layout/HorizontalOrganizationChart"/>
    <dgm:cxn modelId="{56942D87-A484-4D5B-844A-7BDF40846B37}" srcId="{F7634F4D-827A-4424-8F64-D3E5CB394C43}" destId="{E6D1BEC4-3DED-4D0D-BD9D-6DEB32798007}" srcOrd="2" destOrd="0" parTransId="{73D83FA3-40F8-440C-A837-3498AD235BA3}" sibTransId="{BB141261-0DED-4F2F-8389-6F5780D66300}"/>
    <dgm:cxn modelId="{E8636197-0FB5-EB4F-BB10-2A8627AD6AB5}" type="presOf" srcId="{73D83FA3-40F8-440C-A837-3498AD235BA3}" destId="{187F84B7-BE8F-4DA0-B972-57BBDC9349DC}" srcOrd="0" destOrd="0" presId="urn:microsoft.com/office/officeart/2009/3/layout/HorizontalOrganizationChart"/>
    <dgm:cxn modelId="{31E1E39F-3757-5B4D-828A-3E98139DF764}" type="presOf" srcId="{46238DE6-A4EF-4053-83B6-1E2886181254}" destId="{B4CB142B-6416-48A0-B5F7-B18C76C3B371}" srcOrd="1" destOrd="0" presId="urn:microsoft.com/office/officeart/2009/3/layout/HorizontalOrganizationChart"/>
    <dgm:cxn modelId="{07716AC5-747E-47B3-8C18-95D653A0D0CA}" srcId="{3C13E227-A650-44A5-A312-7A1E3A865F04}" destId="{F7634F4D-827A-4424-8F64-D3E5CB394C43}" srcOrd="0" destOrd="0" parTransId="{A538191A-C002-4E81-BE00-EE6EF4A0CDB0}" sibTransId="{DB64C00D-C5EB-41C9-BF7B-CED505FB34AC}"/>
    <dgm:cxn modelId="{3D5A48D7-6BDF-4608-A88F-113C647D129A}" srcId="{F7634F4D-827A-4424-8F64-D3E5CB394C43}" destId="{46238DE6-A4EF-4053-83B6-1E2886181254}" srcOrd="1" destOrd="0" parTransId="{8D744AAC-2C5F-46CA-8A56-8EF1666881EC}" sibTransId="{216BFB13-78DB-40B1-B1A9-41B6F57EF57A}"/>
    <dgm:cxn modelId="{E1A74AF1-CD88-9645-9B5E-3936B1140368}" type="presOf" srcId="{6E87757A-EF84-4BF7-86DB-0E57845D2512}" destId="{6DD4C403-57C9-497E-A75C-A0B19D641546}" srcOrd="0" destOrd="0" presId="urn:microsoft.com/office/officeart/2009/3/layout/HorizontalOrganizationChart"/>
    <dgm:cxn modelId="{32E06EF2-1632-AD4E-8998-C079F1BEBDEB}" type="presOf" srcId="{77682331-3A85-45DB-B707-332921DD05CE}" destId="{D42144F4-1BF3-4884-A7D0-B86278E69C1B}" srcOrd="0" destOrd="0" presId="urn:microsoft.com/office/officeart/2009/3/layout/HorizontalOrganizationChart"/>
    <dgm:cxn modelId="{7CDE5CF8-5BA3-1A44-B81F-CFEDA2C445AD}" type="presOf" srcId="{E6D1BEC4-3DED-4D0D-BD9D-6DEB32798007}" destId="{00A4D726-C4EB-4C75-9A00-1873622D142A}" srcOrd="1" destOrd="0" presId="urn:microsoft.com/office/officeart/2009/3/layout/HorizontalOrganizationChart"/>
    <dgm:cxn modelId="{913767FF-7600-B545-9149-32C294F1A1BF}" type="presOf" srcId="{E6D1BEC4-3DED-4D0D-BD9D-6DEB32798007}" destId="{3F65A045-535B-41C5-8231-4790980EC1C0}" srcOrd="0" destOrd="0" presId="urn:microsoft.com/office/officeart/2009/3/layout/HorizontalOrganizationChart"/>
    <dgm:cxn modelId="{8392F2C5-6F88-7345-97EA-E5DA2D9FF144}" type="presParOf" srcId="{28B253BC-378A-433E-8290-E5A331013C36}" destId="{8018E61C-DD8A-434F-9FFC-D0822166710E}" srcOrd="0" destOrd="0" presId="urn:microsoft.com/office/officeart/2009/3/layout/HorizontalOrganizationChart"/>
    <dgm:cxn modelId="{45877D93-38F0-B348-A01D-C12B4686B453}" type="presParOf" srcId="{8018E61C-DD8A-434F-9FFC-D0822166710E}" destId="{AD2C47A9-D1FD-4144-9C2B-3C2F68CDEEEA}" srcOrd="0" destOrd="0" presId="urn:microsoft.com/office/officeart/2009/3/layout/HorizontalOrganizationChart"/>
    <dgm:cxn modelId="{530AA177-3D49-654C-A679-A128645DA2F0}" type="presParOf" srcId="{AD2C47A9-D1FD-4144-9C2B-3C2F68CDEEEA}" destId="{37DDCB0E-1772-410F-A14F-B24815E10CDB}" srcOrd="0" destOrd="0" presId="urn:microsoft.com/office/officeart/2009/3/layout/HorizontalOrganizationChart"/>
    <dgm:cxn modelId="{90F425DC-7290-4A4A-8DB0-857004931591}" type="presParOf" srcId="{AD2C47A9-D1FD-4144-9C2B-3C2F68CDEEEA}" destId="{7919D5E6-67FD-49F2-BD83-9AA9370413CE}" srcOrd="1" destOrd="0" presId="urn:microsoft.com/office/officeart/2009/3/layout/HorizontalOrganizationChart"/>
    <dgm:cxn modelId="{6C687299-6A62-524F-9174-310AD40EE042}" type="presParOf" srcId="{8018E61C-DD8A-434F-9FFC-D0822166710E}" destId="{831C3DCA-63B7-47BC-A0F3-ADE1853CDB01}" srcOrd="1" destOrd="0" presId="urn:microsoft.com/office/officeart/2009/3/layout/HorizontalOrganizationChart"/>
    <dgm:cxn modelId="{1173BDDD-15E0-FA4D-884C-2C99D6FF70C7}" type="presParOf" srcId="{831C3DCA-63B7-47BC-A0F3-ADE1853CDB01}" destId="{D42144F4-1BF3-4884-A7D0-B86278E69C1B}" srcOrd="0" destOrd="0" presId="urn:microsoft.com/office/officeart/2009/3/layout/HorizontalOrganizationChart"/>
    <dgm:cxn modelId="{CE557F95-4ED0-6F4B-A941-E20FC1631EA0}" type="presParOf" srcId="{831C3DCA-63B7-47BC-A0F3-ADE1853CDB01}" destId="{3F9B9C21-27DA-41DA-9839-8A4E93EA5742}" srcOrd="1" destOrd="0" presId="urn:microsoft.com/office/officeart/2009/3/layout/HorizontalOrganizationChart"/>
    <dgm:cxn modelId="{79FA6BA2-3900-9B40-819D-8A185BC1B3B7}" type="presParOf" srcId="{3F9B9C21-27DA-41DA-9839-8A4E93EA5742}" destId="{AACE3050-37D1-4F46-8A1C-5D1D902692C4}" srcOrd="0" destOrd="0" presId="urn:microsoft.com/office/officeart/2009/3/layout/HorizontalOrganizationChart"/>
    <dgm:cxn modelId="{0ACE87EE-09FD-2442-812C-8E92863F7E50}" type="presParOf" srcId="{AACE3050-37D1-4F46-8A1C-5D1D902692C4}" destId="{6DD4C403-57C9-497E-A75C-A0B19D641546}" srcOrd="0" destOrd="0" presId="urn:microsoft.com/office/officeart/2009/3/layout/HorizontalOrganizationChart"/>
    <dgm:cxn modelId="{0615AB6B-12E8-F14C-9ECB-8634A6A7A578}" type="presParOf" srcId="{AACE3050-37D1-4F46-8A1C-5D1D902692C4}" destId="{FE8CD85A-B7AF-470D-98D1-E672200973A5}" srcOrd="1" destOrd="0" presId="urn:microsoft.com/office/officeart/2009/3/layout/HorizontalOrganizationChart"/>
    <dgm:cxn modelId="{8485968E-D420-9243-9A56-CEA364E65C0B}" type="presParOf" srcId="{3F9B9C21-27DA-41DA-9839-8A4E93EA5742}" destId="{0B7288B5-921E-4780-85CE-D9458FACC5FA}" srcOrd="1" destOrd="0" presId="urn:microsoft.com/office/officeart/2009/3/layout/HorizontalOrganizationChart"/>
    <dgm:cxn modelId="{B1AD443F-DC24-BF4D-B85B-D60649D519C0}" type="presParOf" srcId="{3F9B9C21-27DA-41DA-9839-8A4E93EA5742}" destId="{820ABCBD-0CCC-41B8-BDFD-6BD0B5740F3C}" srcOrd="2" destOrd="0" presId="urn:microsoft.com/office/officeart/2009/3/layout/HorizontalOrganizationChart"/>
    <dgm:cxn modelId="{999783EA-1210-9A4A-865E-B8ADFB1CBBD9}" type="presParOf" srcId="{831C3DCA-63B7-47BC-A0F3-ADE1853CDB01}" destId="{0D6936EC-8F2B-41E7-87E1-53805723A122}" srcOrd="2" destOrd="0" presId="urn:microsoft.com/office/officeart/2009/3/layout/HorizontalOrganizationChart"/>
    <dgm:cxn modelId="{B3A884D8-D9F9-2547-AEC1-C8E41CE57597}" type="presParOf" srcId="{831C3DCA-63B7-47BC-A0F3-ADE1853CDB01}" destId="{8B3DE8C0-6E05-4258-92AF-09F24BCB982F}" srcOrd="3" destOrd="0" presId="urn:microsoft.com/office/officeart/2009/3/layout/HorizontalOrganizationChart"/>
    <dgm:cxn modelId="{798798B5-D8F0-C043-B122-0CD4D8B6DE52}" type="presParOf" srcId="{8B3DE8C0-6E05-4258-92AF-09F24BCB982F}" destId="{AECB3AB2-2FAD-4572-B1F7-B4C7D359766A}" srcOrd="0" destOrd="0" presId="urn:microsoft.com/office/officeart/2009/3/layout/HorizontalOrganizationChart"/>
    <dgm:cxn modelId="{0171149F-E72F-EA4A-A2EE-68E1C8BB30FE}" type="presParOf" srcId="{AECB3AB2-2FAD-4572-B1F7-B4C7D359766A}" destId="{B9920731-F84C-4035-8B04-05DFCD4980A0}" srcOrd="0" destOrd="0" presId="urn:microsoft.com/office/officeart/2009/3/layout/HorizontalOrganizationChart"/>
    <dgm:cxn modelId="{C6483732-CD1B-C444-8B2D-BAC91DCD4111}" type="presParOf" srcId="{AECB3AB2-2FAD-4572-B1F7-B4C7D359766A}" destId="{B4CB142B-6416-48A0-B5F7-B18C76C3B371}" srcOrd="1" destOrd="0" presId="urn:microsoft.com/office/officeart/2009/3/layout/HorizontalOrganizationChart"/>
    <dgm:cxn modelId="{27F9DD06-B615-844C-8D32-6BB20F81E17F}" type="presParOf" srcId="{8B3DE8C0-6E05-4258-92AF-09F24BCB982F}" destId="{FE16782E-1663-4016-95F4-C7E0ADA1517B}" srcOrd="1" destOrd="0" presId="urn:microsoft.com/office/officeart/2009/3/layout/HorizontalOrganizationChart"/>
    <dgm:cxn modelId="{DA0B1367-3A04-124B-870A-346BD44A9399}" type="presParOf" srcId="{8B3DE8C0-6E05-4258-92AF-09F24BCB982F}" destId="{A59E4CB7-839C-4877-8BF4-597E4BDFCC4D}" srcOrd="2" destOrd="0" presId="urn:microsoft.com/office/officeart/2009/3/layout/HorizontalOrganizationChart"/>
    <dgm:cxn modelId="{0893C027-2A8B-4C4C-844A-BE0DECA631C6}" type="presParOf" srcId="{831C3DCA-63B7-47BC-A0F3-ADE1853CDB01}" destId="{187F84B7-BE8F-4DA0-B972-57BBDC9349DC}" srcOrd="4" destOrd="0" presId="urn:microsoft.com/office/officeart/2009/3/layout/HorizontalOrganizationChart"/>
    <dgm:cxn modelId="{239534DA-A91A-1346-9FFD-CA850BE3AA51}" type="presParOf" srcId="{831C3DCA-63B7-47BC-A0F3-ADE1853CDB01}" destId="{B4E113EF-90E5-4609-9815-382733D7AF31}" srcOrd="5" destOrd="0" presId="urn:microsoft.com/office/officeart/2009/3/layout/HorizontalOrganizationChart"/>
    <dgm:cxn modelId="{20C28BB8-C51C-E94C-913E-03BEC83107AE}" type="presParOf" srcId="{B4E113EF-90E5-4609-9815-382733D7AF31}" destId="{495740D1-6E8F-4830-989D-8CB667825C64}" srcOrd="0" destOrd="0" presId="urn:microsoft.com/office/officeart/2009/3/layout/HorizontalOrganizationChart"/>
    <dgm:cxn modelId="{7B317544-F1B2-2244-925F-44985DF6F445}" type="presParOf" srcId="{495740D1-6E8F-4830-989D-8CB667825C64}" destId="{3F65A045-535B-41C5-8231-4790980EC1C0}" srcOrd="0" destOrd="0" presId="urn:microsoft.com/office/officeart/2009/3/layout/HorizontalOrganizationChart"/>
    <dgm:cxn modelId="{48300A4E-D856-E84E-9A59-43B9FB277058}" type="presParOf" srcId="{495740D1-6E8F-4830-989D-8CB667825C64}" destId="{00A4D726-C4EB-4C75-9A00-1873622D142A}" srcOrd="1" destOrd="0" presId="urn:microsoft.com/office/officeart/2009/3/layout/HorizontalOrganizationChart"/>
    <dgm:cxn modelId="{0CE41907-1FF5-CD48-A522-15CEFD2C1DE2}" type="presParOf" srcId="{B4E113EF-90E5-4609-9815-382733D7AF31}" destId="{C9FCC02E-3C4F-4EF5-A9D3-07F6F900AD60}" srcOrd="1" destOrd="0" presId="urn:microsoft.com/office/officeart/2009/3/layout/HorizontalOrganizationChart"/>
    <dgm:cxn modelId="{43F925EC-B529-844D-AE32-0C6BEA824BE7}" type="presParOf" srcId="{B4E113EF-90E5-4609-9815-382733D7AF31}" destId="{750539A6-DAF5-4DD4-9930-63340A6E6CF9}" srcOrd="2" destOrd="0" presId="urn:microsoft.com/office/officeart/2009/3/layout/HorizontalOrganizationChart"/>
    <dgm:cxn modelId="{0C77E860-AE93-0B40-9CF3-286231C6C6EB}" type="presParOf" srcId="{8018E61C-DD8A-434F-9FFC-D0822166710E}" destId="{38931234-0D8D-415B-AD6D-8E9171D04970}" srcOrd="2" destOrd="0" presId="urn:microsoft.com/office/officeart/2009/3/layout/HorizontalOrganizationChart"/>
  </dgm:cxnLst>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C13E227-A650-44A5-A312-7A1E3A865F04}" type="doc">
      <dgm:prSet loTypeId="urn:microsoft.com/office/officeart/2009/3/layout/HorizontalOrganizationChart" loCatId="hierarchy" qsTypeId="urn:microsoft.com/office/officeart/2005/8/quickstyle/simple1" qsCatId="simple" csTypeId="urn:microsoft.com/office/officeart/2005/8/colors/accent1_2" csCatId="accent1" phldr="1"/>
      <dgm:spPr/>
      <dgm:t>
        <a:bodyPr/>
        <a:lstStyle/>
        <a:p>
          <a:endParaRPr lang="en-US"/>
        </a:p>
      </dgm:t>
    </dgm:pt>
    <dgm:pt modelId="{F7634F4D-827A-4424-8F64-D3E5CB394C43}">
      <dgm:prSet phldrT="[Text]" custT="1"/>
      <dgm:spPr/>
      <dgm:t>
        <a:bodyPr/>
        <a:lstStyle/>
        <a:p>
          <a:r>
            <a:rPr lang="en-US" sz="1200"/>
            <a:t>OPTIONAL: Containerize Application</a:t>
          </a:r>
        </a:p>
      </dgm:t>
    </dgm:pt>
    <dgm:pt modelId="{A538191A-C002-4E81-BE00-EE6EF4A0CDB0}" type="parTrans" cxnId="{07716AC5-747E-47B3-8C18-95D653A0D0CA}">
      <dgm:prSet/>
      <dgm:spPr/>
      <dgm:t>
        <a:bodyPr/>
        <a:lstStyle/>
        <a:p>
          <a:endParaRPr lang="en-US" sz="1200"/>
        </a:p>
      </dgm:t>
    </dgm:pt>
    <dgm:pt modelId="{DB64C00D-C5EB-41C9-BF7B-CED505FB34AC}" type="sibTrans" cxnId="{07716AC5-747E-47B3-8C18-95D653A0D0CA}">
      <dgm:prSet/>
      <dgm:spPr/>
      <dgm:t>
        <a:bodyPr/>
        <a:lstStyle/>
        <a:p>
          <a:endParaRPr lang="en-US" sz="1200"/>
        </a:p>
      </dgm:t>
    </dgm:pt>
    <dgm:pt modelId="{46238DE6-A4EF-4053-83B6-1E2886181254}">
      <dgm:prSet phldrT="[Text]" custT="1"/>
      <dgm:spPr/>
      <dgm:t>
        <a:bodyPr/>
        <a:lstStyle/>
        <a:p>
          <a:r>
            <a:rPr lang="en-US" sz="1200"/>
            <a:t>VM migration</a:t>
          </a:r>
        </a:p>
      </dgm:t>
    </dgm:pt>
    <dgm:pt modelId="{8D744AAC-2C5F-46CA-8A56-8EF1666881EC}" type="parTrans" cxnId="{3D5A48D7-6BDF-4608-A88F-113C647D129A}">
      <dgm:prSet/>
      <dgm:spPr/>
      <dgm:t>
        <a:bodyPr/>
        <a:lstStyle/>
        <a:p>
          <a:endParaRPr lang="en-US" sz="1200"/>
        </a:p>
      </dgm:t>
    </dgm:pt>
    <dgm:pt modelId="{216BFB13-78DB-40B1-B1A9-41B6F57EF57A}" type="sibTrans" cxnId="{3D5A48D7-6BDF-4608-A88F-113C647D129A}">
      <dgm:prSet/>
      <dgm:spPr/>
      <dgm:t>
        <a:bodyPr/>
        <a:lstStyle/>
        <a:p>
          <a:endParaRPr lang="en-US" sz="1200"/>
        </a:p>
      </dgm:t>
    </dgm:pt>
    <dgm:pt modelId="{CBC3CEC1-3390-49C4-86A3-45F03A0C61C9}">
      <dgm:prSet phldrT="[Text]" custT="1"/>
      <dgm:spPr/>
      <dgm:t>
        <a:bodyPr/>
        <a:lstStyle/>
        <a:p>
          <a:r>
            <a:rPr lang="en-US" sz="1200"/>
            <a:t>Data migration</a:t>
          </a:r>
        </a:p>
      </dgm:t>
    </dgm:pt>
    <dgm:pt modelId="{2AE7EF08-9438-460D-9DE8-AF44D7769447}" type="parTrans" cxnId="{A3826BFA-16DD-4594-BA7B-E5BD0B2D834F}">
      <dgm:prSet/>
      <dgm:spPr/>
      <dgm:t>
        <a:bodyPr/>
        <a:lstStyle/>
        <a:p>
          <a:endParaRPr lang="en-US" sz="1200"/>
        </a:p>
      </dgm:t>
    </dgm:pt>
    <dgm:pt modelId="{8FF316EB-E402-45F6-BAF8-480AEA32C7FC}" type="sibTrans" cxnId="{A3826BFA-16DD-4594-BA7B-E5BD0B2D834F}">
      <dgm:prSet/>
      <dgm:spPr/>
      <dgm:t>
        <a:bodyPr/>
        <a:lstStyle/>
        <a:p>
          <a:endParaRPr lang="en-US" sz="1200"/>
        </a:p>
      </dgm:t>
    </dgm:pt>
    <dgm:pt modelId="{3AC95124-E782-43E2-B23C-41A4A9752AA3}">
      <dgm:prSet phldrT="[Text]" custT="1"/>
      <dgm:spPr/>
      <dgm:t>
        <a:bodyPr lIns="45720" tIns="45720" rIns="45720" bIns="45720"/>
        <a:lstStyle/>
        <a:p>
          <a:pPr>
            <a:spcAft>
              <a:spcPts val="0"/>
            </a:spcAft>
          </a:pPr>
          <a:r>
            <a:rPr lang="en-US" sz="1200" dirty="0"/>
            <a:t>ASR </a:t>
          </a:r>
        </a:p>
        <a:p>
          <a:pPr>
            <a:spcAft>
              <a:spcPts val="0"/>
            </a:spcAft>
          </a:pPr>
          <a:r>
            <a:rPr lang="en-US" sz="1200" dirty="0"/>
            <a:t>(Future Azure Migrate)</a:t>
          </a:r>
        </a:p>
      </dgm:t>
    </dgm:pt>
    <dgm:pt modelId="{C6892AFC-19F9-4AC2-A72B-A7B633CEF5D2}" type="parTrans" cxnId="{02816A1F-860A-4CD9-8849-15D3A1EA2535}">
      <dgm:prSet/>
      <dgm:spPr/>
      <dgm:t>
        <a:bodyPr/>
        <a:lstStyle/>
        <a:p>
          <a:endParaRPr lang="en-US" sz="1200"/>
        </a:p>
      </dgm:t>
    </dgm:pt>
    <dgm:pt modelId="{68CAB6C7-76CD-435A-AAEF-AE8913F94F17}" type="sibTrans" cxnId="{02816A1F-860A-4CD9-8849-15D3A1EA2535}">
      <dgm:prSet/>
      <dgm:spPr/>
      <dgm:t>
        <a:bodyPr/>
        <a:lstStyle/>
        <a:p>
          <a:endParaRPr lang="en-US" sz="1200"/>
        </a:p>
      </dgm:t>
    </dgm:pt>
    <dgm:pt modelId="{4414C0C9-EEBA-4E16-BE4F-B9583C6D41EE}">
      <dgm:prSet phldrT="[Text]" custT="1"/>
      <dgm:spPr/>
      <dgm:t>
        <a:bodyPr/>
        <a:lstStyle/>
        <a:p>
          <a:r>
            <a:rPr lang="en-US" sz="1200"/>
            <a:t>Third-party tools</a:t>
          </a:r>
        </a:p>
      </dgm:t>
    </dgm:pt>
    <dgm:pt modelId="{69C9E764-0B7A-4793-BC6A-3864B3301520}" type="parTrans" cxnId="{478A02BC-0578-4C4F-A05C-C53AB857698D}">
      <dgm:prSet/>
      <dgm:spPr/>
      <dgm:t>
        <a:bodyPr/>
        <a:lstStyle/>
        <a:p>
          <a:endParaRPr lang="en-US" sz="1200"/>
        </a:p>
      </dgm:t>
    </dgm:pt>
    <dgm:pt modelId="{94E15865-9816-427E-9EEF-EBF6D477ABFA}" type="sibTrans" cxnId="{478A02BC-0578-4C4F-A05C-C53AB857698D}">
      <dgm:prSet/>
      <dgm:spPr/>
      <dgm:t>
        <a:bodyPr/>
        <a:lstStyle/>
        <a:p>
          <a:endParaRPr lang="en-US" sz="1200"/>
        </a:p>
      </dgm:t>
    </dgm:pt>
    <dgm:pt modelId="{F2CD7F37-0C3E-46AA-B412-9BE30297B815}">
      <dgm:prSet phldrT="[Text]" custT="1"/>
      <dgm:spPr/>
      <dgm:t>
        <a:bodyPr/>
        <a:lstStyle/>
        <a:p>
          <a:r>
            <a:rPr lang="en-US" sz="1200"/>
            <a:t>Data Migration Assistant and Database Migration Service</a:t>
          </a:r>
        </a:p>
      </dgm:t>
    </dgm:pt>
    <dgm:pt modelId="{4BAECA1B-EBF2-4C43-9A14-4B9BC3596FAB}" type="parTrans" cxnId="{C6BD8412-1386-4B6E-BF9D-3CAAFFE4C1F4}">
      <dgm:prSet/>
      <dgm:spPr/>
      <dgm:t>
        <a:bodyPr/>
        <a:lstStyle/>
        <a:p>
          <a:endParaRPr lang="en-US" sz="1200"/>
        </a:p>
      </dgm:t>
    </dgm:pt>
    <dgm:pt modelId="{B472FBDB-54E4-4152-BD56-B5E621A87D1E}" type="sibTrans" cxnId="{C6BD8412-1386-4B6E-BF9D-3CAAFFE4C1F4}">
      <dgm:prSet/>
      <dgm:spPr/>
      <dgm:t>
        <a:bodyPr/>
        <a:lstStyle/>
        <a:p>
          <a:endParaRPr lang="en-US" sz="1200"/>
        </a:p>
      </dgm:t>
    </dgm:pt>
    <dgm:pt modelId="{28B253BC-378A-433E-8290-E5A331013C36}" type="pres">
      <dgm:prSet presAssocID="{3C13E227-A650-44A5-A312-7A1E3A865F04}" presName="hierChild1" presStyleCnt="0">
        <dgm:presLayoutVars>
          <dgm:orgChart val="1"/>
          <dgm:chPref val="1"/>
          <dgm:dir/>
          <dgm:animOne val="branch"/>
          <dgm:animLvl val="lvl"/>
          <dgm:resizeHandles/>
        </dgm:presLayoutVars>
      </dgm:prSet>
      <dgm:spPr/>
    </dgm:pt>
    <dgm:pt modelId="{8018E61C-DD8A-434F-9FFC-D0822166710E}" type="pres">
      <dgm:prSet presAssocID="{F7634F4D-827A-4424-8F64-D3E5CB394C43}" presName="hierRoot1" presStyleCnt="0">
        <dgm:presLayoutVars>
          <dgm:hierBranch val="init"/>
        </dgm:presLayoutVars>
      </dgm:prSet>
      <dgm:spPr/>
    </dgm:pt>
    <dgm:pt modelId="{AD2C47A9-D1FD-4144-9C2B-3C2F68CDEEEA}" type="pres">
      <dgm:prSet presAssocID="{F7634F4D-827A-4424-8F64-D3E5CB394C43}" presName="rootComposite1" presStyleCnt="0"/>
      <dgm:spPr/>
    </dgm:pt>
    <dgm:pt modelId="{37DDCB0E-1772-410F-A14F-B24815E10CDB}" type="pres">
      <dgm:prSet presAssocID="{F7634F4D-827A-4424-8F64-D3E5CB394C43}" presName="rootText1" presStyleLbl="node0" presStyleIdx="0" presStyleCnt="1" custScaleX="124634">
        <dgm:presLayoutVars>
          <dgm:chPref val="3"/>
        </dgm:presLayoutVars>
      </dgm:prSet>
      <dgm:spPr/>
    </dgm:pt>
    <dgm:pt modelId="{7919D5E6-67FD-49F2-BD83-9AA9370413CE}" type="pres">
      <dgm:prSet presAssocID="{F7634F4D-827A-4424-8F64-D3E5CB394C43}" presName="rootConnector1" presStyleLbl="node1" presStyleIdx="0" presStyleCnt="0"/>
      <dgm:spPr/>
    </dgm:pt>
    <dgm:pt modelId="{831C3DCA-63B7-47BC-A0F3-ADE1853CDB01}" type="pres">
      <dgm:prSet presAssocID="{F7634F4D-827A-4424-8F64-D3E5CB394C43}" presName="hierChild2" presStyleCnt="0"/>
      <dgm:spPr/>
    </dgm:pt>
    <dgm:pt modelId="{0D6936EC-8F2B-41E7-87E1-53805723A122}" type="pres">
      <dgm:prSet presAssocID="{8D744AAC-2C5F-46CA-8A56-8EF1666881EC}" presName="Name64" presStyleLbl="parChTrans1D2" presStyleIdx="0" presStyleCnt="2"/>
      <dgm:spPr/>
    </dgm:pt>
    <dgm:pt modelId="{8B3DE8C0-6E05-4258-92AF-09F24BCB982F}" type="pres">
      <dgm:prSet presAssocID="{46238DE6-A4EF-4053-83B6-1E2886181254}" presName="hierRoot2" presStyleCnt="0">
        <dgm:presLayoutVars>
          <dgm:hierBranch val="init"/>
        </dgm:presLayoutVars>
      </dgm:prSet>
      <dgm:spPr/>
    </dgm:pt>
    <dgm:pt modelId="{AECB3AB2-2FAD-4572-B1F7-B4C7D359766A}" type="pres">
      <dgm:prSet presAssocID="{46238DE6-A4EF-4053-83B6-1E2886181254}" presName="rootComposite" presStyleCnt="0"/>
      <dgm:spPr/>
    </dgm:pt>
    <dgm:pt modelId="{B9920731-F84C-4035-8B04-05DFCD4980A0}" type="pres">
      <dgm:prSet presAssocID="{46238DE6-A4EF-4053-83B6-1E2886181254}" presName="rootText" presStyleLbl="node2" presStyleIdx="0" presStyleCnt="2">
        <dgm:presLayoutVars>
          <dgm:chPref val="3"/>
        </dgm:presLayoutVars>
      </dgm:prSet>
      <dgm:spPr/>
    </dgm:pt>
    <dgm:pt modelId="{B4CB142B-6416-48A0-B5F7-B18C76C3B371}" type="pres">
      <dgm:prSet presAssocID="{46238DE6-A4EF-4053-83B6-1E2886181254}" presName="rootConnector" presStyleLbl="node2" presStyleIdx="0" presStyleCnt="2"/>
      <dgm:spPr/>
    </dgm:pt>
    <dgm:pt modelId="{FE16782E-1663-4016-95F4-C7E0ADA1517B}" type="pres">
      <dgm:prSet presAssocID="{46238DE6-A4EF-4053-83B6-1E2886181254}" presName="hierChild4" presStyleCnt="0"/>
      <dgm:spPr/>
    </dgm:pt>
    <dgm:pt modelId="{735A721F-EF83-42DF-873B-40B6AAA04749}" type="pres">
      <dgm:prSet presAssocID="{C6892AFC-19F9-4AC2-A72B-A7B633CEF5D2}" presName="Name64" presStyleLbl="parChTrans1D3" presStyleIdx="0" presStyleCnt="3"/>
      <dgm:spPr/>
    </dgm:pt>
    <dgm:pt modelId="{D596F3CA-22BF-4654-B0D0-DF165C8A8C3D}" type="pres">
      <dgm:prSet presAssocID="{3AC95124-E782-43E2-B23C-41A4A9752AA3}" presName="hierRoot2" presStyleCnt="0">
        <dgm:presLayoutVars>
          <dgm:hierBranch val="init"/>
        </dgm:presLayoutVars>
      </dgm:prSet>
      <dgm:spPr/>
    </dgm:pt>
    <dgm:pt modelId="{0DEA7B45-5C2C-4BA2-874C-189E158851EE}" type="pres">
      <dgm:prSet presAssocID="{3AC95124-E782-43E2-B23C-41A4A9752AA3}" presName="rootComposite" presStyleCnt="0"/>
      <dgm:spPr/>
    </dgm:pt>
    <dgm:pt modelId="{70763975-2E8A-4229-981E-D10E52472E5F}" type="pres">
      <dgm:prSet presAssocID="{3AC95124-E782-43E2-B23C-41A4A9752AA3}" presName="rootText" presStyleLbl="node3" presStyleIdx="0" presStyleCnt="3" custScaleX="118170">
        <dgm:presLayoutVars>
          <dgm:chPref val="3"/>
        </dgm:presLayoutVars>
      </dgm:prSet>
      <dgm:spPr/>
    </dgm:pt>
    <dgm:pt modelId="{F6DAD8AB-399F-4A23-A2B1-29ADC1F53AF9}" type="pres">
      <dgm:prSet presAssocID="{3AC95124-E782-43E2-B23C-41A4A9752AA3}" presName="rootConnector" presStyleLbl="node3" presStyleIdx="0" presStyleCnt="3"/>
      <dgm:spPr/>
    </dgm:pt>
    <dgm:pt modelId="{DF9A4255-E99C-4241-B1DA-10761CD33840}" type="pres">
      <dgm:prSet presAssocID="{3AC95124-E782-43E2-B23C-41A4A9752AA3}" presName="hierChild4" presStyleCnt="0"/>
      <dgm:spPr/>
    </dgm:pt>
    <dgm:pt modelId="{9BE0762B-0B8E-413D-92E5-3511CE117AEA}" type="pres">
      <dgm:prSet presAssocID="{3AC95124-E782-43E2-B23C-41A4A9752AA3}" presName="hierChild5" presStyleCnt="0"/>
      <dgm:spPr/>
    </dgm:pt>
    <dgm:pt modelId="{648F1229-AEF8-40DE-8C21-9F9E5DEA5D9D}" type="pres">
      <dgm:prSet presAssocID="{69C9E764-0B7A-4793-BC6A-3864B3301520}" presName="Name64" presStyleLbl="parChTrans1D3" presStyleIdx="1" presStyleCnt="3"/>
      <dgm:spPr/>
    </dgm:pt>
    <dgm:pt modelId="{D624DC28-83A0-4286-8364-FB966562E2C7}" type="pres">
      <dgm:prSet presAssocID="{4414C0C9-EEBA-4E16-BE4F-B9583C6D41EE}" presName="hierRoot2" presStyleCnt="0">
        <dgm:presLayoutVars>
          <dgm:hierBranch val="init"/>
        </dgm:presLayoutVars>
      </dgm:prSet>
      <dgm:spPr/>
    </dgm:pt>
    <dgm:pt modelId="{04C4F578-0DE8-4B7D-80B1-1B442B53C3F2}" type="pres">
      <dgm:prSet presAssocID="{4414C0C9-EEBA-4E16-BE4F-B9583C6D41EE}" presName="rootComposite" presStyleCnt="0"/>
      <dgm:spPr/>
    </dgm:pt>
    <dgm:pt modelId="{621AFD79-931E-4423-83DE-23D515044B58}" type="pres">
      <dgm:prSet presAssocID="{4414C0C9-EEBA-4E16-BE4F-B9583C6D41EE}" presName="rootText" presStyleLbl="node3" presStyleIdx="1" presStyleCnt="3" custScaleX="118170">
        <dgm:presLayoutVars>
          <dgm:chPref val="3"/>
        </dgm:presLayoutVars>
      </dgm:prSet>
      <dgm:spPr/>
    </dgm:pt>
    <dgm:pt modelId="{D64C31E6-C371-44FE-9010-65517488BDA9}" type="pres">
      <dgm:prSet presAssocID="{4414C0C9-EEBA-4E16-BE4F-B9583C6D41EE}" presName="rootConnector" presStyleLbl="node3" presStyleIdx="1" presStyleCnt="3"/>
      <dgm:spPr/>
    </dgm:pt>
    <dgm:pt modelId="{071CB979-DFB1-4083-9270-4916EF0EE037}" type="pres">
      <dgm:prSet presAssocID="{4414C0C9-EEBA-4E16-BE4F-B9583C6D41EE}" presName="hierChild4" presStyleCnt="0"/>
      <dgm:spPr/>
    </dgm:pt>
    <dgm:pt modelId="{E0B7C4B8-DB9C-4440-8817-FF4517E5E57C}" type="pres">
      <dgm:prSet presAssocID="{4414C0C9-EEBA-4E16-BE4F-B9583C6D41EE}" presName="hierChild5" presStyleCnt="0"/>
      <dgm:spPr/>
    </dgm:pt>
    <dgm:pt modelId="{A59E4CB7-839C-4877-8BF4-597E4BDFCC4D}" type="pres">
      <dgm:prSet presAssocID="{46238DE6-A4EF-4053-83B6-1E2886181254}" presName="hierChild5" presStyleCnt="0"/>
      <dgm:spPr/>
    </dgm:pt>
    <dgm:pt modelId="{A825E9E3-5B24-4D8E-B53C-9B267B00AEB2}" type="pres">
      <dgm:prSet presAssocID="{2AE7EF08-9438-460D-9DE8-AF44D7769447}" presName="Name64" presStyleLbl="parChTrans1D2" presStyleIdx="1" presStyleCnt="2"/>
      <dgm:spPr/>
    </dgm:pt>
    <dgm:pt modelId="{833BF1EF-D0E2-4323-A4A1-43D4E63190EE}" type="pres">
      <dgm:prSet presAssocID="{CBC3CEC1-3390-49C4-86A3-45F03A0C61C9}" presName="hierRoot2" presStyleCnt="0">
        <dgm:presLayoutVars>
          <dgm:hierBranch val="init"/>
        </dgm:presLayoutVars>
      </dgm:prSet>
      <dgm:spPr/>
    </dgm:pt>
    <dgm:pt modelId="{66CEC8E4-FDF5-4BB0-A0E3-FC43DAE38253}" type="pres">
      <dgm:prSet presAssocID="{CBC3CEC1-3390-49C4-86A3-45F03A0C61C9}" presName="rootComposite" presStyleCnt="0"/>
      <dgm:spPr/>
    </dgm:pt>
    <dgm:pt modelId="{AC34B501-1FA3-4919-A0AB-8D5C01847A05}" type="pres">
      <dgm:prSet presAssocID="{CBC3CEC1-3390-49C4-86A3-45F03A0C61C9}" presName="rootText" presStyleLbl="node2" presStyleIdx="1" presStyleCnt="2">
        <dgm:presLayoutVars>
          <dgm:chPref val="3"/>
        </dgm:presLayoutVars>
      </dgm:prSet>
      <dgm:spPr/>
    </dgm:pt>
    <dgm:pt modelId="{81DB5A50-B9E5-48B2-8D89-944B34FC4FA4}" type="pres">
      <dgm:prSet presAssocID="{CBC3CEC1-3390-49C4-86A3-45F03A0C61C9}" presName="rootConnector" presStyleLbl="node2" presStyleIdx="1" presStyleCnt="2"/>
      <dgm:spPr/>
    </dgm:pt>
    <dgm:pt modelId="{89F8B791-DDB2-4B41-9D75-A6F72C658DBC}" type="pres">
      <dgm:prSet presAssocID="{CBC3CEC1-3390-49C4-86A3-45F03A0C61C9}" presName="hierChild4" presStyleCnt="0"/>
      <dgm:spPr/>
    </dgm:pt>
    <dgm:pt modelId="{9439CEEC-5463-4DEE-8663-01419F31E643}" type="pres">
      <dgm:prSet presAssocID="{4BAECA1B-EBF2-4C43-9A14-4B9BC3596FAB}" presName="Name64" presStyleLbl="parChTrans1D3" presStyleIdx="2" presStyleCnt="3"/>
      <dgm:spPr/>
    </dgm:pt>
    <dgm:pt modelId="{816AB2F7-4279-49CB-87B4-D28A637E5BCF}" type="pres">
      <dgm:prSet presAssocID="{F2CD7F37-0C3E-46AA-B412-9BE30297B815}" presName="hierRoot2" presStyleCnt="0">
        <dgm:presLayoutVars>
          <dgm:hierBranch val="init"/>
        </dgm:presLayoutVars>
      </dgm:prSet>
      <dgm:spPr/>
    </dgm:pt>
    <dgm:pt modelId="{85E343F8-3F7E-4702-AB4D-457B7041FC48}" type="pres">
      <dgm:prSet presAssocID="{F2CD7F37-0C3E-46AA-B412-9BE30297B815}" presName="rootComposite" presStyleCnt="0"/>
      <dgm:spPr/>
    </dgm:pt>
    <dgm:pt modelId="{3362DE9F-FC58-4DD8-A1F5-195200AEE6BA}" type="pres">
      <dgm:prSet presAssocID="{F2CD7F37-0C3E-46AA-B412-9BE30297B815}" presName="rootText" presStyleLbl="node3" presStyleIdx="2" presStyleCnt="3" custScaleX="118170" custScaleY="159050">
        <dgm:presLayoutVars>
          <dgm:chPref val="3"/>
        </dgm:presLayoutVars>
      </dgm:prSet>
      <dgm:spPr/>
    </dgm:pt>
    <dgm:pt modelId="{B34A9FCD-C61F-46C9-A3AB-562662F135A6}" type="pres">
      <dgm:prSet presAssocID="{F2CD7F37-0C3E-46AA-B412-9BE30297B815}" presName="rootConnector" presStyleLbl="node3" presStyleIdx="2" presStyleCnt="3"/>
      <dgm:spPr/>
    </dgm:pt>
    <dgm:pt modelId="{6D33173B-10CC-4E59-9DFD-D9405DA4EFBB}" type="pres">
      <dgm:prSet presAssocID="{F2CD7F37-0C3E-46AA-B412-9BE30297B815}" presName="hierChild4" presStyleCnt="0"/>
      <dgm:spPr/>
    </dgm:pt>
    <dgm:pt modelId="{76E7FE36-152E-4790-9ED6-03B6A30EBD12}" type="pres">
      <dgm:prSet presAssocID="{F2CD7F37-0C3E-46AA-B412-9BE30297B815}" presName="hierChild5" presStyleCnt="0"/>
      <dgm:spPr/>
    </dgm:pt>
    <dgm:pt modelId="{CDA24C1A-80A6-4616-BA83-DD41B0713D8E}" type="pres">
      <dgm:prSet presAssocID="{CBC3CEC1-3390-49C4-86A3-45F03A0C61C9}" presName="hierChild5" presStyleCnt="0"/>
      <dgm:spPr/>
    </dgm:pt>
    <dgm:pt modelId="{38931234-0D8D-415B-AD6D-8E9171D04970}" type="pres">
      <dgm:prSet presAssocID="{F7634F4D-827A-4424-8F64-D3E5CB394C43}" presName="hierChild3" presStyleCnt="0"/>
      <dgm:spPr/>
    </dgm:pt>
  </dgm:ptLst>
  <dgm:cxnLst>
    <dgm:cxn modelId="{B5340902-C7B4-9A4B-882A-F8517457F9D9}" type="presOf" srcId="{3AC95124-E782-43E2-B23C-41A4A9752AA3}" destId="{F6DAD8AB-399F-4A23-A2B1-29ADC1F53AF9}" srcOrd="1" destOrd="0" presId="urn:microsoft.com/office/officeart/2009/3/layout/HorizontalOrganizationChart"/>
    <dgm:cxn modelId="{B1A6690C-0B97-2E41-B747-07A2B7B73E0D}" type="presOf" srcId="{46238DE6-A4EF-4053-83B6-1E2886181254}" destId="{B9920731-F84C-4035-8B04-05DFCD4980A0}" srcOrd="0" destOrd="0" presId="urn:microsoft.com/office/officeart/2009/3/layout/HorizontalOrganizationChart"/>
    <dgm:cxn modelId="{03672512-C8B7-D747-A95A-A4E6DC1B3660}" type="presOf" srcId="{F7634F4D-827A-4424-8F64-D3E5CB394C43}" destId="{37DDCB0E-1772-410F-A14F-B24815E10CDB}" srcOrd="0" destOrd="0" presId="urn:microsoft.com/office/officeart/2009/3/layout/HorizontalOrganizationChart"/>
    <dgm:cxn modelId="{C6BD8412-1386-4B6E-BF9D-3CAAFFE4C1F4}" srcId="{CBC3CEC1-3390-49C4-86A3-45F03A0C61C9}" destId="{F2CD7F37-0C3E-46AA-B412-9BE30297B815}" srcOrd="0" destOrd="0" parTransId="{4BAECA1B-EBF2-4C43-9A14-4B9BC3596FAB}" sibTransId="{B472FBDB-54E4-4152-BD56-B5E621A87D1E}"/>
    <dgm:cxn modelId="{02816A1F-860A-4CD9-8849-15D3A1EA2535}" srcId="{46238DE6-A4EF-4053-83B6-1E2886181254}" destId="{3AC95124-E782-43E2-B23C-41A4A9752AA3}" srcOrd="0" destOrd="0" parTransId="{C6892AFC-19F9-4AC2-A72B-A7B633CEF5D2}" sibTransId="{68CAB6C7-76CD-435A-AAEF-AE8913F94F17}"/>
    <dgm:cxn modelId="{91BAEF27-4311-E34A-AD00-6013B0B23397}" type="presOf" srcId="{F2CD7F37-0C3E-46AA-B412-9BE30297B815}" destId="{3362DE9F-FC58-4DD8-A1F5-195200AEE6BA}" srcOrd="0" destOrd="0" presId="urn:microsoft.com/office/officeart/2009/3/layout/HorizontalOrganizationChart"/>
    <dgm:cxn modelId="{FBF19D2A-6A52-3C4B-9C45-99A3AE8EB93B}" type="presOf" srcId="{8D744AAC-2C5F-46CA-8A56-8EF1666881EC}" destId="{0D6936EC-8F2B-41E7-87E1-53805723A122}" srcOrd="0" destOrd="0" presId="urn:microsoft.com/office/officeart/2009/3/layout/HorizontalOrganizationChart"/>
    <dgm:cxn modelId="{54A0BE40-87A3-DA46-9AC4-A968011BE02E}" type="presOf" srcId="{4414C0C9-EEBA-4E16-BE4F-B9583C6D41EE}" destId="{621AFD79-931E-4423-83DE-23D515044B58}" srcOrd="0" destOrd="0" presId="urn:microsoft.com/office/officeart/2009/3/layout/HorizontalOrganizationChart"/>
    <dgm:cxn modelId="{58C1F56B-BBC3-074B-B01C-6EBF1E2FEB7F}" type="presOf" srcId="{46238DE6-A4EF-4053-83B6-1E2886181254}" destId="{B4CB142B-6416-48A0-B5F7-B18C76C3B371}" srcOrd="1" destOrd="0" presId="urn:microsoft.com/office/officeart/2009/3/layout/HorizontalOrganizationChart"/>
    <dgm:cxn modelId="{9DDE236C-084E-9048-BE82-0BD1B0B7AB70}" type="presOf" srcId="{F7634F4D-827A-4424-8F64-D3E5CB394C43}" destId="{7919D5E6-67FD-49F2-BD83-9AA9370413CE}" srcOrd="1" destOrd="0" presId="urn:microsoft.com/office/officeart/2009/3/layout/HorizontalOrganizationChart"/>
    <dgm:cxn modelId="{E8206574-4E4A-1A42-AA1E-3AB260951A76}" type="presOf" srcId="{C6892AFC-19F9-4AC2-A72B-A7B633CEF5D2}" destId="{735A721F-EF83-42DF-873B-40B6AAA04749}" srcOrd="0" destOrd="0" presId="urn:microsoft.com/office/officeart/2009/3/layout/HorizontalOrganizationChart"/>
    <dgm:cxn modelId="{A61D0B7E-E034-1540-A0B3-50C6268F34F2}" type="presOf" srcId="{2AE7EF08-9438-460D-9DE8-AF44D7769447}" destId="{A825E9E3-5B24-4D8E-B53C-9B267B00AEB2}" srcOrd="0" destOrd="0" presId="urn:microsoft.com/office/officeart/2009/3/layout/HorizontalOrganizationChart"/>
    <dgm:cxn modelId="{5FDBC883-9E3E-8D45-B344-C2032D3189D8}" type="presOf" srcId="{4414C0C9-EEBA-4E16-BE4F-B9583C6D41EE}" destId="{D64C31E6-C371-44FE-9010-65517488BDA9}" srcOrd="1" destOrd="0" presId="urn:microsoft.com/office/officeart/2009/3/layout/HorizontalOrganizationChart"/>
    <dgm:cxn modelId="{1D9E9589-B258-914C-89AB-5FADA32F9E9D}" type="presOf" srcId="{F2CD7F37-0C3E-46AA-B412-9BE30297B815}" destId="{B34A9FCD-C61F-46C9-A3AB-562662F135A6}" srcOrd="1" destOrd="0" presId="urn:microsoft.com/office/officeart/2009/3/layout/HorizontalOrganizationChart"/>
    <dgm:cxn modelId="{20E5DC8B-2555-A047-89C9-73B00CD63CC3}" type="presOf" srcId="{4BAECA1B-EBF2-4C43-9A14-4B9BC3596FAB}" destId="{9439CEEC-5463-4DEE-8663-01419F31E643}" srcOrd="0" destOrd="0" presId="urn:microsoft.com/office/officeart/2009/3/layout/HorizontalOrganizationChart"/>
    <dgm:cxn modelId="{00F01E9D-C7D1-F646-BEFE-FCD22BED84DE}" type="presOf" srcId="{CBC3CEC1-3390-49C4-86A3-45F03A0C61C9}" destId="{AC34B501-1FA3-4919-A0AB-8D5C01847A05}" srcOrd="0" destOrd="0" presId="urn:microsoft.com/office/officeart/2009/3/layout/HorizontalOrganizationChart"/>
    <dgm:cxn modelId="{A7E0D69F-A636-DA48-A0ED-33E226501DC0}" type="presOf" srcId="{CBC3CEC1-3390-49C4-86A3-45F03A0C61C9}" destId="{81DB5A50-B9E5-48B2-8D89-944B34FC4FA4}" srcOrd="1" destOrd="0" presId="urn:microsoft.com/office/officeart/2009/3/layout/HorizontalOrganizationChart"/>
    <dgm:cxn modelId="{E8562BA9-7DA6-C84F-9E3F-9FF2BDF07F7C}" type="presOf" srcId="{69C9E764-0B7A-4793-BC6A-3864B3301520}" destId="{648F1229-AEF8-40DE-8C21-9F9E5DEA5D9D}" srcOrd="0" destOrd="0" presId="urn:microsoft.com/office/officeart/2009/3/layout/HorizontalOrganizationChart"/>
    <dgm:cxn modelId="{478A02BC-0578-4C4F-A05C-C53AB857698D}" srcId="{46238DE6-A4EF-4053-83B6-1E2886181254}" destId="{4414C0C9-EEBA-4E16-BE4F-B9583C6D41EE}" srcOrd="1" destOrd="0" parTransId="{69C9E764-0B7A-4793-BC6A-3864B3301520}" sibTransId="{94E15865-9816-427E-9EEF-EBF6D477ABFA}"/>
    <dgm:cxn modelId="{4C9973BC-E79C-8F4A-9510-5C5367A651BA}" type="presOf" srcId="{3AC95124-E782-43E2-B23C-41A4A9752AA3}" destId="{70763975-2E8A-4229-981E-D10E52472E5F}" srcOrd="0" destOrd="0" presId="urn:microsoft.com/office/officeart/2009/3/layout/HorizontalOrganizationChart"/>
    <dgm:cxn modelId="{07716AC5-747E-47B3-8C18-95D653A0D0CA}" srcId="{3C13E227-A650-44A5-A312-7A1E3A865F04}" destId="{F7634F4D-827A-4424-8F64-D3E5CB394C43}" srcOrd="0" destOrd="0" parTransId="{A538191A-C002-4E81-BE00-EE6EF4A0CDB0}" sibTransId="{DB64C00D-C5EB-41C9-BF7B-CED505FB34AC}"/>
    <dgm:cxn modelId="{3D5A48D7-6BDF-4608-A88F-113C647D129A}" srcId="{F7634F4D-827A-4424-8F64-D3E5CB394C43}" destId="{46238DE6-A4EF-4053-83B6-1E2886181254}" srcOrd="0" destOrd="0" parTransId="{8D744AAC-2C5F-46CA-8A56-8EF1666881EC}" sibTransId="{216BFB13-78DB-40B1-B1A9-41B6F57EF57A}"/>
    <dgm:cxn modelId="{2C8C3FDB-1054-BA4A-859F-B18298147E04}" type="presOf" srcId="{3C13E227-A650-44A5-A312-7A1E3A865F04}" destId="{28B253BC-378A-433E-8290-E5A331013C36}" srcOrd="0" destOrd="0" presId="urn:microsoft.com/office/officeart/2009/3/layout/HorizontalOrganizationChart"/>
    <dgm:cxn modelId="{A3826BFA-16DD-4594-BA7B-E5BD0B2D834F}" srcId="{F7634F4D-827A-4424-8F64-D3E5CB394C43}" destId="{CBC3CEC1-3390-49C4-86A3-45F03A0C61C9}" srcOrd="1" destOrd="0" parTransId="{2AE7EF08-9438-460D-9DE8-AF44D7769447}" sibTransId="{8FF316EB-E402-45F6-BAF8-480AEA32C7FC}"/>
    <dgm:cxn modelId="{FF1557F7-F33F-2842-85F7-CB956C6ADED8}" type="presParOf" srcId="{28B253BC-378A-433E-8290-E5A331013C36}" destId="{8018E61C-DD8A-434F-9FFC-D0822166710E}" srcOrd="0" destOrd="0" presId="urn:microsoft.com/office/officeart/2009/3/layout/HorizontalOrganizationChart"/>
    <dgm:cxn modelId="{375BD5C1-50E9-F147-B321-8EAFCD8A1063}" type="presParOf" srcId="{8018E61C-DD8A-434F-9FFC-D0822166710E}" destId="{AD2C47A9-D1FD-4144-9C2B-3C2F68CDEEEA}" srcOrd="0" destOrd="0" presId="urn:microsoft.com/office/officeart/2009/3/layout/HorizontalOrganizationChart"/>
    <dgm:cxn modelId="{47C09164-3995-8046-A4EA-D27A8A8B84C2}" type="presParOf" srcId="{AD2C47A9-D1FD-4144-9C2B-3C2F68CDEEEA}" destId="{37DDCB0E-1772-410F-A14F-B24815E10CDB}" srcOrd="0" destOrd="0" presId="urn:microsoft.com/office/officeart/2009/3/layout/HorizontalOrganizationChart"/>
    <dgm:cxn modelId="{341AB12A-3AFC-824F-8138-95CCA5019EA0}" type="presParOf" srcId="{AD2C47A9-D1FD-4144-9C2B-3C2F68CDEEEA}" destId="{7919D5E6-67FD-49F2-BD83-9AA9370413CE}" srcOrd="1" destOrd="0" presId="urn:microsoft.com/office/officeart/2009/3/layout/HorizontalOrganizationChart"/>
    <dgm:cxn modelId="{DC51C4DF-8D19-194B-8319-8B1E81B12A99}" type="presParOf" srcId="{8018E61C-DD8A-434F-9FFC-D0822166710E}" destId="{831C3DCA-63B7-47BC-A0F3-ADE1853CDB01}" srcOrd="1" destOrd="0" presId="urn:microsoft.com/office/officeart/2009/3/layout/HorizontalOrganizationChart"/>
    <dgm:cxn modelId="{DD58292F-52F8-1546-B09C-B7F31802CC53}" type="presParOf" srcId="{831C3DCA-63B7-47BC-A0F3-ADE1853CDB01}" destId="{0D6936EC-8F2B-41E7-87E1-53805723A122}" srcOrd="0" destOrd="0" presId="urn:microsoft.com/office/officeart/2009/3/layout/HorizontalOrganizationChart"/>
    <dgm:cxn modelId="{BEAF153F-AC78-4D4A-A34E-1E21E238AC5F}" type="presParOf" srcId="{831C3DCA-63B7-47BC-A0F3-ADE1853CDB01}" destId="{8B3DE8C0-6E05-4258-92AF-09F24BCB982F}" srcOrd="1" destOrd="0" presId="urn:microsoft.com/office/officeart/2009/3/layout/HorizontalOrganizationChart"/>
    <dgm:cxn modelId="{3D8DFE30-8D08-EC43-B94C-4DD55892277F}" type="presParOf" srcId="{8B3DE8C0-6E05-4258-92AF-09F24BCB982F}" destId="{AECB3AB2-2FAD-4572-B1F7-B4C7D359766A}" srcOrd="0" destOrd="0" presId="urn:microsoft.com/office/officeart/2009/3/layout/HorizontalOrganizationChart"/>
    <dgm:cxn modelId="{909D835D-3607-684C-8878-1C0993F53D8F}" type="presParOf" srcId="{AECB3AB2-2FAD-4572-B1F7-B4C7D359766A}" destId="{B9920731-F84C-4035-8B04-05DFCD4980A0}" srcOrd="0" destOrd="0" presId="urn:microsoft.com/office/officeart/2009/3/layout/HorizontalOrganizationChart"/>
    <dgm:cxn modelId="{6888417D-4627-CB4A-9AA5-B30137EF5E33}" type="presParOf" srcId="{AECB3AB2-2FAD-4572-B1F7-B4C7D359766A}" destId="{B4CB142B-6416-48A0-B5F7-B18C76C3B371}" srcOrd="1" destOrd="0" presId="urn:microsoft.com/office/officeart/2009/3/layout/HorizontalOrganizationChart"/>
    <dgm:cxn modelId="{44F198A2-A9AE-FB4D-848A-87D783BD9BCF}" type="presParOf" srcId="{8B3DE8C0-6E05-4258-92AF-09F24BCB982F}" destId="{FE16782E-1663-4016-95F4-C7E0ADA1517B}" srcOrd="1" destOrd="0" presId="urn:microsoft.com/office/officeart/2009/3/layout/HorizontalOrganizationChart"/>
    <dgm:cxn modelId="{3DEE2736-3469-5B49-9752-7A5A60EDB89C}" type="presParOf" srcId="{FE16782E-1663-4016-95F4-C7E0ADA1517B}" destId="{735A721F-EF83-42DF-873B-40B6AAA04749}" srcOrd="0" destOrd="0" presId="urn:microsoft.com/office/officeart/2009/3/layout/HorizontalOrganizationChart"/>
    <dgm:cxn modelId="{67D2C306-DCCF-0743-BA70-900C0E25861E}" type="presParOf" srcId="{FE16782E-1663-4016-95F4-C7E0ADA1517B}" destId="{D596F3CA-22BF-4654-B0D0-DF165C8A8C3D}" srcOrd="1" destOrd="0" presId="urn:microsoft.com/office/officeart/2009/3/layout/HorizontalOrganizationChart"/>
    <dgm:cxn modelId="{9674D477-645D-9849-837A-1F392A91A84A}" type="presParOf" srcId="{D596F3CA-22BF-4654-B0D0-DF165C8A8C3D}" destId="{0DEA7B45-5C2C-4BA2-874C-189E158851EE}" srcOrd="0" destOrd="0" presId="urn:microsoft.com/office/officeart/2009/3/layout/HorizontalOrganizationChart"/>
    <dgm:cxn modelId="{C677697B-DBAB-E247-9B55-A73E22D058D0}" type="presParOf" srcId="{0DEA7B45-5C2C-4BA2-874C-189E158851EE}" destId="{70763975-2E8A-4229-981E-D10E52472E5F}" srcOrd="0" destOrd="0" presId="urn:microsoft.com/office/officeart/2009/3/layout/HorizontalOrganizationChart"/>
    <dgm:cxn modelId="{8BBB9DF9-3C79-0F4B-A033-EE043126F39B}" type="presParOf" srcId="{0DEA7B45-5C2C-4BA2-874C-189E158851EE}" destId="{F6DAD8AB-399F-4A23-A2B1-29ADC1F53AF9}" srcOrd="1" destOrd="0" presId="urn:microsoft.com/office/officeart/2009/3/layout/HorizontalOrganizationChart"/>
    <dgm:cxn modelId="{50CB9A1F-50C0-8A4C-8B2F-3C66C271BA64}" type="presParOf" srcId="{D596F3CA-22BF-4654-B0D0-DF165C8A8C3D}" destId="{DF9A4255-E99C-4241-B1DA-10761CD33840}" srcOrd="1" destOrd="0" presId="urn:microsoft.com/office/officeart/2009/3/layout/HorizontalOrganizationChart"/>
    <dgm:cxn modelId="{3F6247FF-DBF6-3A4A-9D7A-16899D95C448}" type="presParOf" srcId="{D596F3CA-22BF-4654-B0D0-DF165C8A8C3D}" destId="{9BE0762B-0B8E-413D-92E5-3511CE117AEA}" srcOrd="2" destOrd="0" presId="urn:microsoft.com/office/officeart/2009/3/layout/HorizontalOrganizationChart"/>
    <dgm:cxn modelId="{715247BC-8D63-F14D-BFDC-ECC5D1DB7760}" type="presParOf" srcId="{FE16782E-1663-4016-95F4-C7E0ADA1517B}" destId="{648F1229-AEF8-40DE-8C21-9F9E5DEA5D9D}" srcOrd="2" destOrd="0" presId="urn:microsoft.com/office/officeart/2009/3/layout/HorizontalOrganizationChart"/>
    <dgm:cxn modelId="{DF37E605-47F2-604A-9A80-26F593C29EE6}" type="presParOf" srcId="{FE16782E-1663-4016-95F4-C7E0ADA1517B}" destId="{D624DC28-83A0-4286-8364-FB966562E2C7}" srcOrd="3" destOrd="0" presId="urn:microsoft.com/office/officeart/2009/3/layout/HorizontalOrganizationChart"/>
    <dgm:cxn modelId="{79BF0094-86F5-FF42-8FE5-4A31AFFCD90D}" type="presParOf" srcId="{D624DC28-83A0-4286-8364-FB966562E2C7}" destId="{04C4F578-0DE8-4B7D-80B1-1B442B53C3F2}" srcOrd="0" destOrd="0" presId="urn:microsoft.com/office/officeart/2009/3/layout/HorizontalOrganizationChart"/>
    <dgm:cxn modelId="{9F7D8112-DEFA-C845-9C36-0398A39FEE9E}" type="presParOf" srcId="{04C4F578-0DE8-4B7D-80B1-1B442B53C3F2}" destId="{621AFD79-931E-4423-83DE-23D515044B58}" srcOrd="0" destOrd="0" presId="urn:microsoft.com/office/officeart/2009/3/layout/HorizontalOrganizationChart"/>
    <dgm:cxn modelId="{D724C2BD-C3A7-E649-99CA-0D0FF2C4A0E7}" type="presParOf" srcId="{04C4F578-0DE8-4B7D-80B1-1B442B53C3F2}" destId="{D64C31E6-C371-44FE-9010-65517488BDA9}" srcOrd="1" destOrd="0" presId="urn:microsoft.com/office/officeart/2009/3/layout/HorizontalOrganizationChart"/>
    <dgm:cxn modelId="{62D23835-44E9-D644-8EE6-FF8F0B4322FF}" type="presParOf" srcId="{D624DC28-83A0-4286-8364-FB966562E2C7}" destId="{071CB979-DFB1-4083-9270-4916EF0EE037}" srcOrd="1" destOrd="0" presId="urn:microsoft.com/office/officeart/2009/3/layout/HorizontalOrganizationChart"/>
    <dgm:cxn modelId="{04FD3166-EC76-2C45-B2C4-C950E4958B8E}" type="presParOf" srcId="{D624DC28-83A0-4286-8364-FB966562E2C7}" destId="{E0B7C4B8-DB9C-4440-8817-FF4517E5E57C}" srcOrd="2" destOrd="0" presId="urn:microsoft.com/office/officeart/2009/3/layout/HorizontalOrganizationChart"/>
    <dgm:cxn modelId="{A9D90108-FA1B-AB42-A834-E1AEE849B2DF}" type="presParOf" srcId="{8B3DE8C0-6E05-4258-92AF-09F24BCB982F}" destId="{A59E4CB7-839C-4877-8BF4-597E4BDFCC4D}" srcOrd="2" destOrd="0" presId="urn:microsoft.com/office/officeart/2009/3/layout/HorizontalOrganizationChart"/>
    <dgm:cxn modelId="{1318AF1D-9BCF-7F44-9381-F407E10ABF0A}" type="presParOf" srcId="{831C3DCA-63B7-47BC-A0F3-ADE1853CDB01}" destId="{A825E9E3-5B24-4D8E-B53C-9B267B00AEB2}" srcOrd="2" destOrd="0" presId="urn:microsoft.com/office/officeart/2009/3/layout/HorizontalOrganizationChart"/>
    <dgm:cxn modelId="{2AB16CEA-C37C-1541-AD4E-65297831697E}" type="presParOf" srcId="{831C3DCA-63B7-47BC-A0F3-ADE1853CDB01}" destId="{833BF1EF-D0E2-4323-A4A1-43D4E63190EE}" srcOrd="3" destOrd="0" presId="urn:microsoft.com/office/officeart/2009/3/layout/HorizontalOrganizationChart"/>
    <dgm:cxn modelId="{1042CFE9-6E54-184F-9B2B-E67843DC974E}" type="presParOf" srcId="{833BF1EF-D0E2-4323-A4A1-43D4E63190EE}" destId="{66CEC8E4-FDF5-4BB0-A0E3-FC43DAE38253}" srcOrd="0" destOrd="0" presId="urn:microsoft.com/office/officeart/2009/3/layout/HorizontalOrganizationChart"/>
    <dgm:cxn modelId="{4BA3CF99-4328-CA49-BB34-B5E918172873}" type="presParOf" srcId="{66CEC8E4-FDF5-4BB0-A0E3-FC43DAE38253}" destId="{AC34B501-1FA3-4919-A0AB-8D5C01847A05}" srcOrd="0" destOrd="0" presId="urn:microsoft.com/office/officeart/2009/3/layout/HorizontalOrganizationChart"/>
    <dgm:cxn modelId="{EE0C3542-0911-F349-A4E7-ED47BA3025D3}" type="presParOf" srcId="{66CEC8E4-FDF5-4BB0-A0E3-FC43DAE38253}" destId="{81DB5A50-B9E5-48B2-8D89-944B34FC4FA4}" srcOrd="1" destOrd="0" presId="urn:microsoft.com/office/officeart/2009/3/layout/HorizontalOrganizationChart"/>
    <dgm:cxn modelId="{EA41F007-319E-9A43-A668-4AC59C6AC8C7}" type="presParOf" srcId="{833BF1EF-D0E2-4323-A4A1-43D4E63190EE}" destId="{89F8B791-DDB2-4B41-9D75-A6F72C658DBC}" srcOrd="1" destOrd="0" presId="urn:microsoft.com/office/officeart/2009/3/layout/HorizontalOrganizationChart"/>
    <dgm:cxn modelId="{AFAACD40-386F-EF46-AB22-9E5BAD92700B}" type="presParOf" srcId="{89F8B791-DDB2-4B41-9D75-A6F72C658DBC}" destId="{9439CEEC-5463-4DEE-8663-01419F31E643}" srcOrd="0" destOrd="0" presId="urn:microsoft.com/office/officeart/2009/3/layout/HorizontalOrganizationChart"/>
    <dgm:cxn modelId="{DB5A5CD6-2171-DA4A-9D15-670C7BC6814F}" type="presParOf" srcId="{89F8B791-DDB2-4B41-9D75-A6F72C658DBC}" destId="{816AB2F7-4279-49CB-87B4-D28A637E5BCF}" srcOrd="1" destOrd="0" presId="urn:microsoft.com/office/officeart/2009/3/layout/HorizontalOrganizationChart"/>
    <dgm:cxn modelId="{1E7E527A-5174-EE44-8ADD-0AB324BA7FE8}" type="presParOf" srcId="{816AB2F7-4279-49CB-87B4-D28A637E5BCF}" destId="{85E343F8-3F7E-4702-AB4D-457B7041FC48}" srcOrd="0" destOrd="0" presId="urn:microsoft.com/office/officeart/2009/3/layout/HorizontalOrganizationChart"/>
    <dgm:cxn modelId="{930E9DAD-91F5-B74B-ACD2-EB0C1E61DE37}" type="presParOf" srcId="{85E343F8-3F7E-4702-AB4D-457B7041FC48}" destId="{3362DE9F-FC58-4DD8-A1F5-195200AEE6BA}" srcOrd="0" destOrd="0" presId="urn:microsoft.com/office/officeart/2009/3/layout/HorizontalOrganizationChart"/>
    <dgm:cxn modelId="{88CC3B54-CB08-BE4B-9F9D-42494373E7FB}" type="presParOf" srcId="{85E343F8-3F7E-4702-AB4D-457B7041FC48}" destId="{B34A9FCD-C61F-46C9-A3AB-562662F135A6}" srcOrd="1" destOrd="0" presId="urn:microsoft.com/office/officeart/2009/3/layout/HorizontalOrganizationChart"/>
    <dgm:cxn modelId="{AA76991D-AC73-9141-A476-0B5FBB6875D0}" type="presParOf" srcId="{816AB2F7-4279-49CB-87B4-D28A637E5BCF}" destId="{6D33173B-10CC-4E59-9DFD-D9405DA4EFBB}" srcOrd="1" destOrd="0" presId="urn:microsoft.com/office/officeart/2009/3/layout/HorizontalOrganizationChart"/>
    <dgm:cxn modelId="{5821AE67-0E1B-1D40-A668-CE928DA49B1E}" type="presParOf" srcId="{816AB2F7-4279-49CB-87B4-D28A637E5BCF}" destId="{76E7FE36-152E-4790-9ED6-03B6A30EBD12}" srcOrd="2" destOrd="0" presId="urn:microsoft.com/office/officeart/2009/3/layout/HorizontalOrganizationChart"/>
    <dgm:cxn modelId="{46A5E952-60DE-4942-A36B-CE3973FAF20F}" type="presParOf" srcId="{833BF1EF-D0E2-4323-A4A1-43D4E63190EE}" destId="{CDA24C1A-80A6-4616-BA83-DD41B0713D8E}" srcOrd="2" destOrd="0" presId="urn:microsoft.com/office/officeart/2009/3/layout/HorizontalOrganizationChart"/>
    <dgm:cxn modelId="{71F354CE-EF20-6548-9A88-82A04EE18E36}" type="presParOf" srcId="{8018E61C-DD8A-434F-9FFC-D0822166710E}" destId="{38931234-0D8D-415B-AD6D-8E9171D04970}" srcOrd="2" destOrd="0" presId="urn:microsoft.com/office/officeart/2009/3/layout/HorizontalOrganizationChart"/>
  </dgm:cxnLst>
  <dgm:bg>
    <a:noFill/>
  </dgm:bg>
  <dgm:whole>
    <a:ln>
      <a:noFill/>
    </a:ln>
  </dgm:whole>
  <dgm:extLst>
    <a:ext uri="http://schemas.microsoft.com/office/drawing/2008/diagram">
      <dsp:dataModelExt xmlns:dsp="http://schemas.microsoft.com/office/drawing/2008/diagram" relId="rId12"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C13E227-A650-44A5-A312-7A1E3A865F04}" type="doc">
      <dgm:prSet loTypeId="urn:microsoft.com/office/officeart/2009/3/layout/HorizontalOrganizationChart" loCatId="hierarchy" qsTypeId="urn:microsoft.com/office/officeart/2005/8/quickstyle/simple1" qsCatId="simple" csTypeId="urn:microsoft.com/office/officeart/2005/8/colors/accent1_2" csCatId="accent1" phldr="1"/>
      <dgm:spPr/>
      <dgm:t>
        <a:bodyPr/>
        <a:lstStyle/>
        <a:p>
          <a:endParaRPr lang="en-US"/>
        </a:p>
      </dgm:t>
    </dgm:pt>
    <dgm:pt modelId="{F7634F4D-827A-4424-8F64-D3E5CB394C43}">
      <dgm:prSet phldrT="[Text]" custT="1"/>
      <dgm:spPr/>
      <dgm:t>
        <a:bodyPr/>
        <a:lstStyle/>
        <a:p>
          <a:r>
            <a:rPr lang="en-US" sz="1200"/>
            <a:t>App and workload discovery</a:t>
          </a:r>
        </a:p>
      </dgm:t>
    </dgm:pt>
    <dgm:pt modelId="{A538191A-C002-4E81-BE00-EE6EF4A0CDB0}" type="parTrans" cxnId="{07716AC5-747E-47B3-8C18-95D653A0D0CA}">
      <dgm:prSet/>
      <dgm:spPr/>
      <dgm:t>
        <a:bodyPr/>
        <a:lstStyle/>
        <a:p>
          <a:endParaRPr lang="en-US" sz="1200"/>
        </a:p>
      </dgm:t>
    </dgm:pt>
    <dgm:pt modelId="{DB64C00D-C5EB-41C9-BF7B-CED505FB34AC}" type="sibTrans" cxnId="{07716AC5-747E-47B3-8C18-95D653A0D0CA}">
      <dgm:prSet/>
      <dgm:spPr/>
      <dgm:t>
        <a:bodyPr/>
        <a:lstStyle/>
        <a:p>
          <a:endParaRPr lang="en-US" sz="1200"/>
        </a:p>
      </dgm:t>
    </dgm:pt>
    <dgm:pt modelId="{46238DE6-A4EF-4053-83B6-1E2886181254}">
      <dgm:prSet phldrT="[Text]" custT="1"/>
      <dgm:spPr/>
      <dgm:t>
        <a:bodyPr/>
        <a:lstStyle/>
        <a:p>
          <a:r>
            <a:rPr lang="en-US" sz="1200" dirty="0"/>
            <a:t>Azure Migrate</a:t>
          </a:r>
        </a:p>
      </dgm:t>
    </dgm:pt>
    <dgm:pt modelId="{8D744AAC-2C5F-46CA-8A56-8EF1666881EC}" type="parTrans" cxnId="{3D5A48D7-6BDF-4608-A88F-113C647D129A}">
      <dgm:prSet/>
      <dgm:spPr/>
      <dgm:t>
        <a:bodyPr/>
        <a:lstStyle/>
        <a:p>
          <a:endParaRPr lang="en-US" sz="1200"/>
        </a:p>
      </dgm:t>
    </dgm:pt>
    <dgm:pt modelId="{216BFB13-78DB-40B1-B1A9-41B6F57EF57A}" type="sibTrans" cxnId="{3D5A48D7-6BDF-4608-A88F-113C647D129A}">
      <dgm:prSet/>
      <dgm:spPr/>
      <dgm:t>
        <a:bodyPr/>
        <a:lstStyle/>
        <a:p>
          <a:endParaRPr lang="en-US" sz="1200"/>
        </a:p>
      </dgm:t>
    </dgm:pt>
    <dgm:pt modelId="{CBC3CEC1-3390-49C4-86A3-45F03A0C61C9}">
      <dgm:prSet phldrT="[Text]" custT="1"/>
      <dgm:spPr/>
      <dgm:t>
        <a:bodyPr/>
        <a:lstStyle/>
        <a:p>
          <a:r>
            <a:rPr lang="en-US" sz="1200"/>
            <a:t>Third-party tools</a:t>
          </a:r>
        </a:p>
      </dgm:t>
    </dgm:pt>
    <dgm:pt modelId="{2AE7EF08-9438-460D-9DE8-AF44D7769447}" type="parTrans" cxnId="{A3826BFA-16DD-4594-BA7B-E5BD0B2D834F}">
      <dgm:prSet/>
      <dgm:spPr/>
      <dgm:t>
        <a:bodyPr/>
        <a:lstStyle/>
        <a:p>
          <a:endParaRPr lang="en-US" sz="1200"/>
        </a:p>
      </dgm:t>
    </dgm:pt>
    <dgm:pt modelId="{8FF316EB-E402-45F6-BAF8-480AEA32C7FC}" type="sibTrans" cxnId="{A3826BFA-16DD-4594-BA7B-E5BD0B2D834F}">
      <dgm:prSet/>
      <dgm:spPr/>
      <dgm:t>
        <a:bodyPr/>
        <a:lstStyle/>
        <a:p>
          <a:endParaRPr lang="en-US" sz="1200"/>
        </a:p>
      </dgm:t>
    </dgm:pt>
    <dgm:pt modelId="{28B253BC-378A-433E-8290-E5A331013C36}" type="pres">
      <dgm:prSet presAssocID="{3C13E227-A650-44A5-A312-7A1E3A865F04}" presName="hierChild1" presStyleCnt="0">
        <dgm:presLayoutVars>
          <dgm:orgChart val="1"/>
          <dgm:chPref val="1"/>
          <dgm:dir/>
          <dgm:animOne val="branch"/>
          <dgm:animLvl val="lvl"/>
          <dgm:resizeHandles/>
        </dgm:presLayoutVars>
      </dgm:prSet>
      <dgm:spPr/>
    </dgm:pt>
    <dgm:pt modelId="{8018E61C-DD8A-434F-9FFC-D0822166710E}" type="pres">
      <dgm:prSet presAssocID="{F7634F4D-827A-4424-8F64-D3E5CB394C43}" presName="hierRoot1" presStyleCnt="0">
        <dgm:presLayoutVars>
          <dgm:hierBranch val="init"/>
        </dgm:presLayoutVars>
      </dgm:prSet>
      <dgm:spPr/>
    </dgm:pt>
    <dgm:pt modelId="{AD2C47A9-D1FD-4144-9C2B-3C2F68CDEEEA}" type="pres">
      <dgm:prSet presAssocID="{F7634F4D-827A-4424-8F64-D3E5CB394C43}" presName="rootComposite1" presStyleCnt="0"/>
      <dgm:spPr/>
    </dgm:pt>
    <dgm:pt modelId="{37DDCB0E-1772-410F-A14F-B24815E10CDB}" type="pres">
      <dgm:prSet presAssocID="{F7634F4D-827A-4424-8F64-D3E5CB394C43}" presName="rootText1" presStyleLbl="node0" presStyleIdx="0" presStyleCnt="1">
        <dgm:presLayoutVars>
          <dgm:chPref val="3"/>
        </dgm:presLayoutVars>
      </dgm:prSet>
      <dgm:spPr/>
    </dgm:pt>
    <dgm:pt modelId="{7919D5E6-67FD-49F2-BD83-9AA9370413CE}" type="pres">
      <dgm:prSet presAssocID="{F7634F4D-827A-4424-8F64-D3E5CB394C43}" presName="rootConnector1" presStyleLbl="node1" presStyleIdx="0" presStyleCnt="0"/>
      <dgm:spPr/>
    </dgm:pt>
    <dgm:pt modelId="{831C3DCA-63B7-47BC-A0F3-ADE1853CDB01}" type="pres">
      <dgm:prSet presAssocID="{F7634F4D-827A-4424-8F64-D3E5CB394C43}" presName="hierChild2" presStyleCnt="0"/>
      <dgm:spPr/>
    </dgm:pt>
    <dgm:pt modelId="{0D6936EC-8F2B-41E7-87E1-53805723A122}" type="pres">
      <dgm:prSet presAssocID="{8D744AAC-2C5F-46CA-8A56-8EF1666881EC}" presName="Name64" presStyleLbl="parChTrans1D2" presStyleIdx="0" presStyleCnt="2"/>
      <dgm:spPr/>
    </dgm:pt>
    <dgm:pt modelId="{8B3DE8C0-6E05-4258-92AF-09F24BCB982F}" type="pres">
      <dgm:prSet presAssocID="{46238DE6-A4EF-4053-83B6-1E2886181254}" presName="hierRoot2" presStyleCnt="0">
        <dgm:presLayoutVars>
          <dgm:hierBranch val="init"/>
        </dgm:presLayoutVars>
      </dgm:prSet>
      <dgm:spPr/>
    </dgm:pt>
    <dgm:pt modelId="{AECB3AB2-2FAD-4572-B1F7-B4C7D359766A}" type="pres">
      <dgm:prSet presAssocID="{46238DE6-A4EF-4053-83B6-1E2886181254}" presName="rootComposite" presStyleCnt="0"/>
      <dgm:spPr/>
    </dgm:pt>
    <dgm:pt modelId="{B9920731-F84C-4035-8B04-05DFCD4980A0}" type="pres">
      <dgm:prSet presAssocID="{46238DE6-A4EF-4053-83B6-1E2886181254}" presName="rootText" presStyleLbl="node2" presStyleIdx="0" presStyleCnt="2">
        <dgm:presLayoutVars>
          <dgm:chPref val="3"/>
        </dgm:presLayoutVars>
      </dgm:prSet>
      <dgm:spPr/>
    </dgm:pt>
    <dgm:pt modelId="{B4CB142B-6416-48A0-B5F7-B18C76C3B371}" type="pres">
      <dgm:prSet presAssocID="{46238DE6-A4EF-4053-83B6-1E2886181254}" presName="rootConnector" presStyleLbl="node2" presStyleIdx="0" presStyleCnt="2"/>
      <dgm:spPr/>
    </dgm:pt>
    <dgm:pt modelId="{FE16782E-1663-4016-95F4-C7E0ADA1517B}" type="pres">
      <dgm:prSet presAssocID="{46238DE6-A4EF-4053-83B6-1E2886181254}" presName="hierChild4" presStyleCnt="0"/>
      <dgm:spPr/>
    </dgm:pt>
    <dgm:pt modelId="{A59E4CB7-839C-4877-8BF4-597E4BDFCC4D}" type="pres">
      <dgm:prSet presAssocID="{46238DE6-A4EF-4053-83B6-1E2886181254}" presName="hierChild5" presStyleCnt="0"/>
      <dgm:spPr/>
    </dgm:pt>
    <dgm:pt modelId="{A825E9E3-5B24-4D8E-B53C-9B267B00AEB2}" type="pres">
      <dgm:prSet presAssocID="{2AE7EF08-9438-460D-9DE8-AF44D7769447}" presName="Name64" presStyleLbl="parChTrans1D2" presStyleIdx="1" presStyleCnt="2"/>
      <dgm:spPr/>
    </dgm:pt>
    <dgm:pt modelId="{833BF1EF-D0E2-4323-A4A1-43D4E63190EE}" type="pres">
      <dgm:prSet presAssocID="{CBC3CEC1-3390-49C4-86A3-45F03A0C61C9}" presName="hierRoot2" presStyleCnt="0">
        <dgm:presLayoutVars>
          <dgm:hierBranch val="init"/>
        </dgm:presLayoutVars>
      </dgm:prSet>
      <dgm:spPr/>
    </dgm:pt>
    <dgm:pt modelId="{66CEC8E4-FDF5-4BB0-A0E3-FC43DAE38253}" type="pres">
      <dgm:prSet presAssocID="{CBC3CEC1-3390-49C4-86A3-45F03A0C61C9}" presName="rootComposite" presStyleCnt="0"/>
      <dgm:spPr/>
    </dgm:pt>
    <dgm:pt modelId="{AC34B501-1FA3-4919-A0AB-8D5C01847A05}" type="pres">
      <dgm:prSet presAssocID="{CBC3CEC1-3390-49C4-86A3-45F03A0C61C9}" presName="rootText" presStyleLbl="node2" presStyleIdx="1" presStyleCnt="2">
        <dgm:presLayoutVars>
          <dgm:chPref val="3"/>
        </dgm:presLayoutVars>
      </dgm:prSet>
      <dgm:spPr/>
    </dgm:pt>
    <dgm:pt modelId="{81DB5A50-B9E5-48B2-8D89-944B34FC4FA4}" type="pres">
      <dgm:prSet presAssocID="{CBC3CEC1-3390-49C4-86A3-45F03A0C61C9}" presName="rootConnector" presStyleLbl="node2" presStyleIdx="1" presStyleCnt="2"/>
      <dgm:spPr/>
    </dgm:pt>
    <dgm:pt modelId="{89F8B791-DDB2-4B41-9D75-A6F72C658DBC}" type="pres">
      <dgm:prSet presAssocID="{CBC3CEC1-3390-49C4-86A3-45F03A0C61C9}" presName="hierChild4" presStyleCnt="0"/>
      <dgm:spPr/>
    </dgm:pt>
    <dgm:pt modelId="{CDA24C1A-80A6-4616-BA83-DD41B0713D8E}" type="pres">
      <dgm:prSet presAssocID="{CBC3CEC1-3390-49C4-86A3-45F03A0C61C9}" presName="hierChild5" presStyleCnt="0"/>
      <dgm:spPr/>
    </dgm:pt>
    <dgm:pt modelId="{38931234-0D8D-415B-AD6D-8E9171D04970}" type="pres">
      <dgm:prSet presAssocID="{F7634F4D-827A-4424-8F64-D3E5CB394C43}" presName="hierChild3" presStyleCnt="0"/>
      <dgm:spPr/>
    </dgm:pt>
  </dgm:ptLst>
  <dgm:cxnLst>
    <dgm:cxn modelId="{0338063B-9827-9849-9039-21F4D56315B4}" type="presOf" srcId="{46238DE6-A4EF-4053-83B6-1E2886181254}" destId="{B4CB142B-6416-48A0-B5F7-B18C76C3B371}" srcOrd="1" destOrd="0" presId="urn:microsoft.com/office/officeart/2009/3/layout/HorizontalOrganizationChart"/>
    <dgm:cxn modelId="{3F8D3F69-86AF-0F46-BB55-FA9B57059AA0}" type="presOf" srcId="{8D744AAC-2C5F-46CA-8A56-8EF1666881EC}" destId="{0D6936EC-8F2B-41E7-87E1-53805723A122}" srcOrd="0" destOrd="0" presId="urn:microsoft.com/office/officeart/2009/3/layout/HorizontalOrganizationChart"/>
    <dgm:cxn modelId="{3AD2607D-168A-9840-A6AA-C4325FBAD23C}" type="presOf" srcId="{F7634F4D-827A-4424-8F64-D3E5CB394C43}" destId="{7919D5E6-67FD-49F2-BD83-9AA9370413CE}" srcOrd="1" destOrd="0" presId="urn:microsoft.com/office/officeart/2009/3/layout/HorizontalOrganizationChart"/>
    <dgm:cxn modelId="{33D127AD-C077-6E47-A7E3-5B8C5DC4A6D5}" type="presOf" srcId="{F7634F4D-827A-4424-8F64-D3E5CB394C43}" destId="{37DDCB0E-1772-410F-A14F-B24815E10CDB}" srcOrd="0" destOrd="0" presId="urn:microsoft.com/office/officeart/2009/3/layout/HorizontalOrganizationChart"/>
    <dgm:cxn modelId="{08CD27BF-BE23-2940-BB61-169B789005A4}" type="presOf" srcId="{46238DE6-A4EF-4053-83B6-1E2886181254}" destId="{B9920731-F84C-4035-8B04-05DFCD4980A0}" srcOrd="0" destOrd="0" presId="urn:microsoft.com/office/officeart/2009/3/layout/HorizontalOrganizationChart"/>
    <dgm:cxn modelId="{074704C4-CA5A-4B43-80E3-A1FFDE4CF86F}" type="presOf" srcId="{3C13E227-A650-44A5-A312-7A1E3A865F04}" destId="{28B253BC-378A-433E-8290-E5A331013C36}" srcOrd="0" destOrd="0" presId="urn:microsoft.com/office/officeart/2009/3/layout/HorizontalOrganizationChart"/>
    <dgm:cxn modelId="{07716AC5-747E-47B3-8C18-95D653A0D0CA}" srcId="{3C13E227-A650-44A5-A312-7A1E3A865F04}" destId="{F7634F4D-827A-4424-8F64-D3E5CB394C43}" srcOrd="0" destOrd="0" parTransId="{A538191A-C002-4E81-BE00-EE6EF4A0CDB0}" sibTransId="{DB64C00D-C5EB-41C9-BF7B-CED505FB34AC}"/>
    <dgm:cxn modelId="{26437AC7-F8D4-5847-9FFC-7EE95023D7BA}" type="presOf" srcId="{2AE7EF08-9438-460D-9DE8-AF44D7769447}" destId="{A825E9E3-5B24-4D8E-B53C-9B267B00AEB2}" srcOrd="0" destOrd="0" presId="urn:microsoft.com/office/officeart/2009/3/layout/HorizontalOrganizationChart"/>
    <dgm:cxn modelId="{4F716BD6-055E-004C-940D-30F18BB3FF46}" type="presOf" srcId="{CBC3CEC1-3390-49C4-86A3-45F03A0C61C9}" destId="{81DB5A50-B9E5-48B2-8D89-944B34FC4FA4}" srcOrd="1" destOrd="0" presId="urn:microsoft.com/office/officeart/2009/3/layout/HorizontalOrganizationChart"/>
    <dgm:cxn modelId="{3D5A48D7-6BDF-4608-A88F-113C647D129A}" srcId="{F7634F4D-827A-4424-8F64-D3E5CB394C43}" destId="{46238DE6-A4EF-4053-83B6-1E2886181254}" srcOrd="0" destOrd="0" parTransId="{8D744AAC-2C5F-46CA-8A56-8EF1666881EC}" sibTransId="{216BFB13-78DB-40B1-B1A9-41B6F57EF57A}"/>
    <dgm:cxn modelId="{E5DC91F8-BA34-B243-8A1C-0DBF5D6D341E}" type="presOf" srcId="{CBC3CEC1-3390-49C4-86A3-45F03A0C61C9}" destId="{AC34B501-1FA3-4919-A0AB-8D5C01847A05}" srcOrd="0" destOrd="0" presId="urn:microsoft.com/office/officeart/2009/3/layout/HorizontalOrganizationChart"/>
    <dgm:cxn modelId="{A3826BFA-16DD-4594-BA7B-E5BD0B2D834F}" srcId="{F7634F4D-827A-4424-8F64-D3E5CB394C43}" destId="{CBC3CEC1-3390-49C4-86A3-45F03A0C61C9}" srcOrd="1" destOrd="0" parTransId="{2AE7EF08-9438-460D-9DE8-AF44D7769447}" sibTransId="{8FF316EB-E402-45F6-BAF8-480AEA32C7FC}"/>
    <dgm:cxn modelId="{491A2CC7-6739-CF4C-9425-6D99F3D28709}" type="presParOf" srcId="{28B253BC-378A-433E-8290-E5A331013C36}" destId="{8018E61C-DD8A-434F-9FFC-D0822166710E}" srcOrd="0" destOrd="0" presId="urn:microsoft.com/office/officeart/2009/3/layout/HorizontalOrganizationChart"/>
    <dgm:cxn modelId="{FE10A371-70D2-A246-BFFA-1457010C8370}" type="presParOf" srcId="{8018E61C-DD8A-434F-9FFC-D0822166710E}" destId="{AD2C47A9-D1FD-4144-9C2B-3C2F68CDEEEA}" srcOrd="0" destOrd="0" presId="urn:microsoft.com/office/officeart/2009/3/layout/HorizontalOrganizationChart"/>
    <dgm:cxn modelId="{492E32E4-8CAD-0141-BB75-F3855AF39FD1}" type="presParOf" srcId="{AD2C47A9-D1FD-4144-9C2B-3C2F68CDEEEA}" destId="{37DDCB0E-1772-410F-A14F-B24815E10CDB}" srcOrd="0" destOrd="0" presId="urn:microsoft.com/office/officeart/2009/3/layout/HorizontalOrganizationChart"/>
    <dgm:cxn modelId="{5368F0F3-A5C3-0A42-80DC-26A37B3CDF5F}" type="presParOf" srcId="{AD2C47A9-D1FD-4144-9C2B-3C2F68CDEEEA}" destId="{7919D5E6-67FD-49F2-BD83-9AA9370413CE}" srcOrd="1" destOrd="0" presId="urn:microsoft.com/office/officeart/2009/3/layout/HorizontalOrganizationChart"/>
    <dgm:cxn modelId="{5D3B4CFC-6EB8-D64E-9735-6AA014280E3C}" type="presParOf" srcId="{8018E61C-DD8A-434F-9FFC-D0822166710E}" destId="{831C3DCA-63B7-47BC-A0F3-ADE1853CDB01}" srcOrd="1" destOrd="0" presId="urn:microsoft.com/office/officeart/2009/3/layout/HorizontalOrganizationChart"/>
    <dgm:cxn modelId="{4C8E01C5-62B5-1E40-AEB1-0DCF291E5616}" type="presParOf" srcId="{831C3DCA-63B7-47BC-A0F3-ADE1853CDB01}" destId="{0D6936EC-8F2B-41E7-87E1-53805723A122}" srcOrd="0" destOrd="0" presId="urn:microsoft.com/office/officeart/2009/3/layout/HorizontalOrganizationChart"/>
    <dgm:cxn modelId="{3AEF23BB-618C-2F40-97B1-BA240F44C920}" type="presParOf" srcId="{831C3DCA-63B7-47BC-A0F3-ADE1853CDB01}" destId="{8B3DE8C0-6E05-4258-92AF-09F24BCB982F}" srcOrd="1" destOrd="0" presId="urn:microsoft.com/office/officeart/2009/3/layout/HorizontalOrganizationChart"/>
    <dgm:cxn modelId="{5A1C46BA-8D91-6B4B-B10D-0CE95EEDD36C}" type="presParOf" srcId="{8B3DE8C0-6E05-4258-92AF-09F24BCB982F}" destId="{AECB3AB2-2FAD-4572-B1F7-B4C7D359766A}" srcOrd="0" destOrd="0" presId="urn:microsoft.com/office/officeart/2009/3/layout/HorizontalOrganizationChart"/>
    <dgm:cxn modelId="{05F40C06-0DAA-2F47-9EDF-205E32D8282A}" type="presParOf" srcId="{AECB3AB2-2FAD-4572-B1F7-B4C7D359766A}" destId="{B9920731-F84C-4035-8B04-05DFCD4980A0}" srcOrd="0" destOrd="0" presId="urn:microsoft.com/office/officeart/2009/3/layout/HorizontalOrganizationChart"/>
    <dgm:cxn modelId="{EF61B460-468E-FD4B-A5DA-5C09EEBD7B3B}" type="presParOf" srcId="{AECB3AB2-2FAD-4572-B1F7-B4C7D359766A}" destId="{B4CB142B-6416-48A0-B5F7-B18C76C3B371}" srcOrd="1" destOrd="0" presId="urn:microsoft.com/office/officeart/2009/3/layout/HorizontalOrganizationChart"/>
    <dgm:cxn modelId="{3F742094-0897-754E-82B2-7600606AD78B}" type="presParOf" srcId="{8B3DE8C0-6E05-4258-92AF-09F24BCB982F}" destId="{FE16782E-1663-4016-95F4-C7E0ADA1517B}" srcOrd="1" destOrd="0" presId="urn:microsoft.com/office/officeart/2009/3/layout/HorizontalOrganizationChart"/>
    <dgm:cxn modelId="{62BD6315-CDF1-5F4B-859E-C517CA4622F9}" type="presParOf" srcId="{8B3DE8C0-6E05-4258-92AF-09F24BCB982F}" destId="{A59E4CB7-839C-4877-8BF4-597E4BDFCC4D}" srcOrd="2" destOrd="0" presId="urn:microsoft.com/office/officeart/2009/3/layout/HorizontalOrganizationChart"/>
    <dgm:cxn modelId="{5FF8E009-BE92-3944-AABE-9A37ED597E1D}" type="presParOf" srcId="{831C3DCA-63B7-47BC-A0F3-ADE1853CDB01}" destId="{A825E9E3-5B24-4D8E-B53C-9B267B00AEB2}" srcOrd="2" destOrd="0" presId="urn:microsoft.com/office/officeart/2009/3/layout/HorizontalOrganizationChart"/>
    <dgm:cxn modelId="{0CD1CE23-371C-9449-8350-6A54EF3C6786}" type="presParOf" srcId="{831C3DCA-63B7-47BC-A0F3-ADE1853CDB01}" destId="{833BF1EF-D0E2-4323-A4A1-43D4E63190EE}" srcOrd="3" destOrd="0" presId="urn:microsoft.com/office/officeart/2009/3/layout/HorizontalOrganizationChart"/>
    <dgm:cxn modelId="{3E1B4AFE-A7BD-F046-A8AE-7D51CEBEA773}" type="presParOf" srcId="{833BF1EF-D0E2-4323-A4A1-43D4E63190EE}" destId="{66CEC8E4-FDF5-4BB0-A0E3-FC43DAE38253}" srcOrd="0" destOrd="0" presId="urn:microsoft.com/office/officeart/2009/3/layout/HorizontalOrganizationChart"/>
    <dgm:cxn modelId="{FC457418-D65E-E74C-8FC7-F9932D937AF7}" type="presParOf" srcId="{66CEC8E4-FDF5-4BB0-A0E3-FC43DAE38253}" destId="{AC34B501-1FA3-4919-A0AB-8D5C01847A05}" srcOrd="0" destOrd="0" presId="urn:microsoft.com/office/officeart/2009/3/layout/HorizontalOrganizationChart"/>
    <dgm:cxn modelId="{6CDDE749-D519-1D4B-B954-710C67CCD24F}" type="presParOf" srcId="{66CEC8E4-FDF5-4BB0-A0E3-FC43DAE38253}" destId="{81DB5A50-B9E5-48B2-8D89-944B34FC4FA4}" srcOrd="1" destOrd="0" presId="urn:microsoft.com/office/officeart/2009/3/layout/HorizontalOrganizationChart"/>
    <dgm:cxn modelId="{25B1BD26-8D82-BD49-BBB5-F7E892C3CC97}" type="presParOf" srcId="{833BF1EF-D0E2-4323-A4A1-43D4E63190EE}" destId="{89F8B791-DDB2-4B41-9D75-A6F72C658DBC}" srcOrd="1" destOrd="0" presId="urn:microsoft.com/office/officeart/2009/3/layout/HorizontalOrganizationChart"/>
    <dgm:cxn modelId="{2B74A581-C6A3-8845-BA4F-0DA1BDFCDE35}" type="presParOf" srcId="{833BF1EF-D0E2-4323-A4A1-43D4E63190EE}" destId="{CDA24C1A-80A6-4616-BA83-DD41B0713D8E}" srcOrd="2" destOrd="0" presId="urn:microsoft.com/office/officeart/2009/3/layout/HorizontalOrganizationChart"/>
    <dgm:cxn modelId="{161F06B9-440D-834F-8675-9ABDC0BE6FC7}" type="presParOf" srcId="{8018E61C-DD8A-434F-9FFC-D0822166710E}" destId="{38931234-0D8D-415B-AD6D-8E9171D04970}" srcOrd="2" destOrd="0" presId="urn:microsoft.com/office/officeart/2009/3/layout/HorizontalOrganizationChart"/>
  </dgm:cxnLst>
  <dgm:bg>
    <a:noFill/>
  </dgm:bg>
  <dgm:whole>
    <a:ln>
      <a:noFill/>
    </a:ln>
    <a:effectLst/>
  </dgm:whole>
  <dgm:extLst>
    <a:ext uri="http://schemas.microsoft.com/office/drawing/2008/diagram">
      <dsp:dataModelExt xmlns:dsp="http://schemas.microsoft.com/office/drawing/2008/diagram" relId="rId1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30F20E8-6DD5-42A4-8FF3-F6CBD44B6577}" type="doc">
      <dgm:prSet loTypeId="urn:microsoft.com/office/officeart/2009/layout/CircleArrowProcess" loCatId="process" qsTypeId="urn:microsoft.com/office/officeart/2005/8/quickstyle/simple2" qsCatId="simple" csTypeId="urn:microsoft.com/office/officeart/2005/8/colors/colorful2" csCatId="colorful" phldr="1"/>
      <dgm:spPr/>
      <dgm:t>
        <a:bodyPr/>
        <a:lstStyle/>
        <a:p>
          <a:endParaRPr lang="en-US"/>
        </a:p>
      </dgm:t>
    </dgm:pt>
    <dgm:pt modelId="{F6DC7FCE-9E03-4238-BEEE-825FB8EB6D74}">
      <dgm:prSet phldrT="[Text]"/>
      <dgm:spPr/>
      <dgm:t>
        <a:bodyPr/>
        <a:lstStyle/>
        <a:p>
          <a:r>
            <a:rPr lang="en-US"/>
            <a:t>Replicate</a:t>
          </a:r>
        </a:p>
      </dgm:t>
    </dgm:pt>
    <dgm:pt modelId="{761EBC24-6353-44AC-8B67-DF1D0EF56D24}" type="parTrans" cxnId="{2798F864-E161-4000-A650-2DE4E8183C69}">
      <dgm:prSet/>
      <dgm:spPr/>
      <dgm:t>
        <a:bodyPr/>
        <a:lstStyle/>
        <a:p>
          <a:endParaRPr lang="en-US"/>
        </a:p>
      </dgm:t>
    </dgm:pt>
    <dgm:pt modelId="{3D1E812C-00E5-45EA-9F40-405762C3E432}" type="sibTrans" cxnId="{2798F864-E161-4000-A650-2DE4E8183C69}">
      <dgm:prSet/>
      <dgm:spPr/>
      <dgm:t>
        <a:bodyPr/>
        <a:lstStyle/>
        <a:p>
          <a:endParaRPr lang="en-US"/>
        </a:p>
      </dgm:t>
    </dgm:pt>
    <dgm:pt modelId="{225EA2A2-B0A9-4AC4-A6FF-FC5D8A988DCE}">
      <dgm:prSet phldrT="[Text]"/>
      <dgm:spPr/>
      <dgm:t>
        <a:bodyPr/>
        <a:lstStyle/>
        <a:p>
          <a:r>
            <a:rPr lang="en-US"/>
            <a:t>Test</a:t>
          </a:r>
        </a:p>
      </dgm:t>
    </dgm:pt>
    <dgm:pt modelId="{4A6D1D15-B3F3-4252-BF4D-AB9BEF6D3FAF}" type="parTrans" cxnId="{A5D8D8AC-A105-4C3A-8E0F-55AE1E8FBCCD}">
      <dgm:prSet/>
      <dgm:spPr/>
      <dgm:t>
        <a:bodyPr/>
        <a:lstStyle/>
        <a:p>
          <a:endParaRPr lang="en-US"/>
        </a:p>
      </dgm:t>
    </dgm:pt>
    <dgm:pt modelId="{5F6348BB-FAE2-47A0-89CB-FDEC46EB3771}" type="sibTrans" cxnId="{A5D8D8AC-A105-4C3A-8E0F-55AE1E8FBCCD}">
      <dgm:prSet/>
      <dgm:spPr/>
      <dgm:t>
        <a:bodyPr/>
        <a:lstStyle/>
        <a:p>
          <a:endParaRPr lang="en-US"/>
        </a:p>
      </dgm:t>
    </dgm:pt>
    <dgm:pt modelId="{F6E3B5D0-4F9B-419E-85AC-41C78D8BDE58}">
      <dgm:prSet phldrT="[Text]"/>
      <dgm:spPr/>
      <dgm:t>
        <a:bodyPr/>
        <a:lstStyle/>
        <a:p>
          <a:r>
            <a:rPr lang="en-US"/>
            <a:t>Migrate</a:t>
          </a:r>
        </a:p>
      </dgm:t>
    </dgm:pt>
    <dgm:pt modelId="{42E3258A-D4D2-4B13-95F3-89847BF25584}" type="parTrans" cxnId="{C2B7E1FA-1FF6-4B5A-83C2-F20F3213E361}">
      <dgm:prSet/>
      <dgm:spPr/>
      <dgm:t>
        <a:bodyPr/>
        <a:lstStyle/>
        <a:p>
          <a:endParaRPr lang="en-US"/>
        </a:p>
      </dgm:t>
    </dgm:pt>
    <dgm:pt modelId="{7522EA24-F4BF-4B16-B3AF-F3F3338DA6E4}" type="sibTrans" cxnId="{C2B7E1FA-1FF6-4B5A-83C2-F20F3213E361}">
      <dgm:prSet/>
      <dgm:spPr/>
      <dgm:t>
        <a:bodyPr/>
        <a:lstStyle/>
        <a:p>
          <a:endParaRPr lang="en-US"/>
        </a:p>
      </dgm:t>
    </dgm:pt>
    <dgm:pt modelId="{86535F6B-18E0-496E-A87A-2EFB734C6F13}">
      <dgm:prSet phldrT="[Text]"/>
      <dgm:spPr/>
      <dgm:t>
        <a:bodyPr/>
        <a:lstStyle/>
        <a:p>
          <a:r>
            <a:rPr lang="en-US"/>
            <a:t>Plan</a:t>
          </a:r>
        </a:p>
      </dgm:t>
    </dgm:pt>
    <dgm:pt modelId="{A237F028-FC11-4DB8-8798-F68B04096A3A}" type="parTrans" cxnId="{4E0E6C3D-5E9E-406B-9F73-D34CEADD6C2F}">
      <dgm:prSet/>
      <dgm:spPr/>
      <dgm:t>
        <a:bodyPr/>
        <a:lstStyle/>
        <a:p>
          <a:endParaRPr lang="en-IN"/>
        </a:p>
      </dgm:t>
    </dgm:pt>
    <dgm:pt modelId="{FC0DAC09-449A-44A0-B4E6-7350FED00FDD}" type="sibTrans" cxnId="{4E0E6C3D-5E9E-406B-9F73-D34CEADD6C2F}">
      <dgm:prSet/>
      <dgm:spPr/>
      <dgm:t>
        <a:bodyPr/>
        <a:lstStyle/>
        <a:p>
          <a:endParaRPr lang="en-IN"/>
        </a:p>
      </dgm:t>
    </dgm:pt>
    <dgm:pt modelId="{7369263C-B1CA-4261-A8C1-5A7C19D82CA6}" type="pres">
      <dgm:prSet presAssocID="{830F20E8-6DD5-42A4-8FF3-F6CBD44B6577}" presName="Name0" presStyleCnt="0">
        <dgm:presLayoutVars>
          <dgm:chMax val="7"/>
          <dgm:chPref val="7"/>
          <dgm:dir/>
          <dgm:animLvl val="lvl"/>
        </dgm:presLayoutVars>
      </dgm:prSet>
      <dgm:spPr/>
    </dgm:pt>
    <dgm:pt modelId="{E19C48AE-C5D3-49CB-9D74-7116C57A8CFB}" type="pres">
      <dgm:prSet presAssocID="{86535F6B-18E0-496E-A87A-2EFB734C6F13}" presName="Accent1" presStyleCnt="0"/>
      <dgm:spPr/>
    </dgm:pt>
    <dgm:pt modelId="{AFCE9908-1EA6-4935-988F-963FE035EC64}" type="pres">
      <dgm:prSet presAssocID="{86535F6B-18E0-496E-A87A-2EFB734C6F13}" presName="Accent" presStyleLbl="node1" presStyleIdx="0" presStyleCnt="4"/>
      <dgm:spPr/>
    </dgm:pt>
    <dgm:pt modelId="{AD5CEAB1-288A-454F-9242-BA496B547299}" type="pres">
      <dgm:prSet presAssocID="{86535F6B-18E0-496E-A87A-2EFB734C6F13}" presName="Parent1" presStyleLbl="revTx" presStyleIdx="0" presStyleCnt="4">
        <dgm:presLayoutVars>
          <dgm:chMax val="1"/>
          <dgm:chPref val="1"/>
          <dgm:bulletEnabled val="1"/>
        </dgm:presLayoutVars>
      </dgm:prSet>
      <dgm:spPr/>
    </dgm:pt>
    <dgm:pt modelId="{7FA293B7-812F-41DB-96FB-4DA899AC2F9B}" type="pres">
      <dgm:prSet presAssocID="{F6DC7FCE-9E03-4238-BEEE-825FB8EB6D74}" presName="Accent2" presStyleCnt="0"/>
      <dgm:spPr/>
    </dgm:pt>
    <dgm:pt modelId="{EB987A10-934F-4029-95A7-6EDF0FE314C2}" type="pres">
      <dgm:prSet presAssocID="{F6DC7FCE-9E03-4238-BEEE-825FB8EB6D74}" presName="Accent" presStyleLbl="node1" presStyleIdx="1" presStyleCnt="4"/>
      <dgm:spPr>
        <a:solidFill>
          <a:schemeClr val="bg2"/>
        </a:solidFill>
      </dgm:spPr>
    </dgm:pt>
    <dgm:pt modelId="{53F0BAAC-B872-406A-9962-FDF159401D6D}" type="pres">
      <dgm:prSet presAssocID="{F6DC7FCE-9E03-4238-BEEE-825FB8EB6D74}" presName="Parent2" presStyleLbl="revTx" presStyleIdx="1" presStyleCnt="4">
        <dgm:presLayoutVars>
          <dgm:chMax val="1"/>
          <dgm:chPref val="1"/>
          <dgm:bulletEnabled val="1"/>
        </dgm:presLayoutVars>
      </dgm:prSet>
      <dgm:spPr/>
    </dgm:pt>
    <dgm:pt modelId="{5C978B65-FD9C-436C-84C9-DAA677D459D7}" type="pres">
      <dgm:prSet presAssocID="{225EA2A2-B0A9-4AC4-A6FF-FC5D8A988DCE}" presName="Accent3" presStyleCnt="0"/>
      <dgm:spPr/>
    </dgm:pt>
    <dgm:pt modelId="{BD8214CB-F2D0-49DA-9E57-3A772C43F064}" type="pres">
      <dgm:prSet presAssocID="{225EA2A2-B0A9-4AC4-A6FF-FC5D8A988DCE}" presName="Accent" presStyleLbl="node1" presStyleIdx="2" presStyleCnt="4"/>
      <dgm:spPr>
        <a:solidFill>
          <a:schemeClr val="accent1"/>
        </a:solidFill>
      </dgm:spPr>
    </dgm:pt>
    <dgm:pt modelId="{CC1DCBEF-225B-4068-8955-F4CE3277FCF6}" type="pres">
      <dgm:prSet presAssocID="{225EA2A2-B0A9-4AC4-A6FF-FC5D8A988DCE}" presName="Parent3" presStyleLbl="revTx" presStyleIdx="2" presStyleCnt="4">
        <dgm:presLayoutVars>
          <dgm:chMax val="1"/>
          <dgm:chPref val="1"/>
          <dgm:bulletEnabled val="1"/>
        </dgm:presLayoutVars>
      </dgm:prSet>
      <dgm:spPr/>
    </dgm:pt>
    <dgm:pt modelId="{CD61F8B0-DDC7-4BAD-A417-AB766CC06D97}" type="pres">
      <dgm:prSet presAssocID="{F6E3B5D0-4F9B-419E-85AC-41C78D8BDE58}" presName="Accent4" presStyleCnt="0"/>
      <dgm:spPr/>
    </dgm:pt>
    <dgm:pt modelId="{79A7EDC5-AF8F-4905-B1A7-981EBB66428B}" type="pres">
      <dgm:prSet presAssocID="{F6E3B5D0-4F9B-419E-85AC-41C78D8BDE58}" presName="Accent" presStyleLbl="node1" presStyleIdx="3" presStyleCnt="4"/>
      <dgm:spPr>
        <a:solidFill>
          <a:schemeClr val="bg1"/>
        </a:solidFill>
      </dgm:spPr>
    </dgm:pt>
    <dgm:pt modelId="{1F3D7D43-D2AA-4BA6-8652-C107EC6B27BA}" type="pres">
      <dgm:prSet presAssocID="{F6E3B5D0-4F9B-419E-85AC-41C78D8BDE58}" presName="Parent4" presStyleLbl="revTx" presStyleIdx="3" presStyleCnt="4">
        <dgm:presLayoutVars>
          <dgm:chMax val="1"/>
          <dgm:chPref val="1"/>
          <dgm:bulletEnabled val="1"/>
        </dgm:presLayoutVars>
      </dgm:prSet>
      <dgm:spPr/>
    </dgm:pt>
  </dgm:ptLst>
  <dgm:cxnLst>
    <dgm:cxn modelId="{27BCC537-5C80-45DE-98BB-2D2C93183DD0}" type="presOf" srcId="{86535F6B-18E0-496E-A87A-2EFB734C6F13}" destId="{AD5CEAB1-288A-454F-9242-BA496B547299}" srcOrd="0" destOrd="0" presId="urn:microsoft.com/office/officeart/2009/layout/CircleArrowProcess"/>
    <dgm:cxn modelId="{4E0E6C3D-5E9E-406B-9F73-D34CEADD6C2F}" srcId="{830F20E8-6DD5-42A4-8FF3-F6CBD44B6577}" destId="{86535F6B-18E0-496E-A87A-2EFB734C6F13}" srcOrd="0" destOrd="0" parTransId="{A237F028-FC11-4DB8-8798-F68B04096A3A}" sibTransId="{FC0DAC09-449A-44A0-B4E6-7350FED00FDD}"/>
    <dgm:cxn modelId="{2798F864-E161-4000-A650-2DE4E8183C69}" srcId="{830F20E8-6DD5-42A4-8FF3-F6CBD44B6577}" destId="{F6DC7FCE-9E03-4238-BEEE-825FB8EB6D74}" srcOrd="1" destOrd="0" parTransId="{761EBC24-6353-44AC-8B67-DF1D0EF56D24}" sibTransId="{3D1E812C-00E5-45EA-9F40-405762C3E432}"/>
    <dgm:cxn modelId="{573FE058-65C1-4439-8231-AA9C33F05815}" type="presOf" srcId="{F6E3B5D0-4F9B-419E-85AC-41C78D8BDE58}" destId="{1F3D7D43-D2AA-4BA6-8652-C107EC6B27BA}" srcOrd="0" destOrd="0" presId="urn:microsoft.com/office/officeart/2009/layout/CircleArrowProcess"/>
    <dgm:cxn modelId="{38DCBF80-1C7E-4D17-A4E2-225E2F7F2779}" type="presOf" srcId="{225EA2A2-B0A9-4AC4-A6FF-FC5D8A988DCE}" destId="{CC1DCBEF-225B-4068-8955-F4CE3277FCF6}" srcOrd="0" destOrd="0" presId="urn:microsoft.com/office/officeart/2009/layout/CircleArrowProcess"/>
    <dgm:cxn modelId="{2242AA8F-D809-4A4A-A760-DB7FC4144215}" type="presOf" srcId="{F6DC7FCE-9E03-4238-BEEE-825FB8EB6D74}" destId="{53F0BAAC-B872-406A-9962-FDF159401D6D}" srcOrd="0" destOrd="0" presId="urn:microsoft.com/office/officeart/2009/layout/CircleArrowProcess"/>
    <dgm:cxn modelId="{A5D8D8AC-A105-4C3A-8E0F-55AE1E8FBCCD}" srcId="{830F20E8-6DD5-42A4-8FF3-F6CBD44B6577}" destId="{225EA2A2-B0A9-4AC4-A6FF-FC5D8A988DCE}" srcOrd="2" destOrd="0" parTransId="{4A6D1D15-B3F3-4252-BF4D-AB9BEF6D3FAF}" sibTransId="{5F6348BB-FAE2-47A0-89CB-FDEC46EB3771}"/>
    <dgm:cxn modelId="{F32F32C0-F488-4C2F-8DCF-1EFB7F265C9B}" type="presOf" srcId="{830F20E8-6DD5-42A4-8FF3-F6CBD44B6577}" destId="{7369263C-B1CA-4261-A8C1-5A7C19D82CA6}" srcOrd="0" destOrd="0" presId="urn:microsoft.com/office/officeart/2009/layout/CircleArrowProcess"/>
    <dgm:cxn modelId="{C2B7E1FA-1FF6-4B5A-83C2-F20F3213E361}" srcId="{830F20E8-6DD5-42A4-8FF3-F6CBD44B6577}" destId="{F6E3B5D0-4F9B-419E-85AC-41C78D8BDE58}" srcOrd="3" destOrd="0" parTransId="{42E3258A-D4D2-4B13-95F3-89847BF25584}" sibTransId="{7522EA24-F4BF-4B16-B3AF-F3F3338DA6E4}"/>
    <dgm:cxn modelId="{BF9D74DD-FC81-4BCD-A1CE-81015296484B}" type="presParOf" srcId="{7369263C-B1CA-4261-A8C1-5A7C19D82CA6}" destId="{E19C48AE-C5D3-49CB-9D74-7116C57A8CFB}" srcOrd="0" destOrd="0" presId="urn:microsoft.com/office/officeart/2009/layout/CircleArrowProcess"/>
    <dgm:cxn modelId="{70A7D48B-3337-466A-ABB3-E7022EBD05EB}" type="presParOf" srcId="{E19C48AE-C5D3-49CB-9D74-7116C57A8CFB}" destId="{AFCE9908-1EA6-4935-988F-963FE035EC64}" srcOrd="0" destOrd="0" presId="urn:microsoft.com/office/officeart/2009/layout/CircleArrowProcess"/>
    <dgm:cxn modelId="{7B127703-778E-4D55-91B8-5D496B826587}" type="presParOf" srcId="{7369263C-B1CA-4261-A8C1-5A7C19D82CA6}" destId="{AD5CEAB1-288A-454F-9242-BA496B547299}" srcOrd="1" destOrd="0" presId="urn:microsoft.com/office/officeart/2009/layout/CircleArrowProcess"/>
    <dgm:cxn modelId="{5F44C6E7-70AD-497D-839E-C0463B688281}" type="presParOf" srcId="{7369263C-B1CA-4261-A8C1-5A7C19D82CA6}" destId="{7FA293B7-812F-41DB-96FB-4DA899AC2F9B}" srcOrd="2" destOrd="0" presId="urn:microsoft.com/office/officeart/2009/layout/CircleArrowProcess"/>
    <dgm:cxn modelId="{8379F99C-01CB-4659-B7DB-CC7A6212686A}" type="presParOf" srcId="{7FA293B7-812F-41DB-96FB-4DA899AC2F9B}" destId="{EB987A10-934F-4029-95A7-6EDF0FE314C2}" srcOrd="0" destOrd="0" presId="urn:microsoft.com/office/officeart/2009/layout/CircleArrowProcess"/>
    <dgm:cxn modelId="{F7741CA0-CBDB-4421-9271-1CC0D7ECB26F}" type="presParOf" srcId="{7369263C-B1CA-4261-A8C1-5A7C19D82CA6}" destId="{53F0BAAC-B872-406A-9962-FDF159401D6D}" srcOrd="3" destOrd="0" presId="urn:microsoft.com/office/officeart/2009/layout/CircleArrowProcess"/>
    <dgm:cxn modelId="{5727F941-029C-4591-8019-80453D7DEB04}" type="presParOf" srcId="{7369263C-B1CA-4261-A8C1-5A7C19D82CA6}" destId="{5C978B65-FD9C-436C-84C9-DAA677D459D7}" srcOrd="4" destOrd="0" presId="urn:microsoft.com/office/officeart/2009/layout/CircleArrowProcess"/>
    <dgm:cxn modelId="{FE11C6B5-386A-4984-8B8A-5AFD8693F292}" type="presParOf" srcId="{5C978B65-FD9C-436C-84C9-DAA677D459D7}" destId="{BD8214CB-F2D0-49DA-9E57-3A772C43F064}" srcOrd="0" destOrd="0" presId="urn:microsoft.com/office/officeart/2009/layout/CircleArrowProcess"/>
    <dgm:cxn modelId="{7987DD14-9544-49DF-B746-3822D5D05221}" type="presParOf" srcId="{7369263C-B1CA-4261-A8C1-5A7C19D82CA6}" destId="{CC1DCBEF-225B-4068-8955-F4CE3277FCF6}" srcOrd="5" destOrd="0" presId="urn:microsoft.com/office/officeart/2009/layout/CircleArrowProcess"/>
    <dgm:cxn modelId="{6AD254EC-38D7-4B5F-850F-1B1992A8C7D9}" type="presParOf" srcId="{7369263C-B1CA-4261-A8C1-5A7C19D82CA6}" destId="{CD61F8B0-DDC7-4BAD-A417-AB766CC06D97}" srcOrd="6" destOrd="0" presId="urn:microsoft.com/office/officeart/2009/layout/CircleArrowProcess"/>
    <dgm:cxn modelId="{379FAFCA-E334-4FF9-A82C-1C5DB17E3F87}" type="presParOf" srcId="{CD61F8B0-DDC7-4BAD-A417-AB766CC06D97}" destId="{79A7EDC5-AF8F-4905-B1A7-981EBB66428B}" srcOrd="0" destOrd="0" presId="urn:microsoft.com/office/officeart/2009/layout/CircleArrowProcess"/>
    <dgm:cxn modelId="{79D50B0C-8E80-4936-A20C-347A5E28B356}" type="presParOf" srcId="{7369263C-B1CA-4261-A8C1-5A7C19D82CA6}" destId="{1F3D7D43-D2AA-4BA6-8652-C107EC6B27BA}" srcOrd="7" destOrd="0" presId="urn:microsoft.com/office/officeart/2009/layout/CircleArrowProcess"/>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6.xml><?xml version="1.0" encoding="utf-8"?>
<dgm:dataModel xmlns:dgm="http://schemas.openxmlformats.org/drawingml/2006/diagram" xmlns:a="http://schemas.openxmlformats.org/drawingml/2006/main">
  <dgm:ptLst>
    <dgm:pt modelId="{FE0530E8-F475-44C8-8D33-8196B8E37205}"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A20CDF29-583C-4C8C-9084-7D7FD5BE9F2F}">
      <dgm:prSet phldrT="[Text]"/>
      <dgm:spPr>
        <a:solidFill>
          <a:schemeClr val="bg2"/>
        </a:solidFill>
      </dgm:spPr>
      <dgm:t>
        <a:bodyPr/>
        <a:lstStyle/>
        <a:p>
          <a:r>
            <a:rPr lang="en-US" dirty="0">
              <a:solidFill>
                <a:schemeClr val="tx1"/>
              </a:solidFill>
            </a:rPr>
            <a:t>Benefits</a:t>
          </a:r>
        </a:p>
      </dgm:t>
    </dgm:pt>
    <dgm:pt modelId="{B72C4848-B1C7-4ACC-B8EA-FC60588E7E20}" type="parTrans" cxnId="{002F6964-ADA3-4E4A-8D1F-C7AA40FEDF7B}">
      <dgm:prSet/>
      <dgm:spPr/>
      <dgm:t>
        <a:bodyPr/>
        <a:lstStyle/>
        <a:p>
          <a:endParaRPr lang="en-US"/>
        </a:p>
      </dgm:t>
    </dgm:pt>
    <dgm:pt modelId="{0ECBCB69-3B81-40D3-B604-F3C2D6AC7D2D}" type="sibTrans" cxnId="{002F6964-ADA3-4E4A-8D1F-C7AA40FEDF7B}">
      <dgm:prSet/>
      <dgm:spPr/>
      <dgm:t>
        <a:bodyPr/>
        <a:lstStyle/>
        <a:p>
          <a:endParaRPr lang="en-US"/>
        </a:p>
      </dgm:t>
    </dgm:pt>
    <dgm:pt modelId="{FCA8ADDB-08AC-4052-8362-121D3A584ED3}">
      <dgm:prSet phldrT="[Text]" custT="1"/>
      <dgm:spPr/>
      <dgm:t>
        <a:bodyPr/>
        <a:lstStyle/>
        <a:p>
          <a:r>
            <a:rPr lang="en-US" sz="2800" dirty="0">
              <a:solidFill>
                <a:srgbClr val="000000"/>
              </a:solidFill>
              <a:latin typeface="+mj-lt"/>
            </a:rPr>
            <a:t>Eliminate redundancy</a:t>
          </a:r>
        </a:p>
      </dgm:t>
    </dgm:pt>
    <dgm:pt modelId="{7DFEAE88-876A-4C0E-A33C-417CDADFA5DE}" type="parTrans" cxnId="{8846544B-4452-4D85-97E3-1053B2F90854}">
      <dgm:prSet/>
      <dgm:spPr/>
      <dgm:t>
        <a:bodyPr/>
        <a:lstStyle/>
        <a:p>
          <a:endParaRPr lang="en-US"/>
        </a:p>
      </dgm:t>
    </dgm:pt>
    <dgm:pt modelId="{5DFDDB87-029F-4A31-BAD4-720270E899FC}" type="sibTrans" cxnId="{8846544B-4452-4D85-97E3-1053B2F90854}">
      <dgm:prSet/>
      <dgm:spPr/>
      <dgm:t>
        <a:bodyPr/>
        <a:lstStyle/>
        <a:p>
          <a:endParaRPr lang="en-US"/>
        </a:p>
      </dgm:t>
    </dgm:pt>
    <dgm:pt modelId="{E824417D-91C4-45CC-9B86-FB4E187782FF}">
      <dgm:prSet phldrT="[Text]" custT="1"/>
      <dgm:spPr/>
      <dgm:t>
        <a:bodyPr/>
        <a:lstStyle/>
        <a:p>
          <a:r>
            <a:rPr lang="en-US" sz="2800" dirty="0">
              <a:solidFill>
                <a:srgbClr val="000000"/>
              </a:solidFill>
              <a:latin typeface="+mj-lt"/>
            </a:rPr>
            <a:t>Simplify maintenance</a:t>
          </a:r>
        </a:p>
      </dgm:t>
    </dgm:pt>
    <dgm:pt modelId="{510771E7-82FA-426F-98C1-467A72EA7FC6}" type="parTrans" cxnId="{458186E7-553C-499B-8D91-7103B63618D7}">
      <dgm:prSet/>
      <dgm:spPr/>
      <dgm:t>
        <a:bodyPr/>
        <a:lstStyle/>
        <a:p>
          <a:endParaRPr lang="en-US"/>
        </a:p>
      </dgm:t>
    </dgm:pt>
    <dgm:pt modelId="{C283BD9C-A374-453E-9A48-8BF35ACBC7CA}" type="sibTrans" cxnId="{458186E7-553C-499B-8D91-7103B63618D7}">
      <dgm:prSet/>
      <dgm:spPr/>
      <dgm:t>
        <a:bodyPr/>
        <a:lstStyle/>
        <a:p>
          <a:endParaRPr lang="en-US"/>
        </a:p>
      </dgm:t>
    </dgm:pt>
    <dgm:pt modelId="{297A6A4A-686F-4012-B3F6-011997014DDB}">
      <dgm:prSet phldrT="[Text]" custT="1"/>
      <dgm:spPr/>
      <dgm:t>
        <a:bodyPr/>
        <a:lstStyle/>
        <a:p>
          <a:r>
            <a:rPr lang="en-US" sz="2800" dirty="0">
              <a:solidFill>
                <a:srgbClr val="000000"/>
              </a:solidFill>
              <a:latin typeface="+mj-lt"/>
            </a:rPr>
            <a:t>Better scalability</a:t>
          </a:r>
        </a:p>
      </dgm:t>
    </dgm:pt>
    <dgm:pt modelId="{B9E59F9E-77D5-49B4-BCBC-2E8E05D3FB59}" type="parTrans" cxnId="{E568A8AC-A9B1-4931-8ADE-1754AB8B0AD0}">
      <dgm:prSet/>
      <dgm:spPr/>
      <dgm:t>
        <a:bodyPr/>
        <a:lstStyle/>
        <a:p>
          <a:endParaRPr lang="en-US"/>
        </a:p>
      </dgm:t>
    </dgm:pt>
    <dgm:pt modelId="{9D83C055-8834-47A3-BA95-94575FB04F08}" type="sibTrans" cxnId="{E568A8AC-A9B1-4931-8ADE-1754AB8B0AD0}">
      <dgm:prSet/>
      <dgm:spPr/>
      <dgm:t>
        <a:bodyPr/>
        <a:lstStyle/>
        <a:p>
          <a:endParaRPr lang="en-US"/>
        </a:p>
      </dgm:t>
    </dgm:pt>
    <dgm:pt modelId="{82736893-9862-4932-8EAC-F6E10B676157}">
      <dgm:prSet phldrT="[Text]" custT="1"/>
      <dgm:spPr/>
      <dgm:t>
        <a:bodyPr/>
        <a:lstStyle/>
        <a:p>
          <a:r>
            <a:rPr lang="en-US" sz="2800" dirty="0">
              <a:solidFill>
                <a:srgbClr val="000000"/>
              </a:solidFill>
              <a:highlight>
                <a:srgbClr val="FFFF00"/>
              </a:highlight>
              <a:latin typeface="+mj-lt"/>
            </a:rPr>
            <a:t>Separation of concerns</a:t>
          </a:r>
        </a:p>
      </dgm:t>
    </dgm:pt>
    <dgm:pt modelId="{B3136826-0151-4731-86DE-0C2847999072}" type="parTrans" cxnId="{5CDC77BE-1B03-456A-A4DC-9D5E6E6E1F77}">
      <dgm:prSet/>
      <dgm:spPr/>
      <dgm:t>
        <a:bodyPr/>
        <a:lstStyle/>
        <a:p>
          <a:endParaRPr lang="en-US"/>
        </a:p>
      </dgm:t>
    </dgm:pt>
    <dgm:pt modelId="{FED22325-440A-4652-8783-30F37C411A63}" type="sibTrans" cxnId="{5CDC77BE-1B03-456A-A4DC-9D5E6E6E1F77}">
      <dgm:prSet/>
      <dgm:spPr/>
      <dgm:t>
        <a:bodyPr/>
        <a:lstStyle/>
        <a:p>
          <a:endParaRPr lang="en-US"/>
        </a:p>
      </dgm:t>
    </dgm:pt>
    <dgm:pt modelId="{ED2DD02D-EBAF-45E1-9E38-4535FE0111C3}">
      <dgm:prSet phldrT="[Text]" custT="1"/>
      <dgm:spPr/>
      <dgm:t>
        <a:bodyPr/>
        <a:lstStyle/>
        <a:p>
          <a:r>
            <a:rPr lang="en-US" sz="2800" dirty="0">
              <a:solidFill>
                <a:srgbClr val="000000"/>
              </a:solidFill>
              <a:latin typeface="+mj-lt"/>
            </a:rPr>
            <a:t>Reduce cost</a:t>
          </a:r>
        </a:p>
      </dgm:t>
    </dgm:pt>
    <dgm:pt modelId="{3B481841-E5EF-49CD-BCE8-8B52849F2317}" type="parTrans" cxnId="{DFCF61FB-E1D1-4B71-8278-A4FC2F89CEF0}">
      <dgm:prSet/>
      <dgm:spPr/>
      <dgm:t>
        <a:bodyPr/>
        <a:lstStyle/>
        <a:p>
          <a:endParaRPr lang="en-US"/>
        </a:p>
      </dgm:t>
    </dgm:pt>
    <dgm:pt modelId="{A8F08D73-7AF9-4AB7-AC20-F130BA669F85}" type="sibTrans" cxnId="{DFCF61FB-E1D1-4B71-8278-A4FC2F89CEF0}">
      <dgm:prSet/>
      <dgm:spPr/>
      <dgm:t>
        <a:bodyPr/>
        <a:lstStyle/>
        <a:p>
          <a:endParaRPr lang="en-US"/>
        </a:p>
      </dgm:t>
    </dgm:pt>
    <dgm:pt modelId="{C9297624-EF2C-42E0-9D4E-F006F2DB9923}" type="pres">
      <dgm:prSet presAssocID="{FE0530E8-F475-44C8-8D33-8196B8E37205}" presName="linear" presStyleCnt="0">
        <dgm:presLayoutVars>
          <dgm:animLvl val="lvl"/>
          <dgm:resizeHandles val="exact"/>
        </dgm:presLayoutVars>
      </dgm:prSet>
      <dgm:spPr/>
    </dgm:pt>
    <dgm:pt modelId="{A1380C3E-EF49-4F7C-A277-B418331270C6}" type="pres">
      <dgm:prSet presAssocID="{A20CDF29-583C-4C8C-9084-7D7FD5BE9F2F}" presName="parentText" presStyleLbl="node1" presStyleIdx="0" presStyleCnt="1" custScaleY="61872">
        <dgm:presLayoutVars>
          <dgm:chMax val="0"/>
          <dgm:bulletEnabled val="1"/>
        </dgm:presLayoutVars>
      </dgm:prSet>
      <dgm:spPr/>
    </dgm:pt>
    <dgm:pt modelId="{15FB1477-4BDF-4F8C-9700-5AD6798E9DF6}" type="pres">
      <dgm:prSet presAssocID="{A20CDF29-583C-4C8C-9084-7D7FD5BE9F2F}" presName="childText" presStyleLbl="revTx" presStyleIdx="0" presStyleCnt="1">
        <dgm:presLayoutVars>
          <dgm:bulletEnabled val="1"/>
        </dgm:presLayoutVars>
      </dgm:prSet>
      <dgm:spPr/>
    </dgm:pt>
  </dgm:ptLst>
  <dgm:cxnLst>
    <dgm:cxn modelId="{7653A913-28A5-4EB7-A897-4262236E4924}" type="presOf" srcId="{FCA8ADDB-08AC-4052-8362-121D3A584ED3}" destId="{15FB1477-4BDF-4F8C-9700-5AD6798E9DF6}" srcOrd="0" destOrd="1" presId="urn:microsoft.com/office/officeart/2005/8/layout/vList2"/>
    <dgm:cxn modelId="{1D15331D-C6C8-4997-95D5-ED820889E08C}" type="presOf" srcId="{FE0530E8-F475-44C8-8D33-8196B8E37205}" destId="{C9297624-EF2C-42E0-9D4E-F006F2DB9923}" srcOrd="0" destOrd="0" presId="urn:microsoft.com/office/officeart/2005/8/layout/vList2"/>
    <dgm:cxn modelId="{CC755C29-B947-4BA0-8D52-4595E89C3ACD}" type="presOf" srcId="{A20CDF29-583C-4C8C-9084-7D7FD5BE9F2F}" destId="{A1380C3E-EF49-4F7C-A277-B418331270C6}" srcOrd="0" destOrd="0" presId="urn:microsoft.com/office/officeart/2005/8/layout/vList2"/>
    <dgm:cxn modelId="{002F6964-ADA3-4E4A-8D1F-C7AA40FEDF7B}" srcId="{FE0530E8-F475-44C8-8D33-8196B8E37205}" destId="{A20CDF29-583C-4C8C-9084-7D7FD5BE9F2F}" srcOrd="0" destOrd="0" parTransId="{B72C4848-B1C7-4ACC-B8EA-FC60588E7E20}" sibTransId="{0ECBCB69-3B81-40D3-B604-F3C2D6AC7D2D}"/>
    <dgm:cxn modelId="{8846544B-4452-4D85-97E3-1053B2F90854}" srcId="{A20CDF29-583C-4C8C-9084-7D7FD5BE9F2F}" destId="{FCA8ADDB-08AC-4052-8362-121D3A584ED3}" srcOrd="1" destOrd="0" parTransId="{7DFEAE88-876A-4C0E-A33C-417CDADFA5DE}" sibTransId="{5DFDDB87-029F-4A31-BAD4-720270E899FC}"/>
    <dgm:cxn modelId="{279D10AC-45A4-4FA3-AE31-C2847BA60EBC}" type="presOf" srcId="{ED2DD02D-EBAF-45E1-9E38-4535FE0111C3}" destId="{15FB1477-4BDF-4F8C-9700-5AD6798E9DF6}" srcOrd="0" destOrd="0" presId="urn:microsoft.com/office/officeart/2005/8/layout/vList2"/>
    <dgm:cxn modelId="{E568A8AC-A9B1-4931-8ADE-1754AB8B0AD0}" srcId="{A20CDF29-583C-4C8C-9084-7D7FD5BE9F2F}" destId="{297A6A4A-686F-4012-B3F6-011997014DDB}" srcOrd="3" destOrd="0" parTransId="{B9E59F9E-77D5-49B4-BCBC-2E8E05D3FB59}" sibTransId="{9D83C055-8834-47A3-BA95-94575FB04F08}"/>
    <dgm:cxn modelId="{A9581BAF-9DE5-48AF-9E33-C7B94F006EE7}" type="presOf" srcId="{82736893-9862-4932-8EAC-F6E10B676157}" destId="{15FB1477-4BDF-4F8C-9700-5AD6798E9DF6}" srcOrd="0" destOrd="4" presId="urn:microsoft.com/office/officeart/2005/8/layout/vList2"/>
    <dgm:cxn modelId="{5CDC77BE-1B03-456A-A4DC-9D5E6E6E1F77}" srcId="{A20CDF29-583C-4C8C-9084-7D7FD5BE9F2F}" destId="{82736893-9862-4932-8EAC-F6E10B676157}" srcOrd="4" destOrd="0" parTransId="{B3136826-0151-4731-86DE-0C2847999072}" sibTransId="{FED22325-440A-4652-8783-30F37C411A63}"/>
    <dgm:cxn modelId="{5A0F22C1-7F34-4852-9D4D-A675E6BCCE4E}" type="presOf" srcId="{E824417D-91C4-45CC-9B86-FB4E187782FF}" destId="{15FB1477-4BDF-4F8C-9700-5AD6798E9DF6}" srcOrd="0" destOrd="2" presId="urn:microsoft.com/office/officeart/2005/8/layout/vList2"/>
    <dgm:cxn modelId="{0B2121D6-3FAE-47FA-9B3D-D8B1D6388566}" type="presOf" srcId="{297A6A4A-686F-4012-B3F6-011997014DDB}" destId="{15FB1477-4BDF-4F8C-9700-5AD6798E9DF6}" srcOrd="0" destOrd="3" presId="urn:microsoft.com/office/officeart/2005/8/layout/vList2"/>
    <dgm:cxn modelId="{458186E7-553C-499B-8D91-7103B63618D7}" srcId="{A20CDF29-583C-4C8C-9084-7D7FD5BE9F2F}" destId="{E824417D-91C4-45CC-9B86-FB4E187782FF}" srcOrd="2" destOrd="0" parTransId="{510771E7-82FA-426F-98C1-467A72EA7FC6}" sibTransId="{C283BD9C-A374-453E-9A48-8BF35ACBC7CA}"/>
    <dgm:cxn modelId="{DFCF61FB-E1D1-4B71-8278-A4FC2F89CEF0}" srcId="{A20CDF29-583C-4C8C-9084-7D7FD5BE9F2F}" destId="{ED2DD02D-EBAF-45E1-9E38-4535FE0111C3}" srcOrd="0" destOrd="0" parTransId="{3B481841-E5EF-49CD-BCE8-8B52849F2317}" sibTransId="{A8F08D73-7AF9-4AB7-AC20-F130BA669F85}"/>
    <dgm:cxn modelId="{469A6DFF-312A-4166-877F-ABB4179D0D33}" type="presParOf" srcId="{C9297624-EF2C-42E0-9D4E-F006F2DB9923}" destId="{A1380C3E-EF49-4F7C-A277-B418331270C6}" srcOrd="0" destOrd="0" presId="urn:microsoft.com/office/officeart/2005/8/layout/vList2"/>
    <dgm:cxn modelId="{62F6A7F8-FFE8-4B45-B3AC-EAEF5D9ABB94}" type="presParOf" srcId="{C9297624-EF2C-42E0-9D4E-F006F2DB9923}" destId="{15FB1477-4BDF-4F8C-9700-5AD6798E9DF6}" srcOrd="1"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513B5F-D8F5-4888-AC70-1398C1B0E8A7}">
      <dsp:nvSpPr>
        <dsp:cNvPr id="0" name=""/>
        <dsp:cNvSpPr/>
      </dsp:nvSpPr>
      <dsp:spPr>
        <a:xfrm>
          <a:off x="2798" y="0"/>
          <a:ext cx="1004173" cy="431958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IaaS</a:t>
          </a:r>
          <a:br>
            <a:rPr lang="en-US" sz="1600" kern="1200"/>
          </a:br>
          <a:r>
            <a:rPr lang="en-US" sz="1600" kern="1200"/>
            <a:t>VMs</a:t>
          </a:r>
        </a:p>
      </dsp:txBody>
      <dsp:txXfrm>
        <a:off x="2798" y="0"/>
        <a:ext cx="1004173" cy="1295876"/>
      </dsp:txXfrm>
    </dsp:sp>
    <dsp:sp modelId="{C2EA3FFF-2417-40D9-89CC-F1A35699285C}">
      <dsp:nvSpPr>
        <dsp:cNvPr id="0" name=""/>
        <dsp:cNvSpPr/>
      </dsp:nvSpPr>
      <dsp:spPr>
        <a:xfrm>
          <a:off x="1082285" y="0"/>
          <a:ext cx="1004173" cy="431958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VM Scale Sets</a:t>
          </a:r>
        </a:p>
      </dsp:txBody>
      <dsp:txXfrm>
        <a:off x="1082285" y="0"/>
        <a:ext cx="1004173" cy="1295876"/>
      </dsp:txXfrm>
    </dsp:sp>
    <dsp:sp modelId="{BFE7EF33-35B6-4364-AFAA-13DD712E922D}">
      <dsp:nvSpPr>
        <dsp:cNvPr id="0" name=""/>
        <dsp:cNvSpPr/>
      </dsp:nvSpPr>
      <dsp:spPr>
        <a:xfrm>
          <a:off x="2161771" y="0"/>
          <a:ext cx="1004173" cy="431958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Azure Container Service</a:t>
          </a:r>
        </a:p>
      </dsp:txBody>
      <dsp:txXfrm>
        <a:off x="2161771" y="0"/>
        <a:ext cx="1004173" cy="1295876"/>
      </dsp:txXfrm>
    </dsp:sp>
    <dsp:sp modelId="{1F953C0C-DFA5-4C6B-83A0-ACBD75296A7D}">
      <dsp:nvSpPr>
        <dsp:cNvPr id="0" name=""/>
        <dsp:cNvSpPr/>
      </dsp:nvSpPr>
      <dsp:spPr>
        <a:xfrm>
          <a:off x="3241258" y="0"/>
          <a:ext cx="1004173" cy="431958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Service Fabric</a:t>
          </a:r>
        </a:p>
      </dsp:txBody>
      <dsp:txXfrm>
        <a:off x="3241258" y="0"/>
        <a:ext cx="1004173" cy="1295876"/>
      </dsp:txXfrm>
    </dsp:sp>
    <dsp:sp modelId="{8745C436-B72B-4380-85A2-3799EB53BE32}">
      <dsp:nvSpPr>
        <dsp:cNvPr id="0" name=""/>
        <dsp:cNvSpPr/>
      </dsp:nvSpPr>
      <dsp:spPr>
        <a:xfrm>
          <a:off x="4320744" y="0"/>
          <a:ext cx="1004173" cy="431958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Cloud Services</a:t>
          </a:r>
        </a:p>
      </dsp:txBody>
      <dsp:txXfrm>
        <a:off x="4320744" y="0"/>
        <a:ext cx="1004173" cy="1295876"/>
      </dsp:txXfrm>
    </dsp:sp>
    <dsp:sp modelId="{64A8B82D-DA79-48E6-87F5-69BF25233F6D}">
      <dsp:nvSpPr>
        <dsp:cNvPr id="0" name=""/>
        <dsp:cNvSpPr/>
      </dsp:nvSpPr>
      <dsp:spPr>
        <a:xfrm>
          <a:off x="5400231" y="0"/>
          <a:ext cx="1004173" cy="431958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Batch</a:t>
          </a:r>
        </a:p>
      </dsp:txBody>
      <dsp:txXfrm>
        <a:off x="5400231" y="0"/>
        <a:ext cx="1004173" cy="1295876"/>
      </dsp:txXfrm>
    </dsp:sp>
    <dsp:sp modelId="{CD4671D1-87D7-4E8D-B019-EE7552F468A0}">
      <dsp:nvSpPr>
        <dsp:cNvPr id="0" name=""/>
        <dsp:cNvSpPr/>
      </dsp:nvSpPr>
      <dsp:spPr>
        <a:xfrm>
          <a:off x="6479718" y="0"/>
          <a:ext cx="1004173" cy="431958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App Service</a:t>
          </a:r>
        </a:p>
      </dsp:txBody>
      <dsp:txXfrm>
        <a:off x="6479718" y="0"/>
        <a:ext cx="1004173" cy="1295876"/>
      </dsp:txXfrm>
    </dsp:sp>
    <dsp:sp modelId="{FF659824-D556-4A81-ABEF-EF16B01F56EA}">
      <dsp:nvSpPr>
        <dsp:cNvPr id="0" name=""/>
        <dsp:cNvSpPr/>
      </dsp:nvSpPr>
      <dsp:spPr>
        <a:xfrm>
          <a:off x="7559204" y="0"/>
          <a:ext cx="1004173" cy="431958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Azure Container Instances</a:t>
          </a:r>
        </a:p>
      </dsp:txBody>
      <dsp:txXfrm>
        <a:off x="7559204" y="0"/>
        <a:ext cx="1004173" cy="1295876"/>
      </dsp:txXfrm>
    </dsp:sp>
    <dsp:sp modelId="{9E91217D-00DC-45CB-806F-2C7759A51E62}">
      <dsp:nvSpPr>
        <dsp:cNvPr id="0" name=""/>
        <dsp:cNvSpPr/>
      </dsp:nvSpPr>
      <dsp:spPr>
        <a:xfrm>
          <a:off x="8638691" y="0"/>
          <a:ext cx="1004173" cy="431958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Logic Apps</a:t>
          </a:r>
        </a:p>
      </dsp:txBody>
      <dsp:txXfrm>
        <a:off x="8638691" y="0"/>
        <a:ext cx="1004173" cy="1295876"/>
      </dsp:txXfrm>
    </dsp:sp>
    <dsp:sp modelId="{5AD177F0-BF42-4829-9DE1-29554A64BCF6}">
      <dsp:nvSpPr>
        <dsp:cNvPr id="0" name=""/>
        <dsp:cNvSpPr/>
      </dsp:nvSpPr>
      <dsp:spPr>
        <a:xfrm>
          <a:off x="9718177" y="0"/>
          <a:ext cx="1004173" cy="431958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Functions</a:t>
          </a:r>
        </a:p>
      </dsp:txBody>
      <dsp:txXfrm>
        <a:off x="9718177" y="0"/>
        <a:ext cx="1004173" cy="129587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7F84B7-BE8F-4DA0-B972-57BBDC9349DC}">
      <dsp:nvSpPr>
        <dsp:cNvPr id="0" name=""/>
        <dsp:cNvSpPr/>
      </dsp:nvSpPr>
      <dsp:spPr>
        <a:xfrm>
          <a:off x="1545407" y="1042461"/>
          <a:ext cx="308749" cy="663811"/>
        </a:xfrm>
        <a:custGeom>
          <a:avLst/>
          <a:gdLst/>
          <a:ahLst/>
          <a:cxnLst/>
          <a:rect l="0" t="0" r="0" b="0"/>
          <a:pathLst>
            <a:path>
              <a:moveTo>
                <a:pt x="0" y="0"/>
              </a:moveTo>
              <a:lnTo>
                <a:pt x="154374" y="0"/>
              </a:lnTo>
              <a:lnTo>
                <a:pt x="154374" y="663811"/>
              </a:lnTo>
              <a:lnTo>
                <a:pt x="308749" y="663811"/>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D6936EC-8F2B-41E7-87E1-53805723A122}">
      <dsp:nvSpPr>
        <dsp:cNvPr id="0" name=""/>
        <dsp:cNvSpPr/>
      </dsp:nvSpPr>
      <dsp:spPr>
        <a:xfrm>
          <a:off x="1545407" y="996741"/>
          <a:ext cx="308749" cy="91440"/>
        </a:xfrm>
        <a:custGeom>
          <a:avLst/>
          <a:gdLst/>
          <a:ahLst/>
          <a:cxnLst/>
          <a:rect l="0" t="0" r="0" b="0"/>
          <a:pathLst>
            <a:path>
              <a:moveTo>
                <a:pt x="0" y="45720"/>
              </a:moveTo>
              <a:lnTo>
                <a:pt x="308749" y="45720"/>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42144F4-1BF3-4884-A7D0-B86278E69C1B}">
      <dsp:nvSpPr>
        <dsp:cNvPr id="0" name=""/>
        <dsp:cNvSpPr/>
      </dsp:nvSpPr>
      <dsp:spPr>
        <a:xfrm>
          <a:off x="1545407" y="378650"/>
          <a:ext cx="308749" cy="663811"/>
        </a:xfrm>
        <a:custGeom>
          <a:avLst/>
          <a:gdLst/>
          <a:ahLst/>
          <a:cxnLst/>
          <a:rect l="0" t="0" r="0" b="0"/>
          <a:pathLst>
            <a:path>
              <a:moveTo>
                <a:pt x="0" y="663811"/>
              </a:moveTo>
              <a:lnTo>
                <a:pt x="154374" y="663811"/>
              </a:lnTo>
              <a:lnTo>
                <a:pt x="154374" y="0"/>
              </a:lnTo>
              <a:lnTo>
                <a:pt x="308749" y="0"/>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7DDCB0E-1772-410F-A14F-B24815E10CDB}">
      <dsp:nvSpPr>
        <dsp:cNvPr id="0" name=""/>
        <dsp:cNvSpPr/>
      </dsp:nvSpPr>
      <dsp:spPr>
        <a:xfrm>
          <a:off x="1659" y="807040"/>
          <a:ext cx="1543747" cy="470842"/>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a:t>Modernization</a:t>
          </a:r>
        </a:p>
      </dsp:txBody>
      <dsp:txXfrm>
        <a:off x="1659" y="807040"/>
        <a:ext cx="1543747" cy="470842"/>
      </dsp:txXfrm>
    </dsp:sp>
    <dsp:sp modelId="{6DD4C403-57C9-497E-A75C-A0B19D641546}">
      <dsp:nvSpPr>
        <dsp:cNvPr id="0" name=""/>
        <dsp:cNvSpPr/>
      </dsp:nvSpPr>
      <dsp:spPr>
        <a:xfrm>
          <a:off x="1854156" y="143228"/>
          <a:ext cx="1543747" cy="470842"/>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a:t>Containerize application</a:t>
          </a:r>
        </a:p>
      </dsp:txBody>
      <dsp:txXfrm>
        <a:off x="1854156" y="143228"/>
        <a:ext cx="1543747" cy="470842"/>
      </dsp:txXfrm>
    </dsp:sp>
    <dsp:sp modelId="{B9920731-F84C-4035-8B04-05DFCD4980A0}">
      <dsp:nvSpPr>
        <dsp:cNvPr id="0" name=""/>
        <dsp:cNvSpPr/>
      </dsp:nvSpPr>
      <dsp:spPr>
        <a:xfrm>
          <a:off x="1854156" y="807040"/>
          <a:ext cx="1543747" cy="470842"/>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a:t>Code refactor</a:t>
          </a:r>
        </a:p>
      </dsp:txBody>
      <dsp:txXfrm>
        <a:off x="1854156" y="807040"/>
        <a:ext cx="1543747" cy="470842"/>
      </dsp:txXfrm>
    </dsp:sp>
    <dsp:sp modelId="{3F65A045-535B-41C5-8231-4790980EC1C0}">
      <dsp:nvSpPr>
        <dsp:cNvPr id="0" name=""/>
        <dsp:cNvSpPr/>
      </dsp:nvSpPr>
      <dsp:spPr>
        <a:xfrm>
          <a:off x="1854156" y="1470851"/>
          <a:ext cx="1543747" cy="470842"/>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a:t>Services migration to PaaS</a:t>
          </a:r>
        </a:p>
      </dsp:txBody>
      <dsp:txXfrm>
        <a:off x="1854156" y="1470851"/>
        <a:ext cx="1543747" cy="47084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439CEEC-5463-4DEE-8663-01419F31E643}">
      <dsp:nvSpPr>
        <dsp:cNvPr id="0" name=""/>
        <dsp:cNvSpPr/>
      </dsp:nvSpPr>
      <dsp:spPr>
        <a:xfrm>
          <a:off x="3681351" y="1745840"/>
          <a:ext cx="300693" cy="91440"/>
        </a:xfrm>
        <a:custGeom>
          <a:avLst/>
          <a:gdLst/>
          <a:ahLst/>
          <a:cxnLst/>
          <a:rect l="0" t="0" r="0" b="0"/>
          <a:pathLst>
            <a:path>
              <a:moveTo>
                <a:pt x="0" y="45720"/>
              </a:moveTo>
              <a:lnTo>
                <a:pt x="300693" y="45720"/>
              </a:lnTo>
            </a:path>
          </a:pathLst>
        </a:custGeom>
        <a:noFill/>
        <a:ln w="1079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825E9E3-5B24-4D8E-B53C-9B267B00AEB2}">
      <dsp:nvSpPr>
        <dsp:cNvPr id="0" name=""/>
        <dsp:cNvSpPr/>
      </dsp:nvSpPr>
      <dsp:spPr>
        <a:xfrm>
          <a:off x="1877192" y="1238998"/>
          <a:ext cx="300693" cy="552562"/>
        </a:xfrm>
        <a:custGeom>
          <a:avLst/>
          <a:gdLst/>
          <a:ahLst/>
          <a:cxnLst/>
          <a:rect l="0" t="0" r="0" b="0"/>
          <a:pathLst>
            <a:path>
              <a:moveTo>
                <a:pt x="0" y="0"/>
              </a:moveTo>
              <a:lnTo>
                <a:pt x="150346" y="0"/>
              </a:lnTo>
              <a:lnTo>
                <a:pt x="150346" y="552562"/>
              </a:lnTo>
              <a:lnTo>
                <a:pt x="300693" y="552562"/>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48F1229-AEF8-40DE-8C21-9F9E5DEA5D9D}">
      <dsp:nvSpPr>
        <dsp:cNvPr id="0" name=""/>
        <dsp:cNvSpPr/>
      </dsp:nvSpPr>
      <dsp:spPr>
        <a:xfrm>
          <a:off x="3681351" y="686436"/>
          <a:ext cx="300693" cy="323245"/>
        </a:xfrm>
        <a:custGeom>
          <a:avLst/>
          <a:gdLst/>
          <a:ahLst/>
          <a:cxnLst/>
          <a:rect l="0" t="0" r="0" b="0"/>
          <a:pathLst>
            <a:path>
              <a:moveTo>
                <a:pt x="0" y="0"/>
              </a:moveTo>
              <a:lnTo>
                <a:pt x="150346" y="0"/>
              </a:lnTo>
              <a:lnTo>
                <a:pt x="150346" y="323245"/>
              </a:lnTo>
              <a:lnTo>
                <a:pt x="300693" y="323245"/>
              </a:lnTo>
            </a:path>
          </a:pathLst>
        </a:custGeom>
        <a:noFill/>
        <a:ln w="1079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35A721F-EF83-42DF-873B-40B6AAA04749}">
      <dsp:nvSpPr>
        <dsp:cNvPr id="0" name=""/>
        <dsp:cNvSpPr/>
      </dsp:nvSpPr>
      <dsp:spPr>
        <a:xfrm>
          <a:off x="3681351" y="363190"/>
          <a:ext cx="300693" cy="323245"/>
        </a:xfrm>
        <a:custGeom>
          <a:avLst/>
          <a:gdLst/>
          <a:ahLst/>
          <a:cxnLst/>
          <a:rect l="0" t="0" r="0" b="0"/>
          <a:pathLst>
            <a:path>
              <a:moveTo>
                <a:pt x="0" y="323245"/>
              </a:moveTo>
              <a:lnTo>
                <a:pt x="150346" y="323245"/>
              </a:lnTo>
              <a:lnTo>
                <a:pt x="150346" y="0"/>
              </a:lnTo>
              <a:lnTo>
                <a:pt x="300693" y="0"/>
              </a:lnTo>
            </a:path>
          </a:pathLst>
        </a:custGeom>
        <a:noFill/>
        <a:ln w="1079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D6936EC-8F2B-41E7-87E1-53805723A122}">
      <dsp:nvSpPr>
        <dsp:cNvPr id="0" name=""/>
        <dsp:cNvSpPr/>
      </dsp:nvSpPr>
      <dsp:spPr>
        <a:xfrm>
          <a:off x="1877192" y="686436"/>
          <a:ext cx="300693" cy="552562"/>
        </a:xfrm>
        <a:custGeom>
          <a:avLst/>
          <a:gdLst/>
          <a:ahLst/>
          <a:cxnLst/>
          <a:rect l="0" t="0" r="0" b="0"/>
          <a:pathLst>
            <a:path>
              <a:moveTo>
                <a:pt x="0" y="552562"/>
              </a:moveTo>
              <a:lnTo>
                <a:pt x="150346" y="552562"/>
              </a:lnTo>
              <a:lnTo>
                <a:pt x="150346" y="0"/>
              </a:lnTo>
              <a:lnTo>
                <a:pt x="300693" y="0"/>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7DDCB0E-1772-410F-A14F-B24815E10CDB}">
      <dsp:nvSpPr>
        <dsp:cNvPr id="0" name=""/>
        <dsp:cNvSpPr/>
      </dsp:nvSpPr>
      <dsp:spPr>
        <a:xfrm>
          <a:off x="3363" y="1009719"/>
          <a:ext cx="1873829" cy="458556"/>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a:t>OPTIONAL: Containerize Application</a:t>
          </a:r>
        </a:p>
      </dsp:txBody>
      <dsp:txXfrm>
        <a:off x="3363" y="1009719"/>
        <a:ext cx="1873829" cy="458556"/>
      </dsp:txXfrm>
    </dsp:sp>
    <dsp:sp modelId="{B9920731-F84C-4035-8B04-05DFCD4980A0}">
      <dsp:nvSpPr>
        <dsp:cNvPr id="0" name=""/>
        <dsp:cNvSpPr/>
      </dsp:nvSpPr>
      <dsp:spPr>
        <a:xfrm>
          <a:off x="2177885" y="457157"/>
          <a:ext cx="1503465" cy="458556"/>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a:t>VM migration</a:t>
          </a:r>
        </a:p>
      </dsp:txBody>
      <dsp:txXfrm>
        <a:off x="2177885" y="457157"/>
        <a:ext cx="1503465" cy="458556"/>
      </dsp:txXfrm>
    </dsp:sp>
    <dsp:sp modelId="{70763975-2E8A-4229-981E-D10E52472E5F}">
      <dsp:nvSpPr>
        <dsp:cNvPr id="0" name=""/>
        <dsp:cNvSpPr/>
      </dsp:nvSpPr>
      <dsp:spPr>
        <a:xfrm>
          <a:off x="3982044" y="133912"/>
          <a:ext cx="1776645" cy="458556"/>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ts val="0"/>
            </a:spcAft>
            <a:buNone/>
          </a:pPr>
          <a:r>
            <a:rPr lang="en-US" sz="1200" kern="1200" dirty="0"/>
            <a:t>ASR </a:t>
          </a:r>
        </a:p>
        <a:p>
          <a:pPr marL="0" lvl="0" indent="0" algn="ctr" defTabSz="533400">
            <a:lnSpc>
              <a:spcPct val="90000"/>
            </a:lnSpc>
            <a:spcBef>
              <a:spcPct val="0"/>
            </a:spcBef>
            <a:spcAft>
              <a:spcPts val="0"/>
            </a:spcAft>
            <a:buNone/>
          </a:pPr>
          <a:r>
            <a:rPr lang="en-US" sz="1200" kern="1200" dirty="0"/>
            <a:t>(Future Azure Migrate)</a:t>
          </a:r>
        </a:p>
      </dsp:txBody>
      <dsp:txXfrm>
        <a:off x="3982044" y="133912"/>
        <a:ext cx="1776645" cy="458556"/>
      </dsp:txXfrm>
    </dsp:sp>
    <dsp:sp modelId="{621AFD79-931E-4423-83DE-23D515044B58}">
      <dsp:nvSpPr>
        <dsp:cNvPr id="0" name=""/>
        <dsp:cNvSpPr/>
      </dsp:nvSpPr>
      <dsp:spPr>
        <a:xfrm>
          <a:off x="3982044" y="780402"/>
          <a:ext cx="1776645" cy="458556"/>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a:t>Third-party tools</a:t>
          </a:r>
        </a:p>
      </dsp:txBody>
      <dsp:txXfrm>
        <a:off x="3982044" y="780402"/>
        <a:ext cx="1776645" cy="458556"/>
      </dsp:txXfrm>
    </dsp:sp>
    <dsp:sp modelId="{AC34B501-1FA3-4919-A0AB-8D5C01847A05}">
      <dsp:nvSpPr>
        <dsp:cNvPr id="0" name=""/>
        <dsp:cNvSpPr/>
      </dsp:nvSpPr>
      <dsp:spPr>
        <a:xfrm>
          <a:off x="2177885" y="1562281"/>
          <a:ext cx="1503465" cy="458556"/>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a:t>Data migration</a:t>
          </a:r>
        </a:p>
      </dsp:txBody>
      <dsp:txXfrm>
        <a:off x="2177885" y="1562281"/>
        <a:ext cx="1503465" cy="458556"/>
      </dsp:txXfrm>
    </dsp:sp>
    <dsp:sp modelId="{3362DE9F-FC58-4DD8-A1F5-195200AEE6BA}">
      <dsp:nvSpPr>
        <dsp:cNvPr id="0" name=""/>
        <dsp:cNvSpPr/>
      </dsp:nvSpPr>
      <dsp:spPr>
        <a:xfrm>
          <a:off x="3982044" y="1426892"/>
          <a:ext cx="1776645" cy="729334"/>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a:t>Data Migration Assistant and Database Migration Service</a:t>
          </a:r>
        </a:p>
      </dsp:txBody>
      <dsp:txXfrm>
        <a:off x="3982044" y="1426892"/>
        <a:ext cx="1776645" cy="72933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25E9E3-5B24-4D8E-B53C-9B267B00AEB2}">
      <dsp:nvSpPr>
        <dsp:cNvPr id="0" name=""/>
        <dsp:cNvSpPr/>
      </dsp:nvSpPr>
      <dsp:spPr>
        <a:xfrm>
          <a:off x="1545407" y="761743"/>
          <a:ext cx="308749" cy="331905"/>
        </a:xfrm>
        <a:custGeom>
          <a:avLst/>
          <a:gdLst/>
          <a:ahLst/>
          <a:cxnLst/>
          <a:rect l="0" t="0" r="0" b="0"/>
          <a:pathLst>
            <a:path>
              <a:moveTo>
                <a:pt x="0" y="0"/>
              </a:moveTo>
              <a:lnTo>
                <a:pt x="154374" y="0"/>
              </a:lnTo>
              <a:lnTo>
                <a:pt x="154374" y="331905"/>
              </a:lnTo>
              <a:lnTo>
                <a:pt x="308749" y="331905"/>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D6936EC-8F2B-41E7-87E1-53805723A122}">
      <dsp:nvSpPr>
        <dsp:cNvPr id="0" name=""/>
        <dsp:cNvSpPr/>
      </dsp:nvSpPr>
      <dsp:spPr>
        <a:xfrm>
          <a:off x="1545407" y="429837"/>
          <a:ext cx="308749" cy="331905"/>
        </a:xfrm>
        <a:custGeom>
          <a:avLst/>
          <a:gdLst/>
          <a:ahLst/>
          <a:cxnLst/>
          <a:rect l="0" t="0" r="0" b="0"/>
          <a:pathLst>
            <a:path>
              <a:moveTo>
                <a:pt x="0" y="331905"/>
              </a:moveTo>
              <a:lnTo>
                <a:pt x="154374" y="331905"/>
              </a:lnTo>
              <a:lnTo>
                <a:pt x="154374" y="0"/>
              </a:lnTo>
              <a:lnTo>
                <a:pt x="308749" y="0"/>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7DDCB0E-1772-410F-A14F-B24815E10CDB}">
      <dsp:nvSpPr>
        <dsp:cNvPr id="0" name=""/>
        <dsp:cNvSpPr/>
      </dsp:nvSpPr>
      <dsp:spPr>
        <a:xfrm>
          <a:off x="1659" y="526321"/>
          <a:ext cx="1543747" cy="470842"/>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a:t>App and workload discovery</a:t>
          </a:r>
        </a:p>
      </dsp:txBody>
      <dsp:txXfrm>
        <a:off x="1659" y="526321"/>
        <a:ext cx="1543747" cy="470842"/>
      </dsp:txXfrm>
    </dsp:sp>
    <dsp:sp modelId="{B9920731-F84C-4035-8B04-05DFCD4980A0}">
      <dsp:nvSpPr>
        <dsp:cNvPr id="0" name=""/>
        <dsp:cNvSpPr/>
      </dsp:nvSpPr>
      <dsp:spPr>
        <a:xfrm>
          <a:off x="1854156" y="194415"/>
          <a:ext cx="1543747" cy="470842"/>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Azure Migrate</a:t>
          </a:r>
        </a:p>
      </dsp:txBody>
      <dsp:txXfrm>
        <a:off x="1854156" y="194415"/>
        <a:ext cx="1543747" cy="470842"/>
      </dsp:txXfrm>
    </dsp:sp>
    <dsp:sp modelId="{AC34B501-1FA3-4919-A0AB-8D5C01847A05}">
      <dsp:nvSpPr>
        <dsp:cNvPr id="0" name=""/>
        <dsp:cNvSpPr/>
      </dsp:nvSpPr>
      <dsp:spPr>
        <a:xfrm>
          <a:off x="1854156" y="858227"/>
          <a:ext cx="1543747" cy="470842"/>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a:t>Third-party tools</a:t>
          </a:r>
        </a:p>
      </dsp:txBody>
      <dsp:txXfrm>
        <a:off x="1854156" y="858227"/>
        <a:ext cx="1543747" cy="47084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FCE9908-1EA6-4935-988F-963FE035EC64}">
      <dsp:nvSpPr>
        <dsp:cNvPr id="0" name=""/>
        <dsp:cNvSpPr/>
      </dsp:nvSpPr>
      <dsp:spPr>
        <a:xfrm>
          <a:off x="1344778" y="0"/>
          <a:ext cx="2084141" cy="2084353"/>
        </a:xfrm>
        <a:prstGeom prst="circularArrow">
          <a:avLst>
            <a:gd name="adj1" fmla="val 10980"/>
            <a:gd name="adj2" fmla="val 1142322"/>
            <a:gd name="adj3" fmla="val 4500000"/>
            <a:gd name="adj4" fmla="val 10800000"/>
            <a:gd name="adj5" fmla="val 12500"/>
          </a:avLst>
        </a:prstGeom>
        <a:solidFill>
          <a:schemeClr val="accent2">
            <a:hueOff val="0"/>
            <a:satOff val="0"/>
            <a:lumOff val="0"/>
            <a:alphaOff val="0"/>
          </a:schemeClr>
        </a:solidFill>
        <a:ln w="1714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AD5CEAB1-288A-454F-9242-BA496B547299}">
      <dsp:nvSpPr>
        <dsp:cNvPr id="0" name=""/>
        <dsp:cNvSpPr/>
      </dsp:nvSpPr>
      <dsp:spPr>
        <a:xfrm>
          <a:off x="1804923" y="754479"/>
          <a:ext cx="1163068" cy="5814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sz="2200" kern="1200"/>
            <a:t>Plan</a:t>
          </a:r>
        </a:p>
      </dsp:txBody>
      <dsp:txXfrm>
        <a:off x="1804923" y="754479"/>
        <a:ext cx="1163068" cy="581474"/>
      </dsp:txXfrm>
    </dsp:sp>
    <dsp:sp modelId="{EB987A10-934F-4029-95A7-6EDF0FE314C2}">
      <dsp:nvSpPr>
        <dsp:cNvPr id="0" name=""/>
        <dsp:cNvSpPr/>
      </dsp:nvSpPr>
      <dsp:spPr>
        <a:xfrm>
          <a:off x="765784" y="1197770"/>
          <a:ext cx="2084141" cy="2084353"/>
        </a:xfrm>
        <a:prstGeom prst="leftCircularArrow">
          <a:avLst>
            <a:gd name="adj1" fmla="val 10980"/>
            <a:gd name="adj2" fmla="val 1142322"/>
            <a:gd name="adj3" fmla="val 6300000"/>
            <a:gd name="adj4" fmla="val 18900000"/>
            <a:gd name="adj5" fmla="val 12500"/>
          </a:avLst>
        </a:prstGeom>
        <a:solidFill>
          <a:schemeClr val="bg2"/>
        </a:solidFill>
        <a:ln w="1714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53F0BAAC-B872-406A-9962-FDF159401D6D}">
      <dsp:nvSpPr>
        <dsp:cNvPr id="0" name=""/>
        <dsp:cNvSpPr/>
      </dsp:nvSpPr>
      <dsp:spPr>
        <a:xfrm>
          <a:off x="1223584" y="1954461"/>
          <a:ext cx="1163068" cy="5814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sz="2200" kern="1200"/>
            <a:t>Replicate</a:t>
          </a:r>
        </a:p>
      </dsp:txBody>
      <dsp:txXfrm>
        <a:off x="1223584" y="1954461"/>
        <a:ext cx="1163068" cy="581474"/>
      </dsp:txXfrm>
    </dsp:sp>
    <dsp:sp modelId="{BD8214CB-F2D0-49DA-9E57-3A772C43F064}">
      <dsp:nvSpPr>
        <dsp:cNvPr id="0" name=""/>
        <dsp:cNvSpPr/>
      </dsp:nvSpPr>
      <dsp:spPr>
        <a:xfrm>
          <a:off x="1344778" y="2399963"/>
          <a:ext cx="2084141" cy="2084353"/>
        </a:xfrm>
        <a:prstGeom prst="circularArrow">
          <a:avLst>
            <a:gd name="adj1" fmla="val 10980"/>
            <a:gd name="adj2" fmla="val 1142322"/>
            <a:gd name="adj3" fmla="val 4500000"/>
            <a:gd name="adj4" fmla="val 13500000"/>
            <a:gd name="adj5" fmla="val 12500"/>
          </a:avLst>
        </a:prstGeom>
        <a:solidFill>
          <a:schemeClr val="accent1"/>
        </a:solidFill>
        <a:ln w="1714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CC1DCBEF-225B-4068-8955-F4CE3277FCF6}">
      <dsp:nvSpPr>
        <dsp:cNvPr id="0" name=""/>
        <dsp:cNvSpPr/>
      </dsp:nvSpPr>
      <dsp:spPr>
        <a:xfrm>
          <a:off x="1804923" y="3154442"/>
          <a:ext cx="1163068" cy="5814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sz="2200" kern="1200"/>
            <a:t>Test</a:t>
          </a:r>
        </a:p>
      </dsp:txBody>
      <dsp:txXfrm>
        <a:off x="1804923" y="3154442"/>
        <a:ext cx="1163068" cy="581474"/>
      </dsp:txXfrm>
    </dsp:sp>
    <dsp:sp modelId="{79A7EDC5-AF8F-4905-B1A7-981EBB66428B}">
      <dsp:nvSpPr>
        <dsp:cNvPr id="0" name=""/>
        <dsp:cNvSpPr/>
      </dsp:nvSpPr>
      <dsp:spPr>
        <a:xfrm>
          <a:off x="914344" y="3735916"/>
          <a:ext cx="1790539" cy="1791405"/>
        </a:xfrm>
        <a:prstGeom prst="blockArc">
          <a:avLst>
            <a:gd name="adj1" fmla="val 0"/>
            <a:gd name="adj2" fmla="val 18900000"/>
            <a:gd name="adj3" fmla="val 12740"/>
          </a:avLst>
        </a:prstGeom>
        <a:solidFill>
          <a:schemeClr val="bg1"/>
        </a:solidFill>
        <a:ln w="1714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1F3D7D43-D2AA-4BA6-8652-C107EC6B27BA}">
      <dsp:nvSpPr>
        <dsp:cNvPr id="0" name=""/>
        <dsp:cNvSpPr/>
      </dsp:nvSpPr>
      <dsp:spPr>
        <a:xfrm>
          <a:off x="1223584" y="4354424"/>
          <a:ext cx="1163068" cy="5814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sz="2200" kern="1200"/>
            <a:t>Migrate</a:t>
          </a:r>
        </a:p>
      </dsp:txBody>
      <dsp:txXfrm>
        <a:off x="1223584" y="4354424"/>
        <a:ext cx="1163068" cy="58147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380C3E-EF49-4F7C-A277-B418331270C6}">
      <dsp:nvSpPr>
        <dsp:cNvPr id="0" name=""/>
        <dsp:cNvSpPr/>
      </dsp:nvSpPr>
      <dsp:spPr>
        <a:xfrm>
          <a:off x="0" y="405939"/>
          <a:ext cx="4245825" cy="1019254"/>
        </a:xfrm>
        <a:prstGeom prst="roundRect">
          <a:avLst/>
        </a:prstGeom>
        <a:solidFill>
          <a:schemeClr val="bg2"/>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l" defTabSz="1778000">
            <a:lnSpc>
              <a:spcPct val="90000"/>
            </a:lnSpc>
            <a:spcBef>
              <a:spcPct val="0"/>
            </a:spcBef>
            <a:spcAft>
              <a:spcPct val="35000"/>
            </a:spcAft>
            <a:buNone/>
          </a:pPr>
          <a:r>
            <a:rPr lang="en-US" sz="4000" kern="1200" dirty="0">
              <a:solidFill>
                <a:schemeClr val="tx1"/>
              </a:solidFill>
            </a:rPr>
            <a:t>Benefits</a:t>
          </a:r>
        </a:p>
      </dsp:txBody>
      <dsp:txXfrm>
        <a:off x="49756" y="455695"/>
        <a:ext cx="4146313" cy="919742"/>
      </dsp:txXfrm>
    </dsp:sp>
    <dsp:sp modelId="{15FB1477-4BDF-4F8C-9700-5AD6798E9DF6}">
      <dsp:nvSpPr>
        <dsp:cNvPr id="0" name=""/>
        <dsp:cNvSpPr/>
      </dsp:nvSpPr>
      <dsp:spPr>
        <a:xfrm>
          <a:off x="0" y="1425194"/>
          <a:ext cx="4245825" cy="25833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4805" tIns="35560" rIns="199136" bIns="35560" numCol="1" spcCol="1270" anchor="t" anchorCtr="0">
          <a:noAutofit/>
        </a:bodyPr>
        <a:lstStyle/>
        <a:p>
          <a:pPr marL="285750" lvl="1" indent="-285750" algn="l" defTabSz="1244600">
            <a:lnSpc>
              <a:spcPct val="90000"/>
            </a:lnSpc>
            <a:spcBef>
              <a:spcPct val="0"/>
            </a:spcBef>
            <a:spcAft>
              <a:spcPct val="20000"/>
            </a:spcAft>
            <a:buChar char="•"/>
          </a:pPr>
          <a:r>
            <a:rPr lang="en-US" sz="2800" kern="1200" dirty="0">
              <a:solidFill>
                <a:srgbClr val="000000"/>
              </a:solidFill>
              <a:latin typeface="+mj-lt"/>
            </a:rPr>
            <a:t>Reduce cost</a:t>
          </a:r>
        </a:p>
        <a:p>
          <a:pPr marL="285750" lvl="1" indent="-285750" algn="l" defTabSz="1244600">
            <a:lnSpc>
              <a:spcPct val="90000"/>
            </a:lnSpc>
            <a:spcBef>
              <a:spcPct val="0"/>
            </a:spcBef>
            <a:spcAft>
              <a:spcPct val="20000"/>
            </a:spcAft>
            <a:buChar char="•"/>
          </a:pPr>
          <a:r>
            <a:rPr lang="en-US" sz="2800" kern="1200" dirty="0">
              <a:solidFill>
                <a:srgbClr val="000000"/>
              </a:solidFill>
              <a:latin typeface="+mj-lt"/>
            </a:rPr>
            <a:t>Eliminate redundancy</a:t>
          </a:r>
        </a:p>
        <a:p>
          <a:pPr marL="285750" lvl="1" indent="-285750" algn="l" defTabSz="1244600">
            <a:lnSpc>
              <a:spcPct val="90000"/>
            </a:lnSpc>
            <a:spcBef>
              <a:spcPct val="0"/>
            </a:spcBef>
            <a:spcAft>
              <a:spcPct val="20000"/>
            </a:spcAft>
            <a:buChar char="•"/>
          </a:pPr>
          <a:r>
            <a:rPr lang="en-US" sz="2800" kern="1200" dirty="0">
              <a:solidFill>
                <a:srgbClr val="000000"/>
              </a:solidFill>
              <a:latin typeface="+mj-lt"/>
            </a:rPr>
            <a:t>Simplify maintenance</a:t>
          </a:r>
        </a:p>
        <a:p>
          <a:pPr marL="285750" lvl="1" indent="-285750" algn="l" defTabSz="1244600">
            <a:lnSpc>
              <a:spcPct val="90000"/>
            </a:lnSpc>
            <a:spcBef>
              <a:spcPct val="0"/>
            </a:spcBef>
            <a:spcAft>
              <a:spcPct val="20000"/>
            </a:spcAft>
            <a:buChar char="•"/>
          </a:pPr>
          <a:r>
            <a:rPr lang="en-US" sz="2800" kern="1200" dirty="0">
              <a:solidFill>
                <a:srgbClr val="000000"/>
              </a:solidFill>
              <a:latin typeface="+mj-lt"/>
            </a:rPr>
            <a:t>Better scalability</a:t>
          </a:r>
        </a:p>
        <a:p>
          <a:pPr marL="285750" lvl="1" indent="-285750" algn="l" defTabSz="1244600">
            <a:lnSpc>
              <a:spcPct val="90000"/>
            </a:lnSpc>
            <a:spcBef>
              <a:spcPct val="0"/>
            </a:spcBef>
            <a:spcAft>
              <a:spcPct val="20000"/>
            </a:spcAft>
            <a:buChar char="•"/>
          </a:pPr>
          <a:r>
            <a:rPr lang="en-US" sz="2800" kern="1200" dirty="0">
              <a:solidFill>
                <a:srgbClr val="000000"/>
              </a:solidFill>
              <a:highlight>
                <a:srgbClr val="FFFF00"/>
              </a:highlight>
              <a:latin typeface="+mj-lt"/>
            </a:rPr>
            <a:t>Separation of concerns</a:t>
          </a:r>
        </a:p>
      </dsp:txBody>
      <dsp:txXfrm>
        <a:off x="0" y="1425194"/>
        <a:ext cx="4245825" cy="2583360"/>
      </dsp:txXfrm>
    </dsp:sp>
  </dsp:spTree>
</dsp:drawing>
</file>

<file path=ppt/diagrams/layout1.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9/layout/CircleArrowProcess">
  <dgm:title val=""/>
  <dgm:desc val=""/>
  <dgm:catLst>
    <dgm:cat type="process" pri="16500"/>
    <dgm:cat type="cycle" pri="16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7"/>
      <dgm:chPref val="7"/>
      <dgm:dir/>
      <dgm:animLvl val="lvl"/>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5"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1144"/>
              <dgm:constr type="t" for="ch" forName="Accent1" refType="h" fact="0"/>
              <dgm:constr type="w" for="ch" forName="Accent1" refType="w" fact="0.5542"/>
              <dgm:constr type="h" for="ch" forName="Accent1" refType="h" fact="0.6665"/>
              <dgm:constr type="l" for="ch" forName="Parent1" refType="w" fact="0.2368"/>
              <dgm:constr type="t" for="ch" forName="Parent1" refType="h" fact="0.2413"/>
              <dgm:constr type="w" for="ch" forName="Parent1" refType="w" fact="0.3092"/>
              <dgm:constr type="h" for="ch" forName="Parent1" refType="h" fact="0.1859"/>
              <dgm:constr type="l" for="ch" forName="Parent2" refType="w" fact="0.0822"/>
              <dgm:constr type="t" for="ch" forName="Parent2" refType="h" fact="0.625"/>
              <dgm:constr type="w" for="ch" forName="Parent2" refType="w" fact="0.3092"/>
              <dgm:constr type="h" for="ch" forName="Parent2" refType="h" fact="0.1859"/>
              <dgm:constr type="l" for="ch" forName="Child1" refType="w" fact="0.6678"/>
              <dgm:constr type="t" for="ch" forName="Child1" refType="h" fact="0.1978"/>
              <dgm:constr type="w" for="ch" forName="Child1" refType="w" fact="0.3322"/>
              <dgm:constr type="h" for="ch" forName="Child1" refType="h" fact="0.265"/>
              <dgm:constr type="l" for="ch" forName="Child2" refType="w" fact="0.5164"/>
              <dgm:constr type="t" for="ch" forName="Child2" refType="h" fact="0.5855"/>
              <dgm:constr type="w" for="ch" forName="Child2" refType="w" fact="0.3322"/>
              <dgm:constr type="h" for="ch" forName="Child2" refType="h" fact="0.265"/>
              <dgm:constr type="l" for="ch" forName="Accent2" refType="w" fact="0"/>
              <dgm:constr type="t" for="ch" forName="Accent2" refType="h" fact="0.4272"/>
              <dgm:constr type="w" for="ch" forName="Accent2" refType="w" fact="0.4761"/>
              <dgm:constr type="h" for="ch" forName="Accent2" refType="h" fact="0.5728"/>
            </dgm:constrLst>
          </dgm:if>
          <dgm:if name="Name6"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1479"/>
              <dgm:constr type="t" for="ch" forName="Accent1" refType="h" fact="0"/>
              <dgm:constr type="w" for="ch" forName="Accent1" refType="w" fact="0.5325"/>
              <dgm:constr type="h" for="ch" forName="Accent1" refType="h" fact="0.4814"/>
              <dgm:constr type="l" for="ch" forName="Accent2" refType="w" fact="0"/>
              <dgm:constr type="t" for="ch" forName="Accent2" refType="h" fact="0.2766"/>
              <dgm:constr type="w" for="ch" forName="Accent2" refType="w" fact="0.5325"/>
              <dgm:constr type="h" for="ch" forName="Accent2" refType="h" fact="0.4814"/>
              <dgm:constr type="l" for="ch" forName="Parent1" refType="w" fact="0.2656"/>
              <dgm:constr type="t" for="ch" forName="Parent1" refType="h" fact="0.1738"/>
              <dgm:constr type="w" for="ch" forName="Parent1" refType="w" fact="0.2959"/>
              <dgm:constr type="h" for="ch" forName="Parent1" refType="h" fact="0.1337"/>
              <dgm:constr type="l" for="ch" forName="Accent3" refType="w" fact="0.1858"/>
              <dgm:constr type="t" for="ch" forName="Accent3" refType="h" fact="0.5863"/>
              <dgm:constr type="w" for="ch" forName="Accent3" refType="w" fact="0.4575"/>
              <dgm:constr type="h" for="ch" forName="Accent3" refType="h" fact="0.4137"/>
              <dgm:constr type="l" for="ch" forName="Parent2" refType="w" fact="0.1183"/>
              <dgm:constr type="t" for="ch" forName="Parent2" refType="h" fact="0.452"/>
              <dgm:constr type="w" for="ch" forName="Parent2" refType="w" fact="0.2959"/>
              <dgm:constr type="h" for="ch" forName="Parent2" refType="h" fact="0.1337"/>
              <dgm:constr type="l" for="ch" forName="Parent3" refType="w" fact="0.2663"/>
              <dgm:constr type="t" for="ch" forName="Parent3" refType="h" fact="0.7306"/>
              <dgm:constr type="w" for="ch" forName="Parent3" refType="w" fact="0.2959"/>
              <dgm:constr type="h" for="ch" forName="Parent3" refType="h" fact="0.1337"/>
              <dgm:constr type="l" for="ch" forName="Child2" refType="w" fact="0.5325"/>
              <dgm:constr type="t" for="ch" forName="Child2" refType="h" fact="0.4217"/>
              <dgm:constr type="w" for="ch" forName="Child2" refType="w" fact="0.3195"/>
              <dgm:constr type="h" for="ch" forName="Child2" refType="h" fact="0.1926"/>
              <dgm:constr type="l" for="ch" forName="Child1" refType="w" fact="0.6805"/>
              <dgm:constr type="t" for="ch" forName="Child1" refType="h" fact="0.1435"/>
              <dgm:constr type="w" for="ch" forName="Child1" refType="w" fact="0.3195"/>
              <dgm:constr type="h" for="ch" forName="Child1" refType="h" fact="0.1926"/>
              <dgm:constr type="l" for="ch" forName="Child3" refType="w" fact="0.6805"/>
              <dgm:constr type="t" for="ch" forName="Child3" refType="h" fact="0.6998"/>
              <dgm:constr type="w" for="ch" forName="Child3" refType="w" fact="0.3195"/>
              <dgm:constr type="h" for="ch" forName="Child3" refType="h" fact="0.1926"/>
            </dgm:constrLst>
          </dgm:if>
          <dgm:if name="Name7"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1481"/>
              <dgm:constr type="t" for="ch" forName="Accent1" refType="h" fact="0"/>
              <dgm:constr type="w" for="ch" forName="Accent1" refType="w" fact="0.5331"/>
              <dgm:constr type="h" for="ch" forName="Accent1" refType="h" fact="0.3771"/>
              <dgm:constr type="l" for="ch" forName="Accent2" refType="w" fact="0"/>
              <dgm:constr type="t" for="ch" forName="Accent2" refType="h" fact="0.2167"/>
              <dgm:constr type="w" for="ch" forName="Accent2" refType="w" fact="0.5331"/>
              <dgm:constr type="h" for="ch" forName="Accent2" refType="h" fact="0.3771"/>
              <dgm:constr type="l" for="ch" forName="Accent3" refType="w" fact="0.1481"/>
              <dgm:constr type="t" for="ch" forName="Accent3" refType="h" fact="0.4342"/>
              <dgm:constr type="w" for="ch" forName="Accent3" refType="w" fact="0.5331"/>
              <dgm:constr type="h" for="ch" forName="Accent3" refType="h" fact="0.3771"/>
              <dgm:constr type="l" for="ch" forName="Parent1" refType="w" fact="0.2658"/>
              <dgm:constr type="t" for="ch" forName="Parent1" refType="h" fact="0.1365"/>
              <dgm:constr type="w" for="ch" forName="Parent1" refType="w" fact="0.2975"/>
              <dgm:constr type="h" for="ch" forName="Parent1" refType="h" fact="0.1052"/>
              <dgm:constr type="l" for="ch" forName="Parent2" refType="w" fact="0.1171"/>
              <dgm:constr type="t" for="ch" forName="Parent2" refType="h" fact="0.3536"/>
              <dgm:constr type="w" for="ch" forName="Parent2" refType="w" fact="0.2975"/>
              <dgm:constr type="h" for="ch" forName="Parent2" refType="h" fact="0.1052"/>
              <dgm:constr type="l" for="ch" forName="Parent3" refType="w" fact="0.2658"/>
              <dgm:constr type="t" for="ch" forName="Parent3" refType="h" fact="0.5707"/>
              <dgm:constr type="w" for="ch" forName="Parent3" refType="w" fact="0.2975"/>
              <dgm:constr type="h" for="ch" forName="Parent3" refType="h" fact="0.1052"/>
              <dgm:constr type="l" for="ch" forName="Parent4" refType="w" fact="0.1171"/>
              <dgm:constr type="t" for="ch" forName="Parent4" refType="h" fact="0.7878"/>
              <dgm:constr type="w" for="ch" forName="Parent4" refType="w" fact="0.2975"/>
              <dgm:constr type="h" for="ch" forName="Parent4" refType="h" fact="0.1052"/>
              <dgm:constr type="l" for="ch" forName="Child1" refType="w" fact="0.6804"/>
              <dgm:constr type="t" for="ch" forName="Child1" refType="h" fact="0.1119"/>
              <dgm:constr type="w" for="ch" forName="Child1" refType="w" fact="0.3196"/>
              <dgm:constr type="h" for="ch" forName="Child1" refType="h" fact="0.15"/>
              <dgm:constr type="l" for="ch" forName="Child2" refType="w" fact="0.5348"/>
              <dgm:constr type="t" for="ch" forName="Child2" refType="h" fact="0.3312"/>
              <dgm:constr type="w" for="ch" forName="Child2" refType="w" fact="0.3196"/>
              <dgm:constr type="h" for="ch" forName="Child2" refType="h" fact="0.15"/>
              <dgm:constr type="l" for="ch" forName="Child3" refType="w" fact="0.6804"/>
              <dgm:constr type="t" for="ch" forName="Child3" refType="h" fact="0.5461"/>
              <dgm:constr type="w" for="ch" forName="Child3" refType="w" fact="0.3196"/>
              <dgm:constr type="h" for="ch" forName="Child3" refType="h" fact="0.15"/>
              <dgm:constr type="l" for="ch" forName="Child4" refType="w" fact="0.5348"/>
              <dgm:constr type="t" for="ch" forName="Child4" refType="h" fact="0.7632"/>
              <dgm:constr type="w" for="ch" forName="Child4" refType="w" fact="0.3196"/>
              <dgm:constr type="h" for="ch" forName="Child4" refType="h" fact="0.15"/>
              <dgm:constr type="l" for="ch" forName="Accent4" refType="w" fact="0.038"/>
              <dgm:constr type="t" for="ch" forName="Accent4" refType="h" fact="0.6759"/>
              <dgm:constr type="w" for="ch" forName="Accent4" refType="w" fact="0.458"/>
              <dgm:constr type="h" for="ch" forName="Accent4" refType="h" fact="0.3241"/>
            </dgm:constrLst>
          </dgm:if>
          <dgm:if name="Name8"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1481"/>
              <dgm:constr type="t" for="ch" forName="Accent1" refType="h" fact="0"/>
              <dgm:constr type="w" for="ch" forName="Accent1" refType="w" fact="0.5331"/>
              <dgm:constr type="h" for="ch" forName="Accent1" refType="h" fact="0.3098"/>
              <dgm:constr type="l" for="ch" forName="Accent2" refType="w" fact="0"/>
              <dgm:constr type="t" for="ch" forName="Accent2" refType="h" fact="0.178"/>
              <dgm:constr type="w" for="ch" forName="Accent2" refType="w" fact="0.5331"/>
              <dgm:constr type="h" for="ch" forName="Accent2" refType="h" fact="0.3098"/>
              <dgm:constr type="l" for="ch" forName="Accent3" refType="w" fact="0.1481"/>
              <dgm:constr type="t" for="ch" forName="Accent3" refType="h" fact="0.3568"/>
              <dgm:constr type="w" for="ch" forName="Accent3" refType="w" fact="0.5331"/>
              <dgm:constr type="h" for="ch" forName="Accent3" refType="h" fact="0.3098"/>
              <dgm:constr type="l" for="ch" forName="Accent4" refType="w" fact="0"/>
              <dgm:constr type="t" for="ch" forName="Accent4" refType="h" fact="0.5351"/>
              <dgm:constr type="w" for="ch" forName="Accent4" refType="w" fact="0.5331"/>
              <dgm:constr type="h" for="ch" forName="Accent4" refType="h" fact="0.3098"/>
              <dgm:constr type="l" for="ch" forName="Accent5" refType="w" fact="0.186"/>
              <dgm:constr type="t" for="ch" forName="Accent5" refType="h" fact="0.7337"/>
              <dgm:constr type="w" for="ch" forName="Accent5" refType="w" fact="0.458"/>
              <dgm:constr type="h" for="ch" forName="Accent5" refType="h" fact="0.2663"/>
              <dgm:constr type="l" for="ch" forName="Parent1" refType="w" fact="0.2658"/>
              <dgm:constr type="t" for="ch" forName="Parent1" refType="h" fact="0.1122"/>
              <dgm:constr type="w" for="ch" forName="Parent1" refType="w" fact="0.2975"/>
              <dgm:constr type="h" for="ch" forName="Parent1" refType="h" fact="0.0864"/>
              <dgm:constr type="l" for="ch" forName="Parent2" refType="w" fact="0.1171"/>
              <dgm:constr type="t" for="ch" forName="Parent2" refType="h" fact="0.2906"/>
              <dgm:constr type="w" for="ch" forName="Parent2" refType="w" fact="0.2975"/>
              <dgm:constr type="h" for="ch" forName="Parent2" refType="h" fact="0.0864"/>
              <dgm:constr type="l" for="ch" forName="Parent3" refType="w" fact="0.2658"/>
              <dgm:constr type="t" for="ch" forName="Parent3" refType="h" fact="0.4689"/>
              <dgm:constr type="w" for="ch" forName="Parent3" refType="w" fact="0.2975"/>
              <dgm:constr type="h" for="ch" forName="Parent3" refType="h" fact="0.0864"/>
              <dgm:constr type="l" for="ch" forName="Parent4" refType="w" fact="0.1171"/>
              <dgm:constr type="t" for="ch" forName="Parent4" refType="h" fact="0.6473"/>
              <dgm:constr type="w" for="ch" forName="Parent4" refType="w" fact="0.2975"/>
              <dgm:constr type="h" for="ch" forName="Parent4" refType="h" fact="0.0864"/>
              <dgm:constr type="l" for="ch" forName="Parent5" refType="w" fact="0.2658"/>
              <dgm:constr type="t" for="ch" forName="Parent5" refType="h" fact="0.8257"/>
              <dgm:constr type="w" for="ch" forName="Parent5" refType="w" fact="0.2975"/>
              <dgm:constr type="h" for="ch" forName="Parent5" refType="h" fact="0.0864"/>
              <dgm:constr type="l" for="ch" forName="Child1" refType="w" fact="0.6804"/>
              <dgm:constr type="t" for="ch" forName="Child1" refType="h" fact="0.0919"/>
              <dgm:constr type="w" for="ch" forName="Child1" refType="w" fact="0.3196"/>
              <dgm:constr type="h" for="ch" forName="Child1" refType="h" fact="0.1232"/>
              <dgm:constr type="l" for="ch" forName="Child2" refType="w" fact="0.5348"/>
              <dgm:constr type="t" for="ch" forName="Child2" refType="h" fact="0.2722"/>
              <dgm:constr type="w" for="ch" forName="Child2" refType="w" fact="0.3196"/>
              <dgm:constr type="h" for="ch" forName="Child2" refType="h" fact="0.1232"/>
              <dgm:constr type="l" for="ch" forName="Child3" refType="w" fact="0.6804"/>
              <dgm:constr type="t" for="ch" forName="Child3" refType="h" fact="0.4487"/>
              <dgm:constr type="w" for="ch" forName="Child3" refType="w" fact="0.3196"/>
              <dgm:constr type="h" for="ch" forName="Child3" refType="h" fact="0.1232"/>
              <dgm:constr type="l" for="ch" forName="Child4" refType="w" fact="0.5348"/>
              <dgm:constr type="t" for="ch" forName="Child4" refType="h" fact="0.6271"/>
              <dgm:constr type="w" for="ch" forName="Child4" refType="w" fact="0.3196"/>
              <dgm:constr type="h" for="ch" forName="Child4" refType="h" fact="0.1232"/>
              <dgm:constr type="l" for="ch" forName="Child5" refType="w" fact="0.6804"/>
              <dgm:constr type="t" for="ch" forName="Child5" refType="h" fact="0.8073"/>
              <dgm:constr type="w" for="ch" forName="Child5" refType="w" fact="0.3196"/>
              <dgm:constr type="h" for="ch" forName="Child5" refType="h" fact="0.1232"/>
            </dgm:constrLst>
          </dgm:if>
          <dgm:if name="Name9"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1481"/>
              <dgm:constr type="t" for="ch" forName="Accent1" refType="h" fact="0"/>
              <dgm:constr type="w" for="ch" forName="Accent1" refType="w" fact="0.5331"/>
              <dgm:constr type="h" for="ch" forName="Accent1" refType="h" fact="0.2629"/>
              <dgm:constr type="l" for="ch" forName="Accent2" refType="w" fact="0"/>
              <dgm:constr type="t" for="ch" forName="Accent2" refType="h" fact="0.1511"/>
              <dgm:constr type="w" for="ch" forName="Accent2" refType="w" fact="0.5331"/>
              <dgm:constr type="h" for="ch" forName="Accent2" refType="h" fact="0.2629"/>
              <dgm:constr type="l" for="ch" forName="Accent3" refType="w" fact="0.1481"/>
              <dgm:constr type="t" for="ch" forName="Accent3" refType="h" fact="0.3027"/>
              <dgm:constr type="w" for="ch" forName="Accent3" refType="w" fact="0.5331"/>
              <dgm:constr type="h" for="ch" forName="Accent3" refType="h" fact="0.2629"/>
              <dgm:constr type="l" for="ch" forName="Accent4" refType="w" fact="0"/>
              <dgm:constr type="t" for="ch" forName="Accent4" refType="h" fact="0.4541"/>
              <dgm:constr type="w" for="ch" forName="Accent4" refType="w" fact="0.5331"/>
              <dgm:constr type="h" for="ch" forName="Accent4" refType="h" fact="0.2629"/>
              <dgm:constr type="l" for="ch" forName="Parent1" refType="w" fact="0.2658"/>
              <dgm:constr type="t" for="ch" forName="Parent1" refType="h" fact="0.0952"/>
              <dgm:constr type="w" for="ch" forName="Parent1" refType="w" fact="0.2975"/>
              <dgm:constr type="h" for="ch" forName="Parent1" refType="h" fact="0.0733"/>
              <dgm:constr type="l" for="ch" forName="Parent2" refType="w" fact="0.1171"/>
              <dgm:constr type="t" for="ch" forName="Parent2" refType="h" fact="0.2466"/>
              <dgm:constr type="w" for="ch" forName="Parent2" refType="w" fact="0.2975"/>
              <dgm:constr type="h" for="ch" forName="Parent2" refType="h" fact="0.0733"/>
              <dgm:constr type="l" for="ch" forName="Parent3" refType="w" fact="0.2658"/>
              <dgm:constr type="t" for="ch" forName="Parent3" refType="h" fact="0.3979"/>
              <dgm:constr type="w" for="ch" forName="Parent3" refType="w" fact="0.2975"/>
              <dgm:constr type="h" for="ch" forName="Parent3" refType="h" fact="0.0733"/>
              <dgm:constr type="l" for="ch" forName="Parent4" refType="w" fact="0.1171"/>
              <dgm:constr type="t" for="ch" forName="Parent4" refType="h" fact="0.5493"/>
              <dgm:constr type="w" for="ch" forName="Parent4" refType="w" fact="0.2975"/>
              <dgm:constr type="h" for="ch" forName="Parent4" refType="h" fact="0.0733"/>
              <dgm:constr type="l" for="ch" forName="Child1" refType="w" fact="0.6804"/>
              <dgm:constr type="t" for="ch" forName="Child1" refType="h" fact="0.078"/>
              <dgm:constr type="w" for="ch" forName="Child1" refType="w" fact="0.3196"/>
              <dgm:constr type="h" for="ch" forName="Child1" refType="h" fact="0.1046"/>
              <dgm:constr type="l" for="ch" forName="Child2" refType="w" fact="0.5348"/>
              <dgm:constr type="t" for="ch" forName="Child2" refType="h" fact="0.231"/>
              <dgm:constr type="w" for="ch" forName="Child2" refType="w" fact="0.3196"/>
              <dgm:constr type="h" for="ch" forName="Child2" refType="h" fact="0.1046"/>
              <dgm:constr type="l" for="ch" forName="Child3" refType="w" fact="0.6804"/>
              <dgm:constr type="t" for="ch" forName="Child3" refType="h" fact="0.3808"/>
              <dgm:constr type="w" for="ch" forName="Child3" refType="w" fact="0.3196"/>
              <dgm:constr type="h" for="ch" forName="Child3" refType="h" fact="0.1046"/>
              <dgm:constr type="l" for="ch" forName="Child4" refType="w" fact="0.5348"/>
              <dgm:constr type="t" for="ch" forName="Child4" refType="h" fact="0.5322"/>
              <dgm:constr type="w" for="ch" forName="Child4" refType="w" fact="0.3196"/>
              <dgm:constr type="h" for="ch" forName="Child4" refType="h" fact="0.1046"/>
              <dgm:constr type="l" for="ch" forName="Accent5" refType="w" fact="0.1481"/>
              <dgm:constr type="t" for="ch" forName="Accent5" refType="h" fact="0.6053"/>
              <dgm:constr type="w" for="ch" forName="Accent5" refType="w" fact="0.5331"/>
              <dgm:constr type="h" for="ch" forName="Accent5" refType="h" fact="0.2629"/>
              <dgm:constr type="l" for="ch" forName="Accent6" refType="w" fact="0.038"/>
              <dgm:constr type="t" for="ch" forName="Accent6" refType="h" fact="0.774"/>
              <dgm:constr type="w" for="ch" forName="Accent6" refType="w" fact="0.458"/>
              <dgm:constr type="h" for="ch" forName="Accent6" refType="h" fact="0.226"/>
              <dgm:constr type="l" for="ch" forName="Parent5" refType="w" fact="0.2658"/>
              <dgm:constr type="t" for="ch" forName="Parent5" refType="h" fact="0.7005"/>
              <dgm:constr type="w" for="ch" forName="Parent5" refType="w" fact="0.2975"/>
              <dgm:constr type="h" for="ch" forName="Parent5" refType="h" fact="0.0733"/>
              <dgm:constr type="l" for="ch" forName="Parent6" refType="w" fact="0.1171"/>
              <dgm:constr type="t" for="ch" forName="Parent6" refType="h" fact="0.8519"/>
              <dgm:constr type="w" for="ch" forName="Parent6" refType="w" fact="0.2975"/>
              <dgm:constr type="h" for="ch" forName="Parent6" refType="h" fact="0.0733"/>
              <dgm:constr type="l" for="ch" forName="Child5" refType="w" fact="0.6804"/>
              <dgm:constr type="t" for="ch" forName="Child5" refType="h" fact="0.6833"/>
              <dgm:constr type="w" for="ch" forName="Child5" refType="w" fact="0.3196"/>
              <dgm:constr type="h" for="ch" forName="Child5" refType="h" fact="0.1046"/>
              <dgm:constr type="l" for="ch" forName="Child6" refType="w" fact="0.5348"/>
              <dgm:constr type="t" for="ch" forName="Child6" refType="h" fact="0.8347"/>
              <dgm:constr type="w" for="ch" forName="Child6" refType="w" fact="0.3196"/>
              <dgm:constr type="h" for="ch" forName="Child6" refType="h" fact="0.1046"/>
            </dgm:constrLst>
          </dgm:if>
          <dgm:else name="Name10">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1481"/>
              <dgm:constr type="t" for="ch" forName="Accent1" refType="h" fact="0"/>
              <dgm:constr type="w" for="ch" forName="Accent1" refType="w" fact="0.5331"/>
              <dgm:constr type="h" for="ch" forName="Accent1" refType="h" fact="0.2284"/>
              <dgm:constr type="l" for="ch" forName="Accent2" refType="w" fact="0"/>
              <dgm:constr type="t" for="ch" forName="Accent2" refType="h" fact="0.1312"/>
              <dgm:constr type="w" for="ch" forName="Accent2" refType="w" fact="0.5331"/>
              <dgm:constr type="h" for="ch" forName="Accent2" refType="h" fact="0.2284"/>
              <dgm:constr type="l" for="ch" forName="Accent3" refType="w" fact="0.1481"/>
              <dgm:constr type="t" for="ch" forName="Accent3" refType="h" fact="0.263"/>
              <dgm:constr type="w" for="ch" forName="Accent3" refType="w" fact="0.5331"/>
              <dgm:constr type="h" for="ch" forName="Accent3" refType="h" fact="0.2284"/>
              <dgm:constr type="l" for="ch" forName="Accent4" refType="w" fact="0"/>
              <dgm:constr type="t" for="ch" forName="Accent4" refType="h" fact="0.3945"/>
              <dgm:constr type="w" for="ch" forName="Accent4" refType="w" fact="0.5331"/>
              <dgm:constr type="h" for="ch" forName="Accent4" refType="h" fact="0.2284"/>
              <dgm:constr type="l" for="ch" forName="Parent1" refType="w" fact="0.2658"/>
              <dgm:constr type="t" for="ch" forName="Parent1" refType="h" fact="0.0827"/>
              <dgm:constr type="w" for="ch" forName="Parent1" refType="w" fact="0.2975"/>
              <dgm:constr type="h" for="ch" forName="Parent1" refType="h" fact="0.0637"/>
              <dgm:constr type="l" for="ch" forName="Parent2" refType="w" fact="0.1171"/>
              <dgm:constr type="t" for="ch" forName="Parent2" refType="h" fact="0.2142"/>
              <dgm:constr type="w" for="ch" forName="Parent2" refType="w" fact="0.2975"/>
              <dgm:constr type="h" for="ch" forName="Parent2" refType="h" fact="0.0637"/>
              <dgm:constr type="l" for="ch" forName="Parent3" refType="w" fact="0.2658"/>
              <dgm:constr type="t" for="ch" forName="Parent3" refType="h" fact="0.3457"/>
              <dgm:constr type="w" for="ch" forName="Parent3" refType="w" fact="0.2975"/>
              <dgm:constr type="h" for="ch" forName="Parent3" refType="h" fact="0.0637"/>
              <dgm:constr type="l" for="ch" forName="Parent4" refType="w" fact="0.1171"/>
              <dgm:constr type="t" for="ch" forName="Parent4" refType="h" fact="0.4772"/>
              <dgm:constr type="w" for="ch" forName="Parent4" refType="w" fact="0.2975"/>
              <dgm:constr type="h" for="ch" forName="Parent4" refType="h" fact="0.0637"/>
              <dgm:constr type="l" for="ch" forName="Child1" refType="w" fact="0.6804"/>
              <dgm:constr type="t" for="ch" forName="Child1" refType="h" fact="0.0678"/>
              <dgm:constr type="w" for="ch" forName="Child1" refType="w" fact="0.3196"/>
              <dgm:constr type="h" for="ch" forName="Child1" refType="h" fact="0.0908"/>
              <dgm:constr type="l" for="ch" forName="Child2" refType="w" fact="0.5348"/>
              <dgm:constr type="t" for="ch" forName="Child2" refType="h" fact="0.2006"/>
              <dgm:constr type="w" for="ch" forName="Child2" refType="w" fact="0.3196"/>
              <dgm:constr type="h" for="ch" forName="Child2" refType="h" fact="0.0908"/>
              <dgm:constr type="l" for="ch" forName="Child3" refType="w" fact="0.6804"/>
              <dgm:constr type="t" for="ch" forName="Child3" refType="h" fact="0.3308"/>
              <dgm:constr type="w" for="ch" forName="Child3" refType="w" fact="0.3196"/>
              <dgm:constr type="h" for="ch" forName="Child3" refType="h" fact="0.0908"/>
              <dgm:constr type="l" for="ch" forName="Child4" refType="w" fact="0.5348"/>
              <dgm:constr type="t" for="ch" forName="Child4" refType="h" fact="0.4623"/>
              <dgm:constr type="w" for="ch" forName="Child4" refType="w" fact="0.3196"/>
              <dgm:constr type="h" for="ch" forName="Child4" refType="h" fact="0.0908"/>
              <dgm:constr type="l" for="ch" forName="Accent5" refType="w" fact="0.1481"/>
              <dgm:constr type="t" for="ch" forName="Accent5" refType="h" fact="0.5258"/>
              <dgm:constr type="w" for="ch" forName="Accent5" refType="w" fact="0.5331"/>
              <dgm:constr type="h" for="ch" forName="Accent5" refType="h" fact="0.2284"/>
              <dgm:constr type="l" for="ch" forName="Accent6" refType="w" fact="0"/>
              <dgm:constr type="t" for="ch" forName="Accent6" refType="h" fact="0.6573"/>
              <dgm:constr type="w" for="ch" forName="Accent6" refType="w" fact="0.5331"/>
              <dgm:constr type="h" for="ch" forName="Accent6" refType="h" fact="0.2284"/>
              <dgm:constr type="l" for="ch" forName="Accent7" refType="w" fact="0.186"/>
              <dgm:constr type="t" for="ch" forName="Accent7" refType="h" fact="0.8037"/>
              <dgm:constr type="w" for="ch" forName="Accent7" refType="w" fact="0.458"/>
              <dgm:constr type="h" for="ch" forName="Accent7" refType="h" fact="0.1963"/>
              <dgm:constr type="l" for="ch" forName="Parent5" refType="w" fact="0.2658"/>
              <dgm:constr type="t" for="ch" forName="Parent5" refType="h" fact="0.6085"/>
              <dgm:constr type="w" for="ch" forName="Parent5" refType="w" fact="0.2975"/>
              <dgm:constr type="h" for="ch" forName="Parent5" refType="h" fact="0.0637"/>
              <dgm:constr type="l" for="ch" forName="Parent6" refType="w" fact="0.1171"/>
              <dgm:constr type="t" for="ch" forName="Parent6" refType="h" fact="0.74"/>
              <dgm:constr type="w" for="ch" forName="Parent6" refType="w" fact="0.2975"/>
              <dgm:constr type="h" for="ch" forName="Parent6" refType="h" fact="0.0637"/>
              <dgm:constr type="l" for="ch" forName="Parent7" refType="w" fact="0.2658"/>
              <dgm:constr type="t" for="ch" forName="Parent7" refType="h" fact="0.8715"/>
              <dgm:constr type="w" for="ch" forName="Parent7" refType="w" fact="0.2975"/>
              <dgm:constr type="h" for="ch" forName="Parent7" refType="h" fact="0.0637"/>
              <dgm:constr type="l" for="ch" forName="Child5" refType="w" fact="0.6804"/>
              <dgm:constr type="t" for="ch" forName="Child5" refType="h" fact="0.5936"/>
              <dgm:constr type="w" for="ch" forName="Child5" refType="w" fact="0.3196"/>
              <dgm:constr type="h" for="ch" forName="Child5" refType="h" fact="0.0908"/>
              <dgm:constr type="l" for="ch" forName="Child6" refType="w" fact="0.5348"/>
              <dgm:constr type="t" for="ch" forName="Child6" refType="h" fact="0.7251"/>
              <dgm:constr type="w" for="ch" forName="Child6" refType="w" fact="0.3196"/>
              <dgm:constr type="h" for="ch" forName="Child6" refType="h" fact="0.0908"/>
              <dgm:constr type="l" for="ch" forName="Child7" refType="w" fact="0.6804"/>
              <dgm:constr type="t" for="ch" forName="Child7" refType="h" fact="0.8579"/>
              <dgm:constr type="w" for="ch" forName="Child7" refType="w" fact="0.3196"/>
              <dgm:constr type="h" for="ch" forName="Child7" refType="h" fact="0.0908"/>
            </dgm:constrLst>
          </dgm:else>
        </dgm:choose>
      </dgm:if>
      <dgm:else name="Name11">
        <dgm:choose name="Name12">
          <dgm:if name="Name13"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14"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0407"/>
              <dgm:constr type="t" for="ch" forName="Accent1" refType="h" fact="0"/>
              <dgm:constr type="w" for="ch" forName="Accent1" refType="w" fact="0.5542"/>
              <dgm:constr type="h" for="ch" forName="Accent1" refType="h" fact="0.6665"/>
              <dgm:constr type="l" for="ch" forName="Accent2" refType="w" fact="0.1533"/>
              <dgm:constr type="t" for="ch" forName="Accent2" refType="h" fact="0.4272"/>
              <dgm:constr type="w" for="ch" forName="Accent2" refType="w" fact="0.4761"/>
              <dgm:constr type="h" for="ch" forName="Accent2" refType="h" fact="0.5728"/>
              <dgm:constr type="l" for="ch" forName="Parent1" refType="w" fact="0.0822"/>
              <dgm:constr type="t" for="ch" forName="Parent1" refType="h" fact="0.2413"/>
              <dgm:constr type="w" for="ch" forName="Parent1" refType="w" fact="0.3092"/>
              <dgm:constr type="h" for="ch" forName="Parent1" refType="h" fact="0.1859"/>
              <dgm:constr type="l" for="ch" forName="Parent2" refType="w" fact="0.2368"/>
              <dgm:constr type="t" for="ch" forName="Parent2" refType="h" fact="0.625"/>
              <dgm:constr type="w" for="ch" forName="Parent2" refType="w" fact="0.3092"/>
              <dgm:constr type="h" for="ch" forName="Parent2" refType="h" fact="0.1859"/>
              <dgm:constr type="l" for="ch" forName="Child1" refType="w" fact="0.5164"/>
              <dgm:constr type="t" for="ch" forName="Child1" refType="h" fact="0.1978"/>
              <dgm:constr type="w" for="ch" forName="Child1" refType="w" fact="0.3322"/>
              <dgm:constr type="h" for="ch" forName="Child1" refType="h" fact="0.265"/>
              <dgm:constr type="l" for="ch" forName="Child2" refType="w" fact="0.6678"/>
              <dgm:constr type="t" for="ch" forName="Child2" refType="h" fact="0.5855"/>
              <dgm:constr type="w" for="ch" forName="Child2" refType="w" fact="0.3322"/>
              <dgm:constr type="h" for="ch" forName="Child2" refType="h" fact="0.265"/>
            </dgm:constrLst>
          </dgm:if>
          <dgm:if name="Name15"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
              <dgm:constr type="t" for="ch" forName="Accent1" refType="h" fact="0"/>
              <dgm:constr type="w" for="ch" forName="Accent1" refType="w" fact="0.5325"/>
              <dgm:constr type="h" for="ch" forName="Accent1" refType="h" fact="0.4814"/>
              <dgm:constr type="l" for="ch" forName="Accent2" refType="w" fact="0.1479"/>
              <dgm:constr type="t" for="ch" forName="Accent2" refType="h" fact="0.2766"/>
              <dgm:constr type="w" for="ch" forName="Accent2" refType="w" fact="0.5325"/>
              <dgm:constr type="h" for="ch" forName="Accent2" refType="h" fact="0.4814"/>
              <dgm:constr type="l" for="ch" forName="Accent3" refType="w" fact="0.0378"/>
              <dgm:constr type="t" for="ch" forName="Accent3" refType="h" fact="0.5863"/>
              <dgm:constr type="w" for="ch" forName="Accent3" refType="w" fact="0.4575"/>
              <dgm:constr type="h" for="ch" forName="Accent3" refType="h" fact="0.4137"/>
              <dgm:constr type="l" for="ch" forName="Parent1" refType="w" fact="0.1183"/>
              <dgm:constr type="t" for="ch" forName="Parent1" refType="h" fact="0.1738"/>
              <dgm:constr type="w" for="ch" forName="Parent1" refType="w" fact="0.2959"/>
              <dgm:constr type="h" for="ch" forName="Parent1" refType="h" fact="0.1337"/>
              <dgm:constr type="l" for="ch" forName="Parent2" refType="w" fact="0.2656"/>
              <dgm:constr type="t" for="ch" forName="Parent2" refType="h" fact="0.452"/>
              <dgm:constr type="w" for="ch" forName="Parent2" refType="w" fact="0.2959"/>
              <dgm:constr type="h" for="ch" forName="Parent2" refType="h" fact="0.1337"/>
              <dgm:constr type="l" for="ch" forName="Parent3" refType="w" fact="0.1183"/>
              <dgm:constr type="t" for="ch" forName="Parent3" refType="h" fact="0.7306"/>
              <dgm:constr type="w" for="ch" forName="Parent3" refType="w" fact="0.2959"/>
              <dgm:constr type="h" for="ch" forName="Parent3" refType="h" fact="0.1337"/>
              <dgm:constr type="l" for="ch" forName="Child1" refType="w" fact="0.5325"/>
              <dgm:constr type="t" for="ch" forName="Child1" refType="h" fact="0.1435"/>
              <dgm:constr type="w" for="ch" forName="Child1" refType="w" fact="0.3195"/>
              <dgm:constr type="h" for="ch" forName="Child1" refType="h" fact="0.1926"/>
              <dgm:constr type="l" for="ch" forName="Child2" refType="w" fact="0.6805"/>
              <dgm:constr type="t" for="ch" forName="Child2" refType="h" fact="0.4217"/>
              <dgm:constr type="w" for="ch" forName="Child2" refType="w" fact="0.3195"/>
              <dgm:constr type="h" for="ch" forName="Child2" refType="h" fact="0.1926"/>
              <dgm:constr type="l" for="ch" forName="Child3" refType="w" fact="0.5325"/>
              <dgm:constr type="t" for="ch" forName="Child3" refType="h" fact="0.6998"/>
              <dgm:constr type="w" for="ch" forName="Child3" refType="w" fact="0.3195"/>
              <dgm:constr type="h" for="ch" forName="Child3" refType="h" fact="0.1926"/>
            </dgm:constrLst>
          </dgm:if>
          <dgm:if name="Name16"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
              <dgm:constr type="t" for="ch" forName="Accent1" refType="h" fact="0"/>
              <dgm:constr type="w" for="ch" forName="Accent1" refType="w" fact="0.5331"/>
              <dgm:constr type="h" for="ch" forName="Accent1" refType="h" fact="0.3771"/>
              <dgm:constr type="l" for="ch" forName="Accent2" refType="w" fact="0.1481"/>
              <dgm:constr type="t" for="ch" forName="Accent2" refType="h" fact="0.2167"/>
              <dgm:constr type="w" for="ch" forName="Accent2" refType="w" fact="0.5331"/>
              <dgm:constr type="h" for="ch" forName="Accent2" refType="h" fact="0.3771"/>
              <dgm:constr type="l" for="ch" forName="Accent3" refType="w" fact="0"/>
              <dgm:constr type="t" for="ch" forName="Accent3" refType="h" fact="0.4342"/>
              <dgm:constr type="w" for="ch" forName="Accent3" refType="w" fact="0.5331"/>
              <dgm:constr type="h" for="ch" forName="Accent3" refType="h" fact="0.3771"/>
              <dgm:constr type="l" for="ch" forName="Accent4" refType="w" fact="0.186"/>
              <dgm:constr type="t" for="ch" forName="Accent4" refType="h" fact="0.6759"/>
              <dgm:constr type="w" for="ch" forName="Accent4" refType="w" fact="0.458"/>
              <dgm:constr type="h" for="ch" forName="Accent4" refType="h" fact="0.3241"/>
              <dgm:constr type="l" for="ch" forName="Parent1" refType="w" fact="0.1171"/>
              <dgm:constr type="t" for="ch" forName="Parent1" refType="h" fact="0.1365"/>
              <dgm:constr type="w" for="ch" forName="Parent1" refType="w" fact="0.2975"/>
              <dgm:constr type="h" for="ch" forName="Parent1" refType="h" fact="0.1052"/>
              <dgm:constr type="l" for="ch" forName="Parent2" refType="w" fact="0.2658"/>
              <dgm:constr type="t" for="ch" forName="Parent2" refType="h" fact="0.3536"/>
              <dgm:constr type="w" for="ch" forName="Parent2" refType="w" fact="0.2975"/>
              <dgm:constr type="h" for="ch" forName="Parent2" refType="h" fact="0.1052"/>
              <dgm:constr type="l" for="ch" forName="Parent3" refType="w" fact="0.1171"/>
              <dgm:constr type="t" for="ch" forName="Parent3" refType="h" fact="0.5707"/>
              <dgm:constr type="w" for="ch" forName="Parent3" refType="w" fact="0.2975"/>
              <dgm:constr type="h" for="ch" forName="Parent3" refType="h" fact="0.1052"/>
              <dgm:constr type="l" for="ch" forName="Parent4" refType="w" fact="0.2658"/>
              <dgm:constr type="t" for="ch" forName="Parent4" refType="h" fact="0.7878"/>
              <dgm:constr type="w" for="ch" forName="Parent4" refType="w" fact="0.2975"/>
              <dgm:constr type="h" for="ch" forName="Parent4" refType="h" fact="0.1052"/>
              <dgm:constr type="l" for="ch" forName="Child1" refType="w" fact="0.5348"/>
              <dgm:constr type="t" for="ch" forName="Child1" refType="h" fact="0.1119"/>
              <dgm:constr type="w" for="ch" forName="Child1" refType="w" fact="0.3196"/>
              <dgm:constr type="h" for="ch" forName="Child1" refType="h" fact="0.15"/>
              <dgm:constr type="l" for="ch" forName="Child2" refType="w" fact="0.6804"/>
              <dgm:constr type="t" for="ch" forName="Child2" refType="h" fact="0.3312"/>
              <dgm:constr type="w" for="ch" forName="Child2" refType="w" fact="0.3196"/>
              <dgm:constr type="h" for="ch" forName="Child2" refType="h" fact="0.15"/>
              <dgm:constr type="l" for="ch" forName="Child3" refType="w" fact="0.5348"/>
              <dgm:constr type="t" for="ch" forName="Child3" refType="h" fact="0.5461"/>
              <dgm:constr type="w" for="ch" forName="Child3" refType="w" fact="0.3196"/>
              <dgm:constr type="h" for="ch" forName="Child3" refType="h" fact="0.15"/>
              <dgm:constr type="l" for="ch" forName="Child4" refType="w" fact="0.6804"/>
              <dgm:constr type="t" for="ch" forName="Child4" refType="h" fact="0.7632"/>
              <dgm:constr type="w" for="ch" forName="Child4" refType="w" fact="0.3196"/>
              <dgm:constr type="h" for="ch" forName="Child4" refType="h" fact="0.15"/>
            </dgm:constrLst>
          </dgm:if>
          <dgm:if name="Name17"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
              <dgm:constr type="t" for="ch" forName="Accent1" refType="h" fact="0"/>
              <dgm:constr type="w" for="ch" forName="Accent1" refType="w" fact="0.5331"/>
              <dgm:constr type="h" for="ch" forName="Accent1" refType="h" fact="0.3098"/>
              <dgm:constr type="l" for="ch" forName="Accent2" refType="w" fact="0.1481"/>
              <dgm:constr type="t" for="ch" forName="Accent2" refType="h" fact="0.178"/>
              <dgm:constr type="w" for="ch" forName="Accent2" refType="w" fact="0.5331"/>
              <dgm:constr type="h" for="ch" forName="Accent2" refType="h" fact="0.3098"/>
              <dgm:constr type="l" for="ch" forName="Accent3" refType="w" fact="0"/>
              <dgm:constr type="t" for="ch" forName="Accent3" refType="h" fact="0.3568"/>
              <dgm:constr type="w" for="ch" forName="Accent3" refType="w" fact="0.5331"/>
              <dgm:constr type="h" for="ch" forName="Accent3" refType="h" fact="0.3098"/>
              <dgm:constr type="l" for="ch" forName="Accent4" refType="w" fact="0.1481"/>
              <dgm:constr type="t" for="ch" forName="Accent4" refType="h" fact="0.5351"/>
              <dgm:constr type="w" for="ch" forName="Accent4" refType="w" fact="0.5331"/>
              <dgm:constr type="h" for="ch" forName="Accent4" refType="h" fact="0.3098"/>
              <dgm:constr type="l" for="ch" forName="Accent5" refType="w" fact="0.0378"/>
              <dgm:constr type="t" for="ch" forName="Accent5" refType="h" fact="0.7337"/>
              <dgm:constr type="w" for="ch" forName="Accent5" refType="w" fact="0.458"/>
              <dgm:constr type="h" for="ch" forName="Accent5" refType="h" fact="0.2663"/>
              <dgm:constr type="l" for="ch" forName="Parent1" refType="w" fact="0.1171"/>
              <dgm:constr type="t" for="ch" forName="Parent1" refType="h" fact="0.1122"/>
              <dgm:constr type="w" for="ch" forName="Parent1" refType="w" fact="0.2975"/>
              <dgm:constr type="h" for="ch" forName="Parent1" refType="h" fact="0.0864"/>
              <dgm:constr type="l" for="ch" forName="Parent2" refType="w" fact="0.2658"/>
              <dgm:constr type="t" for="ch" forName="Parent2" refType="h" fact="0.2906"/>
              <dgm:constr type="w" for="ch" forName="Parent2" refType="w" fact="0.2975"/>
              <dgm:constr type="h" for="ch" forName="Parent2" refType="h" fact="0.0864"/>
              <dgm:constr type="l" for="ch" forName="Parent3" refType="w" fact="0.1171"/>
              <dgm:constr type="t" for="ch" forName="Parent3" refType="h" fact="0.4689"/>
              <dgm:constr type="w" for="ch" forName="Parent3" refType="w" fact="0.2975"/>
              <dgm:constr type="h" for="ch" forName="Parent3" refType="h" fact="0.0864"/>
              <dgm:constr type="l" for="ch" forName="Parent4" refType="w" fact="0.2658"/>
              <dgm:constr type="t" for="ch" forName="Parent4" refType="h" fact="0.6473"/>
              <dgm:constr type="w" for="ch" forName="Parent4" refType="w" fact="0.2975"/>
              <dgm:constr type="h" for="ch" forName="Parent4" refType="h" fact="0.0864"/>
              <dgm:constr type="l" for="ch" forName="Parent5" refType="w" fact="0.1171"/>
              <dgm:constr type="t" for="ch" forName="Parent5" refType="h" fact="0.8257"/>
              <dgm:constr type="w" for="ch" forName="Parent5" refType="w" fact="0.2975"/>
              <dgm:constr type="h" for="ch" forName="Parent5" refType="h" fact="0.0864"/>
              <dgm:constr type="l" for="ch" forName="Child1" refType="w" fact="0.5348"/>
              <dgm:constr type="t" for="ch" forName="Child1" refType="h" fact="0.0919"/>
              <dgm:constr type="w" for="ch" forName="Child1" refType="w" fact="0.3196"/>
              <dgm:constr type="h" for="ch" forName="Child1" refType="h" fact="0.1232"/>
              <dgm:constr type="l" for="ch" forName="Child2" refType="w" fact="0.6804"/>
              <dgm:constr type="t" for="ch" forName="Child2" refType="h" fact="0.2722"/>
              <dgm:constr type="w" for="ch" forName="Child2" refType="w" fact="0.3196"/>
              <dgm:constr type="h" for="ch" forName="Child2" refType="h" fact="0.1232"/>
              <dgm:constr type="l" for="ch" forName="Child3" refType="w" fact="0.5348"/>
              <dgm:constr type="t" for="ch" forName="Child3" refType="h" fact="0.4487"/>
              <dgm:constr type="w" for="ch" forName="Child3" refType="w" fact="0.3196"/>
              <dgm:constr type="h" for="ch" forName="Child3" refType="h" fact="0.1232"/>
              <dgm:constr type="l" for="ch" forName="Child4" refType="w" fact="0.6804"/>
              <dgm:constr type="t" for="ch" forName="Child4" refType="h" fact="0.6271"/>
              <dgm:constr type="w" for="ch" forName="Child4" refType="w" fact="0.3196"/>
              <dgm:constr type="h" for="ch" forName="Child4" refType="h" fact="0.1232"/>
              <dgm:constr type="l" for="ch" forName="Child5" refType="w" fact="0.5348"/>
              <dgm:constr type="t" for="ch" forName="Child5" refType="h" fact="0.8073"/>
              <dgm:constr type="w" for="ch" forName="Child5" refType="w" fact="0.3196"/>
              <dgm:constr type="h" for="ch" forName="Child5" refType="h" fact="0.1232"/>
            </dgm:constrLst>
          </dgm:if>
          <dgm:if name="Name18"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
              <dgm:constr type="t" for="ch" forName="Accent1" refType="h" fact="0"/>
              <dgm:constr type="w" for="ch" forName="Accent1" refType="w" fact="0.5331"/>
              <dgm:constr type="h" for="ch" forName="Accent1" refType="h" fact="0.2629"/>
              <dgm:constr type="l" for="ch" forName="Accent2" refType="w" fact="0.1481"/>
              <dgm:constr type="t" for="ch" forName="Accent2" refType="h" fact="0.1511"/>
              <dgm:constr type="w" for="ch" forName="Accent2" refType="w" fact="0.5331"/>
              <dgm:constr type="h" for="ch" forName="Accent2" refType="h" fact="0.2629"/>
              <dgm:constr type="l" for="ch" forName="Accent3" refType="w" fact="0"/>
              <dgm:constr type="t" for="ch" forName="Accent3" refType="h" fact="0.3027"/>
              <dgm:constr type="w" for="ch" forName="Accent3" refType="w" fact="0.5331"/>
              <dgm:constr type="h" for="ch" forName="Accent3" refType="h" fact="0.2629"/>
              <dgm:constr type="l" for="ch" forName="Accent4" refType="w" fact="0.1481"/>
              <dgm:constr type="t" for="ch" forName="Accent4" refType="h" fact="0.4541"/>
              <dgm:constr type="w" for="ch" forName="Accent4" refType="w" fact="0.5331"/>
              <dgm:constr type="h" for="ch" forName="Accent4" refType="h" fact="0.2629"/>
              <dgm:constr type="l" for="ch" forName="Accent5" refType="w" fact="0"/>
              <dgm:constr type="t" for="ch" forName="Accent5" refType="h" fact="0.6053"/>
              <dgm:constr type="w" for="ch" forName="Accent5" refType="w" fact="0.5331"/>
              <dgm:constr type="h" for="ch" forName="Accent5" refType="h" fact="0.2629"/>
              <dgm:constr type="l" for="ch" forName="Accent6" refType="w" fact="0.186"/>
              <dgm:constr type="t" for="ch" forName="Accent6" refType="h" fact="0.774"/>
              <dgm:constr type="w" for="ch" forName="Accent6" refType="w" fact="0.458"/>
              <dgm:constr type="h" for="ch" forName="Accent6" refType="h" fact="0.226"/>
              <dgm:constr type="l" for="ch" forName="Parent1" refType="w" fact="0.1171"/>
              <dgm:constr type="t" for="ch" forName="Parent1" refType="h" fact="0.0952"/>
              <dgm:constr type="w" for="ch" forName="Parent1" refType="w" fact="0.2975"/>
              <dgm:constr type="h" for="ch" forName="Parent1" refType="h" fact="0.0733"/>
              <dgm:constr type="l" for="ch" forName="Parent2" refType="w" fact="0.2658"/>
              <dgm:constr type="t" for="ch" forName="Parent2" refType="h" fact="0.2466"/>
              <dgm:constr type="w" for="ch" forName="Parent2" refType="w" fact="0.2975"/>
              <dgm:constr type="h" for="ch" forName="Parent2" refType="h" fact="0.0733"/>
              <dgm:constr type="l" for="ch" forName="Parent3" refType="w" fact="0.1171"/>
              <dgm:constr type="t" for="ch" forName="Parent3" refType="h" fact="0.3979"/>
              <dgm:constr type="w" for="ch" forName="Parent3" refType="w" fact="0.2975"/>
              <dgm:constr type="h" for="ch" forName="Parent3" refType="h" fact="0.0733"/>
              <dgm:constr type="l" for="ch" forName="Parent4" refType="w" fact="0.2658"/>
              <dgm:constr type="t" for="ch" forName="Parent4" refType="h" fact="0.5493"/>
              <dgm:constr type="w" for="ch" forName="Parent4" refType="w" fact="0.2975"/>
              <dgm:constr type="h" for="ch" forName="Parent4" refType="h" fact="0.0733"/>
              <dgm:constr type="l" for="ch" forName="Parent5" refType="w" fact="0.1171"/>
              <dgm:constr type="t" for="ch" forName="Parent5" refType="h" fact="0.7005"/>
              <dgm:constr type="w" for="ch" forName="Parent5" refType="w" fact="0.2975"/>
              <dgm:constr type="h" for="ch" forName="Parent5" refType="h" fact="0.0733"/>
              <dgm:constr type="l" for="ch" forName="Parent6" refType="w" fact="0.2658"/>
              <dgm:constr type="t" for="ch" forName="Parent6" refType="h" fact="0.8519"/>
              <dgm:constr type="w" for="ch" forName="Parent6" refType="w" fact="0.2975"/>
              <dgm:constr type="h" for="ch" forName="Parent6" refType="h" fact="0.0733"/>
              <dgm:constr type="l" for="ch" forName="Child1" refType="w" fact="0.5348"/>
              <dgm:constr type="t" for="ch" forName="Child1" refType="h" fact="0.078"/>
              <dgm:constr type="w" for="ch" forName="Child1" refType="w" fact="0.3196"/>
              <dgm:constr type="h" for="ch" forName="Child1" refType="h" fact="0.1046"/>
              <dgm:constr type="l" for="ch" forName="Child2" refType="w" fact="0.6804"/>
              <dgm:constr type="t" for="ch" forName="Child2" refType="h" fact="0.231"/>
              <dgm:constr type="w" for="ch" forName="Child2" refType="w" fact="0.3196"/>
              <dgm:constr type="h" for="ch" forName="Child2" refType="h" fact="0.1046"/>
              <dgm:constr type="l" for="ch" forName="Child3" refType="w" fact="0.5348"/>
              <dgm:constr type="t" for="ch" forName="Child3" refType="h" fact="0.3808"/>
              <dgm:constr type="w" for="ch" forName="Child3" refType="w" fact="0.3196"/>
              <dgm:constr type="h" for="ch" forName="Child3" refType="h" fact="0.1046"/>
              <dgm:constr type="l" for="ch" forName="Child4" refType="w" fact="0.6804"/>
              <dgm:constr type="t" for="ch" forName="Child4" refType="h" fact="0.5322"/>
              <dgm:constr type="w" for="ch" forName="Child4" refType="w" fact="0.3196"/>
              <dgm:constr type="h" for="ch" forName="Child4" refType="h" fact="0.1046"/>
              <dgm:constr type="l" for="ch" forName="Child5" refType="w" fact="0.5348"/>
              <dgm:constr type="t" for="ch" forName="Child5" refType="h" fact="0.6833"/>
              <dgm:constr type="w" for="ch" forName="Child5" refType="w" fact="0.3196"/>
              <dgm:constr type="h" for="ch" forName="Child5" refType="h" fact="0.1046"/>
              <dgm:constr type="l" for="ch" forName="Child6" refType="w" fact="0.6804"/>
              <dgm:constr type="t" for="ch" forName="Child6" refType="h" fact="0.8347"/>
              <dgm:constr type="w" for="ch" forName="Child6" refType="w" fact="0.3196"/>
              <dgm:constr type="h" for="ch" forName="Child6" refType="h" fact="0.1046"/>
            </dgm:constrLst>
          </dgm:if>
          <dgm:else name="Name19">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
              <dgm:constr type="t" for="ch" forName="Accent1" refType="h" fact="0"/>
              <dgm:constr type="w" for="ch" forName="Accent1" refType="w" fact="0.5331"/>
              <dgm:constr type="h" for="ch" forName="Accent1" refType="h" fact="0.2284"/>
              <dgm:constr type="l" for="ch" forName="Accent2" refType="w" fact="0.1481"/>
              <dgm:constr type="t" for="ch" forName="Accent2" refType="h" fact="0.1312"/>
              <dgm:constr type="w" for="ch" forName="Accent2" refType="w" fact="0.5331"/>
              <dgm:constr type="h" for="ch" forName="Accent2" refType="h" fact="0.2284"/>
              <dgm:constr type="l" for="ch" forName="Accent3" refType="w" fact="0"/>
              <dgm:constr type="t" for="ch" forName="Accent3" refType="h" fact="0.263"/>
              <dgm:constr type="w" for="ch" forName="Accent3" refType="w" fact="0.5331"/>
              <dgm:constr type="h" for="ch" forName="Accent3" refType="h" fact="0.2284"/>
              <dgm:constr type="l" for="ch" forName="Accent4" refType="w" fact="0.1481"/>
              <dgm:constr type="t" for="ch" forName="Accent4" refType="h" fact="0.3945"/>
              <dgm:constr type="w" for="ch" forName="Accent4" refType="w" fact="0.5331"/>
              <dgm:constr type="h" for="ch" forName="Accent4" refType="h" fact="0.2284"/>
              <dgm:constr type="l" for="ch" forName="Accent5" refType="w" fact="0"/>
              <dgm:constr type="t" for="ch" forName="Accent5" refType="h" fact="0.5258"/>
              <dgm:constr type="w" for="ch" forName="Accent5" refType="w" fact="0.5331"/>
              <dgm:constr type="h" for="ch" forName="Accent5" refType="h" fact="0.2284"/>
              <dgm:constr type="l" for="ch" forName="Accent6" refType="w" fact="0.1481"/>
              <dgm:constr type="t" for="ch" forName="Accent6" refType="h" fact="0.6573"/>
              <dgm:constr type="w" for="ch" forName="Accent6" refType="w" fact="0.5331"/>
              <dgm:constr type="h" for="ch" forName="Accent6" refType="h" fact="0.2284"/>
              <dgm:constr type="l" for="ch" forName="Accent7" refType="w" fact="0.0378"/>
              <dgm:constr type="t" for="ch" forName="Accent7" refType="h" fact="0.8037"/>
              <dgm:constr type="w" for="ch" forName="Accent7" refType="w" fact="0.458"/>
              <dgm:constr type="h" for="ch" forName="Accent7" refType="h" fact="0.1963"/>
              <dgm:constr type="l" for="ch" forName="Parent1" refType="w" fact="0.1171"/>
              <dgm:constr type="t" for="ch" forName="Parent1" refType="h" fact="0.0827"/>
              <dgm:constr type="w" for="ch" forName="Parent1" refType="w" fact="0.2975"/>
              <dgm:constr type="h" for="ch" forName="Parent1" refType="h" fact="0.0637"/>
              <dgm:constr type="l" for="ch" forName="Parent2" refType="w" fact="0.2658"/>
              <dgm:constr type="t" for="ch" forName="Parent2" refType="h" fact="0.2142"/>
              <dgm:constr type="w" for="ch" forName="Parent2" refType="w" fact="0.2975"/>
              <dgm:constr type="h" for="ch" forName="Parent2" refType="h" fact="0.0637"/>
              <dgm:constr type="l" for="ch" forName="Parent3" refType="w" fact="0.1171"/>
              <dgm:constr type="t" for="ch" forName="Parent3" refType="h" fact="0.3457"/>
              <dgm:constr type="w" for="ch" forName="Parent3" refType="w" fact="0.2975"/>
              <dgm:constr type="h" for="ch" forName="Parent3" refType="h" fact="0.0637"/>
              <dgm:constr type="l" for="ch" forName="Parent4" refType="w" fact="0.2658"/>
              <dgm:constr type="t" for="ch" forName="Parent4" refType="h" fact="0.4772"/>
              <dgm:constr type="w" for="ch" forName="Parent4" refType="w" fact="0.2975"/>
              <dgm:constr type="h" for="ch" forName="Parent4" refType="h" fact="0.0637"/>
              <dgm:constr type="l" for="ch" forName="Parent5" refType="w" fact="0.1171"/>
              <dgm:constr type="t" for="ch" forName="Parent5" refType="h" fact="0.6085"/>
              <dgm:constr type="w" for="ch" forName="Parent5" refType="w" fact="0.2975"/>
              <dgm:constr type="h" for="ch" forName="Parent5" refType="h" fact="0.0637"/>
              <dgm:constr type="l" for="ch" forName="Parent6" refType="w" fact="0.2658"/>
              <dgm:constr type="t" for="ch" forName="Parent6" refType="h" fact="0.74"/>
              <dgm:constr type="w" for="ch" forName="Parent6" refType="w" fact="0.2975"/>
              <dgm:constr type="h" for="ch" forName="Parent6" refType="h" fact="0.0637"/>
              <dgm:constr type="l" for="ch" forName="Parent7" refType="w" fact="0.1171"/>
              <dgm:constr type="t" for="ch" forName="Parent7" refType="h" fact="0.8715"/>
              <dgm:constr type="w" for="ch" forName="Parent7" refType="w" fact="0.2975"/>
              <dgm:constr type="h" for="ch" forName="Parent7" refType="h" fact="0.0637"/>
              <dgm:constr type="l" for="ch" forName="Child1" refType="w" fact="0.5348"/>
              <dgm:constr type="t" for="ch" forName="Child1" refType="h" fact="0.0678"/>
              <dgm:constr type="w" for="ch" forName="Child1" refType="w" fact="0.3196"/>
              <dgm:constr type="h" for="ch" forName="Child1" refType="h" fact="0.0908"/>
              <dgm:constr type="l" for="ch" forName="Child2" refType="w" fact="0.6804"/>
              <dgm:constr type="t" for="ch" forName="Child2" refType="h" fact="0.2006"/>
              <dgm:constr type="w" for="ch" forName="Child2" refType="w" fact="0.3196"/>
              <dgm:constr type="h" for="ch" forName="Child2" refType="h" fact="0.0908"/>
              <dgm:constr type="l" for="ch" forName="Child3" refType="w" fact="0.5348"/>
              <dgm:constr type="t" for="ch" forName="Child3" refType="h" fact="0.3308"/>
              <dgm:constr type="w" for="ch" forName="Child3" refType="w" fact="0.3196"/>
              <dgm:constr type="h" for="ch" forName="Child3" refType="h" fact="0.0908"/>
              <dgm:constr type="l" for="ch" forName="Child4" refType="w" fact="0.6804"/>
              <dgm:constr type="t" for="ch" forName="Child4" refType="h" fact="0.4623"/>
              <dgm:constr type="w" for="ch" forName="Child4" refType="w" fact="0.3196"/>
              <dgm:constr type="h" for="ch" forName="Child4" refType="h" fact="0.0908"/>
              <dgm:constr type="l" for="ch" forName="Child5" refType="w" fact="0.5348"/>
              <dgm:constr type="t" for="ch" forName="Child5" refType="h" fact="0.5936"/>
              <dgm:constr type="w" for="ch" forName="Child5" refType="w" fact="0.3196"/>
              <dgm:constr type="h" for="ch" forName="Child5" refType="h" fact="0.0908"/>
              <dgm:constr type="l" for="ch" forName="Child6" refType="w" fact="0.6804"/>
              <dgm:constr type="t" for="ch" forName="Child6" refType="h" fact="0.7251"/>
              <dgm:constr type="w" for="ch" forName="Child6" refType="w" fact="0.3196"/>
              <dgm:constr type="h" for="ch" forName="Child6" refType="h" fact="0.0908"/>
              <dgm:constr type="l" for="ch" forName="Child7" refType="w" fact="0.5348"/>
              <dgm:constr type="t" for="ch" forName="Child7" refType="h" fact="0.8579"/>
              <dgm:constr type="w" for="ch" forName="Child7" refType="w" fact="0.3196"/>
              <dgm:constr type="h" for="ch" forName="Child7" refType="h" fact="0.0908"/>
            </dgm:constrLst>
          </dgm:else>
        </dgm:choose>
      </dgm:else>
    </dgm:choose>
    <dgm:forEach name="wrapper" axis="self" ptType="parTrans">
      <dgm:forEach name="accentRepeat" axis="self">
        <dgm:layoutNode name="Accent" styleLbl="node1">
          <dgm:alg type="sp"/>
          <dgm:choose name="Name20">
            <dgm:if name="Name21" func="var" arg="dir" op="equ" val="norm">
              <dgm:choose name="Name22">
                <dgm:if name="Name23" axis="precedSib" ptType="node" func="cnt" op="equ" val="0">
                  <dgm:choose name="Name24">
                    <dgm:if name="Name25" axis="followSib" ptType="node" func="cnt" op="equ" val="0">
                      <dgm:shape xmlns:r="http://schemas.openxmlformats.org/officeDocument/2006/relationships" type="circularArrow" r:blip="">
                        <dgm:adjLst>
                          <dgm:adj idx="1" val="0.1098"/>
                          <dgm:adj idx="2" val="19.0387"/>
                          <dgm:adj idx="3" val="150"/>
                          <dgm:adj idx="4" val="180"/>
                          <dgm:adj idx="5" val="0.125"/>
                        </dgm:adjLst>
                      </dgm:shape>
                    </dgm:if>
                    <dgm:else name="Name26">
                      <dgm:shape xmlns:r="http://schemas.openxmlformats.org/officeDocument/2006/relationships" type="circularArrow" r:blip="">
                        <dgm:adjLst>
                          <dgm:adj idx="1" val="0.1098"/>
                          <dgm:adj idx="2" val="19.0387"/>
                          <dgm:adj idx="3" val="75"/>
                          <dgm:adj idx="4" val="180"/>
                          <dgm:adj idx="5" val="0.125"/>
                        </dgm:adjLst>
                      </dgm:shape>
                    </dgm:else>
                  </dgm:choose>
                </dgm:if>
                <dgm:else name="Name27">
                  <dgm:choose name="Name28">
                    <dgm:if name="Name29" axis="followSib" ptType="node" func="cnt" op="equ" val="0">
                      <dgm:choose name="Name30">
                        <dgm:if name="Name31" axis="precedSib" ptType="node" func="cnt" op="equ" val="1">
                          <dgm:shape xmlns:r="http://schemas.openxmlformats.org/officeDocument/2006/relationships" type="blockArc" r:blip="">
                            <dgm:adjLst>
                              <dgm:adj idx="1" val="0"/>
                              <dgm:adj idx="2" val="-45"/>
                              <dgm:adj idx="3" val="0.1274"/>
                            </dgm:adjLst>
                          </dgm:shape>
                        </dgm:if>
                        <dgm:if name="Name32" axis="precedSib" ptType="node" func="cnt" op="equ" val="2">
                          <dgm:shape xmlns:r="http://schemas.openxmlformats.org/officeDocument/2006/relationships" type="blockArc" r:blip="">
                            <dgm:adjLst>
                              <dgm:adj idx="1" val="-135"/>
                              <dgm:adj idx="2" val="180"/>
                              <dgm:adj idx="3" val="0.1274"/>
                            </dgm:adjLst>
                          </dgm:shape>
                        </dgm:if>
                        <dgm:if name="Name33" axis="precedSib" ptType="node" func="cnt" op="equ" val="3">
                          <dgm:shape xmlns:r="http://schemas.openxmlformats.org/officeDocument/2006/relationships" type="blockArc" r:blip="">
                            <dgm:adjLst>
                              <dgm:adj idx="1" val="0"/>
                              <dgm:adj idx="2" val="-45"/>
                              <dgm:adj idx="3" val="0.1274"/>
                            </dgm:adjLst>
                          </dgm:shape>
                        </dgm:if>
                        <dgm:if name="Name34" axis="precedSib" ptType="node" func="cnt" op="equ" val="4">
                          <dgm:shape xmlns:r="http://schemas.openxmlformats.org/officeDocument/2006/relationships" type="blockArc" r:blip="">
                            <dgm:adjLst>
                              <dgm:adj idx="1" val="-135"/>
                              <dgm:adj idx="2" val="180"/>
                              <dgm:adj idx="3" val="0.1274"/>
                            </dgm:adjLst>
                          </dgm:shape>
                        </dgm:if>
                        <dgm:if name="Name35" axis="precedSib" ptType="node" func="cnt" op="equ" val="5">
                          <dgm:shape xmlns:r="http://schemas.openxmlformats.org/officeDocument/2006/relationships" type="blockArc" r:blip="">
                            <dgm:adjLst>
                              <dgm:adj idx="1" val="0"/>
                              <dgm:adj idx="2" val="-45"/>
                              <dgm:adj idx="3" val="0.1274"/>
                            </dgm:adjLst>
                          </dgm:shape>
                        </dgm:if>
                        <dgm:if name="Name36" axis="precedSib" ptType="node" func="cnt" op="equ" val="6">
                          <dgm:shape xmlns:r="http://schemas.openxmlformats.org/officeDocument/2006/relationships" type="blockArc" r:blip="">
                            <dgm:adjLst>
                              <dgm:adj idx="1" val="-135"/>
                              <dgm:adj idx="2" val="180"/>
                              <dgm:adj idx="3" val="0.1274"/>
                            </dgm:adjLst>
                          </dgm:shape>
                        </dgm:if>
                        <dgm:else name="Name37"/>
                      </dgm:choose>
                    </dgm:if>
                    <dgm:else name="Name38">
                      <dgm:choose name="Name39">
                        <dgm:if name="Name40" axis="precedSib" ptType="node" func="cnt" op="equ" val="0">
                          <dgm:shape xmlns:r="http://schemas.openxmlformats.org/officeDocument/2006/relationships" type="blockArc" r:blip="">
                            <dgm:adjLst>
                              <dgm:adj idx="1" val="-133.1632"/>
                              <dgm:adj idx="2" val="65"/>
                              <dgm:adj idx="3" val="0.13"/>
                            </dgm:adjLst>
                          </dgm:shape>
                        </dgm:if>
                        <dgm:if name="Name41" axis="precedSib" ptType="node" func="cnt" op="equ" val="1">
                          <dgm:shape xmlns:r="http://schemas.openxmlformats.org/officeDocument/2006/relationships" type="leftCircularArrow" r:blip="">
                            <dgm:adjLst>
                              <dgm:adj idx="1" val="0.1098"/>
                              <dgm:adj idx="2" val="19.0387"/>
                              <dgm:adj idx="3" val="105"/>
                              <dgm:adj idx="4" val="-45"/>
                              <dgm:adj idx="5" val="0.125"/>
                            </dgm:adjLst>
                          </dgm:shape>
                        </dgm:if>
                        <dgm:if name="Name42" axis="precedSib" ptType="node" func="cnt" op="equ" val="2">
                          <dgm:shape xmlns:r="http://schemas.openxmlformats.org/officeDocument/2006/relationships" type="circularArrow" r:blip="">
                            <dgm:adjLst>
                              <dgm:adj idx="1" val="0.1098"/>
                              <dgm:adj idx="2" val="19.0387"/>
                              <dgm:adj idx="3" val="75"/>
                              <dgm:adj idx="4" val="-135"/>
                              <dgm:adj idx="5" val="0.125"/>
                            </dgm:adjLst>
                          </dgm:shape>
                        </dgm:if>
                        <dgm:if name="Name43" axis="precedSib" ptType="node" func="cnt" op="equ" val="3">
                          <dgm:shape xmlns:r="http://schemas.openxmlformats.org/officeDocument/2006/relationships" type="leftCircularArrow" r:blip="">
                            <dgm:adjLst>
                              <dgm:adj idx="1" val="0.1098"/>
                              <dgm:adj idx="2" val="19.0387"/>
                              <dgm:adj idx="3" val="105"/>
                              <dgm:adj idx="4" val="-45"/>
                              <dgm:adj idx="5" val="0.125"/>
                            </dgm:adjLst>
                          </dgm:shape>
                        </dgm:if>
                        <dgm:if name="Name44" axis="precedSib" ptType="node" func="cnt" op="equ" val="4">
                          <dgm:shape xmlns:r="http://schemas.openxmlformats.org/officeDocument/2006/relationships" type="circularArrow" r:blip="">
                            <dgm:adjLst>
                              <dgm:adj idx="1" val="0.1098"/>
                              <dgm:adj idx="2" val="19.0387"/>
                              <dgm:adj idx="3" val="75"/>
                              <dgm:adj idx="4" val="-135"/>
                              <dgm:adj idx="5" val="0.125"/>
                            </dgm:adjLst>
                          </dgm:shape>
                        </dgm:if>
                        <dgm:if name="Name45" axis="precedSib" ptType="node" func="cnt" op="equ" val="5">
                          <dgm:shape xmlns:r="http://schemas.openxmlformats.org/officeDocument/2006/relationships" type="leftCircularArrow" r:blip="">
                            <dgm:adjLst>
                              <dgm:adj idx="1" val="0.1098"/>
                              <dgm:adj idx="2" val="19.0387"/>
                              <dgm:adj idx="3" val="105"/>
                              <dgm:adj idx="4" val="-45"/>
                              <dgm:adj idx="5" val="0.125"/>
                            </dgm:adjLst>
                          </dgm:shape>
                        </dgm:if>
                        <dgm:if name="Name46" axis="precedSib" ptType="node" func="cnt" op="equ" val="6">
                          <dgm:shape xmlns:r="http://schemas.openxmlformats.org/officeDocument/2006/relationships" type="blockArc" r:blip="">
                            <dgm:adjLst>
                              <dgm:adj idx="1" val="-135"/>
                              <dgm:adj idx="2" val="180"/>
                              <dgm:adj idx="3" val="0.1274"/>
                            </dgm:adjLst>
                          </dgm:shape>
                        </dgm:if>
                        <dgm:else name="Name47"/>
                      </dgm:choose>
                    </dgm:else>
                  </dgm:choose>
                </dgm:else>
              </dgm:choose>
            </dgm:if>
            <dgm:else name="Name48">
              <dgm:choose name="Name49">
                <dgm:if name="Name50" axis="precedSib" ptType="node" func="cnt" op="equ" val="0">
                  <dgm:choose name="Name51">
                    <dgm:if name="Name52" axis="followSib" ptType="node" func="cnt" op="equ" val="0">
                      <dgm:shape xmlns:r="http://schemas.openxmlformats.org/officeDocument/2006/relationships" type="leftCircularArrow" r:blip="">
                        <dgm:adjLst>
                          <dgm:adj idx="1" val="0.1098"/>
                          <dgm:adj idx="2" val="19.0387"/>
                          <dgm:adj idx="3" val="30"/>
                          <dgm:adj idx="4" val="0"/>
                          <dgm:adj idx="5" val="0.125"/>
                        </dgm:adjLst>
                      </dgm:shape>
                    </dgm:if>
                    <dgm:else name="Name53">
                      <dgm:shape xmlns:r="http://schemas.openxmlformats.org/officeDocument/2006/relationships" type="leftCircularArrow" r:blip="">
                        <dgm:adjLst>
                          <dgm:adj idx="1" val="0.1098"/>
                          <dgm:adj idx="2" val="19.0387"/>
                          <dgm:adj idx="3" val="105"/>
                          <dgm:adj idx="4" val="0"/>
                          <dgm:adj idx="5" val="0.125"/>
                        </dgm:adjLst>
                      </dgm:shape>
                    </dgm:else>
                  </dgm:choose>
                </dgm:if>
                <dgm:else name="Name54">
                  <dgm:choose name="Name55">
                    <dgm:if name="Name56" axis="followSib" ptType="node" func="cnt" op="equ" val="0">
                      <dgm:choose name="Name57">
                        <dgm:if name="Name58" axis="precedSib" ptType="node" func="cnt" op="equ" val="1">
                          <dgm:shape xmlns:r="http://schemas.openxmlformats.org/officeDocument/2006/relationships" type="blockArc" r:blip="">
                            <dgm:adjLst>
                              <dgm:adj idx="1" val="-135"/>
                              <dgm:adj idx="2" val="180"/>
                              <dgm:adj idx="3" val="0.1274"/>
                            </dgm:adjLst>
                          </dgm:shape>
                        </dgm:if>
                        <dgm:if name="Name59" axis="precedSib" ptType="node" func="cnt" op="equ" val="2">
                          <dgm:shape xmlns:r="http://schemas.openxmlformats.org/officeDocument/2006/relationships" type="blockArc" r:blip="">
                            <dgm:adjLst>
                              <dgm:adj idx="1" val="0"/>
                              <dgm:adj idx="2" val="-45"/>
                              <dgm:adj idx="3" val="0.1274"/>
                            </dgm:adjLst>
                          </dgm:shape>
                        </dgm:if>
                        <dgm:if name="Name60" axis="precedSib" ptType="node" func="cnt" op="equ" val="3">
                          <dgm:shape xmlns:r="http://schemas.openxmlformats.org/officeDocument/2006/relationships" type="blockArc" r:blip="">
                            <dgm:adjLst>
                              <dgm:adj idx="1" val="-135"/>
                              <dgm:adj idx="2" val="180"/>
                              <dgm:adj idx="3" val="0.1274"/>
                            </dgm:adjLst>
                          </dgm:shape>
                        </dgm:if>
                        <dgm:if name="Name61" axis="precedSib" ptType="node" func="cnt" op="equ" val="4">
                          <dgm:shape xmlns:r="http://schemas.openxmlformats.org/officeDocument/2006/relationships" type="blockArc" r:blip="">
                            <dgm:adjLst>
                              <dgm:adj idx="1" val="0"/>
                              <dgm:adj idx="2" val="-45"/>
                              <dgm:adj idx="3" val="0.1274"/>
                            </dgm:adjLst>
                          </dgm:shape>
                        </dgm:if>
                        <dgm:if name="Name62" axis="precedSib" ptType="node" func="cnt" op="equ" val="5">
                          <dgm:shape xmlns:r="http://schemas.openxmlformats.org/officeDocument/2006/relationships" type="blockArc" r:blip="">
                            <dgm:adjLst>
                              <dgm:adj idx="1" val="-135"/>
                              <dgm:adj idx="2" val="180"/>
                              <dgm:adj idx="3" val="0.1274"/>
                            </dgm:adjLst>
                          </dgm:shape>
                        </dgm:if>
                        <dgm:if name="Name63" axis="precedSib" ptType="node" func="cnt" op="equ" val="6">
                          <dgm:shape xmlns:r="http://schemas.openxmlformats.org/officeDocument/2006/relationships" type="blockArc" r:blip="">
                            <dgm:adjLst>
                              <dgm:adj idx="1" val="0"/>
                              <dgm:adj idx="2" val="-45"/>
                              <dgm:adj idx="3" val="0.1274"/>
                            </dgm:adjLst>
                          </dgm:shape>
                        </dgm:if>
                        <dgm:else name="Name64"/>
                      </dgm:choose>
                    </dgm:if>
                    <dgm:else name="Name65">
                      <dgm:choose name="Name66">
                        <dgm:if name="Name67" axis="precedSib" ptType="node" func="cnt" op="equ" val="0">
                          <dgm:shape xmlns:r="http://schemas.openxmlformats.org/officeDocument/2006/relationships" type="blockArc" r:blip="">
                            <dgm:adjLst>
                              <dgm:adj idx="1" val="-133.1632"/>
                              <dgm:adj idx="2" val="65"/>
                              <dgm:adj idx="3" val="0.13"/>
                            </dgm:adjLst>
                          </dgm:shape>
                        </dgm:if>
                        <dgm:if name="Name68" axis="precedSib" ptType="node" func="cnt" op="equ" val="1">
                          <dgm:shape xmlns:r="http://schemas.openxmlformats.org/officeDocument/2006/relationships" type="circularArrow" r:blip="">
                            <dgm:adjLst>
                              <dgm:adj idx="1" val="0.1098"/>
                              <dgm:adj idx="2" val="19.0387"/>
                              <dgm:adj idx="3" val="75"/>
                              <dgm:adj idx="4" val="-135"/>
                              <dgm:adj idx="5" val="0.125"/>
                            </dgm:adjLst>
                          </dgm:shape>
                        </dgm:if>
                        <dgm:if name="Name69" axis="precedSib" ptType="node" func="cnt" op="equ" val="2">
                          <dgm:shape xmlns:r="http://schemas.openxmlformats.org/officeDocument/2006/relationships" type="leftCircularArrow" r:blip="">
                            <dgm:adjLst>
                              <dgm:adj idx="1" val="0.1098"/>
                              <dgm:adj idx="2" val="19.0387"/>
                              <dgm:adj idx="3" val="105"/>
                              <dgm:adj idx="4" val="-45"/>
                              <dgm:adj idx="5" val="0.125"/>
                            </dgm:adjLst>
                          </dgm:shape>
                        </dgm:if>
                        <dgm:if name="Name70" axis="precedSib" ptType="node" func="cnt" op="equ" val="3">
                          <dgm:shape xmlns:r="http://schemas.openxmlformats.org/officeDocument/2006/relationships" type="circularArrow" r:blip="">
                            <dgm:adjLst>
                              <dgm:adj idx="1" val="0.1098"/>
                              <dgm:adj idx="2" val="19.0387"/>
                              <dgm:adj idx="3" val="75"/>
                              <dgm:adj idx="4" val="-135"/>
                              <dgm:adj idx="5" val="0.125"/>
                            </dgm:adjLst>
                          </dgm:shape>
                        </dgm:if>
                        <dgm:if name="Name71" axis="precedSib" ptType="node" func="cnt" op="equ" val="4">
                          <dgm:shape xmlns:r="http://schemas.openxmlformats.org/officeDocument/2006/relationships" type="leftCircularArrow" r:blip="">
                            <dgm:adjLst>
                              <dgm:adj idx="1" val="0.1098"/>
                              <dgm:adj idx="2" val="19.0387"/>
                              <dgm:adj idx="3" val="105"/>
                              <dgm:adj idx="4" val="-45"/>
                              <dgm:adj idx="5" val="0.125"/>
                            </dgm:adjLst>
                          </dgm:shape>
                        </dgm:if>
                        <dgm:if name="Name72" axis="precedSib" ptType="node" func="cnt" op="equ" val="5">
                          <dgm:shape xmlns:r="http://schemas.openxmlformats.org/officeDocument/2006/relationships" type="circularArrow" r:blip="">
                            <dgm:adjLst>
                              <dgm:adj idx="1" val="0.1098"/>
                              <dgm:adj idx="2" val="19.0387"/>
                              <dgm:adj idx="3" val="75"/>
                              <dgm:adj idx="4" val="-135"/>
                              <dgm:adj idx="5" val="0.125"/>
                            </dgm:adjLst>
                          </dgm:shape>
                        </dgm:if>
                        <dgm:if name="Name73" axis="precedSib" ptType="node" func="cnt" op="equ" val="6">
                          <dgm:shape xmlns:r="http://schemas.openxmlformats.org/officeDocument/2006/relationships" type="blockArc" r:blip="">
                            <dgm:adjLst>
                              <dgm:adj idx="1" val="0"/>
                              <dgm:adj idx="2" val="-45"/>
                              <dgm:adj idx="3" val="0.1274"/>
                            </dgm:adjLst>
                          </dgm:shape>
                        </dgm:if>
                        <dgm:else name="Name74"/>
                      </dgm:choose>
                    </dgm:else>
                  </dgm:choose>
                </dgm:else>
              </dgm:choose>
            </dgm:else>
          </dgm:choose>
          <dgm:presOf/>
        </dgm:layoutNode>
      </dgm:forEach>
    </dgm:forEach>
    <dgm:forEach name="Name75" axis="ch" ptType="node" cnt="1">
      <dgm:layoutNode name="Accent1">
        <dgm:alg type="sp"/>
        <dgm:shape xmlns:r="http://schemas.openxmlformats.org/officeDocument/2006/relationships" r:blip="">
          <dgm:adjLst/>
        </dgm:shape>
        <dgm:presOf/>
        <dgm:constrLst/>
        <dgm:forEach name="Name76" ref="accentRepeat"/>
      </dgm:layoutNode>
      <dgm:choose name="Name77">
        <dgm:if name="Name78" axis="ch" ptType="node" func="cnt" op="gte" val="1">
          <dgm:layoutNode name="Child1"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79"/>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0" axis="ch" ptType="node" st="2" cnt="1">
      <dgm:layoutNode name="Accent2">
        <dgm:alg type="sp"/>
        <dgm:shape xmlns:r="http://schemas.openxmlformats.org/officeDocument/2006/relationships" r:blip="">
          <dgm:adjLst/>
        </dgm:shape>
        <dgm:presOf/>
        <dgm:constrLst/>
        <dgm:forEach name="Name81" ref="accentRepeat"/>
      </dgm:layoutNode>
      <dgm:choose name="Name82">
        <dgm:if name="Name83" axis="ch" ptType="node" func="cnt" op="gte" val="1">
          <dgm:layoutNode name="Child2"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4"/>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choose name="Name87">
        <dgm:if name="Name88" axis="ch" ptType="node" func="cnt" op="gte" val="1">
          <dgm:layoutNode name="Child3"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9"/>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0" axis="ch" ptType="node" st="4" cnt="1">
      <dgm:layoutNode name="Accent4">
        <dgm:alg type="sp"/>
        <dgm:shape xmlns:r="http://schemas.openxmlformats.org/officeDocument/2006/relationships" r:blip="">
          <dgm:adjLst/>
        </dgm:shape>
        <dgm:presOf/>
        <dgm:constrLst/>
        <dgm:forEach name="Name91" ref="accentRepeat"/>
      </dgm:layoutNode>
      <dgm:choose name="Name92">
        <dgm:if name="Name93" axis="ch" ptType="node" func="cnt" op="gte" val="1">
          <dgm:layoutNode name="Child4"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5" axis="ch" ptType="node" st="5" cnt="1">
      <dgm:layoutNode name="Accent5">
        <dgm:alg type="sp"/>
        <dgm:shape xmlns:r="http://schemas.openxmlformats.org/officeDocument/2006/relationships" r:blip="">
          <dgm:adjLst/>
        </dgm:shape>
        <dgm:presOf/>
        <dgm:constrLst/>
        <dgm:forEach name="Name96" ref="accentRepeat"/>
      </dgm:layoutNode>
      <dgm:choose name="Name97">
        <dgm:if name="Name98" axis="ch" ptType="node" func="cnt" op="gte" val="1">
          <dgm:layoutNode name="Child5"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9"/>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0" axis="ch" ptType="node" st="6" cnt="1">
      <dgm:layoutNode name="Accent6">
        <dgm:alg type="sp"/>
        <dgm:shape xmlns:r="http://schemas.openxmlformats.org/officeDocument/2006/relationships" r:blip="">
          <dgm:adjLst/>
        </dgm:shape>
        <dgm:presOf/>
        <dgm:constrLst/>
        <dgm:forEach name="Name101" ref="accentRepeat"/>
      </dgm:layoutNode>
      <dgm:choose name="Name102">
        <dgm:if name="Name103" axis="ch" ptType="node" func="cnt" op="gte" val="1">
          <dgm:layoutNode name="Child6"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4"/>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5" axis="ch" ptType="node" st="7" cnt="1">
      <dgm:layoutNode name="Accent7">
        <dgm:alg type="sp"/>
        <dgm:shape xmlns:r="http://schemas.openxmlformats.org/officeDocument/2006/relationships" r:blip="">
          <dgm:adjLst/>
        </dgm:shape>
        <dgm:presOf/>
        <dgm:constrLst/>
        <dgm:forEach name="Name106" ref="accentRepeat"/>
      </dgm:layoutNode>
      <dgm:choose name="Name107">
        <dgm:if name="Name108" axis="ch" ptType="node" func="cnt" op="gte" val="1">
          <dgm:layoutNode name="Child7"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9"/>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1/24/2018 2:30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1/24/2018 2:29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www.amazon.com/70-534-Architecting-Microsoft-Azure-Solutions/dp/0735697442" TargetMode="External"/><Relationship Id="rId2" Type="http://schemas.openxmlformats.org/officeDocument/2006/relationships/slide" Target="../slides/slide1.xml"/><Relationship Id="rId1" Type="http://schemas.openxmlformats.org/officeDocument/2006/relationships/notesMaster" Target="../notesMasters/notesMaster1.xml"/><Relationship Id="rId6" Type="http://schemas.openxmlformats.org/officeDocument/2006/relationships/hyperlink" Target="http://itproguru.com/about" TargetMode="External"/><Relationship Id="rId5" Type="http://schemas.openxmlformats.org/officeDocument/2006/relationships/hyperlink" Target="http://twitter.com/itproguru" TargetMode="External"/><Relationship Id="rId4" Type="http://schemas.openxmlformats.org/officeDocument/2006/relationships/hyperlink" Target="http://itproguru.com/" TargetMode="Externa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azureplatform-dev.azurewebsites.net/Content/release-notes.txt"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a:solidFill>
                  <a:schemeClr val="tx1"/>
                </a:solidFill>
                <a:effectLst/>
                <a:latin typeface="Segoe UI Light" pitchFamily="34" charset="0"/>
                <a:ea typeface="+mn-ea"/>
                <a:cs typeface="+mn-cs"/>
              </a:rPr>
              <a:t>Title of Presentation: Datacenter Transformation to the Cloud</a:t>
            </a:r>
          </a:p>
          <a:p>
            <a:r>
              <a:rPr lang="en-US" sz="900" kern="1200" dirty="0">
                <a:solidFill>
                  <a:schemeClr val="tx1"/>
                </a:solidFill>
                <a:effectLst/>
                <a:latin typeface="Segoe UI Light" pitchFamily="34" charset="0"/>
                <a:ea typeface="+mn-ea"/>
                <a:cs typeface="+mn-cs"/>
              </a:rPr>
              <a:t>Abstract (max 500 spaces):  Do you need help making since of the “best” way to migrate your workloads to the cloud?  If so, this session is for you.  You will learn how you can leverage free tools and best practices for migrating workloads to the Cloud.  Whether you have on-premises VM’s, web apps, structured data, unstructured data, files, or anything else, there are things you should know to before your next cloud migration.  Did you know that you can limit downtime by literally “failing over” from on-premises to the cloud?  Did you know your applications can likely be shifted from VMs to platform services with little or no work?  Did you know there are significant cost differences between offerings which can save you money $$$ by doing it right; the first time? Regardless of your preference, lift-n-shift, sync-&amp;-fail-over, optimize migrate, or standardize and future proof your workloads, you will get the information you need to start or continue your move to the cloud. </a:t>
            </a:r>
          </a:p>
          <a:p>
            <a:r>
              <a:rPr lang="en-US" sz="900" kern="1200" dirty="0">
                <a:solidFill>
                  <a:schemeClr val="tx1"/>
                </a:solidFill>
                <a:effectLst/>
                <a:latin typeface="Segoe UI Light" pitchFamily="34" charset="0"/>
                <a:ea typeface="+mn-ea"/>
                <a:cs typeface="+mn-cs"/>
              </a:rPr>
              <a:t>Name of Presenter:  Dan Stolts, Chief Technology Strategist, Microsoft</a:t>
            </a:r>
          </a:p>
          <a:p>
            <a:r>
              <a:rPr lang="en-US" sz="900" kern="1200" dirty="0">
                <a:solidFill>
                  <a:schemeClr val="tx1"/>
                </a:solidFill>
                <a:effectLst/>
                <a:latin typeface="Segoe UI Light" pitchFamily="34" charset="0"/>
                <a:ea typeface="+mn-ea"/>
                <a:cs typeface="+mn-cs"/>
              </a:rPr>
              <a:t>Bio of Presenter (max 500 spaces):</a:t>
            </a:r>
          </a:p>
          <a:p>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Dan Stolts “ITProGuru” is a technology expert who is a Master of Systems Management, DevOps and Cloud Technologies. He is Chief Technology Strategist for Microsoft, owns several businesses and is a </a:t>
            </a:r>
            <a:r>
              <a:rPr lang="en-US" sz="900" u="sng" strike="noStrike" kern="1200" dirty="0">
                <a:solidFill>
                  <a:schemeClr val="tx1"/>
                </a:solidFill>
                <a:effectLst/>
                <a:latin typeface="Segoe UI Light" pitchFamily="34" charset="0"/>
                <a:ea typeface="+mn-ea"/>
                <a:cs typeface="+mn-cs"/>
                <a:hlinkClick r:id="rId3"/>
              </a:rPr>
              <a:t>published author</a:t>
            </a:r>
            <a:r>
              <a:rPr lang="en-US" sz="900" kern="1200" dirty="0">
                <a:solidFill>
                  <a:schemeClr val="tx1"/>
                </a:solidFill>
                <a:effectLst/>
                <a:latin typeface="Segoe UI Light" pitchFamily="34" charset="0"/>
                <a:ea typeface="+mn-ea"/>
                <a:cs typeface="+mn-cs"/>
              </a:rPr>
              <a:t>. Reach him on his primary blog </a:t>
            </a:r>
            <a:r>
              <a:rPr lang="en-US" sz="900" u="sng" strike="noStrike" kern="1200" dirty="0">
                <a:solidFill>
                  <a:schemeClr val="tx1"/>
                </a:solidFill>
                <a:effectLst/>
                <a:latin typeface="Segoe UI Light" pitchFamily="34" charset="0"/>
                <a:ea typeface="+mn-ea"/>
                <a:cs typeface="+mn-cs"/>
                <a:hlinkClick r:id="rId4"/>
              </a:rPr>
              <a:t>http://itproguru.com</a:t>
            </a:r>
            <a:r>
              <a:rPr lang="en-US" sz="900" kern="1200" dirty="0">
                <a:solidFill>
                  <a:schemeClr val="tx1"/>
                </a:solidFill>
                <a:effectLst/>
                <a:latin typeface="Segoe UI Light" pitchFamily="34" charset="0"/>
                <a:ea typeface="+mn-ea"/>
                <a:cs typeface="+mn-cs"/>
              </a:rPr>
              <a:t> or twitter </a:t>
            </a:r>
            <a:r>
              <a:rPr lang="en-US" sz="900" u="sng" strike="noStrike" kern="1200" dirty="0">
                <a:solidFill>
                  <a:schemeClr val="tx1"/>
                </a:solidFill>
                <a:effectLst/>
                <a:latin typeface="Segoe UI Light" pitchFamily="34" charset="0"/>
                <a:ea typeface="+mn-ea"/>
                <a:cs typeface="+mn-cs"/>
                <a:hlinkClick r:id="rId5"/>
              </a:rPr>
              <a:t>@ITProGuru</a:t>
            </a:r>
            <a:r>
              <a:rPr lang="en-US" sz="900" kern="1200" dirty="0">
                <a:solidFill>
                  <a:schemeClr val="tx1"/>
                </a:solidFill>
                <a:effectLst/>
                <a:latin typeface="Segoe UI Light" pitchFamily="34" charset="0"/>
                <a:ea typeface="+mn-ea"/>
                <a:cs typeface="+mn-cs"/>
              </a:rPr>
              <a:t>. He is a proven leader of teams, people and projects.  He holds many certifications including MCT, MCITP, MCSE, TS, etc. Dan is currently specializing in DevOps and cloud technologies. Dan is and has been a highly active member of the user group community. Dan is an enthusiastic advocate of technology and is passionate about helping others. See more at: </a:t>
            </a:r>
            <a:r>
              <a:rPr lang="en-US" sz="900" u="sng" strike="noStrike" kern="1200" dirty="0">
                <a:solidFill>
                  <a:schemeClr val="tx1"/>
                </a:solidFill>
                <a:effectLst/>
                <a:latin typeface="Segoe UI Light" pitchFamily="34" charset="0"/>
                <a:ea typeface="+mn-ea"/>
                <a:cs typeface="+mn-cs"/>
                <a:hlinkClick r:id="rId6"/>
              </a:rPr>
              <a:t>http://itproguru.com/about</a:t>
            </a:r>
            <a:r>
              <a:rPr lang="en-US" sz="900" kern="1200" dirty="0">
                <a:solidFill>
                  <a:schemeClr val="tx1"/>
                </a:solidFill>
                <a:effectLst/>
                <a:latin typeface="Segoe UI Light" pitchFamily="34" charset="0"/>
                <a:ea typeface="+mn-ea"/>
                <a:cs typeface="+mn-cs"/>
              </a:rPr>
              <a:t> </a:t>
            </a:r>
          </a:p>
          <a:p>
            <a:r>
              <a:rPr lang="en-US" sz="900" kern="1200" dirty="0">
                <a:solidFill>
                  <a:schemeClr val="tx1"/>
                </a:solidFill>
                <a:effectLst/>
                <a:latin typeface="Segoe UI Light" pitchFamily="34" charset="0"/>
                <a:ea typeface="+mn-ea"/>
                <a:cs typeface="+mn-cs"/>
              </a:rPr>
              <a:t>Form Submitted by:  Dan Stolts</a:t>
            </a:r>
          </a:p>
          <a:p>
            <a:r>
              <a:rPr lang="en-US" sz="900" kern="1200" dirty="0">
                <a:solidFill>
                  <a:schemeClr val="tx1"/>
                </a:solidFill>
                <a:effectLst/>
                <a:latin typeface="Segoe UI Light" pitchFamily="34" charset="0"/>
                <a:ea typeface="+mn-ea"/>
                <a:cs typeface="+mn-cs"/>
              </a:rPr>
              <a:t>Date:  December 21, 2017</a:t>
            </a:r>
          </a:p>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1/24/2018 2:29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37709408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Microsoft and third parties have developed a set of tools to assist with each phase of the migration process, from Discovery to Migration to Optimization. In many cases, the third-party tools complement those built by Microsoft. For example, in the Migrate stage, </a:t>
            </a:r>
            <a:r>
              <a:rPr lang="en-US" dirty="0" err="1"/>
              <a:t>CloudEndure</a:t>
            </a:r>
            <a:r>
              <a:rPr lang="en-US" dirty="0"/>
              <a:t> provides support for a wider range of virtual machines and uses a slightly different replication technique that might be appropriate for some organizations. </a:t>
            </a:r>
            <a:r>
              <a:rPr lang="en-US" dirty="0" err="1"/>
              <a:t>Velostrata</a:t>
            </a:r>
            <a:r>
              <a:rPr lang="en-US" dirty="0"/>
              <a:t> is often used when a fast-paced migration of virtual machines is required. </a:t>
            </a:r>
          </a:p>
          <a:p>
            <a:endParaRPr lang="en-US" dirty="0"/>
          </a:p>
          <a:p>
            <a:r>
              <a:rPr lang="en-US" dirty="0"/>
              <a:t>In addition, many other Microsoft services offer consulting services which can provide migration expertise to companies who are new to it.</a:t>
            </a:r>
          </a:p>
        </p:txBody>
      </p:sp>
      <p:sp>
        <p:nvSpPr>
          <p:cNvPr id="4" name="Header Placeholder 3"/>
          <p:cNvSpPr>
            <a:spLocks noGrp="1"/>
          </p:cNvSpPr>
          <p:nvPr>
            <p:ph type="hdr" sz="quarter" idx="10"/>
          </p:nvPr>
        </p:nvSpPr>
        <p:spPr/>
        <p:txBody>
          <a:bodyPr/>
          <a:lstStyle/>
          <a:p>
            <a:pPr>
              <a:defRPr/>
            </a:pPr>
            <a:r>
              <a:rPr lang="en-US">
                <a:solidFill>
                  <a:prstClr val="black"/>
                </a:solidFill>
              </a:rPr>
              <a:t>Exec Retreat 2016</a:t>
            </a:r>
          </a:p>
          <a:p>
            <a:pPr>
              <a:defRPr/>
            </a:pPr>
            <a:endParaRPr lang="en-US">
              <a:solidFill>
                <a:prstClr val="black"/>
              </a:solidFill>
            </a:endParaRPr>
          </a:p>
        </p:txBody>
      </p:sp>
      <p:sp>
        <p:nvSpPr>
          <p:cNvPr id="5" name="Footer Placeholder 4"/>
          <p:cNvSpPr>
            <a:spLocks noGrp="1"/>
          </p:cNvSpPr>
          <p:nvPr>
            <p:ph type="ftr" sz="quarter" idx="11"/>
          </p:nvPr>
        </p:nvSpPr>
        <p:spPr/>
        <p:txBody>
          <a:bodyPr/>
          <a:lstStyle/>
          <a:p>
            <a:pPr defTabSz="914099"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a:defRPr/>
            </a:pPr>
            <a:fld id="{38EEC551-8CDA-4EB6-89BB-2A86C9F091C8}" type="datetime8">
              <a:rPr lang="en-US" smtClean="0">
                <a:solidFill>
                  <a:prstClr val="black"/>
                </a:solidFill>
              </a:rPr>
              <a:pPr>
                <a:defRPr/>
              </a:pPr>
              <a:t>1/24/2018 2:30 PM</a:t>
            </a:fld>
            <a:endParaRPr lang="en-US">
              <a:solidFill>
                <a:prstClr val="black"/>
              </a:solidFill>
            </a:endParaRPr>
          </a:p>
        </p:txBody>
      </p:sp>
      <p:sp>
        <p:nvSpPr>
          <p:cNvPr id="7" name="Slide Number Placeholder 6"/>
          <p:cNvSpPr>
            <a:spLocks noGrp="1"/>
          </p:cNvSpPr>
          <p:nvPr>
            <p:ph type="sldNum" sz="quarter" idx="13"/>
          </p:nvPr>
        </p:nvSpPr>
        <p:spPr/>
        <p:txBody>
          <a:bodyPr/>
          <a:lstStyle/>
          <a:p>
            <a:pPr>
              <a:defRPr/>
            </a:pPr>
            <a:fld id="{B4008EB6-D09E-4580-8CD6-DDB14511944F}" type="slidenum">
              <a:rPr lang="en-US" smtClean="0">
                <a:solidFill>
                  <a:prstClr val="black"/>
                </a:solidFill>
              </a:rPr>
              <a:pPr>
                <a:defRPr/>
              </a:pPr>
              <a:t>10</a:t>
            </a:fld>
            <a:endParaRPr lang="en-US">
              <a:solidFill>
                <a:prstClr val="black"/>
              </a:solidFill>
            </a:endParaRPr>
          </a:p>
        </p:txBody>
      </p:sp>
    </p:spTree>
    <p:extLst>
      <p:ext uri="{BB962C8B-B14F-4D97-AF65-F5344CB8AC3E}">
        <p14:creationId xmlns:p14="http://schemas.microsoft.com/office/powerpoint/2010/main" val="20038697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4"/>
        <p:cNvGrpSpPr/>
        <p:nvPr/>
      </p:nvGrpSpPr>
      <p:grpSpPr>
        <a:xfrm>
          <a:off x="0" y="0"/>
          <a:ext cx="0" cy="0"/>
          <a:chOff x="0" y="0"/>
          <a:chExt cx="0" cy="0"/>
        </a:xfrm>
      </p:grpSpPr>
      <p:sp>
        <p:nvSpPr>
          <p:cNvPr id="645" name="Shape 64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46" name="Shape 646"/>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lnSpc>
                <a:spcPct val="90000"/>
              </a:lnSpc>
              <a:spcBef>
                <a:spcPts val="0"/>
              </a:spcBef>
              <a:spcAft>
                <a:spcPts val="0"/>
              </a:spcAft>
              <a:buNone/>
            </a:pPr>
            <a:r>
              <a:rPr lang="en-US" dirty="0">
                <a:solidFill>
                  <a:schemeClr val="dk1"/>
                </a:solidFill>
                <a:latin typeface="Quattrocento Sans"/>
                <a:ea typeface="Quattrocento Sans"/>
                <a:cs typeface="Quattrocento Sans"/>
                <a:sym typeface="Quattrocento Sans"/>
              </a:rPr>
              <a:t>A </a:t>
            </a:r>
            <a:r>
              <a:rPr lang="en-US" dirty="0" err="1">
                <a:solidFill>
                  <a:schemeClr val="dk1"/>
                </a:solidFill>
                <a:latin typeface="Quattrocento Sans"/>
                <a:ea typeface="Quattrocento Sans"/>
                <a:cs typeface="Quattrocento Sans"/>
                <a:sym typeface="Quattrocento Sans"/>
              </a:rPr>
              <a:t>microservices</a:t>
            </a:r>
            <a:r>
              <a:rPr lang="en-US" dirty="0">
                <a:solidFill>
                  <a:schemeClr val="dk1"/>
                </a:solidFill>
                <a:latin typeface="Quattrocento Sans"/>
                <a:ea typeface="Quattrocento Sans"/>
                <a:cs typeface="Quattrocento Sans"/>
                <a:sym typeface="Quattrocento Sans"/>
              </a:rPr>
              <a:t> architecture takes a monolithic application and breaks it into a collection of modular services, each of which operates independently. The benefit is these </a:t>
            </a:r>
            <a:r>
              <a:rPr lang="en-US" dirty="0" err="1">
                <a:solidFill>
                  <a:schemeClr val="dk1"/>
                </a:solidFill>
                <a:latin typeface="Quattrocento Sans"/>
                <a:ea typeface="Quattrocento Sans"/>
                <a:cs typeface="Quattrocento Sans"/>
                <a:sym typeface="Quattrocento Sans"/>
              </a:rPr>
              <a:t>microservices</a:t>
            </a:r>
            <a:r>
              <a:rPr lang="en-US" dirty="0">
                <a:solidFill>
                  <a:schemeClr val="dk1"/>
                </a:solidFill>
                <a:latin typeface="Quattrocento Sans"/>
                <a:ea typeface="Quattrocento Sans"/>
                <a:cs typeface="Quattrocento Sans"/>
                <a:sym typeface="Quattrocento Sans"/>
              </a:rPr>
              <a:t> can be deployed and managed more easily, and they can be deployed either locally or in the cloud.  A first step in moving to this application is containerizing applications, allowing them to run on virtual machines. By containerizing apps and/or transforming them into </a:t>
            </a:r>
            <a:r>
              <a:rPr lang="en-US" dirty="0" err="1">
                <a:solidFill>
                  <a:schemeClr val="dk1"/>
                </a:solidFill>
                <a:latin typeface="Quattrocento Sans"/>
                <a:ea typeface="Quattrocento Sans"/>
                <a:cs typeface="Quattrocento Sans"/>
                <a:sym typeface="Quattrocento Sans"/>
              </a:rPr>
              <a:t>microservices</a:t>
            </a:r>
            <a:r>
              <a:rPr lang="en-US" dirty="0">
                <a:solidFill>
                  <a:schemeClr val="dk1"/>
                </a:solidFill>
                <a:latin typeface="Quattrocento Sans"/>
                <a:ea typeface="Quattrocento Sans"/>
                <a:cs typeface="Quattrocento Sans"/>
                <a:sym typeface="Quattrocento Sans"/>
              </a:rPr>
              <a:t>, the migration to the cloud becomes much easier. Companies</a:t>
            </a:r>
            <a:r>
              <a:rPr lang="en-US" baseline="0" dirty="0">
                <a:solidFill>
                  <a:schemeClr val="dk1"/>
                </a:solidFill>
                <a:latin typeface="Quattrocento Sans"/>
                <a:ea typeface="Quattrocento Sans"/>
                <a:cs typeface="Quattrocento Sans"/>
                <a:sym typeface="Quattrocento Sans"/>
              </a:rPr>
              <a:t> that have at least partially adopted this architecture can more easily begin to migrate to the public cloud.</a:t>
            </a:r>
            <a:endParaRPr sz="900" b="0" i="0" u="none" strike="noStrike" cap="none" dirty="0">
              <a:solidFill>
                <a:schemeClr val="dk1"/>
              </a:solidFill>
              <a:latin typeface="Quattrocento Sans"/>
              <a:ea typeface="Quattrocento Sans"/>
              <a:cs typeface="Quattrocento Sans"/>
              <a:sym typeface="Quattrocento Sans"/>
            </a:endParaRPr>
          </a:p>
        </p:txBody>
      </p:sp>
      <p:sp>
        <p:nvSpPr>
          <p:cNvPr id="647" name="Shape 647"/>
          <p:cNvSpPr txBox="1">
            <a:spLocks noGrp="1"/>
          </p:cNvSpPr>
          <p:nvPr>
            <p:ph type="hdr" idx="3"/>
          </p:nvPr>
        </p:nvSpPr>
        <p:spPr>
          <a:xfrm>
            <a:off x="0" y="0"/>
            <a:ext cx="2971800" cy="457200"/>
          </a:xfrm>
          <a:prstGeom prst="rect">
            <a:avLst/>
          </a:prstGeom>
          <a:noFill/>
          <a:ln>
            <a:noFill/>
          </a:ln>
        </p:spPr>
        <p:txBody>
          <a:bodyPr lIns="91425" tIns="45700" rIns="91425" bIns="45700" anchor="t" anchorCtr="0">
            <a:noAutofit/>
          </a:bodyPr>
          <a:lstStyle/>
          <a:p>
            <a:pPr>
              <a:defRPr/>
            </a:pPr>
            <a:endParaRPr>
              <a:solidFill>
                <a:prstClr val="black"/>
              </a:solidFill>
              <a:latin typeface="Quattrocento Sans"/>
              <a:ea typeface="Quattrocento Sans"/>
              <a:cs typeface="Quattrocento Sans"/>
              <a:sym typeface="Quattrocento Sans"/>
            </a:endParaRPr>
          </a:p>
        </p:txBody>
      </p:sp>
      <p:sp>
        <p:nvSpPr>
          <p:cNvPr id="648" name="Shape 648"/>
          <p:cNvSpPr txBox="1">
            <a:spLocks noGrp="1"/>
          </p:cNvSpPr>
          <p:nvPr>
            <p:ph type="ftr" idx="11"/>
          </p:nvPr>
        </p:nvSpPr>
        <p:spPr>
          <a:xfrm>
            <a:off x="0" y="8686800"/>
            <a:ext cx="5920800" cy="356100"/>
          </a:xfrm>
          <a:prstGeom prst="rect">
            <a:avLst/>
          </a:prstGeom>
          <a:noFill/>
          <a:ln>
            <a:noFill/>
          </a:ln>
        </p:spPr>
        <p:txBody>
          <a:bodyPr lIns="91425" tIns="45700" rIns="91425" bIns="45700" anchor="b" anchorCtr="0">
            <a:noAutofit/>
          </a:bodyPr>
          <a:lstStyle/>
          <a:p>
            <a:pPr>
              <a:buSzPct val="25000"/>
              <a:defRPr/>
            </a:pPr>
            <a:r>
              <a:rPr lang="en" sz="400">
                <a:solidFill>
                  <a:srgbClr val="000000"/>
                </a:solidFill>
                <a:latin typeface="Quattrocento Sans"/>
                <a:ea typeface="Quattrocento Sans"/>
                <a:cs typeface="Quattrocento Sans"/>
                <a:sym typeface="Quattrocento Sans"/>
              </a:rPr>
              <a:t>© Microsoft Corporation. All rights reserved. MICROSOFT MAKES NO WARRANTIES, EXPRESS, IMPLIED OR STATUTORY, AS TO THE INFORMATION IN THIS PRESENTATION.</a:t>
            </a:r>
          </a:p>
        </p:txBody>
      </p:sp>
      <p:sp>
        <p:nvSpPr>
          <p:cNvPr id="649" name="Shape 649"/>
          <p:cNvSpPr txBox="1">
            <a:spLocks noGrp="1"/>
          </p:cNvSpPr>
          <p:nvPr>
            <p:ph type="dt" idx="10"/>
          </p:nvPr>
        </p:nvSpPr>
        <p:spPr>
          <a:xfrm>
            <a:off x="3884612" y="0"/>
            <a:ext cx="2971800" cy="457200"/>
          </a:xfrm>
          <a:prstGeom prst="rect">
            <a:avLst/>
          </a:prstGeom>
          <a:noFill/>
          <a:ln>
            <a:noFill/>
          </a:ln>
        </p:spPr>
        <p:txBody>
          <a:bodyPr lIns="91425" tIns="45700" rIns="91425" bIns="45700" anchor="t" anchorCtr="0">
            <a:noAutofit/>
          </a:bodyPr>
          <a:lstStyle/>
          <a:p>
            <a:pPr>
              <a:buSzPct val="25000"/>
              <a:defRPr/>
            </a:pPr>
            <a:r>
              <a:rPr lang="en">
                <a:solidFill>
                  <a:prstClr val="black"/>
                </a:solidFill>
                <a:latin typeface="Quattrocento Sans"/>
                <a:ea typeface="Quattrocento Sans"/>
                <a:cs typeface="Quattrocento Sans"/>
                <a:sym typeface="Quattrocento Sans"/>
              </a:rPr>
              <a:t>7/12/2017 1:57 PM</a:t>
            </a:r>
          </a:p>
        </p:txBody>
      </p:sp>
      <p:sp>
        <p:nvSpPr>
          <p:cNvPr id="650" name="Shape 650"/>
          <p:cNvSpPr txBox="1">
            <a:spLocks noGrp="1"/>
          </p:cNvSpPr>
          <p:nvPr>
            <p:ph type="sldNum" idx="12"/>
          </p:nvPr>
        </p:nvSpPr>
        <p:spPr>
          <a:xfrm>
            <a:off x="5909308" y="8685213"/>
            <a:ext cx="947099" cy="457200"/>
          </a:xfrm>
          <a:prstGeom prst="rect">
            <a:avLst/>
          </a:prstGeom>
          <a:noFill/>
          <a:ln>
            <a:noFill/>
          </a:ln>
        </p:spPr>
        <p:txBody>
          <a:bodyPr lIns="91425" tIns="45700" rIns="91425" bIns="45700" anchor="b" anchorCtr="0">
            <a:noAutofit/>
          </a:bodyPr>
          <a:lstStyle/>
          <a:p>
            <a:pPr>
              <a:buSzPct val="25000"/>
              <a:defRPr/>
            </a:pPr>
            <a:fld id="{00000000-1234-1234-1234-123412341234}" type="slidenum">
              <a:rPr lang="en">
                <a:solidFill>
                  <a:prstClr val="black"/>
                </a:solidFill>
                <a:latin typeface="Quattrocento Sans"/>
                <a:ea typeface="Quattrocento Sans"/>
                <a:cs typeface="Quattrocento Sans"/>
                <a:sym typeface="Quattrocento Sans"/>
              </a:rPr>
              <a:pPr>
                <a:buSzPct val="25000"/>
                <a:defRPr/>
              </a:pPr>
              <a:t>11</a:t>
            </a:fld>
            <a:endParaRPr lang="en">
              <a:solidFill>
                <a:prstClr val="black"/>
              </a:solidFill>
              <a:latin typeface="Quattrocento Sans"/>
              <a:ea typeface="Quattrocento Sans"/>
              <a:cs typeface="Quattrocento Sans"/>
              <a:sym typeface="Quattrocento Sans"/>
            </a:endParaRPr>
          </a:p>
        </p:txBody>
      </p:sp>
    </p:spTree>
    <p:extLst>
      <p:ext uri="{BB962C8B-B14F-4D97-AF65-F5344CB8AC3E}">
        <p14:creationId xmlns:p14="http://schemas.microsoft.com/office/powerpoint/2010/main" val="3315036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Microsoft offers a complete set of services and solutions. Many of these services and tools are free to Microsoft customers. </a:t>
            </a:r>
          </a:p>
        </p:txBody>
      </p:sp>
      <p:sp>
        <p:nvSpPr>
          <p:cNvPr id="4" name="Header Placeholder 3"/>
          <p:cNvSpPr>
            <a:spLocks noGrp="1"/>
          </p:cNvSpPr>
          <p:nvPr>
            <p:ph type="hdr" sz="quarter" idx="10"/>
          </p:nvPr>
        </p:nvSpPr>
        <p:spPr/>
        <p:txBody>
          <a:bodyPr/>
          <a:lstStyle/>
          <a:p>
            <a:endParaRPr lang="en-US">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solidFill>
                  <a:prstClr val="black"/>
                </a:solidFill>
              </a:rPr>
              <a:pPr/>
              <a:t>1/24/2018 2:30 PM</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12</a:t>
            </a:fld>
            <a:endParaRPr lang="en-US">
              <a:solidFill>
                <a:prstClr val="black"/>
              </a:solidFill>
            </a:endParaRPr>
          </a:p>
        </p:txBody>
      </p:sp>
    </p:spTree>
    <p:extLst>
      <p:ext uri="{BB962C8B-B14F-4D97-AF65-F5344CB8AC3E}">
        <p14:creationId xmlns:p14="http://schemas.microsoft.com/office/powerpoint/2010/main" val="19402751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900" dirty="0">
                <a:solidFill>
                  <a:srgbClr val="505050"/>
                </a:solidFill>
                <a:latin typeface="Segoe UI Light"/>
                <a:ea typeface="Segoe UI" pitchFamily="34" charset="0"/>
                <a:cs typeface="Segoe UI" panose="020B0502040204020203" pitchFamily="34" charset="0"/>
              </a:rPr>
              <a:t>There are many scenarios under which </a:t>
            </a:r>
            <a:r>
              <a:rPr lang="en-US" sz="900" baseline="0" dirty="0">
                <a:solidFill>
                  <a:srgbClr val="505050"/>
                </a:solidFill>
                <a:latin typeface="Segoe UI Light"/>
                <a:ea typeface="Segoe UI" pitchFamily="34" charset="0"/>
                <a:cs typeface="Segoe UI" panose="020B0502040204020203" pitchFamily="34" charset="0"/>
              </a:rPr>
              <a:t>Lift and Shift is the best approach:</a:t>
            </a:r>
          </a:p>
          <a:p>
            <a:pPr marL="0" marR="0" lvl="0" indent="0" algn="l" defTabSz="914400" rtl="0" eaLnBrk="1" fontAlgn="ctr" latinLnBrk="0" hangingPunct="1">
              <a:lnSpc>
                <a:spcPct val="100000"/>
              </a:lnSpc>
              <a:spcBef>
                <a:spcPts val="0"/>
              </a:spcBef>
              <a:spcAft>
                <a:spcPts val="0"/>
              </a:spcAft>
              <a:buClrTx/>
              <a:buSzTx/>
              <a:buFontTx/>
              <a:buNone/>
              <a:tabLst/>
              <a:defRPr/>
            </a:pPr>
            <a:endParaRPr lang="en-US" sz="900" baseline="0" dirty="0">
              <a:solidFill>
                <a:srgbClr val="505050"/>
              </a:solidFill>
              <a:latin typeface="Segoe UI Light"/>
              <a:ea typeface="Segoe UI" pitchFamily="34" charset="0"/>
              <a:cs typeface="Segoe UI" panose="020B0502040204020203" pitchFamily="34" charset="0"/>
            </a:endParaRPr>
          </a:p>
          <a:p>
            <a:pPr marL="171450" marR="0" lvl="0" indent="-171450" algn="l" defTabSz="914400" rtl="0" eaLnBrk="1" fontAlgn="ctr" latinLnBrk="0" hangingPunct="1">
              <a:lnSpc>
                <a:spcPct val="100000"/>
              </a:lnSpc>
              <a:spcBef>
                <a:spcPts val="0"/>
              </a:spcBef>
              <a:spcAft>
                <a:spcPts val="0"/>
              </a:spcAft>
              <a:buClrTx/>
              <a:buSzTx/>
              <a:buFont typeface="Arial" panose="020B0604020202020204" pitchFamily="34" charset="0"/>
              <a:buChar char="•"/>
              <a:tabLst/>
              <a:defRPr/>
            </a:pPr>
            <a:r>
              <a:rPr lang="en-US" sz="900" dirty="0">
                <a:solidFill>
                  <a:srgbClr val="505050"/>
                </a:solidFill>
                <a:latin typeface="Segoe UI Light"/>
                <a:ea typeface="Segoe UI" pitchFamily="34" charset="0"/>
                <a:cs typeface="Segoe UI" panose="020B0502040204020203" pitchFamily="34" charset="0"/>
              </a:rPr>
              <a:t>Want to move to Cloud as-is</a:t>
            </a:r>
            <a:r>
              <a:rPr lang="en-US" sz="900" baseline="0" dirty="0">
                <a:solidFill>
                  <a:srgbClr val="505050"/>
                </a:solidFill>
                <a:latin typeface="Segoe UI Light"/>
                <a:ea typeface="Segoe UI" pitchFamily="34" charset="0"/>
                <a:cs typeface="Segoe UI" panose="020B0502040204020203" pitchFamily="34" charset="0"/>
              </a:rPr>
              <a:t> to lower your maintenance costs taking advantage of cloud infrastructure </a:t>
            </a:r>
          </a:p>
          <a:p>
            <a:pPr marL="171450" marR="0" lvl="0" indent="-171450" algn="l" defTabSz="914400" rtl="0" eaLnBrk="1" fontAlgn="ctr" latinLnBrk="0" hangingPunct="1">
              <a:lnSpc>
                <a:spcPct val="100000"/>
              </a:lnSpc>
              <a:spcBef>
                <a:spcPts val="0"/>
              </a:spcBef>
              <a:spcAft>
                <a:spcPts val="0"/>
              </a:spcAft>
              <a:buClrTx/>
              <a:buSzTx/>
              <a:buFont typeface="Arial" panose="020B0604020202020204" pitchFamily="34" charset="0"/>
              <a:buChar char="•"/>
              <a:tabLst/>
              <a:defRPr/>
            </a:pPr>
            <a:endParaRPr lang="en-US" sz="900" dirty="0">
              <a:solidFill>
                <a:srgbClr val="505050"/>
              </a:solidFill>
              <a:latin typeface="Segoe UI Light"/>
              <a:ea typeface="Segoe UI" pitchFamily="34" charset="0"/>
              <a:cs typeface="Segoe UI" panose="020B0502040204020203" pitchFamily="34" charset="0"/>
            </a:endParaRPr>
          </a:p>
          <a:p>
            <a:pPr marL="171450" marR="0" lvl="0" indent="-171450" algn="l" defTabSz="914400" rtl="0" eaLnBrk="1" fontAlgn="ctr" latinLnBrk="0" hangingPunct="1">
              <a:lnSpc>
                <a:spcPct val="100000"/>
              </a:lnSpc>
              <a:spcBef>
                <a:spcPts val="0"/>
              </a:spcBef>
              <a:spcAft>
                <a:spcPts val="0"/>
              </a:spcAft>
              <a:buClrTx/>
              <a:buSzTx/>
              <a:buFont typeface="Arial" panose="020B0604020202020204" pitchFamily="34" charset="0"/>
              <a:buChar char="•"/>
              <a:tabLst/>
              <a:defRPr/>
            </a:pPr>
            <a:r>
              <a:rPr lang="en-US" sz="900" dirty="0">
                <a:solidFill>
                  <a:srgbClr val="505050"/>
                </a:solidFill>
                <a:latin typeface="Segoe UI Light"/>
                <a:ea typeface="Segoe UI" pitchFamily="34" charset="0"/>
                <a:cs typeface="Segoe UI" panose="020B0502040204020203" pitchFamily="34" charset="0"/>
              </a:rPr>
              <a:t>Want to avoid the burden of owning on-premises servers and data centers. </a:t>
            </a:r>
            <a:endParaRPr lang="en-US" sz="900" dirty="0">
              <a:gradFill>
                <a:gsLst>
                  <a:gs pos="2917">
                    <a:srgbClr val="FFFFFF"/>
                  </a:gs>
                  <a:gs pos="30000">
                    <a:srgbClr val="FFFFFF"/>
                  </a:gs>
                </a:gsLst>
                <a:lin ang="5400000" scaled="0"/>
              </a:gradFill>
              <a:latin typeface="Segoe UI"/>
            </a:endParaRPr>
          </a:p>
          <a:p>
            <a:pPr marL="171450" marR="0" lvl="0" indent="-171450" algn="l" defTabSz="914400" rtl="0" eaLnBrk="1" fontAlgn="ctr" latinLnBrk="0" hangingPunct="1">
              <a:lnSpc>
                <a:spcPct val="100000"/>
              </a:lnSpc>
              <a:spcBef>
                <a:spcPts val="0"/>
              </a:spcBef>
              <a:spcAft>
                <a:spcPts val="0"/>
              </a:spcAft>
              <a:buClrTx/>
              <a:buSzTx/>
              <a:buFont typeface="Arial" panose="020B0604020202020204" pitchFamily="34" charset="0"/>
              <a:buChar char="•"/>
              <a:tabLst/>
              <a:defRPr/>
            </a:pPr>
            <a:endParaRPr lang="en-US" sz="900" dirty="0">
              <a:solidFill>
                <a:srgbClr val="505050"/>
              </a:solidFill>
              <a:latin typeface="Segoe UI Light"/>
              <a:ea typeface="Segoe UI" pitchFamily="34" charset="0"/>
              <a:cs typeface="Segoe UI" panose="020B0502040204020203" pitchFamily="34" charset="0"/>
            </a:endParaRPr>
          </a:p>
          <a:p>
            <a:pPr marL="171450" marR="0" lvl="0" indent="-171450" algn="l" defTabSz="914400" rtl="0" eaLnBrk="1" fontAlgn="ctr" latinLnBrk="0" hangingPunct="1">
              <a:lnSpc>
                <a:spcPct val="100000"/>
              </a:lnSpc>
              <a:spcBef>
                <a:spcPts val="0"/>
              </a:spcBef>
              <a:spcAft>
                <a:spcPts val="0"/>
              </a:spcAft>
              <a:buClrTx/>
              <a:buSzTx/>
              <a:buFont typeface="Arial" panose="020B0604020202020204" pitchFamily="34" charset="0"/>
              <a:buChar char="•"/>
              <a:tabLst/>
              <a:defRPr/>
            </a:pPr>
            <a:r>
              <a:rPr lang="en-US" sz="900" dirty="0">
                <a:solidFill>
                  <a:srgbClr val="505050"/>
                </a:solidFill>
                <a:latin typeface="Segoe UI Light"/>
                <a:ea typeface="Segoe UI" pitchFamily="34" charset="0"/>
                <a:cs typeface="Segoe UI" panose="020B0502040204020203" pitchFamily="34" charset="0"/>
              </a:rPr>
              <a:t>Need a scale-on-demand capacity with no change in application environment needed. </a:t>
            </a:r>
            <a:endParaRPr lang="en-US" sz="1000" spc="20" dirty="0">
              <a:solidFill>
                <a:srgbClr val="3C3C3C">
                  <a:lumMod val="50000"/>
                </a:srgbClr>
              </a:solidFill>
              <a:latin typeface="Segoe UI Light"/>
              <a:cs typeface="Segoe UI Semibold" panose="020B0702040204020203" pitchFamily="34" charset="0"/>
            </a:endParaRPr>
          </a:p>
          <a:p>
            <a:pPr marL="171450" marR="0" lvl="0" indent="-171450" algn="l" defTabSz="914400" rtl="0" eaLnBrk="1" fontAlgn="ctr" latinLnBrk="0" hangingPunct="1">
              <a:lnSpc>
                <a:spcPct val="100000"/>
              </a:lnSpc>
              <a:spcBef>
                <a:spcPts val="0"/>
              </a:spcBef>
              <a:spcAft>
                <a:spcPts val="0"/>
              </a:spcAft>
              <a:buClrTx/>
              <a:buSzTx/>
              <a:buFont typeface="Arial" panose="020B0604020202020204" pitchFamily="34" charset="0"/>
              <a:buChar char="•"/>
              <a:tabLst/>
              <a:defRPr/>
            </a:pPr>
            <a:endParaRPr lang="en-US" sz="900" dirty="0">
              <a:solidFill>
                <a:srgbClr val="505050"/>
              </a:solidFill>
              <a:latin typeface="Segoe UI Light"/>
              <a:ea typeface="Segoe UI" pitchFamily="34" charset="0"/>
              <a:cs typeface="Segoe UI" panose="020B0502040204020203" pitchFamily="34" charset="0"/>
            </a:endParaRPr>
          </a:p>
          <a:p>
            <a:pPr marL="171450" indent="-171450" rtl="0" eaLnBrk="1" fontAlgn="ctr" latinLnBrk="0" hangingPunct="1">
              <a:buFont typeface="Arial" panose="020B0604020202020204" pitchFamily="34" charset="0"/>
              <a:buChar char="•"/>
            </a:pPr>
            <a:r>
              <a:rPr lang="en-US" sz="900" b="0" i="0" u="none" strike="noStrike" kern="1200" dirty="0">
                <a:solidFill>
                  <a:schemeClr val="tx1"/>
                </a:solidFill>
                <a:effectLst/>
                <a:latin typeface="Segoe UI Light" pitchFamily="34" charset="0"/>
                <a:ea typeface="+mn-ea"/>
                <a:cs typeface="+mn-cs"/>
              </a:rPr>
              <a:t>Need disaster recovery </a:t>
            </a:r>
          </a:p>
          <a:p>
            <a:pPr rtl="0" eaLnBrk="1" fontAlgn="ctr" latinLnBrk="0" hangingPunct="1"/>
            <a:endParaRPr lang="en-US" sz="900" b="0" i="0" u="none" strike="noStrike" kern="1200" dirty="0">
              <a:solidFill>
                <a:schemeClr val="tx1"/>
              </a:solidFill>
              <a:effectLst/>
              <a:latin typeface="Segoe UI Light" pitchFamily="34" charset="0"/>
              <a:ea typeface="+mn-ea"/>
              <a:cs typeface="+mn-cs"/>
            </a:endParaRPr>
          </a:p>
          <a:p>
            <a:pPr marL="171450" lvl="0" indent="-171450">
              <a:buFont typeface="Arial" panose="020B0604020202020204" pitchFamily="34" charset="0"/>
              <a:buChar char="•"/>
            </a:pPr>
            <a:endParaRPr lang="en-US" baseline="0" dirty="0"/>
          </a:p>
        </p:txBody>
      </p:sp>
      <p:sp>
        <p:nvSpPr>
          <p:cNvPr id="4" name="Footer Placeholder 3"/>
          <p:cNvSpPr>
            <a:spLocks noGrp="1"/>
          </p:cNvSpPr>
          <p:nvPr>
            <p:ph type="ftr" sz="quarter" idx="10"/>
          </p:nvPr>
        </p:nvSpPr>
        <p:spPr/>
        <p:txBody>
          <a:bodyPr/>
          <a:lstStyle/>
          <a:p>
            <a:pPr marL="582359" defTabSz="931467"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defTabSz="932218">
              <a:defRPr/>
            </a:pPr>
            <a:fld id="{E74353ED-ACB2-44BF-A903-985B0AF962B7}" type="datetime1">
              <a:rPr lang="en-US" smtClean="0">
                <a:solidFill>
                  <a:prstClr val="black"/>
                </a:solidFill>
                <a:latin typeface="Segoe UI" pitchFamily="34" charset="0"/>
              </a:rPr>
              <a:pPr defTabSz="932218">
                <a:defRPr/>
              </a:pPr>
              <a:t>1/24/2018</a:t>
            </a:fld>
            <a:endParaRPr lang="en-US">
              <a:solidFill>
                <a:prstClr val="black"/>
              </a:solidFill>
              <a:latin typeface="Segoe UI" pitchFamily="34" charset="0"/>
            </a:endParaRPr>
          </a:p>
        </p:txBody>
      </p:sp>
      <p:sp>
        <p:nvSpPr>
          <p:cNvPr id="6" name="Slide Number Placeholder 5"/>
          <p:cNvSpPr>
            <a:spLocks noGrp="1"/>
          </p:cNvSpPr>
          <p:nvPr>
            <p:ph type="sldNum" sz="quarter" idx="12"/>
          </p:nvPr>
        </p:nvSpPr>
        <p:spPr/>
        <p:txBody>
          <a:bodyPr/>
          <a:lstStyle/>
          <a:p>
            <a:pPr defTabSz="932218">
              <a:defRPr/>
            </a:pPr>
            <a:fld id="{B4008EB6-D09E-4580-8CD6-DDB14511944F}" type="slidenum">
              <a:rPr lang="en-US" smtClean="0">
                <a:solidFill>
                  <a:prstClr val="black"/>
                </a:solidFill>
                <a:latin typeface="Segoe UI" pitchFamily="34" charset="0"/>
              </a:rPr>
              <a:pPr defTabSz="932218">
                <a:defRPr/>
              </a:pPr>
              <a:t>13</a:t>
            </a:fld>
            <a:endParaRPr lang="en-US">
              <a:solidFill>
                <a:prstClr val="black"/>
              </a:solidFill>
              <a:latin typeface="Segoe UI" pitchFamily="34" charset="0"/>
            </a:endParaRPr>
          </a:p>
        </p:txBody>
      </p:sp>
    </p:spTree>
    <p:extLst>
      <p:ext uri="{BB962C8B-B14F-4D97-AF65-F5344CB8AC3E}">
        <p14:creationId xmlns:p14="http://schemas.microsoft.com/office/powerpoint/2010/main" val="23821927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Header Placeholder 3"/>
          <p:cNvSpPr>
            <a:spLocks noGrp="1"/>
          </p:cNvSpPr>
          <p:nvPr>
            <p:ph type="hdr" sz="quarter" idx="10"/>
          </p:nvPr>
        </p:nvSpPr>
        <p:spPr/>
        <p:txBody>
          <a:bodyPr/>
          <a:lstStyle/>
          <a:p>
            <a:endParaRPr lang="en-US">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solidFill>
                  <a:prstClr val="black"/>
                </a:solidFill>
              </a:rPr>
              <a:pPr/>
              <a:t>1/24/2018 2:30 PM</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14</a:t>
            </a:fld>
            <a:endParaRPr lang="en-US">
              <a:solidFill>
                <a:prstClr val="black"/>
              </a:solidFill>
            </a:endParaRPr>
          </a:p>
        </p:txBody>
      </p:sp>
    </p:spTree>
    <p:extLst>
      <p:ext uri="{BB962C8B-B14F-4D97-AF65-F5344CB8AC3E}">
        <p14:creationId xmlns:p14="http://schemas.microsoft.com/office/powerpoint/2010/main" val="9316679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a:t>To speed the discovery process, you can use Azure Migrate, a new free service from Microsoft that is integrated with Microsoft Azure Site Recovery and Microsoft Operations Management Suite.</a:t>
            </a:r>
          </a:p>
          <a:p>
            <a:pPr>
              <a:defRPr/>
            </a:pPr>
            <a:endParaRPr lang="en-US"/>
          </a:p>
          <a:p>
            <a:pPr>
              <a:defRPr/>
            </a:pPr>
            <a:r>
              <a:rPr lang="en-US"/>
              <a:t> Azure Migrate supports discovery of on-premises virtual machines in a VMware environment and recommends Azure Virtual Machine instance types and sizing. The service also provides cost estimates for running a workload in Azure and can map dependencies between virtual machines.  </a:t>
            </a:r>
          </a:p>
          <a:p>
            <a:endParaRPr lang="en-US"/>
          </a:p>
        </p:txBody>
      </p:sp>
      <p:sp>
        <p:nvSpPr>
          <p:cNvPr id="4" name="Slide Number Placeholder 3"/>
          <p:cNvSpPr>
            <a:spLocks noGrp="1"/>
          </p:cNvSpPr>
          <p:nvPr>
            <p:ph type="sldNum" sz="quarter" idx="10"/>
          </p:nvPr>
        </p:nvSpPr>
        <p:spPr/>
        <p:txBody>
          <a:bodyPr/>
          <a:lstStyle/>
          <a:p>
            <a:pPr>
              <a:defRPr/>
            </a:pPr>
            <a:fld id="{7D350475-75AA-43EB-8200-AF68095DB2D4}" type="slidenum">
              <a:rPr lang="en-US" smtClean="0">
                <a:solidFill>
                  <a:prstClr val="black"/>
                </a:solidFill>
              </a:rPr>
              <a:pPr>
                <a:defRPr/>
              </a:pPr>
              <a:t>15</a:t>
            </a:fld>
            <a:endParaRPr lang="en-US">
              <a:solidFill>
                <a:prstClr val="black"/>
              </a:solidFill>
            </a:endParaRPr>
          </a:p>
        </p:txBody>
      </p:sp>
    </p:spTree>
    <p:extLst>
      <p:ext uri="{BB962C8B-B14F-4D97-AF65-F5344CB8AC3E}">
        <p14:creationId xmlns:p14="http://schemas.microsoft.com/office/powerpoint/2010/main" val="89845127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a:t>Azure Migrate helps companies decide which applications and virtual machines are most appropriate for a proof of concept, and which would be best migrate later. A big part of this is defining dependencies between different services, which would be impacted by a migration. It also helps companies understand what their costs will be and what Azure resources will be needed. </a:t>
            </a:r>
          </a:p>
          <a:p>
            <a:endParaRPr lang="en-US"/>
          </a:p>
        </p:txBody>
      </p:sp>
      <p:sp>
        <p:nvSpPr>
          <p:cNvPr id="4" name="Header Placeholder 3"/>
          <p:cNvSpPr>
            <a:spLocks noGrp="1"/>
          </p:cNvSpPr>
          <p:nvPr>
            <p:ph type="hdr" sz="quarter" idx="10"/>
          </p:nvPr>
        </p:nvSpPr>
        <p:spPr/>
        <p:txBody>
          <a:bodyPr/>
          <a:lstStyle/>
          <a:p>
            <a:endParaRPr lang="en-US">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solidFill>
                  <a:prstClr val="black"/>
                </a:solidFill>
              </a:rPr>
              <a:pPr/>
              <a:t>1/24/2018 2:30 PM</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16</a:t>
            </a:fld>
            <a:endParaRPr lang="en-US">
              <a:solidFill>
                <a:prstClr val="black"/>
              </a:solidFill>
            </a:endParaRPr>
          </a:p>
        </p:txBody>
      </p:sp>
    </p:spTree>
    <p:extLst>
      <p:ext uri="{BB962C8B-B14F-4D97-AF65-F5344CB8AC3E}">
        <p14:creationId xmlns:p14="http://schemas.microsoft.com/office/powerpoint/2010/main" val="18522496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a:t>Azure Migrate’s server replication, incorporating Azure Site Recovery, handles the actual migration of the services and virtual machines. It models workflows and dependencies to make sure the complete environment is migrated, then tests the result to ensure the migration went as expected.</a:t>
            </a:r>
          </a:p>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1/24/2018 2:30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a:p>
        </p:txBody>
      </p:sp>
    </p:spTree>
    <p:extLst>
      <p:ext uri="{BB962C8B-B14F-4D97-AF65-F5344CB8AC3E}">
        <p14:creationId xmlns:p14="http://schemas.microsoft.com/office/powerpoint/2010/main" val="12365851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Cloudyn</a:t>
            </a:r>
            <a:r>
              <a:rPr lang="en-US" dirty="0"/>
              <a:t>, a recent addition to Microsoft’s suite of migration tools, will appeal to both business managers and IT because it provides detailed visibility into the resource costs of running systems on Azure. Through its reporting interface, organizations can monitor costs split across websites, virtual machines, storage, applications, databases and networks. </a:t>
            </a:r>
            <a:r>
              <a:rPr lang="en-US" dirty="0" err="1"/>
              <a:t>Cloudyn</a:t>
            </a:r>
            <a:r>
              <a:rPr lang="en-US" dirty="0"/>
              <a:t> will ensure migrated virtual machines continue to deliver targeted resource utilization and best cost by recommending changes. </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1/24/2018 2:30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a:p>
        </p:txBody>
      </p:sp>
    </p:spTree>
    <p:extLst>
      <p:ext uri="{BB962C8B-B14F-4D97-AF65-F5344CB8AC3E}">
        <p14:creationId xmlns:p14="http://schemas.microsoft.com/office/powerpoint/2010/main" val="35835526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Azure supports a variety of popular Linux distributions, including Red Hat. If you’ve already bought Red Hat, you can easily run it on Azure too. Many customers already have.</a:t>
            </a:r>
          </a:p>
          <a:p>
            <a:endParaRPr lang="en-US"/>
          </a:p>
          <a:p>
            <a:r>
              <a:rPr lang="en-US"/>
              <a:t>All customers</a:t>
            </a:r>
            <a:r>
              <a:rPr lang="en-US" baseline="0"/>
              <a:t> listed on this slide can be externally referenced</a:t>
            </a:r>
          </a:p>
        </p:txBody>
      </p:sp>
      <p:sp>
        <p:nvSpPr>
          <p:cNvPr id="4" name="Slide Number Placeholder 3"/>
          <p:cNvSpPr>
            <a:spLocks noGrp="1"/>
          </p:cNvSpPr>
          <p:nvPr>
            <p:ph type="sldNum" sz="quarter" idx="10"/>
          </p:nvPr>
        </p:nvSpPr>
        <p:spPr/>
        <p:txBody>
          <a:bodyPr/>
          <a:lstStyle/>
          <a:p>
            <a:pPr defTabSz="914400">
              <a:defRPr/>
            </a:pPr>
            <a:fld id="{871D71AE-08D6-4951-B1CF-CF97299DB5EB}" type="slidenum">
              <a:rPr lang="en-US" sz="1800" kern="0" smtClean="0">
                <a:solidFill>
                  <a:sysClr val="windowText" lastClr="000000"/>
                </a:solidFill>
              </a:rPr>
              <a:pPr defTabSz="914400">
                <a:defRPr/>
              </a:pPr>
              <a:t>19</a:t>
            </a:fld>
            <a:endParaRPr lang="en-US" sz="1800" kern="0">
              <a:solidFill>
                <a:sysClr val="windowText" lastClr="000000"/>
              </a:solidFill>
            </a:endParaRPr>
          </a:p>
        </p:txBody>
      </p:sp>
    </p:spTree>
    <p:extLst>
      <p:ext uri="{BB962C8B-B14F-4D97-AF65-F5344CB8AC3E}">
        <p14:creationId xmlns:p14="http://schemas.microsoft.com/office/powerpoint/2010/main" val="3583487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a:solidFill>
                  <a:schemeClr val="tx1"/>
                </a:solidFill>
                <a:effectLst/>
                <a:latin typeface="Segoe UI Light" pitchFamily="34" charset="0"/>
                <a:ea typeface="+mn-ea"/>
                <a:cs typeface="+mn-cs"/>
              </a:rPr>
              <a:t>Migration to the cloud should be a well-planned journey, with well-defined milestones along the way.  Without a strong plan, risks can include a complex and time-consuming process compounded by a lack of relevant skills, loss of control by moving computer resources off-premises, concerns about bandwidth, and unexpected costs.  Microsoft has partners and a well-defined migration</a:t>
            </a:r>
            <a:r>
              <a:rPr lang="en-US" sz="900" kern="1200" baseline="0" dirty="0">
                <a:solidFill>
                  <a:schemeClr val="tx1"/>
                </a:solidFill>
                <a:effectLst/>
                <a:latin typeface="Segoe UI Light" pitchFamily="34" charset="0"/>
                <a:ea typeface="+mn-ea"/>
                <a:cs typeface="+mn-cs"/>
              </a:rPr>
              <a:t> process, along with software tools, to ease this risk.</a:t>
            </a:r>
          </a:p>
        </p:txBody>
      </p:sp>
      <p:sp>
        <p:nvSpPr>
          <p:cNvPr id="4" name="Header Placeholder 3"/>
          <p:cNvSpPr>
            <a:spLocks noGrp="1"/>
          </p:cNvSpPr>
          <p:nvPr>
            <p:ph type="hdr" sz="quarter" idx="10"/>
          </p:nvPr>
        </p:nvSpPr>
        <p:spPr/>
        <p:txBody>
          <a:bodyPr/>
          <a:lstStyle/>
          <a:p>
            <a:endParaRPr lang="en-US">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solidFill>
                  <a:prstClr val="black"/>
                </a:solidFill>
              </a:rPr>
              <a:pPr/>
              <a:t>1/24/2018 2:29 PM</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a:t>
            </a:fld>
            <a:endParaRPr lang="en-US">
              <a:solidFill>
                <a:prstClr val="black"/>
              </a:solidFill>
            </a:endParaRPr>
          </a:p>
        </p:txBody>
      </p:sp>
    </p:spTree>
    <p:extLst>
      <p:ext uri="{BB962C8B-B14F-4D97-AF65-F5344CB8AC3E}">
        <p14:creationId xmlns:p14="http://schemas.microsoft.com/office/powerpoint/2010/main" val="6229649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Examples of Azure’s support for Linux-based dev/test solutions.</a:t>
            </a:r>
          </a:p>
          <a:p>
            <a:endParaRPr lang="en-US"/>
          </a:p>
        </p:txBody>
      </p:sp>
      <p:sp>
        <p:nvSpPr>
          <p:cNvPr id="4" name="Slide Number Placeholder 3"/>
          <p:cNvSpPr>
            <a:spLocks noGrp="1"/>
          </p:cNvSpPr>
          <p:nvPr>
            <p:ph type="sldNum" sz="quarter" idx="10"/>
          </p:nvPr>
        </p:nvSpPr>
        <p:spPr/>
        <p:txBody>
          <a:bodyPr/>
          <a:lstStyle/>
          <a:p>
            <a:pPr defTabSz="914400">
              <a:defRPr/>
            </a:pPr>
            <a:fld id="{871D71AE-08D6-4951-B1CF-CF97299DB5EB}" type="slidenum">
              <a:rPr lang="en-US" sz="1800" kern="0" smtClean="0">
                <a:solidFill>
                  <a:sysClr val="windowText" lastClr="000000"/>
                </a:solidFill>
              </a:rPr>
              <a:pPr defTabSz="914400">
                <a:defRPr/>
              </a:pPr>
              <a:t>20</a:t>
            </a:fld>
            <a:endParaRPr lang="en-US" sz="1800" kern="0">
              <a:solidFill>
                <a:sysClr val="windowText" lastClr="000000"/>
              </a:solidFill>
            </a:endParaRPr>
          </a:p>
        </p:txBody>
      </p:sp>
    </p:spTree>
    <p:extLst>
      <p:ext uri="{BB962C8B-B14F-4D97-AF65-F5344CB8AC3E}">
        <p14:creationId xmlns:p14="http://schemas.microsoft.com/office/powerpoint/2010/main" val="32485605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400">
              <a:lnSpc>
                <a:spcPct val="100000"/>
              </a:lnSpc>
              <a:spcAft>
                <a:spcPts val="0"/>
              </a:spcAft>
              <a:defRPr/>
            </a:pPr>
            <a:r>
              <a:rPr lang="en-US" dirty="0"/>
              <a:t>A key part of Azure’s open platform is support for open source data infrastructure, including open source data stores. Azure supports data platforms such as:</a:t>
            </a:r>
          </a:p>
          <a:p>
            <a:pPr defTabSz="914400">
              <a:lnSpc>
                <a:spcPct val="100000"/>
              </a:lnSpc>
              <a:spcAft>
                <a:spcPts val="0"/>
              </a:spcAft>
              <a:defRPr/>
            </a:pPr>
            <a:endParaRPr lang="en-US" dirty="0"/>
          </a:p>
          <a:p>
            <a:pPr defTabSz="914400">
              <a:lnSpc>
                <a:spcPct val="100000"/>
              </a:lnSpc>
              <a:spcAft>
                <a:spcPts val="0"/>
              </a:spcAft>
              <a:defRPr/>
            </a:pPr>
            <a:r>
              <a:rPr lang="en-US" dirty="0"/>
              <a:t>Cloudera, the first and the leading provider and supporter of Apache </a:t>
            </a:r>
            <a:r>
              <a:rPr lang="en-US" dirty="0" err="1"/>
              <a:t>Hardoop</a:t>
            </a:r>
            <a:r>
              <a:rPr lang="en-US" dirty="0"/>
              <a:t> for the enterprise</a:t>
            </a:r>
          </a:p>
          <a:p>
            <a:pPr defTabSz="914400">
              <a:lnSpc>
                <a:spcPct val="100000"/>
              </a:lnSpc>
              <a:spcAft>
                <a:spcPts val="0"/>
              </a:spcAft>
              <a:defRPr/>
            </a:pPr>
            <a:endParaRPr lang="en-US" dirty="0"/>
          </a:p>
          <a:p>
            <a:pPr defTabSz="914400">
              <a:lnSpc>
                <a:spcPct val="100000"/>
              </a:lnSpc>
              <a:spcAft>
                <a:spcPts val="0"/>
              </a:spcAft>
              <a:defRPr/>
            </a:pPr>
            <a:r>
              <a:rPr lang="en-US" dirty="0"/>
              <a:t>Hortonworks, a big data software company based in Santa Clara, California. The company develops and supports Apache Hadoop, for the distributed processing of large data sets across computer clusters.</a:t>
            </a:r>
          </a:p>
          <a:p>
            <a:pPr defTabSz="914400">
              <a:lnSpc>
                <a:spcPct val="100000"/>
              </a:lnSpc>
              <a:spcAft>
                <a:spcPts val="0"/>
              </a:spcAft>
              <a:defRPr/>
            </a:pPr>
            <a:endParaRPr lang="en-US" dirty="0"/>
          </a:p>
          <a:p>
            <a:pPr defTabSz="914400">
              <a:lnSpc>
                <a:spcPct val="100000"/>
              </a:lnSpc>
              <a:spcAft>
                <a:spcPts val="0"/>
              </a:spcAft>
              <a:defRPr/>
            </a:pPr>
            <a:r>
              <a:rPr lang="en-US" dirty="0" err="1"/>
              <a:t>Datastax</a:t>
            </a:r>
            <a:r>
              <a:rPr lang="en-US" dirty="0"/>
              <a:t>, a data management company specializing in Apache Casandra</a:t>
            </a:r>
          </a:p>
          <a:p>
            <a:pPr defTabSz="914400">
              <a:lnSpc>
                <a:spcPct val="100000"/>
              </a:lnSpc>
              <a:spcAft>
                <a:spcPts val="0"/>
              </a:spcAf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All customers</a:t>
            </a:r>
            <a:r>
              <a:rPr lang="en-US" baseline="0" dirty="0"/>
              <a:t> listed on this slide can be externally referenced</a:t>
            </a:r>
            <a:endParaRPr lang="en-US" dirty="0"/>
          </a:p>
          <a:p>
            <a:endParaRPr lang="en-US" dirty="0"/>
          </a:p>
        </p:txBody>
      </p:sp>
      <p:sp>
        <p:nvSpPr>
          <p:cNvPr id="4" name="Slide Number Placeholder 3"/>
          <p:cNvSpPr>
            <a:spLocks noGrp="1"/>
          </p:cNvSpPr>
          <p:nvPr>
            <p:ph type="sldNum" sz="quarter" idx="10"/>
          </p:nvPr>
        </p:nvSpPr>
        <p:spPr/>
        <p:txBody>
          <a:bodyPr/>
          <a:lstStyle/>
          <a:p>
            <a:pPr defTabSz="914400">
              <a:defRPr/>
            </a:pPr>
            <a:fld id="{871D71AE-08D6-4951-B1CF-CF97299DB5EB}" type="slidenum">
              <a:rPr lang="en-US" sz="1800" kern="0" smtClean="0">
                <a:solidFill>
                  <a:sysClr val="windowText" lastClr="000000"/>
                </a:solidFill>
              </a:rPr>
              <a:pPr defTabSz="914400">
                <a:defRPr/>
              </a:pPr>
              <a:t>21</a:t>
            </a:fld>
            <a:endParaRPr lang="en-US" sz="1800" kern="0">
              <a:solidFill>
                <a:sysClr val="windowText" lastClr="000000"/>
              </a:solidFill>
            </a:endParaRPr>
          </a:p>
        </p:txBody>
      </p:sp>
    </p:spTree>
    <p:extLst>
      <p:ext uri="{BB962C8B-B14F-4D97-AF65-F5344CB8AC3E}">
        <p14:creationId xmlns:p14="http://schemas.microsoft.com/office/powerpoint/2010/main" val="97722146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400">
              <a:lnSpc>
                <a:spcPct val="100000"/>
              </a:lnSpc>
              <a:spcAft>
                <a:spcPts val="0"/>
              </a:spcAft>
              <a:defRPr/>
            </a:pPr>
            <a:r>
              <a:rPr lang="en-US"/>
              <a:t>For companies wishing to move large Linux clusters into the cloud, Microsoft Suse on Azure.</a:t>
            </a:r>
          </a:p>
          <a:p>
            <a:pPr defTabSz="914400">
              <a:lnSpc>
                <a:spcPct val="100000"/>
              </a:lnSpc>
              <a:spcAft>
                <a:spcPts val="0"/>
              </a:spcAft>
              <a:defRPr/>
            </a:pPr>
            <a:endParaRPr lang="en-US"/>
          </a:p>
          <a:p>
            <a:pPr defTabSz="914400">
              <a:lnSpc>
                <a:spcPct val="100000"/>
              </a:lnSpc>
              <a:spcAft>
                <a:spcPts val="0"/>
              </a:spcAf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All customers</a:t>
            </a:r>
            <a:r>
              <a:rPr lang="en-US" baseline="0"/>
              <a:t> listed on this slide can be externally referenced</a:t>
            </a:r>
            <a:endParaRPr lang="en-US"/>
          </a:p>
          <a:p>
            <a:endParaRPr lang="en-US"/>
          </a:p>
        </p:txBody>
      </p:sp>
      <p:sp>
        <p:nvSpPr>
          <p:cNvPr id="4" name="Slide Number Placeholder 3"/>
          <p:cNvSpPr>
            <a:spLocks noGrp="1"/>
          </p:cNvSpPr>
          <p:nvPr>
            <p:ph type="sldNum" sz="quarter" idx="10"/>
          </p:nvPr>
        </p:nvSpPr>
        <p:spPr/>
        <p:txBody>
          <a:bodyPr/>
          <a:lstStyle/>
          <a:p>
            <a:pPr defTabSz="914400">
              <a:defRPr/>
            </a:pPr>
            <a:fld id="{871D71AE-08D6-4951-B1CF-CF97299DB5EB}" type="slidenum">
              <a:rPr lang="en-US" sz="1800" kern="0" smtClean="0">
                <a:solidFill>
                  <a:sysClr val="windowText" lastClr="000000"/>
                </a:solidFill>
              </a:rPr>
              <a:pPr defTabSz="914400">
                <a:defRPr/>
              </a:pPr>
              <a:t>22</a:t>
            </a:fld>
            <a:endParaRPr lang="en-US" sz="1800" kern="0">
              <a:solidFill>
                <a:sysClr val="windowText" lastClr="000000"/>
              </a:solidFill>
            </a:endParaRPr>
          </a:p>
        </p:txBody>
      </p:sp>
    </p:spTree>
    <p:extLst>
      <p:ext uri="{BB962C8B-B14F-4D97-AF65-F5344CB8AC3E}">
        <p14:creationId xmlns:p14="http://schemas.microsoft.com/office/powerpoint/2010/main" val="34947826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400">
              <a:lnSpc>
                <a:spcPct val="100000"/>
              </a:lnSpc>
              <a:spcAft>
                <a:spcPts val="0"/>
              </a:spcAft>
              <a:defRPr/>
            </a:pPr>
            <a:r>
              <a:rPr lang="en-US"/>
              <a:t>If you have applications based on Java, Azure provides broad and deep support for Java Enterprise apps and the Java SDK. </a:t>
            </a:r>
          </a:p>
          <a:p>
            <a:pPr defTabSz="914400">
              <a:lnSpc>
                <a:spcPct val="100000"/>
              </a:lnSpc>
              <a:spcAft>
                <a:spcPts val="0"/>
              </a:spcAf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All customers</a:t>
            </a:r>
            <a:r>
              <a:rPr lang="en-US" baseline="0"/>
              <a:t> listed on this slide can be externally referenced</a:t>
            </a:r>
            <a:endParaRPr lang="en-US"/>
          </a:p>
          <a:p>
            <a:endParaRPr lang="en-US"/>
          </a:p>
        </p:txBody>
      </p:sp>
      <p:sp>
        <p:nvSpPr>
          <p:cNvPr id="4" name="Slide Number Placeholder 3"/>
          <p:cNvSpPr>
            <a:spLocks noGrp="1"/>
          </p:cNvSpPr>
          <p:nvPr>
            <p:ph type="sldNum" sz="quarter" idx="10"/>
          </p:nvPr>
        </p:nvSpPr>
        <p:spPr/>
        <p:txBody>
          <a:bodyPr/>
          <a:lstStyle/>
          <a:p>
            <a:pPr defTabSz="914400">
              <a:defRPr/>
            </a:pPr>
            <a:fld id="{871D71AE-08D6-4951-B1CF-CF97299DB5EB}" type="slidenum">
              <a:rPr lang="en-US" sz="1800" kern="0" smtClean="0">
                <a:solidFill>
                  <a:sysClr val="windowText" lastClr="000000"/>
                </a:solidFill>
              </a:rPr>
              <a:pPr defTabSz="914400">
                <a:defRPr/>
              </a:pPr>
              <a:t>23</a:t>
            </a:fld>
            <a:endParaRPr lang="en-US" sz="1800" kern="0">
              <a:solidFill>
                <a:sysClr val="windowText" lastClr="000000"/>
              </a:solidFill>
            </a:endParaRPr>
          </a:p>
        </p:txBody>
      </p:sp>
    </p:spTree>
    <p:extLst>
      <p:ext uri="{BB962C8B-B14F-4D97-AF65-F5344CB8AC3E}">
        <p14:creationId xmlns:p14="http://schemas.microsoft.com/office/powerpoint/2010/main" val="319172220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If you are running a full LAMP (Linux, Apache, MySQL and PHP/Python/Perl) stack, Azure provides broad support and automatic scaling through VM scale sets. </a:t>
            </a:r>
          </a:p>
          <a:p>
            <a:endParaRPr lang="en-US"/>
          </a:p>
          <a:p>
            <a:r>
              <a:rPr lang="en-US"/>
              <a:t>The same applies to the MEAN (MongoDB, ExpressJS, AhgularJS, and Node.js) Javascript stack, with support from client to server to database.</a:t>
            </a:r>
          </a:p>
          <a:p>
            <a:endParaRPr lang="en-US"/>
          </a:p>
        </p:txBody>
      </p:sp>
      <p:sp>
        <p:nvSpPr>
          <p:cNvPr id="4" name="Slide Number Placeholder 3"/>
          <p:cNvSpPr>
            <a:spLocks noGrp="1"/>
          </p:cNvSpPr>
          <p:nvPr>
            <p:ph type="sldNum" sz="quarter" idx="10"/>
          </p:nvPr>
        </p:nvSpPr>
        <p:spPr/>
        <p:txBody>
          <a:bodyPr/>
          <a:lstStyle/>
          <a:p>
            <a:pPr defTabSz="914400">
              <a:defRPr/>
            </a:pPr>
            <a:fld id="{871D71AE-08D6-4951-B1CF-CF97299DB5EB}" type="slidenum">
              <a:rPr lang="en-US" sz="1800" kern="0" smtClean="0">
                <a:solidFill>
                  <a:sysClr val="windowText" lastClr="000000"/>
                </a:solidFill>
              </a:rPr>
              <a:pPr defTabSz="914400">
                <a:defRPr/>
              </a:pPr>
              <a:t>24</a:t>
            </a:fld>
            <a:endParaRPr lang="en-US" sz="1800" kern="0">
              <a:solidFill>
                <a:sysClr val="windowText" lastClr="000000"/>
              </a:solidFill>
            </a:endParaRPr>
          </a:p>
        </p:txBody>
      </p:sp>
    </p:spTree>
    <p:extLst>
      <p:ext uri="{BB962C8B-B14F-4D97-AF65-F5344CB8AC3E}">
        <p14:creationId xmlns:p14="http://schemas.microsoft.com/office/powerpoint/2010/main" val="160396075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1DAC4B1-58FE-4C51-97F7-84305AD64E9C}" type="slidenum">
              <a:rPr lang="en-US" smtClean="0"/>
              <a:t>25</a:t>
            </a:fld>
            <a:endParaRPr lang="en-US"/>
          </a:p>
        </p:txBody>
      </p:sp>
    </p:spTree>
    <p:extLst>
      <p:ext uri="{BB962C8B-B14F-4D97-AF65-F5344CB8AC3E}">
        <p14:creationId xmlns:p14="http://schemas.microsoft.com/office/powerpoint/2010/main" val="245717115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1DAC4B1-58FE-4C51-97F7-84305AD64E9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2537992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1/24/2018 2:30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6000879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http://aka.ms/guruskill/70-535  =&gt; Presentations/2018-01-24-Hartford/70-535_03-Design Network Implementation.pptx</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C+E US Roadshow Beyond //build</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1/24/2018 2:30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5125255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1/24/2018 2:30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29</a:t>
            </a:fld>
            <a:endParaRPr lang="en-US"/>
          </a:p>
        </p:txBody>
      </p:sp>
    </p:spTree>
    <p:extLst>
      <p:ext uri="{BB962C8B-B14F-4D97-AF65-F5344CB8AC3E}">
        <p14:creationId xmlns:p14="http://schemas.microsoft.com/office/powerpoint/2010/main" val="24472684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sz="1200" b="0" i="0" u="none" strike="noStrike" kern="1200" dirty="0">
                <a:solidFill>
                  <a:schemeClr val="tx1"/>
                </a:solidFill>
                <a:effectLst/>
                <a:latin typeface="+mn-lt"/>
                <a:ea typeface="+mn-ea"/>
                <a:cs typeface="+mn-cs"/>
                <a:hlinkClick r:id="rId3"/>
              </a:rPr>
              <a:t>Preview Version 1.7 (2017-04-20)</a:t>
            </a:r>
            <a:endParaRPr lang="de-DE" dirty="0"/>
          </a:p>
        </p:txBody>
      </p:sp>
      <p:sp>
        <p:nvSpPr>
          <p:cNvPr id="4" name="Slide Number Placeholder 3"/>
          <p:cNvSpPr>
            <a:spLocks noGrp="1"/>
          </p:cNvSpPr>
          <p:nvPr>
            <p:ph type="sldNum" sz="quarter" idx="10"/>
          </p:nvPr>
        </p:nvSpPr>
        <p:spPr/>
        <p:txBody>
          <a:bodyPr/>
          <a:lstStyle/>
          <a:p>
            <a:pPr>
              <a:defRPr/>
            </a:pPr>
            <a:fld id="{BC0D98F3-66B1-4734-AFB3-E657E989C9AD}" type="slidenum">
              <a:rPr lang="de-DE" smtClean="0">
                <a:solidFill>
                  <a:prstClr val="black"/>
                </a:solidFill>
              </a:rPr>
              <a:pPr>
                <a:defRPr/>
              </a:pPr>
              <a:t>3</a:t>
            </a:fld>
            <a:endParaRPr lang="de-DE">
              <a:solidFill>
                <a:prstClr val="black"/>
              </a:solidFill>
            </a:endParaRPr>
          </a:p>
        </p:txBody>
      </p:sp>
    </p:spTree>
    <p:extLst>
      <p:ext uri="{BB962C8B-B14F-4D97-AF65-F5344CB8AC3E}">
        <p14:creationId xmlns:p14="http://schemas.microsoft.com/office/powerpoint/2010/main" val="71016734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C+E US Roadshow Beyond //build</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1/24/2018 2:30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5764613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C+E US Roadshow Beyond //build</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1/24/2018 2:30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0397465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C+E US Roadshow Beyond //build</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1/24/2018 2:30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8407604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Storage Service Encryption (SSE) for Data at Rest helps you protect and safeguard your data to meet your organizational security and compliance commitments. With this feature, Azure Storage automatically encrypts your data prior to persisting to storage and decrypts prior to retrieval. The encryption, decryption, and key management are totally transparent to users.</a:t>
            </a:r>
          </a:p>
          <a:p>
            <a:endParaRPr lang="en-US" dirty="0"/>
          </a:p>
          <a:p>
            <a:r>
              <a:rPr lang="en-US" dirty="0"/>
              <a:t>SSE works by encrypting the data when it is written to Azure Storage, and can be used </a:t>
            </a:r>
            <a:r>
              <a:rPr lang="en-US" b="1" i="1" dirty="0"/>
              <a:t>for Azure Blob Storage and File Storage</a:t>
            </a:r>
            <a:r>
              <a:rPr lang="en-US" dirty="0"/>
              <a:t>. It works for the following:</a:t>
            </a:r>
          </a:p>
          <a:p>
            <a:pPr marL="171450" indent="-171450">
              <a:buFont typeface="Arial"/>
              <a:buChar char="•"/>
            </a:pPr>
            <a:r>
              <a:rPr lang="en-US" dirty="0"/>
              <a:t>Standard Storage: General purpose storage accounts for Blobs and File storage and Blob storage accounts</a:t>
            </a:r>
          </a:p>
          <a:p>
            <a:pPr marL="171450" indent="-171450">
              <a:buFont typeface="Arial"/>
              <a:buChar char="•"/>
            </a:pPr>
            <a:r>
              <a:rPr lang="en-US" dirty="0"/>
              <a:t>Premium storage</a:t>
            </a:r>
          </a:p>
          <a:p>
            <a:pPr marL="171450" indent="-171450">
              <a:buFont typeface="Arial"/>
              <a:buChar char="•"/>
            </a:pPr>
            <a:r>
              <a:rPr lang="en-US" dirty="0"/>
              <a:t>All redundancy levels (LRS, ZRS, GRS, RA-GRS)</a:t>
            </a:r>
          </a:p>
          <a:p>
            <a:pPr marL="171450" indent="-171450">
              <a:buFont typeface="Arial"/>
              <a:buChar char="•"/>
            </a:pPr>
            <a:r>
              <a:rPr lang="en-US" dirty="0"/>
              <a:t>Azure Resource Manager storage accounts (but not classic)</a:t>
            </a:r>
          </a:p>
          <a:p>
            <a:pPr marL="171450" indent="-171450">
              <a:buFont typeface="Arial"/>
              <a:buChar char="•"/>
            </a:pPr>
            <a:r>
              <a:rPr lang="en-US" dirty="0"/>
              <a:t>All regions.</a:t>
            </a:r>
          </a:p>
        </p:txBody>
      </p:sp>
      <p:sp>
        <p:nvSpPr>
          <p:cNvPr id="4" name="Slide Number Placeholder 3"/>
          <p:cNvSpPr>
            <a:spLocks noGrp="1"/>
          </p:cNvSpPr>
          <p:nvPr>
            <p:ph type="sldNum" sz="quarter" idx="10"/>
          </p:nvPr>
        </p:nvSpPr>
        <p:spPr/>
        <p:txBody>
          <a:bodyPr/>
          <a:lstStyle/>
          <a:p>
            <a:fld id="{3C6E4902-292F-4370-AFC1-6D92B180E54E}" type="slidenum">
              <a:rPr lang="en-US" smtClean="0"/>
              <a:t>33</a:t>
            </a:fld>
            <a:endParaRPr lang="en-US"/>
          </a:p>
        </p:txBody>
      </p:sp>
    </p:spTree>
    <p:extLst>
      <p:ext uri="{BB962C8B-B14F-4D97-AF65-F5344CB8AC3E}">
        <p14:creationId xmlns:p14="http://schemas.microsoft.com/office/powerpoint/2010/main" val="333962731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t>Azure Disk Encryption is a new capability that helps you encrypt your Windows and Linux </a:t>
            </a:r>
            <a:r>
              <a:rPr lang="en-US" b="0" i="0" dirty="0" err="1"/>
              <a:t>IaaS</a:t>
            </a:r>
            <a:r>
              <a:rPr lang="en-US" b="0" i="0" dirty="0"/>
              <a:t> virtual machine disks. Azure Disk Encryption leverages the industry standard </a:t>
            </a:r>
            <a:r>
              <a:rPr lang="en-US" b="0" i="0" dirty="0" err="1"/>
              <a:t>BitLocker</a:t>
            </a:r>
            <a:r>
              <a:rPr lang="en-US" b="0" i="0" dirty="0"/>
              <a:t> feature of Windows and the DM-Crypt feature of Linux to provide volume encryption for the OS and the data disks. The solution is integrated with Azure Key Vault to help you control and manage the disk-encryption keys and secrets in your key vault subscription. The solution also ensures that all data on the virtual machine disks are encrypted at rest in your Azure storage.</a:t>
            </a:r>
          </a:p>
          <a:p>
            <a:endParaRPr lang="en-US" b="0" i="0" dirty="0"/>
          </a:p>
          <a:p>
            <a:r>
              <a:rPr lang="en-US" b="0" i="0" dirty="0"/>
              <a:t>Azure disk encryption for Windows and Linux </a:t>
            </a:r>
            <a:r>
              <a:rPr lang="en-US" b="0" i="0" dirty="0" err="1"/>
              <a:t>IaaS</a:t>
            </a:r>
            <a:r>
              <a:rPr lang="en-US" b="0" i="0" dirty="0"/>
              <a:t> VMs is now in General Availability in all Azure public regions and </a:t>
            </a:r>
            <a:r>
              <a:rPr lang="en-US" b="0" i="0" dirty="0" err="1"/>
              <a:t>AzureGov</a:t>
            </a:r>
            <a:r>
              <a:rPr lang="en-US" b="0" i="0" dirty="0"/>
              <a:t> regions for Standard VMs and VMs with premium storage.</a:t>
            </a:r>
          </a:p>
          <a:p>
            <a:endParaRPr lang="en-US" b="0" i="0" dirty="0"/>
          </a:p>
          <a:p>
            <a:r>
              <a:rPr lang="en-US" b="0" i="0" dirty="0"/>
              <a:t>When you apply the Azure Disk Encryption-management solution, you can satisfy the following business needs:</a:t>
            </a:r>
          </a:p>
          <a:p>
            <a:pPr marL="171450" indent="-171450">
              <a:buFont typeface="Arial"/>
              <a:buChar char="•"/>
            </a:pPr>
            <a:r>
              <a:rPr lang="en-US" b="0" i="0" dirty="0" err="1"/>
              <a:t>IaaS</a:t>
            </a:r>
            <a:r>
              <a:rPr lang="en-US" b="0" i="0" dirty="0"/>
              <a:t> VMs are secured at rest, because you can use industry-standard encryption technology to address organizational security and compliance requirements.</a:t>
            </a:r>
          </a:p>
          <a:p>
            <a:pPr marL="171450" indent="-171450">
              <a:buFont typeface="Arial"/>
              <a:buChar char="•"/>
            </a:pPr>
            <a:r>
              <a:rPr lang="en-US" b="0" i="0" dirty="0" err="1"/>
              <a:t>IaaS</a:t>
            </a:r>
            <a:r>
              <a:rPr lang="en-US" b="0" i="0" dirty="0"/>
              <a:t> VMs boot under customer-controlled keys and policies, and you can audit their usage in your key vault.</a:t>
            </a:r>
          </a:p>
        </p:txBody>
      </p:sp>
      <p:sp>
        <p:nvSpPr>
          <p:cNvPr id="4" name="Slide Number Placeholder 3"/>
          <p:cNvSpPr>
            <a:spLocks noGrp="1"/>
          </p:cNvSpPr>
          <p:nvPr>
            <p:ph type="sldNum" sz="quarter" idx="10"/>
          </p:nvPr>
        </p:nvSpPr>
        <p:spPr/>
        <p:txBody>
          <a:bodyPr/>
          <a:lstStyle/>
          <a:p>
            <a:fld id="{3C6E4902-292F-4370-AFC1-6D92B180E54E}" type="slidenum">
              <a:rPr lang="en-US" smtClean="0"/>
              <a:t>34</a:t>
            </a:fld>
            <a:endParaRPr lang="en-US"/>
          </a:p>
        </p:txBody>
      </p:sp>
    </p:spTree>
    <p:extLst>
      <p:ext uri="{BB962C8B-B14F-4D97-AF65-F5344CB8AC3E}">
        <p14:creationId xmlns:p14="http://schemas.microsoft.com/office/powerpoint/2010/main" val="207108735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Aft>
                <a:spcPts val="600"/>
              </a:spcAft>
            </a:pPr>
            <a:r>
              <a:rPr lang="en-US" sz="900" kern="1200">
                <a:solidFill>
                  <a:schemeClr val="tx1"/>
                </a:solidFill>
                <a:effectLst/>
                <a:latin typeface="Segoe UI Light" pitchFamily="34" charset="0"/>
                <a:ea typeface="+mn-ea"/>
                <a:cs typeface="+mn-cs"/>
              </a:rPr>
              <a:t>Customers consider app</a:t>
            </a:r>
            <a:r>
              <a:rPr lang="en-US" sz="900" kern="1200" baseline="0">
                <a:solidFill>
                  <a:schemeClr val="tx1"/>
                </a:solidFill>
                <a:effectLst/>
                <a:latin typeface="Segoe UI Light" pitchFamily="34" charset="0"/>
                <a:ea typeface="+mn-ea"/>
                <a:cs typeface="+mn-cs"/>
              </a:rPr>
              <a:t> modernization for a few reasons.</a:t>
            </a:r>
          </a:p>
          <a:p>
            <a:pPr marL="228600" indent="-228600">
              <a:lnSpc>
                <a:spcPct val="90000"/>
              </a:lnSpc>
              <a:spcAft>
                <a:spcPts val="600"/>
              </a:spcAft>
              <a:buFont typeface="Arial" panose="020B0604020202020204" pitchFamily="34" charset="0"/>
              <a:buChar char="•"/>
            </a:pPr>
            <a:r>
              <a:rPr lang="en-US" sz="900" kern="1200" baseline="0">
                <a:solidFill>
                  <a:schemeClr val="tx1"/>
                </a:solidFill>
                <a:effectLst/>
                <a:latin typeface="Segoe UI Light" pitchFamily="34" charset="0"/>
                <a:ea typeface="+mn-ea"/>
                <a:cs typeface="+mn-cs"/>
              </a:rPr>
              <a:t>They want to leverage Cloud native technologies (born in the cloud). Examples are </a:t>
            </a:r>
            <a:r>
              <a:rPr lang="en-US" sz="900" kern="1200" baseline="0" err="1">
                <a:solidFill>
                  <a:schemeClr val="tx1"/>
                </a:solidFill>
                <a:effectLst/>
                <a:latin typeface="Segoe UI Light" pitchFamily="34" charset="0"/>
                <a:ea typeface="+mn-ea"/>
                <a:cs typeface="+mn-cs"/>
              </a:rPr>
              <a:t>Serverless</a:t>
            </a:r>
            <a:r>
              <a:rPr lang="en-US" sz="900" kern="1200" baseline="0">
                <a:solidFill>
                  <a:schemeClr val="tx1"/>
                </a:solidFill>
                <a:effectLst/>
                <a:latin typeface="Segoe UI Light" pitchFamily="34" charset="0"/>
                <a:ea typeface="+mn-ea"/>
                <a:cs typeface="+mn-cs"/>
              </a:rPr>
              <a:t>: Function, </a:t>
            </a:r>
            <a:r>
              <a:rPr lang="en-US" sz="900" kern="1200" baseline="0" err="1">
                <a:solidFill>
                  <a:schemeClr val="tx1"/>
                </a:solidFill>
                <a:effectLst/>
                <a:latin typeface="Segoe UI Light" pitchFamily="34" charset="0"/>
                <a:ea typeface="+mn-ea"/>
                <a:cs typeface="+mn-cs"/>
              </a:rPr>
              <a:t>LogicApps</a:t>
            </a:r>
            <a:r>
              <a:rPr lang="en-US" sz="900" kern="1200" baseline="0">
                <a:solidFill>
                  <a:schemeClr val="tx1"/>
                </a:solidFill>
                <a:effectLst/>
                <a:latin typeface="Segoe UI Light" pitchFamily="34" charset="0"/>
                <a:ea typeface="+mn-ea"/>
                <a:cs typeface="+mn-cs"/>
              </a:rPr>
              <a:t>.</a:t>
            </a:r>
          </a:p>
          <a:p>
            <a:pPr marL="228600" indent="-228600">
              <a:lnSpc>
                <a:spcPct val="90000"/>
              </a:lnSpc>
              <a:spcAft>
                <a:spcPts val="600"/>
              </a:spcAft>
              <a:buFont typeface="Arial" panose="020B0604020202020204" pitchFamily="34" charset="0"/>
              <a:buChar char="•"/>
            </a:pPr>
            <a:r>
              <a:rPr lang="en-US" sz="900" kern="1200" baseline="0">
                <a:solidFill>
                  <a:schemeClr val="tx1"/>
                </a:solidFill>
                <a:effectLst/>
                <a:latin typeface="Segoe UI Light" pitchFamily="34" charset="0"/>
                <a:ea typeface="+mn-ea"/>
                <a:cs typeface="+mn-cs"/>
              </a:rPr>
              <a:t>They want to extend their existing apps (e.g. add new features, capacity) to benefit from the emerging AI tech, such as ML, AI, Bot…etc. </a:t>
            </a:r>
          </a:p>
          <a:p>
            <a:pPr marL="228600" indent="-228600">
              <a:lnSpc>
                <a:spcPct val="90000"/>
              </a:lnSpc>
              <a:spcAft>
                <a:spcPts val="600"/>
              </a:spcAft>
              <a:buFont typeface="Arial" panose="020B0604020202020204" pitchFamily="34" charset="0"/>
              <a:buChar char="•"/>
            </a:pPr>
            <a:r>
              <a:rPr lang="en-US" sz="900" kern="1200">
                <a:solidFill>
                  <a:schemeClr val="tx1"/>
                </a:solidFill>
                <a:effectLst/>
                <a:latin typeface="Segoe UI Light" pitchFamily="34" charset="0"/>
                <a:ea typeface="+mn-ea"/>
                <a:cs typeface="+mn-cs"/>
              </a:rPr>
              <a:t>They want to mobilize their workforce, and have to mobile-ready their internal apps.</a:t>
            </a:r>
          </a:p>
          <a:p>
            <a:pPr marL="228600" indent="-228600">
              <a:lnSpc>
                <a:spcPct val="90000"/>
              </a:lnSpc>
              <a:spcAft>
                <a:spcPts val="600"/>
              </a:spcAft>
              <a:buFont typeface="Arial" panose="020B0604020202020204" pitchFamily="34" charset="0"/>
              <a:buChar char="•"/>
            </a:pPr>
            <a:r>
              <a:rPr lang="en-US" sz="900" kern="1200">
                <a:solidFill>
                  <a:schemeClr val="tx1"/>
                </a:solidFill>
                <a:effectLst/>
                <a:latin typeface="Segoe UI Light" pitchFamily="34" charset="0"/>
                <a:ea typeface="+mn-ea"/>
                <a:cs typeface="+mn-cs"/>
              </a:rPr>
              <a:t>Finally, their dev</a:t>
            </a:r>
            <a:r>
              <a:rPr lang="en-US" sz="900" kern="1200" baseline="0">
                <a:solidFill>
                  <a:schemeClr val="tx1"/>
                </a:solidFill>
                <a:effectLst/>
                <a:latin typeface="Segoe UI Light" pitchFamily="34" charset="0"/>
                <a:ea typeface="+mn-ea"/>
                <a:cs typeface="+mn-cs"/>
              </a:rPr>
              <a:t> teams would need seamless, modern, constant CI/CD capability to improve productivity and cut cost. </a:t>
            </a:r>
            <a:br>
              <a:rPr lang="en-US" sz="900" kern="1200">
                <a:solidFill>
                  <a:schemeClr val="tx1"/>
                </a:solidFill>
                <a:effectLst/>
                <a:latin typeface="Segoe UI Light" pitchFamily="34" charset="0"/>
                <a:ea typeface="+mn-ea"/>
                <a:cs typeface="+mn-cs"/>
              </a:rPr>
            </a:br>
            <a:endParaRPr lang="en-US" sz="900" kern="1200">
              <a:solidFill>
                <a:schemeClr val="tx1"/>
              </a:solidFill>
              <a:effectLst/>
              <a:latin typeface="Segoe UI Light" pitchFamily="34" charset="0"/>
              <a:ea typeface="+mn-ea"/>
              <a:cs typeface="+mn-cs"/>
            </a:endParaRPr>
          </a:p>
        </p:txBody>
      </p:sp>
      <p:sp>
        <p:nvSpPr>
          <p:cNvPr id="4" name="Footer Placeholder 3"/>
          <p:cNvSpPr>
            <a:spLocks noGrp="1"/>
          </p:cNvSpPr>
          <p:nvPr>
            <p:ph type="ftr" sz="quarter" idx="10"/>
          </p:nvPr>
        </p:nvSpPr>
        <p:spPr/>
        <p:txBody>
          <a:bodyPr/>
          <a:lstStyle/>
          <a:p>
            <a:pPr marL="582359" defTabSz="931467"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defTabSz="932218">
              <a:defRPr/>
            </a:pPr>
            <a:fld id="{E74353ED-ACB2-44BF-A903-985B0AF962B7}" type="datetime1">
              <a:rPr lang="en-US" smtClean="0">
                <a:solidFill>
                  <a:prstClr val="black"/>
                </a:solidFill>
              </a:rPr>
              <a:pPr defTabSz="932218">
                <a:defRPr/>
              </a:pPr>
              <a:t>1/24/2018</a:t>
            </a:fld>
            <a:endParaRPr lang="en-US">
              <a:solidFill>
                <a:prstClr val="black"/>
              </a:solidFill>
            </a:endParaRPr>
          </a:p>
        </p:txBody>
      </p:sp>
      <p:sp>
        <p:nvSpPr>
          <p:cNvPr id="6" name="Slide Number Placeholder 5"/>
          <p:cNvSpPr>
            <a:spLocks noGrp="1"/>
          </p:cNvSpPr>
          <p:nvPr>
            <p:ph type="sldNum" sz="quarter" idx="12"/>
          </p:nvPr>
        </p:nvSpPr>
        <p:spPr/>
        <p:txBody>
          <a:bodyPr/>
          <a:lstStyle/>
          <a:p>
            <a:pPr defTabSz="932218">
              <a:defRPr/>
            </a:pPr>
            <a:fld id="{B4008EB6-D09E-4580-8CD6-DDB14511944F}" type="slidenum">
              <a:rPr lang="en-US" smtClean="0">
                <a:solidFill>
                  <a:prstClr val="black"/>
                </a:solidFill>
              </a:rPr>
              <a:pPr defTabSz="932218">
                <a:defRPr/>
              </a:pPr>
              <a:t>35</a:t>
            </a:fld>
            <a:endParaRPr lang="en-US">
              <a:solidFill>
                <a:prstClr val="black"/>
              </a:solidFill>
            </a:endParaRPr>
          </a:p>
        </p:txBody>
      </p:sp>
    </p:spTree>
    <p:extLst>
      <p:ext uri="{BB962C8B-B14F-4D97-AF65-F5344CB8AC3E}">
        <p14:creationId xmlns:p14="http://schemas.microsoft.com/office/powerpoint/2010/main" val="1249441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As with the application and VM migration discussed earlier, data migration includes</a:t>
            </a:r>
            <a:r>
              <a:rPr lang="en-US" baseline="0"/>
              <a:t> a discovery/assessment stage, then the migration itself, which includes conversion of the data, remediating any compatibility issues, migrating the data and scheming, then optimizing. After testing, the data can be synced and then the organization can cut over to the Azure database.</a:t>
            </a:r>
            <a:endParaRPr lang="en-US"/>
          </a:p>
        </p:txBody>
      </p:sp>
      <p:sp>
        <p:nvSpPr>
          <p:cNvPr id="4" name="Header Placeholder 3"/>
          <p:cNvSpPr>
            <a:spLocks noGrp="1"/>
          </p:cNvSpPr>
          <p:nvPr>
            <p:ph type="hdr" sz="quarter" idx="10"/>
          </p:nvPr>
        </p:nvSpPr>
        <p:spPr/>
        <p:txBody>
          <a:bodyPr/>
          <a:lstStyle/>
          <a:p>
            <a:endParaRPr lang="en-US">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solidFill>
                  <a:prstClr val="black"/>
                </a:solidFill>
              </a:rPr>
              <a:pPr/>
              <a:t>1/24/2018 2:30 PM</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36</a:t>
            </a:fld>
            <a:endParaRPr lang="en-US">
              <a:solidFill>
                <a:prstClr val="black"/>
              </a:solidFill>
            </a:endParaRPr>
          </a:p>
        </p:txBody>
      </p:sp>
    </p:spTree>
    <p:extLst>
      <p:ext uri="{BB962C8B-B14F-4D97-AF65-F5344CB8AC3E}">
        <p14:creationId xmlns:p14="http://schemas.microsoft.com/office/powerpoint/2010/main" val="23161934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1/24/2018 2:30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37</a:t>
            </a:fld>
            <a:endParaRPr lang="en-US"/>
          </a:p>
        </p:txBody>
      </p:sp>
    </p:spTree>
    <p:extLst>
      <p:ext uri="{BB962C8B-B14F-4D97-AF65-F5344CB8AC3E}">
        <p14:creationId xmlns:p14="http://schemas.microsoft.com/office/powerpoint/2010/main" val="121663216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a:t>
            </a:r>
            <a:r>
              <a:rPr lang="en-US" baseline="0"/>
              <a:t> Data Migration Assistant helps with the discovery and assessment stage, then the Migration Service is used to migrate the data, schema, etc. It works with SQL Server as well as Oracle and </a:t>
            </a:r>
            <a:r>
              <a:rPr lang="en-US" baseline="0" err="1"/>
              <a:t>MySql</a:t>
            </a:r>
            <a:r>
              <a:rPr lang="en-US" baseline="0"/>
              <a:t>. </a:t>
            </a:r>
          </a:p>
          <a:p>
            <a:endParaRPr lang="en-US"/>
          </a:p>
          <a:p>
            <a:pPr marL="228600" indent="-228600">
              <a:buAutoNum type="arabicPeriod"/>
            </a:pPr>
            <a:r>
              <a:rPr lang="en-US"/>
              <a:t>DMA –  Built by SQL Engineering team with latest and greatest knowledge base of all SQL versions. This helps with assessing and planning.</a:t>
            </a:r>
          </a:p>
          <a:p>
            <a:pPr marL="228600" indent="-228600">
              <a:buAutoNum type="arabicPeriod"/>
            </a:pPr>
            <a:r>
              <a:rPr lang="en-US"/>
              <a:t>DMS – Newest offering, Azure service that helps you move your on-</a:t>
            </a:r>
            <a:r>
              <a:rPr lang="en-US" err="1"/>
              <a:t>prem</a:t>
            </a:r>
            <a:r>
              <a:rPr lang="en-US"/>
              <a:t> DBs to Azure at scale.</a:t>
            </a:r>
          </a:p>
          <a:p>
            <a:endParaRPr lang="en-US"/>
          </a:p>
        </p:txBody>
      </p:sp>
      <p:sp>
        <p:nvSpPr>
          <p:cNvPr id="4" name="Header Placeholder 3"/>
          <p:cNvSpPr>
            <a:spLocks noGrp="1"/>
          </p:cNvSpPr>
          <p:nvPr>
            <p:ph type="hdr" sz="quarter" idx="10"/>
          </p:nvPr>
        </p:nvSpPr>
        <p:spPr/>
        <p:txBody>
          <a:bodyPr/>
          <a:lstStyle/>
          <a:p>
            <a:r>
              <a:rPr lang="en-US">
                <a:solidFill>
                  <a:prstClr val="black"/>
                </a:solidFill>
              </a:rPr>
              <a:t>Microsoft Build 2017</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solidFill>
                  <a:prstClr val="black"/>
                </a:solidFill>
              </a:rPr>
              <a:pPr/>
              <a:t>1/24/2018 2:30 PM</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38</a:t>
            </a:fld>
            <a:endParaRPr lang="en-US">
              <a:solidFill>
                <a:prstClr val="black"/>
              </a:solidFill>
            </a:endParaRPr>
          </a:p>
        </p:txBody>
      </p:sp>
    </p:spTree>
    <p:extLst>
      <p:ext uri="{BB962C8B-B14F-4D97-AF65-F5344CB8AC3E}">
        <p14:creationId xmlns:p14="http://schemas.microsoft.com/office/powerpoint/2010/main" val="120459418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Data Migration Assistant enables discovery and assessment of current data environment, identifies compatibility issues, and recommends performance and reliability improvements </a:t>
            </a:r>
          </a:p>
        </p:txBody>
      </p:sp>
      <p:sp>
        <p:nvSpPr>
          <p:cNvPr id="4" name="Header Placeholder 3"/>
          <p:cNvSpPr>
            <a:spLocks noGrp="1"/>
          </p:cNvSpPr>
          <p:nvPr>
            <p:ph type="hdr" sz="quarter" idx="10"/>
          </p:nvPr>
        </p:nvSpPr>
        <p:spPr/>
        <p:txBody>
          <a:bodyPr/>
          <a:lstStyle/>
          <a:p>
            <a:pPr defTabSz="914400">
              <a:defRPr/>
            </a:pPr>
            <a:endParaRPr lang="en-US" sz="1800" kern="0">
              <a:solidFill>
                <a:sysClr val="windowText" lastClr="000000"/>
              </a:solidFill>
            </a:endParaRPr>
          </a:p>
        </p:txBody>
      </p:sp>
      <p:sp>
        <p:nvSpPr>
          <p:cNvPr id="5" name="Footer Placeholder 4"/>
          <p:cNvSpPr>
            <a:spLocks noGrp="1"/>
          </p:cNvSpPr>
          <p:nvPr>
            <p:ph type="ftr" sz="quarter" idx="11"/>
          </p:nvPr>
        </p:nvSpPr>
        <p:spPr/>
        <p:txBody>
          <a:bodyPr/>
          <a:lstStyle/>
          <a:p>
            <a:pPr marL="0" defTabSz="914099" eaLnBrk="0" hangingPunct="0">
              <a:defRPr/>
            </a:pPr>
            <a:r>
              <a:rPr lang="en-US" sz="400" ker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14400">
              <a:defRPr/>
            </a:pPr>
            <a:fld id="{38EEC551-8CDA-4EB6-89BB-2A86C9F091C8}" type="datetime8">
              <a:rPr lang="en-US" sz="1800" kern="0" smtClean="0">
                <a:solidFill>
                  <a:sysClr val="windowText" lastClr="000000"/>
                </a:solidFill>
              </a:rPr>
              <a:pPr defTabSz="914400">
                <a:defRPr/>
              </a:pPr>
              <a:t>1/24/2018 2:30 PM</a:t>
            </a:fld>
            <a:endParaRPr lang="en-US" sz="1800" kern="0">
              <a:solidFill>
                <a:sysClr val="windowText" lastClr="000000"/>
              </a:solidFill>
            </a:endParaRPr>
          </a:p>
        </p:txBody>
      </p:sp>
      <p:sp>
        <p:nvSpPr>
          <p:cNvPr id="7" name="Slide Number Placeholder 6"/>
          <p:cNvSpPr>
            <a:spLocks noGrp="1"/>
          </p:cNvSpPr>
          <p:nvPr>
            <p:ph type="sldNum" sz="quarter" idx="13"/>
          </p:nvPr>
        </p:nvSpPr>
        <p:spPr/>
        <p:txBody>
          <a:bodyPr/>
          <a:lstStyle/>
          <a:p>
            <a:pPr defTabSz="914400">
              <a:defRPr/>
            </a:pPr>
            <a:fld id="{B4008EB6-D09E-4580-8CD6-DDB14511944F}" type="slidenum">
              <a:rPr lang="en-US" sz="1800" kern="0" smtClean="0">
                <a:solidFill>
                  <a:sysClr val="windowText" lastClr="000000"/>
                </a:solidFill>
              </a:rPr>
              <a:pPr defTabSz="914400">
                <a:defRPr/>
              </a:pPr>
              <a:t>39</a:t>
            </a:fld>
            <a:endParaRPr lang="en-US" sz="1800" kern="0">
              <a:solidFill>
                <a:sysClr val="windowText" lastClr="000000"/>
              </a:solidFill>
            </a:endParaRPr>
          </a:p>
        </p:txBody>
      </p:sp>
    </p:spTree>
    <p:extLst>
      <p:ext uri="{BB962C8B-B14F-4D97-AF65-F5344CB8AC3E}">
        <p14:creationId xmlns:p14="http://schemas.microsoft.com/office/powerpoint/2010/main" val="9283235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Azure provides several cloud-based compute offerings to run your application so that you don't have to worry about the infrastructure details.</a:t>
            </a:r>
          </a:p>
          <a:p>
            <a:endParaRPr lang="en-US"/>
          </a:p>
          <a:p>
            <a:r>
              <a:rPr lang="en-US"/>
              <a:t>You can easily scale up or scale out your resources as your application usage grows. Azure offers services that cover the spectrum—from providing infrastructure-as-a-service (IaaS) to give you full control over your application hosting, through platform-as-a-service (PaaS) where the services are hosted for you, to true </a:t>
            </a:r>
            <a:r>
              <a:rPr lang="en-US" err="1"/>
              <a:t>serverless</a:t>
            </a:r>
            <a:r>
              <a:rPr lang="en-US"/>
              <a:t> hosting where all you need to do is write your code.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2905B9C-091B-4B4E-9A03-6DA6B043223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7365933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400">
              <a:lnSpc>
                <a:spcPct val="100000"/>
              </a:lnSpc>
              <a:spcAft>
                <a:spcPts val="0"/>
              </a:spcAft>
              <a:defRPr/>
            </a:pPr>
            <a:r>
              <a:rPr lang="en-US" dirty="0"/>
              <a:t>As organizations look to optimize their IT infrastructure so they have more time and resources to focus on business transformation, Microsoft is committed to accelerating these initiatives. </a:t>
            </a:r>
            <a:r>
              <a:rPr lang="en-US" sz="900" kern="1200" dirty="0">
                <a:solidFill>
                  <a:schemeClr val="tx1"/>
                </a:solidFill>
                <a:effectLst/>
                <a:latin typeface="Segoe UI Light" pitchFamily="34" charset="0"/>
                <a:ea typeface="+mn-ea"/>
                <a:cs typeface="+mn-cs"/>
              </a:rPr>
              <a:t>Database Migration Service helps migrate existing on-premises SQL Server, Oracle, and MySQL databases to Azure SQL Database, Azure SQL Database Managed Instance or SQL Server on Azure virtual machines.</a:t>
            </a:r>
            <a:endParaRPr lang="en-US" dirty="0">
              <a:effectLst/>
            </a:endParaRPr>
          </a:p>
          <a:p>
            <a:pPr defTabSz="914400">
              <a:lnSpc>
                <a:spcPct val="100000"/>
              </a:lnSpc>
              <a:spcAft>
                <a:spcPts val="0"/>
              </a:spcAft>
              <a:defRPr/>
            </a:pPr>
            <a:endParaRPr lang="en-US" dirty="0"/>
          </a:p>
          <a:p>
            <a:pPr defTabSz="914400">
              <a:lnSpc>
                <a:spcPct val="100000"/>
              </a:lnSpc>
              <a:spcAft>
                <a:spcPts val="0"/>
              </a:spcAft>
              <a:defRPr/>
            </a:pPr>
            <a:r>
              <a:rPr lang="en-US" dirty="0"/>
              <a:t>Deployment options will include Azure SQL Database and SQL Server in Azure VM.</a:t>
            </a:r>
          </a:p>
          <a:p>
            <a:pPr defTabSz="914400">
              <a:lnSpc>
                <a:spcPct val="100000"/>
              </a:lnSpc>
              <a:spcAft>
                <a:spcPts val="0"/>
              </a:spcAft>
              <a:defRPr/>
            </a:pPr>
            <a:endParaRPr lang="en-US" dirty="0"/>
          </a:p>
          <a:p>
            <a:r>
              <a:rPr lang="en-US" dirty="0">
                <a:sym typeface="Wingdings" panose="05000000000000000000" pitchFamily="2" charset="2"/>
              </a:rPr>
              <a:t>Managed service platform for migrating databases</a:t>
            </a:r>
          </a:p>
          <a:p>
            <a:r>
              <a:rPr lang="en-US" dirty="0">
                <a:sym typeface="Wingdings" panose="05000000000000000000" pitchFamily="2" charset="2"/>
              </a:rPr>
              <a:t>Azure SQL DB and Managed Instance as targets</a:t>
            </a:r>
          </a:p>
          <a:p>
            <a:r>
              <a:rPr lang="en-US" dirty="0">
                <a:sym typeface="Wingdings" panose="05000000000000000000" pitchFamily="2" charset="2"/>
              </a:rPr>
              <a:t>Competitive DBs – Oracle and MySQL</a:t>
            </a:r>
          </a:p>
          <a:p>
            <a:r>
              <a:rPr lang="en-US" dirty="0">
                <a:sym typeface="Wingdings" panose="05000000000000000000" pitchFamily="2" charset="2"/>
              </a:rPr>
              <a:t>Meets enterprise non-functional requirements </a:t>
            </a:r>
            <a:r>
              <a:rPr lang="en-US" sz="400" dirty="0">
                <a:sym typeface="Wingdings" panose="05000000000000000000" pitchFamily="2" charset="2"/>
              </a:rPr>
              <a:t>(NFRs) – Compliance, Security, Costs, etc.</a:t>
            </a:r>
          </a:p>
          <a:p>
            <a:endParaRPr lang="en-US" sz="400" dirty="0">
              <a:sym typeface="Wingdings" panose="05000000000000000000" pitchFamily="2" charset="2"/>
            </a:endParaRPr>
          </a:p>
        </p:txBody>
      </p:sp>
      <p:sp>
        <p:nvSpPr>
          <p:cNvPr id="4" name="Slide Number Placeholder 3"/>
          <p:cNvSpPr>
            <a:spLocks noGrp="1"/>
          </p:cNvSpPr>
          <p:nvPr>
            <p:ph type="sldNum" sz="quarter" idx="10"/>
          </p:nvPr>
        </p:nvSpPr>
        <p:spPr/>
        <p:txBody>
          <a:bodyPr/>
          <a:lstStyle/>
          <a:p>
            <a:pPr defTabSz="914400">
              <a:defRPr/>
            </a:pPr>
            <a:fld id="{3829E9FC-B671-424D-AD31-3E8C5FC948FF}" type="slidenum">
              <a:rPr lang="en-US" smtClean="0">
                <a:solidFill>
                  <a:prstClr val="black"/>
                </a:solidFill>
                <a:latin typeface="Calibri" panose="020F0502020204030204"/>
              </a:rPr>
              <a:pPr defTabSz="914400">
                <a:defRPr/>
              </a:pPr>
              <a:t>40</a:t>
            </a:fld>
            <a:endParaRPr lang="en-US">
              <a:solidFill>
                <a:prstClr val="black"/>
              </a:solidFill>
              <a:latin typeface="Calibri" panose="020F0502020204030204"/>
            </a:endParaRPr>
          </a:p>
        </p:txBody>
      </p:sp>
    </p:spTree>
    <p:extLst>
      <p:ext uri="{BB962C8B-B14F-4D97-AF65-F5344CB8AC3E}">
        <p14:creationId xmlns:p14="http://schemas.microsoft.com/office/powerpoint/2010/main" val="21396102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solidFill>
                  <a:prstClr val="black"/>
                </a:solidFill>
              </a:rPr>
              <a:pPr/>
              <a:t>1/24/2018 2:30 PM</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41</a:t>
            </a:fld>
            <a:endParaRPr lang="en-US">
              <a:solidFill>
                <a:prstClr val="black"/>
              </a:solidFill>
            </a:endParaRPr>
          </a:p>
        </p:txBody>
      </p:sp>
    </p:spTree>
    <p:extLst>
      <p:ext uri="{BB962C8B-B14F-4D97-AF65-F5344CB8AC3E}">
        <p14:creationId xmlns:p14="http://schemas.microsoft.com/office/powerpoint/2010/main" val="150944395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This</a:t>
            </a:r>
            <a:r>
              <a:rPr lang="en-US" baseline="0" dirty="0"/>
              <a:t> is </a:t>
            </a:r>
            <a:r>
              <a:rPr lang="en-US" dirty="0"/>
              <a:t>new deployment option in preview within Azure SQL Database called </a:t>
            </a:r>
            <a:r>
              <a:rPr lang="en-US" b="1" i="1" dirty="0"/>
              <a:t>Managed Instance</a:t>
            </a:r>
            <a:r>
              <a:rPr lang="en-US" dirty="0"/>
              <a:t>.  </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Managed Instance offers near 100% SQL Server compatibility with the benefits of platform as a service! This includes features like SQL CLR, SQL Server Agent and cross-database querying. If you can imagine a managed SQL Server environment where you continue using instance level capabilities without changing your application design – </a:t>
            </a:r>
            <a:r>
              <a:rPr lang="en-US" b="1" dirty="0"/>
              <a:t>it’s a real game changer</a:t>
            </a:r>
            <a:r>
              <a:rPr lang="en-US" dirty="0"/>
              <a:t>. </a:t>
            </a:r>
            <a:r>
              <a:rPr lang="en-US" sz="900" dirty="0"/>
              <a:t>Managed Instance is currently in private preview,</a:t>
            </a:r>
            <a:r>
              <a:rPr lang="en-US" sz="900" baseline="0" dirty="0"/>
              <a:t> </a:t>
            </a:r>
            <a:r>
              <a:rPr lang="en-US" sz="900" dirty="0"/>
              <a:t>during which we’ll work with early adopter customers to make sure we satisfy the “lift and shift” requirements for the widest set of existing applications. </a:t>
            </a:r>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endParaRPr kumimoji="0" lang="en-US" sz="900" b="0" i="0" u="none" strike="noStrike" kern="1200" cap="none" spc="0" normalizeH="0" baseline="0" noProof="0" dirty="0">
              <a:ln>
                <a:noFill/>
              </a:ln>
              <a:solidFill>
                <a:srgbClr val="353535">
                  <a:hueOff val="0"/>
                  <a:satOff val="0"/>
                  <a:lumOff val="0"/>
                  <a:alphaOff val="0"/>
                </a:srgbClr>
              </a:solidFill>
              <a:effectLst/>
              <a:uLnTx/>
              <a:uFillTx/>
              <a:latin typeface="Segoe UI Semilight"/>
              <a:ea typeface="+mn-ea"/>
              <a:cs typeface="+mn-cs"/>
            </a:endParaRP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353535">
                    <a:hueOff val="0"/>
                    <a:satOff val="0"/>
                    <a:lumOff val="0"/>
                    <a:alphaOff val="0"/>
                  </a:srgbClr>
                </a:solidFill>
                <a:effectLst/>
                <a:uLnTx/>
                <a:uFillTx/>
                <a:latin typeface="Segoe UI Semilight"/>
                <a:ea typeface="+mn-ea"/>
                <a:cs typeface="+mn-cs"/>
              </a:rPr>
              <a:t>Fully-fledged SQL instance with nearly 100% compatibility with on-premises</a:t>
            </a: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353535">
                    <a:hueOff val="0"/>
                    <a:satOff val="0"/>
                    <a:lumOff val="0"/>
                    <a:alphaOff val="0"/>
                  </a:srgbClr>
                </a:solidFill>
                <a:effectLst/>
                <a:uLnTx/>
                <a:uFillTx/>
                <a:latin typeface="Segoe UI Semilight"/>
                <a:ea typeface="+mn-ea"/>
                <a:cs typeface="+mn-cs"/>
              </a:rPr>
              <a:t>Learns and adapts with customer apps</a:t>
            </a: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353535">
                    <a:hueOff val="0"/>
                    <a:satOff val="0"/>
                    <a:lumOff val="0"/>
                    <a:alphaOff val="0"/>
                  </a:srgbClr>
                </a:solidFill>
                <a:effectLst/>
                <a:uLnTx/>
                <a:uFillTx/>
                <a:latin typeface="Segoe UI Semilight"/>
                <a:ea typeface="+mn-ea"/>
                <a:cs typeface="+mn-cs"/>
              </a:rPr>
              <a:t>Competitive, Transparent and Frictionless</a:t>
            </a:r>
          </a:p>
          <a:p>
            <a:endParaRPr lang="en-US" dirty="0"/>
          </a:p>
        </p:txBody>
      </p:sp>
      <p:sp>
        <p:nvSpPr>
          <p:cNvPr id="4" name="Header Placeholder 3"/>
          <p:cNvSpPr>
            <a:spLocks noGrp="1"/>
          </p:cNvSpPr>
          <p:nvPr>
            <p:ph type="hdr" sz="quarter" idx="10"/>
          </p:nvPr>
        </p:nvSpPr>
        <p:spPr/>
        <p:txBody>
          <a:bodyPr/>
          <a:lstStyle/>
          <a:p>
            <a:pPr>
              <a:defRPr/>
            </a:pPr>
            <a:endParaRPr lang="en-US">
              <a:solidFill>
                <a:prstClr val="black"/>
              </a:solidFill>
            </a:endParaRPr>
          </a:p>
        </p:txBody>
      </p:sp>
      <p:sp>
        <p:nvSpPr>
          <p:cNvPr id="5" name="Footer Placeholder 4"/>
          <p:cNvSpPr>
            <a:spLocks noGrp="1"/>
          </p:cNvSpPr>
          <p:nvPr>
            <p:ph type="ftr" sz="quarter" idx="11"/>
          </p:nvPr>
        </p:nvSpPr>
        <p:spPr/>
        <p:txBody>
          <a:bodyPr/>
          <a:lstStyle/>
          <a:p>
            <a:pPr defTabSz="914099"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a:defRPr/>
            </a:pPr>
            <a:fld id="{D18B56EA-E28F-4F92-9F16-7A6F2501B303}" type="datetime8">
              <a:rPr lang="en-US" smtClean="0">
                <a:solidFill>
                  <a:prstClr val="black"/>
                </a:solidFill>
              </a:rPr>
              <a:pPr>
                <a:defRPr/>
              </a:pPr>
              <a:t>1/24/2018 2:30 PM</a:t>
            </a:fld>
            <a:endParaRPr lang="en-US">
              <a:solidFill>
                <a:prstClr val="black"/>
              </a:solidFill>
            </a:endParaRPr>
          </a:p>
        </p:txBody>
      </p:sp>
      <p:sp>
        <p:nvSpPr>
          <p:cNvPr id="7" name="Slide Number Placeholder 6"/>
          <p:cNvSpPr>
            <a:spLocks noGrp="1"/>
          </p:cNvSpPr>
          <p:nvPr>
            <p:ph type="sldNum" sz="quarter" idx="13"/>
          </p:nvPr>
        </p:nvSpPr>
        <p:spPr/>
        <p:txBody>
          <a:bodyPr/>
          <a:lstStyle/>
          <a:p>
            <a:pPr>
              <a:defRPr/>
            </a:pPr>
            <a:fld id="{B4008EB6-D09E-4580-8CD6-DDB14511944F}" type="slidenum">
              <a:rPr lang="en-US" smtClean="0">
                <a:solidFill>
                  <a:prstClr val="black"/>
                </a:solidFill>
              </a:rPr>
              <a:pPr>
                <a:defRPr/>
              </a:pPr>
              <a:t>42</a:t>
            </a:fld>
            <a:endParaRPr lang="en-US">
              <a:solidFill>
                <a:prstClr val="black"/>
              </a:solidFill>
            </a:endParaRPr>
          </a:p>
        </p:txBody>
      </p:sp>
    </p:spTree>
    <p:extLst>
      <p:ext uri="{BB962C8B-B14F-4D97-AF65-F5344CB8AC3E}">
        <p14:creationId xmlns:p14="http://schemas.microsoft.com/office/powerpoint/2010/main" val="51629860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92D995A-9394-46D5-9C49-13F10C72ADAD}"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5720567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Power your entire data estate with SQL Server 2017 and Azure Data Services</a:t>
            </a:r>
            <a:endParaRPr lang="en-US" dirty="0"/>
          </a:p>
          <a:p>
            <a:r>
              <a:rPr lang="en-US" dirty="0"/>
              <a:t>Now we’ll look at all the reasons why Azure Data Services, along with SQL Server, are the right data management and analytics solutions for your cloud data estate. Only Microsoft can provide a consistent experience for all these workloads, from on-premises to the cloud. </a:t>
            </a:r>
            <a:r>
              <a:rPr lang="en-US" b="1" dirty="0"/>
              <a:t>Any language, any platform, anywhere.</a:t>
            </a:r>
            <a:endParaRPr lang="en-US" dirty="0"/>
          </a:p>
          <a:p>
            <a:r>
              <a:rPr lang="en-US" b="1" dirty="0"/>
              <a:t> </a:t>
            </a:r>
            <a:endParaRPr lang="en-US" dirty="0"/>
          </a:p>
          <a:p>
            <a:r>
              <a:rPr lang="en-US" b="1" dirty="0"/>
              <a:t>Data Sources</a:t>
            </a:r>
            <a:endParaRPr lang="en-US" dirty="0"/>
          </a:p>
          <a:p>
            <a:r>
              <a:rPr lang="en-US" dirty="0"/>
              <a:t>Azure Data Services has a variety of data management and analytics tools for all your data needs. It can store structured and unstructured data, whether it’s born in the cloud like sensor and social, or perhaps different data altogether like media.</a:t>
            </a:r>
          </a:p>
          <a:p>
            <a:r>
              <a:rPr lang="en-US" b="1" dirty="0"/>
              <a:t> </a:t>
            </a:r>
            <a:endParaRPr lang="en-US" dirty="0"/>
          </a:p>
          <a:p>
            <a:r>
              <a:rPr lang="en-US" b="1" dirty="0"/>
              <a:t>Data Management</a:t>
            </a:r>
            <a:endParaRPr lang="en-US" dirty="0"/>
          </a:p>
          <a:p>
            <a:r>
              <a:rPr lang="en-US" b="1" dirty="0"/>
              <a:t>Azure SQL Database </a:t>
            </a:r>
            <a:r>
              <a:rPr lang="en-US" dirty="0"/>
              <a:t>is the cloud answer to managing your operational data, with the ability to achieve </a:t>
            </a:r>
            <a:r>
              <a:rPr lang="en-US" b="1" dirty="0"/>
              <a:t>infinite scale. </a:t>
            </a:r>
            <a:r>
              <a:rPr lang="en-US" dirty="0"/>
              <a:t>It’s built on SQL Server, so your existing applications and skills transfer. And as a managed database service, it can save you time and money in both set-up and administration</a:t>
            </a:r>
            <a:r>
              <a:rPr lang="en-US" b="1" dirty="0"/>
              <a:t>.</a:t>
            </a:r>
            <a:endParaRPr lang="en-US" dirty="0"/>
          </a:p>
          <a:p>
            <a:endParaRPr lang="en-US" b="1" dirty="0"/>
          </a:p>
          <a:p>
            <a:r>
              <a:rPr lang="en-US" b="1" dirty="0"/>
              <a:t>Azure SQL Data Warehouse </a:t>
            </a:r>
            <a:r>
              <a:rPr lang="en-US" dirty="0"/>
              <a:t>is the industry’s first enterprise-class cloud data warehouse that can grow, shrink, and pause in seconds. Based on the proven SQL Server relational database engine, it gives petabyte scalability with massive parallel-processing architecture that enables distributed processing to handle the rigors of modern data realities. It independently scales compute and storage in seconds.</a:t>
            </a:r>
          </a:p>
          <a:p>
            <a:r>
              <a:rPr lang="en-US" dirty="0"/>
              <a:t>SQL Data Warehouse works seamlessly with Power BI, Azure Machine Learning, HDInsight, and Azure Data Factory.</a:t>
            </a:r>
          </a:p>
          <a:p>
            <a:endParaRPr lang="en-US" dirty="0"/>
          </a:p>
          <a:p>
            <a:endParaRPr lang="en-US" dirty="0"/>
          </a:p>
          <a:p>
            <a:r>
              <a:rPr lang="en-US" b="1" dirty="0"/>
              <a:t>Azure Data Lake - </a:t>
            </a:r>
            <a:r>
              <a:rPr lang="en-US" dirty="0"/>
              <a:t>Offers data management and analytics at scale to customers, as Azure Data Lake. It is composed of three parts: </a:t>
            </a:r>
          </a:p>
          <a:p>
            <a:r>
              <a:rPr lang="en-US" b="1" dirty="0"/>
              <a:t>Azure Data Lake Store, Azure Data Lake Analytics, and HD Insight. </a:t>
            </a:r>
            <a:r>
              <a:rPr lang="en-US" dirty="0"/>
              <a:t>Together with these products, you can store big data of any size and type, and analyze it with familiar open-source tools – all while getting a leading, enterprise-class SLA.</a:t>
            </a:r>
          </a:p>
          <a:p>
            <a:r>
              <a:rPr lang="en-US" b="1" dirty="0"/>
              <a:t> </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63C6F18C-5DF1-4C44-BD3C-C3A850C35CF2}" type="slidenum">
              <a:rPr lang="en-US" smtClean="0">
                <a:solidFill>
                  <a:prstClr val="black"/>
                </a:solidFill>
              </a:rPr>
              <a:pPr/>
              <a:t>44</a:t>
            </a:fld>
            <a:endParaRPr lang="en-US">
              <a:solidFill>
                <a:prstClr val="black"/>
              </a:solidFill>
            </a:endParaRPr>
          </a:p>
        </p:txBody>
      </p:sp>
    </p:spTree>
    <p:extLst>
      <p:ext uri="{BB962C8B-B14F-4D97-AF65-F5344CB8AC3E}">
        <p14:creationId xmlns:p14="http://schemas.microsoft.com/office/powerpoint/2010/main" val="361310570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Aft>
                <a:spcPts val="600"/>
              </a:spcAft>
            </a:pPr>
            <a:r>
              <a:rPr lang="en-US" sz="900" kern="1200">
                <a:solidFill>
                  <a:schemeClr val="tx1"/>
                </a:solidFill>
                <a:effectLst/>
                <a:latin typeface="Segoe UI Light" pitchFamily="34" charset="0"/>
                <a:ea typeface="+mn-ea"/>
                <a:cs typeface="+mn-cs"/>
              </a:rPr>
              <a:t>Out of necessity or comfort-level, many organizations still need to support various on-premises  applications and services – but they can still leverage the cloud for many workflows.  Microsoft’s enterprise integration capabilities make this possible.</a:t>
            </a:r>
          </a:p>
          <a:p>
            <a:pPr marL="171450" indent="-171450">
              <a:lnSpc>
                <a:spcPct val="90000"/>
              </a:lnSpc>
              <a:spcAft>
                <a:spcPts val="600"/>
              </a:spcAft>
              <a:buFont typeface="Arial" panose="020B0604020202020204" pitchFamily="34" charset="0"/>
              <a:buChar char="•"/>
            </a:pPr>
            <a:r>
              <a:rPr lang="en-US" sz="900" kern="1200">
                <a:solidFill>
                  <a:schemeClr val="tx1"/>
                </a:solidFill>
                <a:effectLst/>
                <a:latin typeface="Segoe UI Light" pitchFamily="34" charset="0"/>
                <a:ea typeface="+mn-ea"/>
                <a:cs typeface="+mn-cs"/>
              </a:rPr>
              <a:t>BizTalk Server 2016 connects seamlessly to Azure Logic Apps and to other Azure services, giving you all the benefits of the cloud while still maintaining whatever IT assets might be required to be managed on-</a:t>
            </a:r>
            <a:r>
              <a:rPr lang="en-US" sz="900" kern="1200" err="1">
                <a:solidFill>
                  <a:schemeClr val="tx1"/>
                </a:solidFill>
                <a:effectLst/>
                <a:latin typeface="Segoe UI Light" pitchFamily="34" charset="0"/>
                <a:ea typeface="+mn-ea"/>
                <a:cs typeface="+mn-cs"/>
              </a:rPr>
              <a:t>prem</a:t>
            </a:r>
            <a:endParaRPr lang="en-US" sz="900" kern="1200">
              <a:solidFill>
                <a:schemeClr val="tx1"/>
              </a:solidFill>
              <a:effectLst/>
              <a:latin typeface="Segoe UI Light" pitchFamily="34" charset="0"/>
              <a:ea typeface="+mn-ea"/>
              <a:cs typeface="+mn-cs"/>
            </a:endParaRPr>
          </a:p>
          <a:p>
            <a:pPr marL="171450" indent="-171450">
              <a:lnSpc>
                <a:spcPct val="90000"/>
              </a:lnSpc>
              <a:spcAft>
                <a:spcPts val="600"/>
              </a:spcAft>
              <a:buFont typeface="Arial" panose="020B0604020202020204" pitchFamily="34" charset="0"/>
              <a:buChar char="•"/>
            </a:pPr>
            <a:r>
              <a:rPr lang="en-US" sz="900" kern="1200">
                <a:solidFill>
                  <a:schemeClr val="tx1"/>
                </a:solidFill>
                <a:effectLst/>
                <a:latin typeface="Segoe UI Light" pitchFamily="34" charset="0"/>
                <a:ea typeface="+mn-ea"/>
                <a:cs typeface="+mn-cs"/>
              </a:rPr>
              <a:t>Azure API Management connects to back-end services hosted anywhere, and Azure Logic Apps has many out-of-the-box connectors to enterprise SaaS providers</a:t>
            </a:r>
          </a:p>
          <a:p>
            <a:pPr marL="171450" indent="-171450">
              <a:lnSpc>
                <a:spcPct val="90000"/>
              </a:lnSpc>
              <a:spcAft>
                <a:spcPts val="600"/>
              </a:spcAft>
              <a:buFont typeface="Arial" panose="020B0604020202020204" pitchFamily="34" charset="0"/>
              <a:buChar char="•"/>
            </a:pPr>
            <a:r>
              <a:rPr lang="en-US" sz="900" kern="1200">
                <a:solidFill>
                  <a:schemeClr val="tx1"/>
                </a:solidFill>
                <a:effectLst/>
                <a:latin typeface="Segoe UI Light" pitchFamily="34" charset="0"/>
                <a:ea typeface="+mn-ea"/>
                <a:cs typeface="+mn-cs"/>
              </a:rPr>
              <a:t>We are investing heavily in features to stay ahead of the curve in this critical area of enterprise services</a:t>
            </a:r>
          </a:p>
        </p:txBody>
      </p:sp>
      <p:sp>
        <p:nvSpPr>
          <p:cNvPr id="4" name="Footer Placeholder 3"/>
          <p:cNvSpPr>
            <a:spLocks noGrp="1"/>
          </p:cNvSpPr>
          <p:nvPr>
            <p:ph type="ftr" sz="quarter" idx="10"/>
          </p:nvPr>
        </p:nvSpPr>
        <p:spPr/>
        <p:txBody>
          <a:bodyPr/>
          <a:lstStyle/>
          <a:p>
            <a:pPr marL="582359" defTabSz="931467"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defTabSz="932218">
              <a:defRPr/>
            </a:pPr>
            <a:fld id="{E74353ED-ACB2-44BF-A903-985B0AF962B7}" type="datetime1">
              <a:rPr lang="en-US" smtClean="0">
                <a:solidFill>
                  <a:prstClr val="black"/>
                </a:solidFill>
              </a:rPr>
              <a:pPr defTabSz="932218">
                <a:defRPr/>
              </a:pPr>
              <a:t>1/24/2018</a:t>
            </a:fld>
            <a:endParaRPr lang="en-US">
              <a:solidFill>
                <a:prstClr val="black"/>
              </a:solidFill>
            </a:endParaRPr>
          </a:p>
        </p:txBody>
      </p:sp>
      <p:sp>
        <p:nvSpPr>
          <p:cNvPr id="6" name="Slide Number Placeholder 5"/>
          <p:cNvSpPr>
            <a:spLocks noGrp="1"/>
          </p:cNvSpPr>
          <p:nvPr>
            <p:ph type="sldNum" sz="quarter" idx="12"/>
          </p:nvPr>
        </p:nvSpPr>
        <p:spPr/>
        <p:txBody>
          <a:bodyPr/>
          <a:lstStyle/>
          <a:p>
            <a:pPr defTabSz="932218">
              <a:defRPr/>
            </a:pPr>
            <a:fld id="{B4008EB6-D09E-4580-8CD6-DDB14511944F}" type="slidenum">
              <a:rPr lang="en-US" smtClean="0">
                <a:solidFill>
                  <a:prstClr val="black"/>
                </a:solidFill>
              </a:rPr>
              <a:pPr defTabSz="932218">
                <a:defRPr/>
              </a:pPr>
              <a:t>45</a:t>
            </a:fld>
            <a:endParaRPr lang="en-US">
              <a:solidFill>
                <a:prstClr val="black"/>
              </a:solidFill>
            </a:endParaRPr>
          </a:p>
        </p:txBody>
      </p:sp>
    </p:spTree>
    <p:extLst>
      <p:ext uri="{BB962C8B-B14F-4D97-AF65-F5344CB8AC3E}">
        <p14:creationId xmlns:p14="http://schemas.microsoft.com/office/powerpoint/2010/main" val="127478555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Moving to HANA might</a:t>
            </a:r>
            <a:r>
              <a:rPr lang="en-US" baseline="0"/>
              <a:t> be on the top of CIOs minds these days, but modernizing SAP environments doesn’t have to be just about the move to HANA. By bringing the benefits of the cloud into your SAP landscapes, you achieve significant cost savings and agility. This gets you one step closer to transformation even if you are planning on HANA transition down the road.</a:t>
            </a:r>
          </a:p>
          <a:p>
            <a:endParaRPr lang="en-US"/>
          </a:p>
          <a:p>
            <a:r>
              <a:rPr lang="en-US"/>
              <a:t>Azure has a wide</a:t>
            </a:r>
            <a:r>
              <a:rPr lang="en-US" baseline="0"/>
              <a:t> set of SAP </a:t>
            </a:r>
            <a:r>
              <a:rPr lang="en-US" baseline="0" err="1"/>
              <a:t>Netweaver</a:t>
            </a:r>
            <a:r>
              <a:rPr lang="en-US" baseline="0"/>
              <a:t> certifications for production and non-production scenarios so you can take immediate advantage of the cloud scale, speed and economics.</a:t>
            </a:r>
          </a:p>
          <a:p>
            <a:endParaRPr lang="en-US"/>
          </a:p>
          <a:p>
            <a:r>
              <a:rPr lang="en-US"/>
              <a:t>For instance,</a:t>
            </a:r>
            <a:r>
              <a:rPr lang="en-US" baseline="0"/>
              <a:t> you can run your Dev/Test for SAP environments on pay-as-you-go VM infrastructure and save 40-75% on TCO. You can implement DR in Azure with out-of-the-box </a:t>
            </a:r>
            <a:r>
              <a:rPr lang="en-US" baseline="0" err="1"/>
              <a:t>DRaaS</a:t>
            </a:r>
            <a:r>
              <a:rPr lang="en-US" baseline="0"/>
              <a:t> capabilities of Azure. This differentiates Azure from other public cloud providers.</a:t>
            </a:r>
          </a:p>
          <a:p>
            <a:endParaRPr lang="en-US" baseline="0"/>
          </a:p>
          <a:p>
            <a:r>
              <a:rPr lang="en-US" baseline="0"/>
              <a:t>You can use cheap and reliable storage to save your enormous SAP historical data for archiving or compliance purposes. Of course, you can run your production environments in Azure as well and free up Datacenter capacity or consolidate DCs. </a:t>
            </a:r>
          </a:p>
          <a:p>
            <a:endParaRPr lang="en-US" baseline="0"/>
          </a:p>
          <a:p>
            <a:r>
              <a:rPr lang="en-US" baseline="0"/>
              <a:t>On top of all the cost efficiencies and agility, you can also take advantage of Azure services like ML to drive insights from your business data and optimize your business processes with the new-found intelligence.</a:t>
            </a:r>
          </a:p>
          <a:p>
            <a:endParaRPr lang="en-US" baseline="0"/>
          </a:p>
          <a:p>
            <a:endParaRPr lang="en-US"/>
          </a:p>
        </p:txBody>
      </p:sp>
      <p:sp>
        <p:nvSpPr>
          <p:cNvPr id="4" name="Slide Number Placeholder 3"/>
          <p:cNvSpPr>
            <a:spLocks noGrp="1"/>
          </p:cNvSpPr>
          <p:nvPr>
            <p:ph type="sldNum" sz="quarter" idx="10"/>
          </p:nvPr>
        </p:nvSpPr>
        <p:spPr/>
        <p:txBody>
          <a:bodyPr/>
          <a:lstStyle/>
          <a:p>
            <a:fld id="{BDCA736C-07C6-423F-9230-7C5E3D520112}" type="slidenum">
              <a:rPr lang="en-US" smtClean="0">
                <a:solidFill>
                  <a:prstClr val="black"/>
                </a:solidFill>
              </a:rPr>
              <a:pPr/>
              <a:t>46</a:t>
            </a:fld>
            <a:endParaRPr lang="en-US">
              <a:solidFill>
                <a:prstClr val="black"/>
              </a:solidFill>
            </a:endParaRPr>
          </a:p>
        </p:txBody>
      </p:sp>
    </p:spTree>
    <p:extLst>
      <p:ext uri="{BB962C8B-B14F-4D97-AF65-F5344CB8AC3E}">
        <p14:creationId xmlns:p14="http://schemas.microsoft.com/office/powerpoint/2010/main" val="191406884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Azure, we’re invested to give</a:t>
            </a:r>
            <a:r>
              <a:rPr lang="en-US" baseline="0"/>
              <a:t> you highly scalable and performant infrastructure if you’re embarking on HANA. </a:t>
            </a:r>
          </a:p>
          <a:p>
            <a:endParaRPr lang="en-US" baseline="0"/>
          </a:p>
          <a:p>
            <a:r>
              <a:rPr lang="en-US" baseline="0"/>
              <a:t>Azure has virtual machines for dev/test, POCs as well as certified by SAP for production. They provide pay-as-you-go infrastructure with full certification for HANA and support </a:t>
            </a:r>
            <a:r>
              <a:rPr lang="en-US" baseline="0" err="1"/>
              <a:t>upto</a:t>
            </a:r>
            <a:r>
              <a:rPr lang="en-US" baseline="0"/>
              <a:t> ½ TB of RAM. </a:t>
            </a:r>
          </a:p>
          <a:p>
            <a:endParaRPr lang="en-US" baseline="0"/>
          </a:p>
          <a:p>
            <a:r>
              <a:rPr lang="en-US" baseline="0"/>
              <a:t>But we know SAP HANA systems can explode pretty quickly. So we’ve built specific hardware to give you unparalleled scale and performance. Called SAP HANA Large Instances they’re based on purpose-built infrastructure for HANA, are fully managed with 99.99% SLA and have up to 4 TB RAM per node today. We’ve been increasing this over time, and will continue to do so, so you’re HANA applications future-proof from a scale/performance POV. Currently available for production in the US, we’re building these out in AU and EU as well to be ready within next 6 months.</a:t>
            </a:r>
          </a:p>
          <a:p>
            <a:endParaRPr lang="en-US" baseline="0"/>
          </a:p>
          <a:p>
            <a:r>
              <a:rPr lang="en-US" baseline="0"/>
              <a:t>We’re also investing in VMs that are capable of handling large HANA workloads. We expect Z-series VMs to be certified by SAP by end 2017, which will then sport up to 3.5TB RAM per node. We will launch M-series in three waves:</a:t>
            </a:r>
          </a:p>
          <a:p>
            <a:r>
              <a:rPr lang="en-US" sz="1200" kern="1200">
                <a:solidFill>
                  <a:schemeClr val="tx1"/>
                </a:solidFill>
                <a:effectLst/>
                <a:latin typeface="+mn-lt"/>
                <a:ea typeface="+mn-ea"/>
                <a:cs typeface="+mn-cs"/>
              </a:rPr>
              <a:t>Wave 1 (all before end of CY17): US East 2, US West, West Europe, UK South, Australia East, Australia SE, JPN East, JPN West </a:t>
            </a:r>
          </a:p>
          <a:p>
            <a:r>
              <a:rPr lang="en-US" sz="1200" kern="1200">
                <a:solidFill>
                  <a:schemeClr val="tx1"/>
                </a:solidFill>
                <a:effectLst/>
                <a:latin typeface="+mn-lt"/>
                <a:ea typeface="+mn-ea"/>
                <a:cs typeface="+mn-cs"/>
              </a:rPr>
              <a:t>Wave 2 (in CY18):</a:t>
            </a:r>
            <a:r>
              <a:rPr lang="en-US" sz="1200" kern="1200" baseline="0">
                <a:solidFill>
                  <a:schemeClr val="tx1"/>
                </a:solidFill>
                <a:effectLst/>
                <a:latin typeface="+mn-lt"/>
                <a:ea typeface="+mn-ea"/>
                <a:cs typeface="+mn-cs"/>
              </a:rPr>
              <a:t> </a:t>
            </a:r>
            <a:r>
              <a:rPr lang="en-US" sz="1200" kern="1200">
                <a:solidFill>
                  <a:schemeClr val="tx1"/>
                </a:solidFill>
                <a:effectLst/>
                <a:latin typeface="+mn-lt"/>
                <a:ea typeface="+mn-ea"/>
                <a:cs typeface="+mn-cs"/>
              </a:rPr>
              <a:t>India,</a:t>
            </a:r>
            <a:r>
              <a:rPr lang="en-US" sz="1200" kern="1200" baseline="0">
                <a:solidFill>
                  <a:schemeClr val="tx1"/>
                </a:solidFill>
                <a:effectLst/>
                <a:latin typeface="+mn-lt"/>
                <a:ea typeface="+mn-ea"/>
                <a:cs typeface="+mn-cs"/>
              </a:rPr>
              <a:t> </a:t>
            </a:r>
            <a:r>
              <a:rPr lang="en-US" sz="1200" kern="1200">
                <a:solidFill>
                  <a:schemeClr val="tx1"/>
                </a:solidFill>
                <a:effectLst/>
                <a:latin typeface="+mn-lt"/>
                <a:ea typeface="+mn-ea"/>
                <a:cs typeface="+mn-cs"/>
              </a:rPr>
              <a:t>Canada East and Canada Central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mn-lt"/>
                <a:ea typeface="+mn-ea"/>
                <a:cs typeface="+mn-cs"/>
              </a:rPr>
              <a:t>Wave 3: Other regions - </a:t>
            </a:r>
            <a:r>
              <a:rPr lang="en-US" sz="1200" kern="1200" err="1">
                <a:solidFill>
                  <a:schemeClr val="tx1"/>
                </a:solidFill>
                <a:effectLst/>
                <a:latin typeface="+mn-lt"/>
                <a:ea typeface="+mn-ea"/>
                <a:cs typeface="+mn-cs"/>
              </a:rPr>
              <a:t>Gov</a:t>
            </a:r>
            <a:r>
              <a:rPr lang="en-US" sz="1200" kern="1200">
                <a:solidFill>
                  <a:schemeClr val="tx1"/>
                </a:solidFill>
                <a:effectLst/>
                <a:latin typeface="+mn-lt"/>
                <a:ea typeface="+mn-ea"/>
                <a:cs typeface="+mn-cs"/>
              </a:rPr>
              <a:t> Cloud, Singapore, UK West, W Europe.</a:t>
            </a:r>
            <a:r>
              <a:rPr lang="en-US" sz="1200" kern="1200" baseline="0">
                <a:solidFill>
                  <a:schemeClr val="tx1"/>
                </a:solidFill>
                <a:effectLst/>
                <a:latin typeface="+mn-lt"/>
                <a:ea typeface="+mn-ea"/>
                <a:cs typeface="+mn-cs"/>
              </a:rPr>
              <a:t> No timeline here yet.</a:t>
            </a:r>
            <a:endParaRPr lang="en-US" sz="1200"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10"/>
          </p:nvPr>
        </p:nvSpPr>
        <p:spPr/>
        <p:txBody>
          <a:bodyPr/>
          <a:lstStyle/>
          <a:p>
            <a:fld id="{BDCA736C-07C6-423F-9230-7C5E3D520112}" type="slidenum">
              <a:rPr lang="en-US" smtClean="0">
                <a:solidFill>
                  <a:prstClr val="black"/>
                </a:solidFill>
              </a:rPr>
              <a:pPr/>
              <a:t>47</a:t>
            </a:fld>
            <a:endParaRPr lang="en-US">
              <a:solidFill>
                <a:prstClr val="black"/>
              </a:solidFill>
            </a:endParaRPr>
          </a:p>
        </p:txBody>
      </p:sp>
    </p:spTree>
    <p:extLst>
      <p:ext uri="{BB962C8B-B14F-4D97-AF65-F5344CB8AC3E}">
        <p14:creationId xmlns:p14="http://schemas.microsoft.com/office/powerpoint/2010/main" val="150556337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With Azure, you’re become the beneficiary of a longstanding deep partnership between</a:t>
            </a:r>
            <a:r>
              <a:rPr lang="en-US" baseline="0"/>
              <a:t> two companies that gets the enterprise – MSFT and SAP.</a:t>
            </a:r>
          </a:p>
          <a:p>
            <a:pPr marL="171450" indent="-171450">
              <a:buFont typeface="Arial" panose="020B0604020202020204" pitchFamily="34" charset="0"/>
              <a:buChar char="•"/>
            </a:pPr>
            <a:r>
              <a:rPr lang="en-US" baseline="0"/>
              <a:t>20+ years of </a:t>
            </a:r>
            <a:r>
              <a:rPr lang="en-US" b="1" baseline="0"/>
              <a:t>deep partnership </a:t>
            </a:r>
            <a:r>
              <a:rPr lang="en-US" baseline="0"/>
              <a:t>serving the </a:t>
            </a:r>
            <a:r>
              <a:rPr lang="en-US" b="1" baseline="0"/>
              <a:t>same enterprise customer base</a:t>
            </a:r>
          </a:p>
          <a:p>
            <a:pPr marL="171450" indent="-171450">
              <a:buFont typeface="Arial" panose="020B0604020202020204" pitchFamily="34" charset="0"/>
              <a:buChar char="•"/>
            </a:pPr>
            <a:r>
              <a:rPr lang="en-US" baseline="0"/>
              <a:t>SQL is No. 1 DB for SAP</a:t>
            </a:r>
          </a:p>
          <a:p>
            <a:pPr marL="171450" indent="-171450">
              <a:buFont typeface="Arial" panose="020B0604020202020204" pitchFamily="34" charset="0"/>
              <a:buChar char="•"/>
            </a:pPr>
            <a:r>
              <a:rPr lang="en-US" baseline="0"/>
              <a:t>SAP betting on Azure with </a:t>
            </a:r>
            <a:r>
              <a:rPr lang="en-US" baseline="0" err="1"/>
              <a:t>SuccessFactors</a:t>
            </a:r>
            <a:endParaRPr lang="en-US" baseline="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a:solidFill>
                  <a:schemeClr val="tx1"/>
                </a:solidFill>
                <a:effectLst/>
                <a:latin typeface="+mn-lt"/>
                <a:ea typeface="+mn-ea"/>
                <a:cs typeface="+mn-cs"/>
              </a:rPr>
              <a:t>Microsoft investing in creating </a:t>
            </a:r>
            <a:r>
              <a:rPr lang="en-US" sz="1200" b="1" kern="1200">
                <a:solidFill>
                  <a:schemeClr val="tx1"/>
                </a:solidFill>
                <a:effectLst/>
                <a:latin typeface="+mn-lt"/>
                <a:ea typeface="+mn-ea"/>
                <a:cs typeface="+mn-cs"/>
              </a:rPr>
              <a:t>in-house SAP expertise</a:t>
            </a:r>
            <a:r>
              <a:rPr lang="en-US" sz="1200" kern="1200">
                <a:solidFill>
                  <a:schemeClr val="tx1"/>
                </a:solidFill>
                <a:effectLst/>
                <a:latin typeface="+mn-lt"/>
                <a:ea typeface="+mn-ea"/>
                <a:cs typeface="+mn-cs"/>
              </a:rPr>
              <a:t> to advise customers, help design and deploy workloads.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kern="1200">
                <a:solidFill>
                  <a:schemeClr val="tx1"/>
                </a:solidFill>
                <a:effectLst/>
                <a:latin typeface="+mn-lt"/>
                <a:ea typeface="+mn-ea"/>
                <a:cs typeface="+mn-cs"/>
              </a:rPr>
              <a:t>&lt;CLICK&gt;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kern="1200">
                <a:solidFill>
                  <a:schemeClr val="tx1"/>
                </a:solidFill>
                <a:effectLst/>
                <a:latin typeface="+mn-lt"/>
                <a:ea typeface="+mn-ea"/>
                <a:cs typeface="+mn-cs"/>
              </a:rPr>
              <a:t>In addition to us</a:t>
            </a:r>
            <a:r>
              <a:rPr lang="en-US" sz="1200" kern="1200" baseline="0">
                <a:solidFill>
                  <a:schemeClr val="tx1"/>
                </a:solidFill>
                <a:effectLst/>
                <a:latin typeface="+mn-lt"/>
                <a:ea typeface="+mn-ea"/>
                <a:cs typeface="+mn-cs"/>
              </a:rPr>
              <a:t> working with SAP, we’re bringing an ecosystem of SAP SIs across the globe for your projects. </a:t>
            </a:r>
            <a:endParaRPr lang="en-US" sz="1200" kern="1200">
              <a:solidFill>
                <a:schemeClr val="tx1"/>
              </a:solidFill>
              <a:effectLst/>
              <a:latin typeface="+mn-lt"/>
              <a:ea typeface="+mn-ea"/>
              <a:cs typeface="+mn-cs"/>
            </a:endParaRPr>
          </a:p>
          <a:p>
            <a:endParaRPr lang="en-US" baseline="0"/>
          </a:p>
          <a:p>
            <a:pPr algn="ctr" defTabSz="932293" fontAlgn="base">
              <a:lnSpc>
                <a:spcPct val="95000"/>
              </a:lnSpc>
              <a:spcBef>
                <a:spcPts val="1199"/>
              </a:spcBef>
              <a:spcAft>
                <a:spcPts val="1199"/>
              </a:spcAft>
              <a:defRPr/>
            </a:pPr>
            <a:r>
              <a:rPr lang="en-US" sz="1000" u="sng" kern="0">
                <a:ln w="3175">
                  <a:noFill/>
                </a:ln>
                <a:gradFill>
                  <a:gsLst>
                    <a:gs pos="51327">
                      <a:srgbClr val="FFFFFF"/>
                    </a:gs>
                    <a:gs pos="83000">
                      <a:srgbClr val="FFFFFF"/>
                    </a:gs>
                  </a:gsLst>
                  <a:lin ang="5400000" scaled="1"/>
                </a:gradFill>
                <a:latin typeface="Segoe UI Light"/>
                <a:ea typeface="Segoe UI" pitchFamily="34" charset="0"/>
                <a:cs typeface="Segoe UI" pitchFamily="34" charset="0"/>
              </a:rPr>
              <a:t>Microsoft Azure commitment</a:t>
            </a:r>
            <a:endParaRPr lang="en-US" sz="1000" kern="0">
              <a:ln w="3175">
                <a:noFill/>
              </a:ln>
              <a:gradFill>
                <a:gsLst>
                  <a:gs pos="51327">
                    <a:srgbClr val="FFFFFF"/>
                  </a:gs>
                  <a:gs pos="83000">
                    <a:srgbClr val="FFFFFF"/>
                  </a:gs>
                </a:gsLst>
                <a:lin ang="5400000" scaled="1"/>
              </a:gradFill>
              <a:latin typeface="Segoe UI Light"/>
              <a:ea typeface="Segoe UI" pitchFamily="34" charset="0"/>
              <a:cs typeface="Segoe UI" pitchFamily="34" charset="0"/>
            </a:endParaRPr>
          </a:p>
          <a:p>
            <a:pPr algn="ctr" defTabSz="932293" fontAlgn="base">
              <a:lnSpc>
                <a:spcPct val="95000"/>
              </a:lnSpc>
              <a:spcBef>
                <a:spcPts val="1199"/>
              </a:spcBef>
              <a:spcAft>
                <a:spcPts val="1199"/>
              </a:spcAft>
              <a:defRPr/>
            </a:pPr>
            <a:r>
              <a:rPr lang="en-US" sz="900" kern="0">
                <a:ln w="3175">
                  <a:noFill/>
                </a:ln>
                <a:gradFill>
                  <a:gsLst>
                    <a:gs pos="51327">
                      <a:srgbClr val="FFFFFF"/>
                    </a:gs>
                    <a:gs pos="83000">
                      <a:srgbClr val="FFFFFF"/>
                    </a:gs>
                  </a:gsLst>
                  <a:lin ang="5400000" scaled="1"/>
                </a:gradFill>
                <a:latin typeface="Segoe UI Light"/>
                <a:ea typeface="Segoe UI" pitchFamily="34" charset="0"/>
                <a:cs typeface="Segoe UI" pitchFamily="34" charset="0"/>
              </a:rPr>
              <a:t>To provide you the </a:t>
            </a:r>
            <a:r>
              <a:rPr lang="en-US" sz="900" b="1" kern="0">
                <a:ln w="3175">
                  <a:noFill/>
                </a:ln>
                <a:gradFill>
                  <a:gsLst>
                    <a:gs pos="51327">
                      <a:srgbClr val="FFFFFF"/>
                    </a:gs>
                    <a:gs pos="83000">
                      <a:srgbClr val="FFFFFF"/>
                    </a:gs>
                  </a:gsLst>
                  <a:lin ang="5400000" scaled="1"/>
                </a:gradFill>
                <a:latin typeface="Segoe UI Light"/>
                <a:ea typeface="Segoe UI" pitchFamily="34" charset="0"/>
                <a:cs typeface="Segoe UI" pitchFamily="34" charset="0"/>
              </a:rPr>
              <a:t>most performant and scalable cloud </a:t>
            </a:r>
            <a:r>
              <a:rPr lang="en-US" sz="900" kern="0">
                <a:ln w="3175">
                  <a:noFill/>
                </a:ln>
                <a:gradFill>
                  <a:gsLst>
                    <a:gs pos="51327">
                      <a:srgbClr val="FFFFFF"/>
                    </a:gs>
                    <a:gs pos="83000">
                      <a:srgbClr val="FFFFFF"/>
                    </a:gs>
                  </a:gsLst>
                  <a:lin ang="5400000" scaled="1"/>
                </a:gradFill>
                <a:latin typeface="Segoe UI Light"/>
                <a:ea typeface="Segoe UI" pitchFamily="34" charset="0"/>
                <a:cs typeface="Segoe UI" pitchFamily="34" charset="0"/>
              </a:rPr>
              <a:t>for your SAP applications including HANA</a:t>
            </a:r>
          </a:p>
          <a:p>
            <a:pPr algn="ctr" defTabSz="932293" fontAlgn="base">
              <a:lnSpc>
                <a:spcPct val="95000"/>
              </a:lnSpc>
              <a:spcBef>
                <a:spcPts val="1199"/>
              </a:spcBef>
              <a:spcAft>
                <a:spcPts val="1199"/>
              </a:spcAft>
              <a:defRPr/>
            </a:pPr>
            <a:endParaRPr lang="en-US" sz="900" kern="0">
              <a:ln w="3175">
                <a:noFill/>
              </a:ln>
              <a:gradFill>
                <a:gsLst>
                  <a:gs pos="51327">
                    <a:srgbClr val="FFFFFF"/>
                  </a:gs>
                  <a:gs pos="83000">
                    <a:srgbClr val="FFFFFF"/>
                  </a:gs>
                </a:gsLst>
                <a:lin ang="5400000" scaled="1"/>
              </a:gradFill>
              <a:latin typeface="Segoe UI Light"/>
              <a:ea typeface="Segoe UI" pitchFamily="34" charset="0"/>
              <a:cs typeface="Segoe UI" pitchFamily="34" charset="0"/>
            </a:endParaRPr>
          </a:p>
          <a:p>
            <a:r>
              <a:rPr lang="en-US"/>
              <a:t>As you plot these journeys toward HANA and the Cloud, MSFT is support you on this transformation.</a:t>
            </a:r>
          </a:p>
          <a:p>
            <a:endParaRPr lang="en-US"/>
          </a:p>
          <a:p>
            <a:r>
              <a:rPr lang="en-US"/>
              <a:t>We’re committed to be market leader in enterprise</a:t>
            </a:r>
            <a:r>
              <a:rPr lang="en-US" baseline="0"/>
              <a:t> class support SAP HANA</a:t>
            </a:r>
            <a:endParaRPr lang="en-US"/>
          </a:p>
        </p:txBody>
      </p:sp>
      <p:sp>
        <p:nvSpPr>
          <p:cNvPr id="4" name="Slide Number Placeholder 3"/>
          <p:cNvSpPr>
            <a:spLocks noGrp="1"/>
          </p:cNvSpPr>
          <p:nvPr>
            <p:ph type="sldNum" sz="quarter" idx="10"/>
          </p:nvPr>
        </p:nvSpPr>
        <p:spPr/>
        <p:txBody>
          <a:bodyPr/>
          <a:lstStyle/>
          <a:p>
            <a:pPr>
              <a:defRPr/>
            </a:pPr>
            <a:fld id="{BDCA736C-07C6-423F-9230-7C5E3D520112}" type="slidenum">
              <a:rPr lang="en-US" smtClean="0">
                <a:solidFill>
                  <a:prstClr val="black"/>
                </a:solidFill>
              </a:rPr>
              <a:pPr>
                <a:defRPr/>
              </a:pPr>
              <a:t>48</a:t>
            </a:fld>
            <a:endParaRPr lang="en-US">
              <a:solidFill>
                <a:prstClr val="black"/>
              </a:solidFill>
            </a:endParaRPr>
          </a:p>
        </p:txBody>
      </p:sp>
    </p:spTree>
    <p:extLst>
      <p:ext uri="{BB962C8B-B14F-4D97-AF65-F5344CB8AC3E}">
        <p14:creationId xmlns:p14="http://schemas.microsoft.com/office/powerpoint/2010/main" val="168150439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72BF7EA1-2EE9-444E-84BA-5848112E59FE}" type="slidenum">
              <a:rPr lang="en-US" smtClean="0">
                <a:solidFill>
                  <a:prstClr val="black"/>
                </a:solidFill>
              </a:rPr>
              <a:pPr>
                <a:defRPr/>
              </a:pPr>
              <a:t>49</a:t>
            </a:fld>
            <a:endParaRPr lang="en-US">
              <a:solidFill>
                <a:prstClr val="black"/>
              </a:solidFill>
            </a:endParaRPr>
          </a:p>
        </p:txBody>
      </p:sp>
    </p:spTree>
    <p:extLst>
      <p:ext uri="{BB962C8B-B14F-4D97-AF65-F5344CB8AC3E}">
        <p14:creationId xmlns:p14="http://schemas.microsoft.com/office/powerpoint/2010/main" val="8535476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compute alone, there are many options for you to chose from.  Full server options and, as you mature and optimize for the cloud, you can go serverless to gain the full capabilities provided by the cloud. As you go through this optimization you will gain agility performance and security while decreasing cost and complexity.</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9279653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a:solidFill>
                  <a:schemeClr val="tx1"/>
                </a:solidFill>
                <a:latin typeface="Segoe UI Light" pitchFamily="34" charset="0"/>
                <a:ea typeface="+mn-ea"/>
                <a:cs typeface="+mn-cs"/>
              </a:rPr>
              <a:t>Arthrex is </a:t>
            </a:r>
            <a:r>
              <a:rPr lang="en-US"/>
              <a:t>a global orthopedic medical device company, with main locations in Florida, California, and Germany</a:t>
            </a:r>
          </a:p>
          <a:p>
            <a:r>
              <a:rPr lang="en-US" sz="900" kern="1200">
                <a:solidFill>
                  <a:schemeClr val="tx1"/>
                </a:solidFill>
                <a:latin typeface="Segoe UI Light" pitchFamily="34" charset="0"/>
                <a:ea typeface="+mn-ea"/>
                <a:cs typeface="+mn-cs"/>
              </a:rPr>
              <a:t>The concerns and issues they were seeking to solve by moving to the cloud included:</a:t>
            </a:r>
          </a:p>
          <a:p>
            <a:endParaRPr lang="en-US" sz="900" kern="1200">
              <a:solidFill>
                <a:schemeClr val="tx1"/>
              </a:solidFill>
              <a:latin typeface="Segoe UI Light" pitchFamily="34" charset="0"/>
              <a:ea typeface="+mn-ea"/>
              <a:cs typeface="+mn-cs"/>
            </a:endParaRPr>
          </a:p>
          <a:p>
            <a:r>
              <a:rPr lang="en-US" sz="900" kern="1200">
                <a:solidFill>
                  <a:schemeClr val="tx1"/>
                </a:solidFill>
                <a:latin typeface="Segoe UI Light" pitchFamily="34" charset="0"/>
                <a:ea typeface="+mn-ea"/>
                <a:cs typeface="+mn-cs"/>
              </a:rPr>
              <a:t>Arthrex’s objectives for migrating to the cloud included:</a:t>
            </a:r>
          </a:p>
          <a:p>
            <a:r>
              <a:rPr lang="en-US" b="1"/>
              <a:t>ECC</a:t>
            </a:r>
            <a:r>
              <a:rPr lang="en-US"/>
              <a:t> is an ERP Software / Solution provided by the company </a:t>
            </a:r>
            <a:r>
              <a:rPr lang="en-US" b="1"/>
              <a:t>SAP</a:t>
            </a:r>
            <a:r>
              <a:rPr lang="en-US"/>
              <a:t> SE. And </a:t>
            </a:r>
            <a:r>
              <a:rPr lang="en-US" b="1"/>
              <a:t>ECC</a:t>
            </a:r>
            <a:r>
              <a:rPr lang="en-US"/>
              <a:t> stands for </a:t>
            </a:r>
            <a:r>
              <a:rPr lang="en-US" b="1"/>
              <a:t>ERP Central Component</a:t>
            </a:r>
            <a:r>
              <a:rPr lang="en-US"/>
              <a:t> and </a:t>
            </a:r>
            <a:r>
              <a:rPr lang="en-US" b="1"/>
              <a:t>ECC</a:t>
            </a:r>
            <a:r>
              <a:rPr lang="en-US"/>
              <a:t> is a term confined to </a:t>
            </a:r>
            <a:r>
              <a:rPr lang="en-US" b="1"/>
              <a:t>SAP</a:t>
            </a:r>
            <a:r>
              <a:rPr lang="en-US"/>
              <a:t> alone.</a:t>
            </a:r>
            <a:endParaRPr lang="en-US" i="1"/>
          </a:p>
          <a:p>
            <a:r>
              <a:rPr lang="en-US" i="1"/>
              <a:t>SAP</a:t>
            </a:r>
            <a:r>
              <a:rPr lang="en-US"/>
              <a:t> Global Trade Services (</a:t>
            </a:r>
            <a:r>
              <a:rPr lang="en-US" i="1"/>
              <a:t>GTS</a:t>
            </a:r>
            <a:r>
              <a:rPr lang="en-US"/>
              <a:t>) is software that allows companies to support and define import and export trade processes in </a:t>
            </a:r>
            <a:r>
              <a:rPr lang="en-US" i="1"/>
              <a:t>SAP</a:t>
            </a:r>
            <a:r>
              <a:rPr lang="en-US"/>
              <a:t> ERP</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1/24/2018 2:30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50</a:t>
            </a:fld>
            <a:endParaRPr lang="en-US"/>
          </a:p>
        </p:txBody>
      </p:sp>
    </p:spTree>
    <p:extLst>
      <p:ext uri="{BB962C8B-B14F-4D97-AF65-F5344CB8AC3E}">
        <p14:creationId xmlns:p14="http://schemas.microsoft.com/office/powerpoint/2010/main" val="45624953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9306" lvl="1" indent="0">
              <a:buNone/>
            </a:pPr>
            <a:r>
              <a:rPr lang="en-US"/>
              <a:t>The decision to go to Azure was influenced by the platforms ability to address some key per and post migration Considerations </a:t>
            </a:r>
          </a:p>
          <a:p>
            <a:pPr lvl="1"/>
            <a:endParaRPr lang="en-US"/>
          </a:p>
          <a:p>
            <a:pPr marL="0" marR="0" lvl="0" indent="0" algn="l" defTabSz="932742" rtl="0" eaLnBrk="1" fontAlgn="auto" latinLnBrk="0" hangingPunct="1">
              <a:lnSpc>
                <a:spcPct val="90000"/>
              </a:lnSpc>
              <a:spcBef>
                <a:spcPct val="20000"/>
              </a:spcBef>
              <a:spcAft>
                <a:spcPts val="0"/>
              </a:spcAft>
              <a:buClrTx/>
              <a:buSzPct val="90000"/>
              <a:buFont typeface="Arial" panose="020B0604020202020204" pitchFamily="34" charset="0"/>
              <a:buNone/>
              <a:tabLst/>
              <a:defRPr/>
            </a:pPr>
            <a:endParaRPr kumimoji="0" lang="en-US" sz="900" b="0" i="0" u="none" strike="noStrike" kern="1200" cap="none" spc="0" normalizeH="0" baseline="0" noProof="0">
              <a:ln>
                <a:noFill/>
              </a:ln>
              <a:solidFill>
                <a:schemeClr val="tx1"/>
              </a:solidFill>
              <a:effectLst/>
              <a:uLnTx/>
              <a:uFillTx/>
              <a:latin typeface="Segoe UI Light" pitchFamily="34" charset="0"/>
              <a:ea typeface="+mn-ea"/>
              <a:cs typeface="+mn-cs"/>
            </a:endParaRPr>
          </a:p>
          <a:p>
            <a:pPr marL="0" marR="0" lvl="0" indent="0" algn="l" defTabSz="932742" rtl="0" eaLnBrk="1" fontAlgn="auto" latinLnBrk="0" hangingPunct="1">
              <a:lnSpc>
                <a:spcPct val="90000"/>
              </a:lnSpc>
              <a:spcBef>
                <a:spcPct val="20000"/>
              </a:spcBef>
              <a:spcAft>
                <a:spcPts val="0"/>
              </a:spcAft>
              <a:buClrTx/>
              <a:buSzPct val="90000"/>
              <a:buFont typeface="Arial" panose="020B0604020202020204" pitchFamily="34" charset="0"/>
              <a:buNone/>
              <a:tabLst/>
              <a:defRPr/>
            </a:pPr>
            <a:r>
              <a:rPr kumimoji="0" lang="en-US" sz="3600" b="0" i="0" u="none" strike="noStrike" kern="1200" cap="none" spc="0" normalizeH="0" baseline="0" noProof="0">
                <a:ln>
                  <a:noFill/>
                </a:ln>
                <a:gradFill>
                  <a:gsLst>
                    <a:gs pos="1250">
                      <a:srgbClr val="353535"/>
                    </a:gs>
                    <a:gs pos="100000">
                      <a:srgbClr val="353535"/>
                    </a:gs>
                  </a:gsLst>
                  <a:lin ang="5400000" scaled="0"/>
                </a:gradFill>
                <a:effectLst/>
                <a:uLnTx/>
                <a:uFillTx/>
                <a:latin typeface="Segoe UI Light"/>
                <a:ea typeface="+mn-ea"/>
                <a:cs typeface="+mn-cs"/>
              </a:rPr>
              <a:t>Assess the on-premises Environment </a:t>
            </a:r>
          </a:p>
          <a:p>
            <a:pPr marL="571500" marR="0" lvl="0" indent="-571500" algn="l" defTabSz="932742"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3600" b="0" i="0" u="none" strike="noStrike" kern="1200" cap="none" spc="0" normalizeH="0" baseline="0" noProof="0">
              <a:ln>
                <a:noFill/>
              </a:ln>
              <a:gradFill>
                <a:gsLst>
                  <a:gs pos="1250">
                    <a:srgbClr val="353535"/>
                  </a:gs>
                  <a:gs pos="100000">
                    <a:srgbClr val="353535"/>
                  </a:gs>
                </a:gsLst>
                <a:lin ang="5400000" scaled="0"/>
              </a:gradFill>
              <a:effectLst/>
              <a:uLnTx/>
              <a:uFillTx/>
              <a:latin typeface="Segoe UI Light"/>
              <a:ea typeface="+mn-ea"/>
              <a:cs typeface="+mn-cs"/>
            </a:endParaRPr>
          </a:p>
          <a:p>
            <a:pPr marL="571500" marR="0" lvl="0" indent="-571500" algn="l" defTabSz="932742"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3600" b="0" i="0" u="none" strike="noStrike" kern="1200" cap="none" spc="0" normalizeH="0" baseline="0" noProof="0">
                <a:ln>
                  <a:noFill/>
                </a:ln>
                <a:gradFill>
                  <a:gsLst>
                    <a:gs pos="1250">
                      <a:srgbClr val="353535"/>
                    </a:gs>
                    <a:gs pos="100000">
                      <a:srgbClr val="353535"/>
                    </a:gs>
                  </a:gsLst>
                  <a:lin ang="5400000" scaled="0"/>
                </a:gradFill>
                <a:effectLst/>
                <a:uLnTx/>
                <a:uFillTx/>
                <a:latin typeface="Segoe UI Light"/>
                <a:ea typeface="+mn-ea"/>
                <a:cs typeface="+mn-cs"/>
              </a:rPr>
              <a:t>What method would be used to get the Arthrex’s Workload to Azure, would it be replication , backup and restore or rebuild</a:t>
            </a:r>
          </a:p>
          <a:p>
            <a:pPr marL="788762" marR="0" lvl="1" indent="-571500" algn="l" defTabSz="932742"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lang="en-US" sz="3600"/>
              <a:t>If a replication was chose.</a:t>
            </a:r>
          </a:p>
          <a:p>
            <a:pPr marL="788762" marR="0" lvl="1" indent="-571500" algn="l" defTabSz="932742"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lang="en-US" sz="3600"/>
              <a:t>How much network bandwidth is required to replicate the servers </a:t>
            </a:r>
          </a:p>
          <a:p>
            <a:pPr marL="788762" marR="0" lvl="1" indent="-571500" algn="l" defTabSz="932742"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lang="en-US" sz="3600"/>
              <a:t>How many virtual machines can be  move at a time based on Bandwidth?</a:t>
            </a:r>
          </a:p>
          <a:p>
            <a:endParaRPr lang="en-US" b="1"/>
          </a:p>
          <a:p>
            <a:endParaRPr lang="en-US" b="1"/>
          </a:p>
          <a:p>
            <a:pPr marL="0" marR="0" lvl="0" indent="0" algn="l" defTabSz="932742" rtl="0" eaLnBrk="1" fontAlgn="auto" latinLnBrk="0" hangingPunct="1">
              <a:lnSpc>
                <a:spcPct val="90000"/>
              </a:lnSpc>
              <a:spcBef>
                <a:spcPct val="20000"/>
              </a:spcBef>
              <a:spcAft>
                <a:spcPts val="0"/>
              </a:spcAft>
              <a:buClrTx/>
              <a:buSzPct val="90000"/>
              <a:buFont typeface="Arial" panose="020B0604020202020204" pitchFamily="34" charset="0"/>
              <a:buNone/>
              <a:tabLst/>
              <a:defRPr/>
            </a:pPr>
            <a:r>
              <a:rPr kumimoji="0" lang="en-US" sz="3600" b="0" i="0" u="none" strike="noStrike" kern="1200" cap="none" spc="0" normalizeH="0" baseline="0" noProof="0">
                <a:ln>
                  <a:noFill/>
                </a:ln>
                <a:gradFill>
                  <a:gsLst>
                    <a:gs pos="1250">
                      <a:srgbClr val="353535"/>
                    </a:gs>
                    <a:gs pos="100000">
                      <a:srgbClr val="353535"/>
                    </a:gs>
                  </a:gsLst>
                  <a:lin ang="5400000" scaled="0"/>
                </a:gradFill>
                <a:effectLst/>
                <a:uLnTx/>
                <a:uFillTx/>
                <a:latin typeface="Segoe UI Light"/>
                <a:ea typeface="+mn-ea"/>
                <a:cs typeface="+mn-cs"/>
              </a:rPr>
              <a:t>Plan  the environment  in the cloud</a:t>
            </a:r>
            <a:endParaRPr kumimoji="0" lang="en-US" sz="3600" b="0" i="0" u="none" strike="noStrike" kern="1200" cap="none" spc="0" normalizeH="0" baseline="0" noProof="0">
              <a:ln>
                <a:noFill/>
              </a:ln>
              <a:gradFill>
                <a:gsLst>
                  <a:gs pos="1250">
                    <a:srgbClr val="353535"/>
                  </a:gs>
                  <a:gs pos="100000">
                    <a:srgbClr val="353535"/>
                  </a:gs>
                </a:gsLst>
                <a:lin ang="5400000" scaled="0"/>
              </a:gradFill>
              <a:effectLst/>
              <a:uLnTx/>
              <a:uFillTx/>
              <a:latin typeface="Segoe UI Light"/>
              <a:ea typeface="+mn-ea"/>
              <a:cs typeface="Segoe UI Light"/>
            </a:endParaRPr>
          </a:p>
          <a:p>
            <a:endParaRPr lang="en-US" b="1"/>
          </a:p>
          <a:p>
            <a:pPr>
              <a:buFont typeface="Arial" panose="020B0604020202020204" pitchFamily="34" charset="0"/>
              <a:buChar char="•"/>
            </a:pPr>
            <a:r>
              <a:rPr lang="en-US"/>
              <a:t> The key question here was, what compute and storage resources would be need to ensure no degradation in performance once migrated </a:t>
            </a:r>
          </a:p>
          <a:p>
            <a:pPr>
              <a:buFont typeface="Arial" panose="020B0604020202020204" pitchFamily="34" charset="0"/>
              <a:buChar char="•"/>
            </a:pPr>
            <a:r>
              <a:rPr lang="en-US"/>
              <a:t> </a:t>
            </a:r>
          </a:p>
          <a:p>
            <a:pPr>
              <a:buFont typeface="Arial" panose="020B0604020202020204" pitchFamily="34" charset="0"/>
              <a:buChar char="•"/>
            </a:pPr>
            <a:endParaRPr lang="en-US"/>
          </a:p>
          <a:p>
            <a:pPr>
              <a:buFont typeface="Arial" panose="020B0604020202020204" pitchFamily="34" charset="0"/>
              <a:buChar char="•"/>
            </a:pPr>
            <a:r>
              <a:rPr lang="en-US"/>
              <a:t>The timelines, for moving from the </a:t>
            </a:r>
            <a:r>
              <a:rPr lang="en-US" err="1"/>
              <a:t>Hosters</a:t>
            </a:r>
            <a:r>
              <a:rPr lang="en-US"/>
              <a:t> environment were extremely aggressive and owing to the </a:t>
            </a:r>
            <a:r>
              <a:rPr lang="en-US" err="1"/>
              <a:t>Critcal</a:t>
            </a:r>
            <a:r>
              <a:rPr lang="en-US"/>
              <a:t> Nature of SAP to there core business </a:t>
            </a:r>
          </a:p>
          <a:p>
            <a:pPr lvl="3">
              <a:buFont typeface="Arial" panose="020B0604020202020204" pitchFamily="34" charset="0"/>
              <a:buChar char="•"/>
            </a:pPr>
            <a:r>
              <a:rPr lang="en-US"/>
              <a:t>Could Migration be accomplished, without impacting production</a:t>
            </a:r>
          </a:p>
          <a:p>
            <a:pPr marL="109306" lvl="1" indent="0">
              <a:buNone/>
            </a:pPr>
            <a:endParaRPr lang="en-US"/>
          </a:p>
          <a:p>
            <a:pPr lvl="1"/>
            <a:endParaRPr lang="en-US"/>
          </a:p>
          <a:p>
            <a:pPr lvl="1"/>
            <a:endParaRPr lang="en-US"/>
          </a:p>
          <a:p>
            <a:pPr lvl="1"/>
            <a:endParaRPr lang="en-US"/>
          </a:p>
          <a:p>
            <a:endParaRPr lang="en-US"/>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
        <p:nvSpPr>
          <p:cNvPr id="10" name="Date Placeholder 9"/>
          <p:cNvSpPr>
            <a:spLocks noGrp="1"/>
          </p:cNvSpPr>
          <p:nvPr>
            <p:ph type="dt"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687EF5-0895-448F-A4AC-188A0D571FCC}" type="datetime8">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1/24/2018 2:30 PM</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
        <p:nvSpPr>
          <p:cNvPr id="12" name="Header Placeholder 11"/>
          <p:cNvSpPr>
            <a:spLocks noGrp="1"/>
          </p:cNvSpPr>
          <p:nvPr>
            <p:ph type="hdr" sz="quarter" idx="1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
        <p:nvSpPr>
          <p:cNvPr id="4" name="Footer Placeholder 3"/>
          <p:cNvSpPr>
            <a:spLocks noGrp="1"/>
          </p:cNvSpPr>
          <p:nvPr>
            <p:ph type="ftr" sz="quarter" idx="16"/>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05967789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Via Azure Site Recovery, the on-premise SAP servers were replicated to the Recovery Services vault in Azure Storage, the Azure virtual machines were created with the ASR failover plan, and the on premise systems were shut down and retired.  Because ASR does a complete replication of all data on the each VM disk from on-premise, it includes the configuration settings. This is a benefit for SAP as it carries over the custom and complex configurations required, but it also will keep things like SAN configuration which will cause false errors upon migration. So be sure to note that this will happen as well. </a:t>
            </a:r>
          </a:p>
        </p:txBody>
      </p:sp>
      <p:sp>
        <p:nvSpPr>
          <p:cNvPr id="4" name="Slide Number Placeholder 3"/>
          <p:cNvSpPr>
            <a:spLocks noGrp="1"/>
          </p:cNvSpPr>
          <p:nvPr>
            <p:ph type="sldNum" sz="quarter" idx="10"/>
          </p:nvPr>
        </p:nvSpPr>
        <p:spPr/>
        <p:txBody>
          <a:bodyPr/>
          <a:lstStyle/>
          <a:p>
            <a:pPr defTabSz="1095619">
              <a:defRPr/>
            </a:pPr>
            <a:fld id="{6785B91C-0EBA-4C13-981C-3ED869E6E166}" type="slidenum">
              <a:rPr lang="en-US" smtClean="0">
                <a:solidFill>
                  <a:prstClr val="black"/>
                </a:solidFill>
              </a:rPr>
              <a:pPr defTabSz="1095619">
                <a:defRPr/>
              </a:pPr>
              <a:t>52</a:t>
            </a:fld>
            <a:endParaRPr lang="en-US">
              <a:solidFill>
                <a:prstClr val="black"/>
              </a:solidFill>
            </a:endParaRPr>
          </a:p>
        </p:txBody>
      </p:sp>
    </p:spTree>
    <p:extLst>
      <p:ext uri="{BB962C8B-B14F-4D97-AF65-F5344CB8AC3E}">
        <p14:creationId xmlns:p14="http://schemas.microsoft.com/office/powerpoint/2010/main" val="111454084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Here you see the entire architecture of the SAP environment on Azure for </a:t>
            </a:r>
            <a:r>
              <a:rPr lang="en-US" err="1"/>
              <a:t>Arthrex</a:t>
            </a:r>
            <a:r>
              <a:rPr lang="en-US"/>
              <a:t>  </a:t>
            </a:r>
          </a:p>
          <a:p>
            <a:pPr marL="228600" indent="-228600">
              <a:buAutoNum type="arabicPeriod"/>
            </a:pPr>
            <a:r>
              <a:rPr lang="en-US"/>
              <a:t>Express Route was connected to the customer’s MPLS network to provide consistent and performant connectivity to the SAP environment for their internal users. </a:t>
            </a:r>
          </a:p>
          <a:p>
            <a:pPr marL="228600" marR="0" lvl="0" indent="-228600" algn="l" defTabSz="932742" rtl="0" eaLnBrk="1" fontAlgn="auto" latinLnBrk="0" hangingPunct="1">
              <a:lnSpc>
                <a:spcPct val="90000"/>
              </a:lnSpc>
              <a:spcBef>
                <a:spcPts val="0"/>
              </a:spcBef>
              <a:spcAft>
                <a:spcPts val="340"/>
              </a:spcAft>
              <a:buClrTx/>
              <a:buSzTx/>
              <a:buFontTx/>
              <a:buAutoNum type="arabicPeriod"/>
              <a:tabLst/>
              <a:defRPr/>
            </a:pPr>
            <a:r>
              <a:rPr lang="en-US"/>
              <a:t>Palo Alto firewall and Net Scaler Load balancers were deployed from the Azure marketplace into a DMZ subnet for Internet users to access the Web and Application systems. </a:t>
            </a:r>
            <a:r>
              <a:rPr lang="en-US" sz="900">
                <a:gradFill>
                  <a:gsLst>
                    <a:gs pos="2917">
                      <a:srgbClr val="353535"/>
                    </a:gs>
                    <a:gs pos="30000">
                      <a:srgbClr val="353535"/>
                    </a:gs>
                  </a:gsLst>
                  <a:lin ang="5400000" scaled="0"/>
                </a:gradFill>
                <a:latin typeface="Segoe UI Semilight"/>
              </a:rPr>
              <a:t>Azure external load balancers deployed in front of the Palo Alto FWs and Net Scaler devices for content routing between the DMZ and the web and application servers.</a:t>
            </a:r>
            <a:endParaRPr lang="en-US"/>
          </a:p>
          <a:p>
            <a:pPr marL="228600" indent="-228600">
              <a:buAutoNum type="arabicPeriod"/>
            </a:pPr>
            <a:r>
              <a:rPr lang="en-US"/>
              <a:t>The Web , ERP, BW, BO, and other application layer servers were deployed in availability sets with internal load balancers to provide high availability and scale for the customers user load. </a:t>
            </a:r>
          </a:p>
          <a:p>
            <a:pPr marL="228600" indent="-228600">
              <a:buAutoNum type="arabicPeriod"/>
            </a:pPr>
            <a:r>
              <a:rPr lang="en-US"/>
              <a:t>Now on Azure cloud, the Web and ERP and BW VMs can be easily scaled out as needed for user load either manually or automatically</a:t>
            </a:r>
          </a:p>
          <a:p>
            <a:pPr marL="228600" indent="-228600">
              <a:buAutoNum type="arabicPeriod"/>
            </a:pPr>
            <a:r>
              <a:rPr lang="en-US"/>
              <a:t>The SAP Central Services layer was deployed in a multi node cluster using the SIOS </a:t>
            </a:r>
            <a:r>
              <a:rPr lang="en-US" err="1"/>
              <a:t>Datakeeper</a:t>
            </a:r>
            <a:r>
              <a:rPr lang="en-US"/>
              <a:t> solution to provide the shared disk for the SAP </a:t>
            </a:r>
            <a:r>
              <a:rPr lang="en-US" err="1"/>
              <a:t>enqueue</a:t>
            </a:r>
            <a:r>
              <a:rPr lang="en-US"/>
              <a:t> service and with an Azure ILB with HTTP probes for failover routing for HA</a:t>
            </a:r>
          </a:p>
          <a:p>
            <a:pPr marL="228600" indent="-228600">
              <a:buAutoNum type="arabicPeriod"/>
            </a:pPr>
            <a:r>
              <a:rPr lang="en-US"/>
              <a:t>The SQL Server VM are deployed in Always On Availability Groups and on Premium Disks</a:t>
            </a:r>
          </a:p>
          <a:p>
            <a:pPr marL="228600" indent="-228600">
              <a:buAutoNum type="arabicPeriod"/>
            </a:pPr>
            <a:r>
              <a:rPr lang="en-US"/>
              <a:t>SAP HANA Large Instance was also deployed as part of the solution. This Large Instance is a physical server deployed in the Azure data center. </a:t>
            </a:r>
          </a:p>
          <a:p>
            <a:pPr marL="228600" indent="-228600">
              <a:buAutoNum type="arabicPeriod"/>
            </a:pPr>
            <a:r>
              <a:rPr lang="en-US"/>
              <a:t>The VMs are deployed in the West Europe region and are protected via ASR to the Recovery Services Vault in the North Europe region for DR</a:t>
            </a:r>
          </a:p>
          <a:p>
            <a:pPr marL="228600" indent="-228600">
              <a:buAutoNum type="arabicPeriod"/>
            </a:pPr>
            <a:r>
              <a:rPr lang="en-US"/>
              <a:t>The environment is also using Azure Backup for additional in-region resiliency and OMS Log Analytics and Security Center for system and security monitoring they didn’t have before at their previous co-location provider. </a:t>
            </a:r>
          </a:p>
          <a:p>
            <a:endParaRPr lang="en-US"/>
          </a:p>
          <a:p>
            <a:endParaRPr lang="en-US"/>
          </a:p>
        </p:txBody>
      </p:sp>
      <p:sp>
        <p:nvSpPr>
          <p:cNvPr id="4" name="Slide Number Placeholder 3"/>
          <p:cNvSpPr>
            <a:spLocks noGrp="1"/>
          </p:cNvSpPr>
          <p:nvPr>
            <p:ph type="sldNum" sz="quarter" idx="10"/>
          </p:nvPr>
        </p:nvSpPr>
        <p:spPr/>
        <p:txBody>
          <a:bodyPr/>
          <a:lstStyle/>
          <a:p>
            <a:pPr defTabSz="914400">
              <a:defRPr/>
            </a:pPr>
            <a:fld id="{CC2A7EE5-C888-4E9C-85F2-DC83439D5934}" type="slidenum">
              <a:rPr lang="en-US" sz="1800" kern="0" smtClean="0">
                <a:solidFill>
                  <a:sysClr val="windowText" lastClr="000000"/>
                </a:solidFill>
              </a:rPr>
              <a:pPr defTabSz="914400">
                <a:defRPr/>
              </a:pPr>
              <a:t>53</a:t>
            </a:fld>
            <a:endParaRPr lang="en-US" sz="1800" kern="0">
              <a:solidFill>
                <a:sysClr val="windowText" lastClr="000000"/>
              </a:solidFill>
            </a:endParaRPr>
          </a:p>
        </p:txBody>
      </p:sp>
    </p:spTree>
    <p:extLst>
      <p:ext uri="{BB962C8B-B14F-4D97-AF65-F5344CB8AC3E}">
        <p14:creationId xmlns:p14="http://schemas.microsoft.com/office/powerpoint/2010/main" val="138202787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a:t>SAP HANA is compute intensive and requires specific hardware configurations as certified by SAP. Azure provides a solution via our SAP certified, physical HANA large instances.</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a:t>The SAP HANA Large Instance physical server is connected to the customer’s virtual network via an Express Route circuit that is included in the Large Instance offering deployment. The Large Instance must be deployed in the same Azure region as the VNET hosting the virtual machines that make direct calls to HANA.  </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a:t>This Express Route circuit is in addition to the ER circuit the customer has between their Azure Virtual Networks and their on-premise network. </a:t>
            </a:r>
          </a:p>
          <a:p>
            <a:endParaRPr lang="en-US"/>
          </a:p>
        </p:txBody>
      </p:sp>
      <p:sp>
        <p:nvSpPr>
          <p:cNvPr id="4" name="Header Placeholder 3"/>
          <p:cNvSpPr>
            <a:spLocks noGrp="1"/>
          </p:cNvSpPr>
          <p:nvPr>
            <p:ph type="hdr" sz="quarter" idx="10"/>
          </p:nvPr>
        </p:nvSpPr>
        <p:spPr/>
        <p:txBody>
          <a:bodyPr/>
          <a:lstStyle/>
          <a:p>
            <a:endParaRPr lang="en-US">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solidFill>
                  <a:prstClr val="black"/>
                </a:solidFill>
              </a:rPr>
              <a:pPr/>
              <a:t>1/24/2018 2:30 PM</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54</a:t>
            </a:fld>
            <a:endParaRPr lang="en-US">
              <a:solidFill>
                <a:prstClr val="black"/>
              </a:solidFill>
            </a:endParaRPr>
          </a:p>
        </p:txBody>
      </p:sp>
    </p:spTree>
    <p:extLst>
      <p:ext uri="{BB962C8B-B14F-4D97-AF65-F5344CB8AC3E}">
        <p14:creationId xmlns:p14="http://schemas.microsoft.com/office/powerpoint/2010/main" val="81941365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72BF7EA1-2EE9-444E-84BA-5848112E59FE}" type="slidenum">
              <a:rPr lang="en-US" smtClean="0">
                <a:solidFill>
                  <a:prstClr val="black"/>
                </a:solidFill>
              </a:rPr>
              <a:pPr>
                <a:defRPr/>
              </a:pPr>
              <a:t>55</a:t>
            </a:fld>
            <a:endParaRPr lang="en-US">
              <a:solidFill>
                <a:prstClr val="black"/>
              </a:solidFill>
            </a:endParaRPr>
          </a:p>
        </p:txBody>
      </p:sp>
    </p:spTree>
    <p:extLst>
      <p:ext uri="{BB962C8B-B14F-4D97-AF65-F5344CB8AC3E}">
        <p14:creationId xmlns:p14="http://schemas.microsoft.com/office/powerpoint/2010/main" val="134539601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Let’s take a moment to understand</a:t>
            </a:r>
            <a:r>
              <a:rPr lang="en-US" sz="1200" kern="1200" baseline="0">
                <a:solidFill>
                  <a:schemeClr val="tx1"/>
                </a:solidFill>
                <a:effectLst/>
                <a:latin typeface="+mn-lt"/>
                <a:ea typeface="+mn-ea"/>
                <a:cs typeface="+mn-cs"/>
              </a:rPr>
              <a:t> why Azure is a perfect place for you SAP environments.</a:t>
            </a:r>
          </a:p>
          <a:p>
            <a:br>
              <a:rPr lang="en-US" sz="1200" kern="1200">
                <a:solidFill>
                  <a:schemeClr val="tx1"/>
                </a:solidFill>
                <a:effectLst/>
                <a:latin typeface="+mn-lt"/>
                <a:ea typeface="+mn-ea"/>
                <a:cs typeface="+mn-cs"/>
              </a:rPr>
            </a:br>
            <a:r>
              <a:rPr lang="en-US" sz="1200" kern="1200">
                <a:solidFill>
                  <a:schemeClr val="tx1"/>
                </a:solidFill>
                <a:effectLst/>
                <a:latin typeface="+mn-lt"/>
                <a:ea typeface="+mn-ea"/>
                <a:cs typeface="+mn-cs"/>
              </a:rPr>
              <a:t>With Azure, you</a:t>
            </a:r>
            <a:r>
              <a:rPr lang="en-US" sz="1200" kern="1200" baseline="0">
                <a:solidFill>
                  <a:schemeClr val="tx1"/>
                </a:solidFill>
                <a:effectLst/>
                <a:latin typeface="+mn-lt"/>
                <a:ea typeface="+mn-ea"/>
                <a:cs typeface="+mn-cs"/>
              </a:rPr>
              <a:t> can </a:t>
            </a:r>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1. Accelerate </a:t>
            </a:r>
            <a:r>
              <a:rPr lang="en-US" sz="1200" b="1" kern="1200">
                <a:solidFill>
                  <a:schemeClr val="tx1"/>
                </a:solidFill>
                <a:effectLst/>
                <a:latin typeface="+mn-lt"/>
                <a:ea typeface="+mn-ea"/>
                <a:cs typeface="+mn-cs"/>
              </a:rPr>
              <a:t>app innovation</a:t>
            </a:r>
            <a:r>
              <a:rPr lang="en-US" sz="1200" kern="1200">
                <a:solidFill>
                  <a:schemeClr val="tx1"/>
                </a:solidFill>
                <a:effectLst/>
                <a:latin typeface="+mn-lt"/>
                <a:ea typeface="+mn-ea"/>
                <a:cs typeface="+mn-cs"/>
              </a:rPr>
              <a:t> through rapid app development and agility in the cloud.</a:t>
            </a:r>
          </a:p>
          <a:p>
            <a:r>
              <a:rPr lang="en-US" sz="1200" kern="1200">
                <a:solidFill>
                  <a:schemeClr val="tx1"/>
                </a:solidFill>
                <a:effectLst/>
                <a:latin typeface="+mn-lt"/>
                <a:ea typeface="+mn-ea"/>
                <a:cs typeface="+mn-cs"/>
              </a:rPr>
              <a:t>2. Delivers integrated </a:t>
            </a:r>
            <a:r>
              <a:rPr lang="en-US" sz="1200" b="1" kern="1200">
                <a:solidFill>
                  <a:schemeClr val="tx1"/>
                </a:solidFill>
                <a:effectLst/>
                <a:latin typeface="+mn-lt"/>
                <a:ea typeface="+mn-ea"/>
                <a:cs typeface="+mn-cs"/>
              </a:rPr>
              <a:t>data and intelligence</a:t>
            </a:r>
            <a:r>
              <a:rPr lang="en-US" sz="1200" kern="1200">
                <a:solidFill>
                  <a:schemeClr val="tx1"/>
                </a:solidFill>
                <a:effectLst/>
                <a:latin typeface="+mn-lt"/>
                <a:ea typeface="+mn-ea"/>
                <a:cs typeface="+mn-cs"/>
              </a:rPr>
              <a:t>—data for rich insights to intelligence embedded within apps.</a:t>
            </a:r>
          </a:p>
          <a:p>
            <a:r>
              <a:rPr lang="en-US" sz="1200" kern="1200">
                <a:solidFill>
                  <a:schemeClr val="tx1"/>
                </a:solidFill>
                <a:effectLst/>
                <a:latin typeface="+mn-lt"/>
                <a:ea typeface="+mn-ea"/>
                <a:cs typeface="+mn-cs"/>
              </a:rPr>
              <a:t>3. Run it all - </a:t>
            </a:r>
            <a:r>
              <a:rPr lang="en-US" sz="1200" b="1" kern="1200">
                <a:solidFill>
                  <a:schemeClr val="tx1"/>
                </a:solidFill>
                <a:effectLst/>
                <a:latin typeface="+mn-lt"/>
                <a:ea typeface="+mn-ea"/>
                <a:cs typeface="+mn-cs"/>
              </a:rPr>
              <a:t>open and flexible</a:t>
            </a:r>
            <a:r>
              <a:rPr lang="en-US" sz="1200" kern="1200">
                <a:solidFill>
                  <a:schemeClr val="tx1"/>
                </a:solidFill>
                <a:effectLst/>
                <a:latin typeface="+mn-lt"/>
                <a:ea typeface="+mn-ea"/>
                <a:cs typeface="+mn-cs"/>
              </a:rPr>
              <a:t>, where you can use the tools and technologies you already have and want to use. Hybrid is a core tenet for Azure</a:t>
            </a:r>
          </a:p>
          <a:p>
            <a:r>
              <a:rPr lang="en-US" sz="1200" kern="1200">
                <a:solidFill>
                  <a:schemeClr val="tx1"/>
                </a:solidFill>
                <a:effectLst/>
                <a:latin typeface="+mn-lt"/>
                <a:ea typeface="+mn-ea"/>
                <a:cs typeface="+mn-cs"/>
              </a:rPr>
              <a:t>4. Not worry about security or compliance – 52 compliance certifications</a:t>
            </a:r>
            <a:endParaRPr lang="en-US" sz="1200" i="0" kern="1200" baseline="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a:defRPr/>
            </a:pPr>
            <a:fld id="{E6D3B629-ABE3-4545-9E80-4ED2B88B106F}" type="slidenum">
              <a:rPr lang="en-US" sz="1800" kern="0" smtClean="0">
                <a:solidFill>
                  <a:sysClr val="windowText" lastClr="000000"/>
                </a:solidFill>
              </a:rPr>
              <a:pPr>
                <a:defRPr/>
              </a:pPr>
              <a:t>56</a:t>
            </a:fld>
            <a:endParaRPr lang="en-US" sz="1800" kern="0">
              <a:solidFill>
                <a:sysClr val="windowText" lastClr="000000"/>
              </a:solidFill>
            </a:endParaRPr>
          </a:p>
        </p:txBody>
      </p:sp>
    </p:spTree>
    <p:extLst>
      <p:ext uri="{BB962C8B-B14F-4D97-AF65-F5344CB8AC3E}">
        <p14:creationId xmlns:p14="http://schemas.microsoft.com/office/powerpoint/2010/main" val="155883804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b="0" i="0" kern="1200" baseline="0">
              <a:solidFill>
                <a:schemeClr val="tx1"/>
              </a:solidFill>
              <a:effectLst/>
              <a:latin typeface="Segoe UI Light" pitchFamily="34" charset="0"/>
              <a:ea typeface="+mn-ea"/>
              <a:cs typeface="+mn-cs"/>
            </a:endParaRPr>
          </a:p>
          <a:p>
            <a:r>
              <a:rPr lang="en-US" sz="900" b="0" i="0" kern="1200" baseline="0">
                <a:solidFill>
                  <a:schemeClr val="tx1"/>
                </a:solidFill>
                <a:effectLst/>
                <a:latin typeface="Segoe UI Light" pitchFamily="34" charset="0"/>
                <a:ea typeface="+mn-ea"/>
                <a:cs typeface="+mn-cs"/>
              </a:rPr>
              <a:t>The Azure Virtual Machines Readiness Assessment tool </a:t>
            </a:r>
            <a:r>
              <a:rPr lang="en-US" sz="900" b="0" i="0" kern="1200">
                <a:solidFill>
                  <a:schemeClr val="tx1"/>
                </a:solidFill>
                <a:effectLst/>
                <a:latin typeface="Segoe UI Light" pitchFamily="34" charset="0"/>
                <a:ea typeface="+mn-ea"/>
                <a:cs typeface="+mn-cs"/>
              </a:rPr>
              <a:t>automatically inspects your on-premises environment, determines whether it is physical or virtualized, and provides you with a check list and detailed report on steps you need to take to move your environment to the cloud.  The detailed report offers expert guidance and advice tailored to your environment.</a:t>
            </a:r>
          </a:p>
          <a:p>
            <a:endParaRPr lang="en-US" sz="900" b="0" i="0" kern="1200">
              <a:solidFill>
                <a:schemeClr val="tx1"/>
              </a:solidFill>
              <a:effectLst/>
              <a:latin typeface="Segoe UI Light" pitchFamily="34" charset="0"/>
              <a:ea typeface="+mn-ea"/>
              <a:cs typeface="+mn-cs"/>
            </a:endParaRPr>
          </a:p>
          <a:p>
            <a:r>
              <a:rPr lang="en-US" sz="900" b="0" i="0" kern="1200">
                <a:solidFill>
                  <a:schemeClr val="tx1"/>
                </a:solidFill>
                <a:effectLst/>
                <a:latin typeface="Segoe UI Light" pitchFamily="34" charset="0"/>
                <a:ea typeface="+mn-ea"/>
                <a:cs typeface="+mn-cs"/>
              </a:rPr>
              <a:t>The Azure Total Cost of Ownership calculator will estimate the cost saving realized by moving applications to Azure. The latest</a:t>
            </a:r>
            <a:r>
              <a:rPr lang="en-US" sz="900" b="0" i="0" kern="1200" baseline="0">
                <a:solidFill>
                  <a:schemeClr val="tx1"/>
                </a:solidFill>
                <a:effectLst/>
                <a:latin typeface="Segoe UI Light" pitchFamily="34" charset="0"/>
                <a:ea typeface="+mn-ea"/>
                <a:cs typeface="+mn-cs"/>
              </a:rPr>
              <a:t> enhancements of the tool include improvements to input, modeling and analysis. </a:t>
            </a:r>
            <a:endParaRPr lang="en-US" sz="900" b="0" i="0" kern="1200">
              <a:solidFill>
                <a:schemeClr val="tx1"/>
              </a:solidFill>
              <a:effectLst/>
              <a:latin typeface="Segoe UI Light" pitchFamily="34" charset="0"/>
              <a:ea typeface="+mn-ea"/>
              <a:cs typeface="+mn-cs"/>
            </a:endParaRPr>
          </a:p>
          <a:p>
            <a:endParaRPr lang="en-US" sz="900" b="0" i="0" kern="1200">
              <a:solidFill>
                <a:schemeClr val="tx1"/>
              </a:solidFill>
              <a:effectLst/>
              <a:latin typeface="Segoe UI Light" pitchFamily="34" charset="0"/>
              <a:ea typeface="+mn-ea"/>
              <a:cs typeface="+mn-cs"/>
            </a:endParaRPr>
          </a:p>
          <a:p>
            <a:endParaRPr lang="en-US"/>
          </a:p>
        </p:txBody>
      </p:sp>
      <p:sp>
        <p:nvSpPr>
          <p:cNvPr id="4" name="Header Placeholder 3"/>
          <p:cNvSpPr>
            <a:spLocks noGrp="1"/>
          </p:cNvSpPr>
          <p:nvPr>
            <p:ph type="hdr" sz="quarter" idx="10"/>
          </p:nvPr>
        </p:nvSpPr>
        <p:spPr/>
        <p:txBody>
          <a:bodyPr/>
          <a:lstStyle/>
          <a:p>
            <a:endParaRPr lang="en-US">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solidFill>
                  <a:prstClr val="black"/>
                </a:solidFill>
              </a:rPr>
              <a:pPr/>
              <a:t>1/24/2018 2:30 PM</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57</a:t>
            </a:fld>
            <a:endParaRPr lang="en-US">
              <a:solidFill>
                <a:prstClr val="black"/>
              </a:solidFill>
            </a:endParaRPr>
          </a:p>
        </p:txBody>
      </p:sp>
    </p:spTree>
    <p:extLst>
      <p:ext uri="{BB962C8B-B14F-4D97-AF65-F5344CB8AC3E}">
        <p14:creationId xmlns:p14="http://schemas.microsoft.com/office/powerpoint/2010/main" val="402926428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1/24/2018 2:30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58</a:t>
            </a:fld>
            <a:endParaRPr lang="en-US"/>
          </a:p>
        </p:txBody>
      </p:sp>
    </p:spTree>
    <p:extLst>
      <p:ext uri="{BB962C8B-B14F-4D97-AF65-F5344CB8AC3E}">
        <p14:creationId xmlns:p14="http://schemas.microsoft.com/office/powerpoint/2010/main" val="270516014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15C472B-0BE7-420F-A37B-44BBF15E7929}" type="slidenum">
              <a:rPr lang="en-US" smtClean="0">
                <a:solidFill>
                  <a:prstClr val="black"/>
                </a:solidFill>
              </a:rPr>
              <a:pPr/>
              <a:t>59</a:t>
            </a:fld>
            <a:endParaRPr lang="en-US">
              <a:solidFill>
                <a:prstClr val="black"/>
              </a:solidFill>
            </a:endParaRPr>
          </a:p>
        </p:txBody>
      </p:sp>
    </p:spTree>
    <p:extLst>
      <p:ext uri="{BB962C8B-B14F-4D97-AF65-F5344CB8AC3E}">
        <p14:creationId xmlns:p14="http://schemas.microsoft.com/office/powerpoint/2010/main" val="35885315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Cloud isn’t an instant destination. With</a:t>
            </a:r>
            <a:r>
              <a:rPr lang="en-US" baseline="0"/>
              <a:t> significant investments on-premises, organizations that plan on moving to the cloud--either for cost-savings or as part of a larger digital transformation strategy— will need to operate in a hybrid environment mode for some time. </a:t>
            </a:r>
            <a:endParaRPr lang="en-US"/>
          </a:p>
        </p:txBody>
      </p:sp>
      <p:sp>
        <p:nvSpPr>
          <p:cNvPr id="4" name="Slide Number Placeholder 3"/>
          <p:cNvSpPr>
            <a:spLocks noGrp="1"/>
          </p:cNvSpPr>
          <p:nvPr>
            <p:ph type="sldNum" sz="quarter" idx="10"/>
          </p:nvPr>
        </p:nvSpPr>
        <p:spPr/>
        <p:txBody>
          <a:bodyPr/>
          <a:lstStyle/>
          <a:p>
            <a:pPr>
              <a:defRPr/>
            </a:pPr>
            <a:fld id="{8F9B0F7D-4A71-49D9-9DF2-CF5C18D5EA41}" type="slidenum">
              <a:rPr lang="en-US" smtClean="0">
                <a:solidFill>
                  <a:prstClr val="black"/>
                </a:solidFill>
              </a:rPr>
              <a:pPr>
                <a:defRPr/>
              </a:pPr>
              <a:t>6</a:t>
            </a:fld>
            <a:endParaRPr lang="en-US">
              <a:solidFill>
                <a:prstClr val="black"/>
              </a:solidFill>
            </a:endParaRPr>
          </a:p>
        </p:txBody>
      </p:sp>
    </p:spTree>
    <p:extLst>
      <p:ext uri="{BB962C8B-B14F-4D97-AF65-F5344CB8AC3E}">
        <p14:creationId xmlns:p14="http://schemas.microsoft.com/office/powerpoint/2010/main" val="12359138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defTabSz="931774">
              <a:buFont typeface="Arial" panose="020B0604020202020204" pitchFamily="34" charset="0"/>
              <a:buNone/>
              <a:defRPr/>
            </a:pPr>
            <a:r>
              <a:rPr lang="en-US"/>
              <a:t>Working with customers and partners, Microsoft has developed a proven</a:t>
            </a:r>
            <a:r>
              <a:rPr lang="en-US" baseline="0"/>
              <a:t> approach to migration that reduces risk and increases the chance of both a successful proof of concept and a clear path to additional migration opportunities. Following these steps, you get a clear picture of existing computing resources and dependencies, what will be needed on the Azure side, and what you can expect for costs. More details are on the following pages.</a:t>
            </a:r>
          </a:p>
          <a:p>
            <a:endParaRPr lang="en-US"/>
          </a:p>
        </p:txBody>
      </p:sp>
      <p:sp>
        <p:nvSpPr>
          <p:cNvPr id="4" name="Slide Number Placeholder 3"/>
          <p:cNvSpPr>
            <a:spLocks noGrp="1"/>
          </p:cNvSpPr>
          <p:nvPr>
            <p:ph type="sldNum" sz="quarter" idx="10"/>
          </p:nvPr>
        </p:nvSpPr>
        <p:spPr/>
        <p:txBody>
          <a:bodyPr/>
          <a:lstStyle/>
          <a:p>
            <a:pPr defTabSz="914400">
              <a:defRPr/>
            </a:pPr>
            <a:fld id="{D25430C9-2443-4FD6-9162-F44D32FAF97D}" type="slidenum">
              <a:rPr lang="en-US" smtClean="0">
                <a:solidFill>
                  <a:prstClr val="black"/>
                </a:solidFill>
                <a:latin typeface="Calibri" panose="020F0502020204030204"/>
              </a:rPr>
              <a:pPr defTabSz="914400">
                <a:defRPr/>
              </a:pPr>
              <a:t>7</a:t>
            </a:fld>
            <a:endParaRPr lang="en-US">
              <a:solidFill>
                <a:prstClr val="black"/>
              </a:solidFill>
              <a:latin typeface="Calibri" panose="020F0502020204030204"/>
            </a:endParaRPr>
          </a:p>
        </p:txBody>
      </p:sp>
    </p:spTree>
    <p:extLst>
      <p:ext uri="{BB962C8B-B14F-4D97-AF65-F5344CB8AC3E}">
        <p14:creationId xmlns:p14="http://schemas.microsoft.com/office/powerpoint/2010/main" val="3582056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Organizations</a:t>
            </a:r>
            <a:r>
              <a:rPr lang="en-US" baseline="0" dirty="0"/>
              <a:t> have options. In some commodity cases you may just want to leave it alone. Even in these cases, you gain cloud benefits. You may want to containerize, lift and shift without any code changes or cloud optimize. In yet other cases, you might want to rebuild the application using new app patterns with Azure PaaS. </a:t>
            </a:r>
          </a:p>
          <a:p>
            <a:endParaRPr lang="en-US" baseline="0" dirty="0"/>
          </a:p>
          <a:p>
            <a:endParaRPr lang="en-US" baseline="0" dirty="0"/>
          </a:p>
          <a:p>
            <a:endParaRPr lang="en-US" baseline="0" dirty="0"/>
          </a:p>
          <a:p>
            <a:endParaRPr lang="en-US" baseline="0" dirty="0"/>
          </a:p>
          <a:p>
            <a:endParaRPr lang="en-US" baseline="0" dirty="0"/>
          </a:p>
          <a:p>
            <a:endParaRPr lang="en-US" baseline="0" dirty="0"/>
          </a:p>
        </p:txBody>
      </p:sp>
      <p:sp>
        <p:nvSpPr>
          <p:cNvPr id="4" name="Slide Number Placeholder 3"/>
          <p:cNvSpPr>
            <a:spLocks noGrp="1"/>
          </p:cNvSpPr>
          <p:nvPr>
            <p:ph type="sldNum" sz="quarter" idx="10"/>
          </p:nvPr>
        </p:nvSpPr>
        <p:spPr/>
        <p:txBody>
          <a:bodyPr/>
          <a:lstStyle/>
          <a:p>
            <a:pPr>
              <a:defRPr/>
            </a:pPr>
            <a:fld id="{8F9B0F7D-4A71-49D9-9DF2-CF5C18D5EA41}" type="slidenum">
              <a:rPr lang="en-US" smtClean="0">
                <a:solidFill>
                  <a:prstClr val="black"/>
                </a:solidFill>
              </a:rPr>
              <a:pPr>
                <a:defRPr/>
              </a:pPr>
              <a:t>8</a:t>
            </a:fld>
            <a:endParaRPr lang="en-US">
              <a:solidFill>
                <a:prstClr val="black"/>
              </a:solidFill>
            </a:endParaRPr>
          </a:p>
        </p:txBody>
      </p:sp>
    </p:spTree>
    <p:extLst>
      <p:ext uri="{BB962C8B-B14F-4D97-AF65-F5344CB8AC3E}">
        <p14:creationId xmlns:p14="http://schemas.microsoft.com/office/powerpoint/2010/main" val="11462176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buFont typeface="Arial" panose="020B0604020202020204" pitchFamily="34" charset="0"/>
              <a:buNone/>
              <a:defRPr/>
            </a:pPr>
            <a:r>
              <a:rPr lang="en-US" dirty="0"/>
              <a:t>While migrating applications and data to a public cloud like Azure can seem risky, Microsoft has been able to move much of that risk by defining a three step process of: Discover, Migrate, and Optimize/Modernize. Tools like Azure Migrate allow you to do a complete inventory of your virtualized environment and identify those applications, workloads and databases most appropriate for a proof of concept migration. Other tools, both Microsoft’s and third-party, help simplify the migration itself. Once the migration has been tested, the applications and services can be further optimized on the Azure environment. After a successful proof of concept, companies then have both the experience and confidence to move on to more complicated applications.</a:t>
            </a:r>
          </a:p>
          <a:p>
            <a:endParaRPr lang="en-US" dirty="0"/>
          </a:p>
        </p:txBody>
      </p:sp>
      <p:sp>
        <p:nvSpPr>
          <p:cNvPr id="4" name="Slide Number Placeholder 3"/>
          <p:cNvSpPr>
            <a:spLocks noGrp="1"/>
          </p:cNvSpPr>
          <p:nvPr>
            <p:ph type="sldNum" sz="quarter" idx="10"/>
          </p:nvPr>
        </p:nvSpPr>
        <p:spPr/>
        <p:txBody>
          <a:bodyPr/>
          <a:lstStyle/>
          <a:p>
            <a:pPr defTabSz="914400">
              <a:defRPr/>
            </a:pPr>
            <a:fld id="{D25430C9-2443-4FD6-9162-F44D32FAF97D}" type="slidenum">
              <a:rPr lang="en-US" smtClean="0">
                <a:solidFill>
                  <a:prstClr val="black"/>
                </a:solidFill>
                <a:latin typeface="Calibri" panose="020F0502020204030204"/>
              </a:rPr>
              <a:pPr defTabSz="914400">
                <a:defRPr/>
              </a:pPr>
              <a:t>9</a:t>
            </a:fld>
            <a:endParaRPr lang="en-US">
              <a:solidFill>
                <a:prstClr val="black"/>
              </a:solidFill>
              <a:latin typeface="Calibri" panose="020F0502020204030204"/>
            </a:endParaRPr>
          </a:p>
        </p:txBody>
      </p:sp>
    </p:spTree>
    <p:extLst>
      <p:ext uri="{BB962C8B-B14F-4D97-AF65-F5344CB8AC3E}">
        <p14:creationId xmlns:p14="http://schemas.microsoft.com/office/powerpoint/2010/main" val="9793245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2">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303068"/>
            <a:ext cx="7425059" cy="2216301"/>
          </a:xfrm>
          <a:noFill/>
        </p:spPr>
        <p:txBody>
          <a:bodyPr lIns="0" tIns="91440" rIns="146304" bIns="91440" anchor="t" anchorCtr="0"/>
          <a:lstStyle>
            <a:lvl1pPr>
              <a:defRPr sz="7200" spc="-100" baseline="0">
                <a:solidFill>
                  <a:schemeClr val="tx1"/>
                </a:solidFill>
              </a:defRPr>
            </a:lvl1pPr>
          </a:lstStyle>
          <a:p>
            <a:r>
              <a:rPr lang="en-US"/>
              <a:t>Lorem ipsum Lorem ipsum</a:t>
            </a:r>
          </a:p>
        </p:txBody>
      </p:sp>
      <p:sp>
        <p:nvSpPr>
          <p:cNvPr id="3" name="Text Placeholder 2"/>
          <p:cNvSpPr>
            <a:spLocks noGrp="1"/>
          </p:cNvSpPr>
          <p:nvPr>
            <p:ph type="body" sz="quarter" idx="10"/>
          </p:nvPr>
        </p:nvSpPr>
        <p:spPr>
          <a:xfrm>
            <a:off x="274638" y="3647556"/>
            <a:ext cx="5943600" cy="646331"/>
          </a:xfrm>
        </p:spPr>
        <p:txBody>
          <a:bodyPr/>
          <a:lstStyle>
            <a:lvl1pPr marL="0" indent="0">
              <a:spcBef>
                <a:spcPts val="1000"/>
              </a:spcBef>
              <a:spcAft>
                <a:spcPts val="1000"/>
              </a:spcAft>
              <a:buNone/>
              <a:defRPr sz="4000"/>
            </a:lvl1pPr>
          </a:lstStyle>
          <a:p>
            <a:pPr lvl="0"/>
            <a:r>
              <a:rPr lang="en-US"/>
              <a:t>Click to edit Master text</a:t>
            </a:r>
          </a:p>
        </p:txBody>
      </p:sp>
      <p:grpSp>
        <p:nvGrpSpPr>
          <p:cNvPr id="372" name="Group 371">
            <a:extLst>
              <a:ext uri="{FF2B5EF4-FFF2-40B4-BE49-F238E27FC236}">
                <a16:creationId xmlns:a16="http://schemas.microsoft.com/office/drawing/2014/main" id="{CDFD47E3-DDF9-4944-86BF-DA7CF82DAE44}"/>
              </a:ext>
            </a:extLst>
          </p:cNvPr>
          <p:cNvGrpSpPr/>
          <p:nvPr userDrawn="1"/>
        </p:nvGrpSpPr>
        <p:grpSpPr>
          <a:xfrm>
            <a:off x="7486650" y="137941"/>
            <a:ext cx="5859324" cy="6876651"/>
            <a:chOff x="7625796" y="627085"/>
            <a:chExt cx="5434428" cy="6377982"/>
          </a:xfrm>
        </p:grpSpPr>
        <p:grpSp>
          <p:nvGrpSpPr>
            <p:cNvPr id="249" name="Group 247">
              <a:extLst>
                <a:ext uri="{FF2B5EF4-FFF2-40B4-BE49-F238E27FC236}">
                  <a16:creationId xmlns:a16="http://schemas.microsoft.com/office/drawing/2014/main" id="{1F00B62E-9278-4200-8B74-A0BD179F9AF0}"/>
                </a:ext>
              </a:extLst>
            </p:cNvPr>
            <p:cNvGrpSpPr>
              <a:grpSpLocks noChangeAspect="1"/>
            </p:cNvGrpSpPr>
            <p:nvPr userDrawn="1"/>
          </p:nvGrpSpPr>
          <p:grpSpPr bwMode="auto">
            <a:xfrm>
              <a:off x="8508381" y="1977477"/>
              <a:ext cx="4092633" cy="5027590"/>
              <a:chOff x="6097" y="2298"/>
              <a:chExt cx="696" cy="855"/>
            </a:xfrm>
          </p:grpSpPr>
          <p:sp>
            <p:nvSpPr>
              <p:cNvPr id="250" name="AutoShape 246">
                <a:extLst>
                  <a:ext uri="{FF2B5EF4-FFF2-40B4-BE49-F238E27FC236}">
                    <a16:creationId xmlns:a16="http://schemas.microsoft.com/office/drawing/2014/main" id="{65CB237B-C1E8-4B55-848E-602697CB6CB7}"/>
                  </a:ext>
                </a:extLst>
              </p:cNvPr>
              <p:cNvSpPr>
                <a:spLocks noChangeAspect="1" noChangeArrowheads="1" noTextEdit="1"/>
              </p:cNvSpPr>
              <p:nvPr userDrawn="1"/>
            </p:nvSpPr>
            <p:spPr bwMode="auto">
              <a:xfrm>
                <a:off x="6097" y="2298"/>
                <a:ext cx="696" cy="8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53" name="Rectangle 250">
                <a:extLst>
                  <a:ext uri="{FF2B5EF4-FFF2-40B4-BE49-F238E27FC236}">
                    <a16:creationId xmlns:a16="http://schemas.microsoft.com/office/drawing/2014/main" id="{87457DDA-AD9E-4A97-9C2E-7F4E64D0AFA4}"/>
                  </a:ext>
                </a:extLst>
              </p:cNvPr>
              <p:cNvSpPr>
                <a:spLocks noChangeArrowheads="1"/>
              </p:cNvSpPr>
              <p:nvPr userDrawn="1"/>
            </p:nvSpPr>
            <p:spPr bwMode="auto">
              <a:xfrm>
                <a:off x="6468" y="3037"/>
                <a:ext cx="111" cy="114"/>
              </a:xfrm>
              <a:prstGeom prst="rect">
                <a:avLst/>
              </a:prstGeom>
              <a:solidFill>
                <a:srgbClr val="DFDFD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54" name="Rectangle 251">
                <a:extLst>
                  <a:ext uri="{FF2B5EF4-FFF2-40B4-BE49-F238E27FC236}">
                    <a16:creationId xmlns:a16="http://schemas.microsoft.com/office/drawing/2014/main" id="{787AC753-EFDA-426C-B584-5AECAA3027B1}"/>
                  </a:ext>
                </a:extLst>
              </p:cNvPr>
              <p:cNvSpPr>
                <a:spLocks noChangeArrowheads="1"/>
              </p:cNvSpPr>
              <p:nvPr userDrawn="1"/>
            </p:nvSpPr>
            <p:spPr bwMode="auto">
              <a:xfrm>
                <a:off x="6313" y="2815"/>
                <a:ext cx="111" cy="336"/>
              </a:xfrm>
              <a:prstGeom prst="rect">
                <a:avLst/>
              </a:prstGeom>
              <a:solidFill>
                <a:srgbClr val="DFDFD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55" name="Rectangle 252">
                <a:extLst>
                  <a:ext uri="{FF2B5EF4-FFF2-40B4-BE49-F238E27FC236}">
                    <a16:creationId xmlns:a16="http://schemas.microsoft.com/office/drawing/2014/main" id="{ADBB0E8B-FCE5-439F-9F2B-6FA746CBBE6A}"/>
                  </a:ext>
                </a:extLst>
              </p:cNvPr>
              <p:cNvSpPr>
                <a:spLocks noChangeArrowheads="1"/>
              </p:cNvSpPr>
              <p:nvPr userDrawn="1"/>
            </p:nvSpPr>
            <p:spPr bwMode="auto">
              <a:xfrm>
                <a:off x="6325" y="2834"/>
                <a:ext cx="13" cy="20"/>
              </a:xfrm>
              <a:prstGeom prst="rect">
                <a:avLst/>
              </a:prstGeom>
              <a:solidFill>
                <a:srgbClr val="6DC2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56" name="Rectangle 253">
                <a:extLst>
                  <a:ext uri="{FF2B5EF4-FFF2-40B4-BE49-F238E27FC236}">
                    <a16:creationId xmlns:a16="http://schemas.microsoft.com/office/drawing/2014/main" id="{E7528E24-6BDC-4F30-B75B-0CD44FD8FEED}"/>
                  </a:ext>
                </a:extLst>
              </p:cNvPr>
              <p:cNvSpPr>
                <a:spLocks noChangeArrowheads="1"/>
              </p:cNvSpPr>
              <p:nvPr userDrawn="1"/>
            </p:nvSpPr>
            <p:spPr bwMode="auto">
              <a:xfrm>
                <a:off x="6350" y="2834"/>
                <a:ext cx="11" cy="2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57" name="Rectangle 254">
                <a:extLst>
                  <a:ext uri="{FF2B5EF4-FFF2-40B4-BE49-F238E27FC236}">
                    <a16:creationId xmlns:a16="http://schemas.microsoft.com/office/drawing/2014/main" id="{D23DFB3F-F258-421E-B4B9-97CEA983AB71}"/>
                  </a:ext>
                </a:extLst>
              </p:cNvPr>
              <p:cNvSpPr>
                <a:spLocks noChangeArrowheads="1"/>
              </p:cNvSpPr>
              <p:nvPr userDrawn="1"/>
            </p:nvSpPr>
            <p:spPr bwMode="auto">
              <a:xfrm>
                <a:off x="6374" y="2834"/>
                <a:ext cx="10" cy="2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58" name="Rectangle 255">
                <a:extLst>
                  <a:ext uri="{FF2B5EF4-FFF2-40B4-BE49-F238E27FC236}">
                    <a16:creationId xmlns:a16="http://schemas.microsoft.com/office/drawing/2014/main" id="{95395EC5-C823-4F96-8AFB-A7C525ED5867}"/>
                  </a:ext>
                </a:extLst>
              </p:cNvPr>
              <p:cNvSpPr>
                <a:spLocks noChangeArrowheads="1"/>
              </p:cNvSpPr>
              <p:nvPr userDrawn="1"/>
            </p:nvSpPr>
            <p:spPr bwMode="auto">
              <a:xfrm>
                <a:off x="6397" y="2834"/>
                <a:ext cx="12" cy="2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59" name="Rectangle 256">
                <a:extLst>
                  <a:ext uri="{FF2B5EF4-FFF2-40B4-BE49-F238E27FC236}">
                    <a16:creationId xmlns:a16="http://schemas.microsoft.com/office/drawing/2014/main" id="{EA63CA39-CA16-4B9E-8D8F-0B2EABBE11D5}"/>
                  </a:ext>
                </a:extLst>
              </p:cNvPr>
              <p:cNvSpPr>
                <a:spLocks noChangeArrowheads="1"/>
              </p:cNvSpPr>
              <p:nvPr userDrawn="1"/>
            </p:nvSpPr>
            <p:spPr bwMode="auto">
              <a:xfrm>
                <a:off x="6325" y="2866"/>
                <a:ext cx="13" cy="2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60" name="Rectangle 257">
                <a:extLst>
                  <a:ext uri="{FF2B5EF4-FFF2-40B4-BE49-F238E27FC236}">
                    <a16:creationId xmlns:a16="http://schemas.microsoft.com/office/drawing/2014/main" id="{D742BED7-A533-42D9-96D9-2A557DAEF1AD}"/>
                  </a:ext>
                </a:extLst>
              </p:cNvPr>
              <p:cNvSpPr>
                <a:spLocks noChangeArrowheads="1"/>
              </p:cNvSpPr>
              <p:nvPr userDrawn="1"/>
            </p:nvSpPr>
            <p:spPr bwMode="auto">
              <a:xfrm>
                <a:off x="6350" y="2866"/>
                <a:ext cx="11" cy="20"/>
              </a:xfrm>
              <a:prstGeom prst="rect">
                <a:avLst/>
              </a:prstGeom>
              <a:solidFill>
                <a:srgbClr val="6DC2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61" name="Rectangle 258">
                <a:extLst>
                  <a:ext uri="{FF2B5EF4-FFF2-40B4-BE49-F238E27FC236}">
                    <a16:creationId xmlns:a16="http://schemas.microsoft.com/office/drawing/2014/main" id="{933BA798-BF8C-4D7B-963C-784E23E26E38}"/>
                  </a:ext>
                </a:extLst>
              </p:cNvPr>
              <p:cNvSpPr>
                <a:spLocks noChangeArrowheads="1"/>
              </p:cNvSpPr>
              <p:nvPr userDrawn="1"/>
            </p:nvSpPr>
            <p:spPr bwMode="auto">
              <a:xfrm>
                <a:off x="6374" y="2866"/>
                <a:ext cx="10" cy="2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62" name="Rectangle 259">
                <a:extLst>
                  <a:ext uri="{FF2B5EF4-FFF2-40B4-BE49-F238E27FC236}">
                    <a16:creationId xmlns:a16="http://schemas.microsoft.com/office/drawing/2014/main" id="{DB545304-51D3-4545-A817-7A1A23218D08}"/>
                  </a:ext>
                </a:extLst>
              </p:cNvPr>
              <p:cNvSpPr>
                <a:spLocks noChangeArrowheads="1"/>
              </p:cNvSpPr>
              <p:nvPr userDrawn="1"/>
            </p:nvSpPr>
            <p:spPr bwMode="auto">
              <a:xfrm>
                <a:off x="6397" y="2866"/>
                <a:ext cx="12" cy="2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63" name="Rectangle 260">
                <a:extLst>
                  <a:ext uri="{FF2B5EF4-FFF2-40B4-BE49-F238E27FC236}">
                    <a16:creationId xmlns:a16="http://schemas.microsoft.com/office/drawing/2014/main" id="{5B93D5FA-6D33-458B-BFD8-30A4E335C5D5}"/>
                  </a:ext>
                </a:extLst>
              </p:cNvPr>
              <p:cNvSpPr>
                <a:spLocks noChangeArrowheads="1"/>
              </p:cNvSpPr>
              <p:nvPr userDrawn="1"/>
            </p:nvSpPr>
            <p:spPr bwMode="auto">
              <a:xfrm>
                <a:off x="6325" y="2898"/>
                <a:ext cx="13" cy="2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64" name="Rectangle 261">
                <a:extLst>
                  <a:ext uri="{FF2B5EF4-FFF2-40B4-BE49-F238E27FC236}">
                    <a16:creationId xmlns:a16="http://schemas.microsoft.com/office/drawing/2014/main" id="{54B095D7-A32D-45BE-9EBA-EC8A0B306ABC}"/>
                  </a:ext>
                </a:extLst>
              </p:cNvPr>
              <p:cNvSpPr>
                <a:spLocks noChangeArrowheads="1"/>
              </p:cNvSpPr>
              <p:nvPr userDrawn="1"/>
            </p:nvSpPr>
            <p:spPr bwMode="auto">
              <a:xfrm>
                <a:off x="6350" y="2898"/>
                <a:ext cx="11" cy="20"/>
              </a:xfrm>
              <a:prstGeom prst="rect">
                <a:avLst/>
              </a:prstGeom>
              <a:solidFill>
                <a:srgbClr val="6DC2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65" name="Rectangle 262">
                <a:extLst>
                  <a:ext uri="{FF2B5EF4-FFF2-40B4-BE49-F238E27FC236}">
                    <a16:creationId xmlns:a16="http://schemas.microsoft.com/office/drawing/2014/main" id="{CA60F719-D75E-4B2B-9686-607A78CD5BAA}"/>
                  </a:ext>
                </a:extLst>
              </p:cNvPr>
              <p:cNvSpPr>
                <a:spLocks noChangeArrowheads="1"/>
              </p:cNvSpPr>
              <p:nvPr userDrawn="1"/>
            </p:nvSpPr>
            <p:spPr bwMode="auto">
              <a:xfrm>
                <a:off x="6374" y="2898"/>
                <a:ext cx="10" cy="2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66" name="Rectangle 263">
                <a:extLst>
                  <a:ext uri="{FF2B5EF4-FFF2-40B4-BE49-F238E27FC236}">
                    <a16:creationId xmlns:a16="http://schemas.microsoft.com/office/drawing/2014/main" id="{16A5634E-5020-48D1-A1BE-F620D39D0732}"/>
                  </a:ext>
                </a:extLst>
              </p:cNvPr>
              <p:cNvSpPr>
                <a:spLocks noChangeArrowheads="1"/>
              </p:cNvSpPr>
              <p:nvPr userDrawn="1"/>
            </p:nvSpPr>
            <p:spPr bwMode="auto">
              <a:xfrm>
                <a:off x="6397" y="2898"/>
                <a:ext cx="12" cy="2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67" name="Rectangle 264">
                <a:extLst>
                  <a:ext uri="{FF2B5EF4-FFF2-40B4-BE49-F238E27FC236}">
                    <a16:creationId xmlns:a16="http://schemas.microsoft.com/office/drawing/2014/main" id="{D23C8B74-E873-4CBF-BB5B-1163F15F418E}"/>
                  </a:ext>
                </a:extLst>
              </p:cNvPr>
              <p:cNvSpPr>
                <a:spLocks noChangeArrowheads="1"/>
              </p:cNvSpPr>
              <p:nvPr userDrawn="1"/>
            </p:nvSpPr>
            <p:spPr bwMode="auto">
              <a:xfrm>
                <a:off x="6325" y="2930"/>
                <a:ext cx="13" cy="20"/>
              </a:xfrm>
              <a:prstGeom prst="rect">
                <a:avLst/>
              </a:prstGeom>
              <a:solidFill>
                <a:srgbClr val="6DC2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68" name="Rectangle 265">
                <a:extLst>
                  <a:ext uri="{FF2B5EF4-FFF2-40B4-BE49-F238E27FC236}">
                    <a16:creationId xmlns:a16="http://schemas.microsoft.com/office/drawing/2014/main" id="{AF71F314-7DE5-4B66-BA58-68112894167B}"/>
                  </a:ext>
                </a:extLst>
              </p:cNvPr>
              <p:cNvSpPr>
                <a:spLocks noChangeArrowheads="1"/>
              </p:cNvSpPr>
              <p:nvPr userDrawn="1"/>
            </p:nvSpPr>
            <p:spPr bwMode="auto">
              <a:xfrm>
                <a:off x="6350" y="2930"/>
                <a:ext cx="11" cy="2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69" name="Rectangle 266">
                <a:extLst>
                  <a:ext uri="{FF2B5EF4-FFF2-40B4-BE49-F238E27FC236}">
                    <a16:creationId xmlns:a16="http://schemas.microsoft.com/office/drawing/2014/main" id="{DBC23984-FF32-4DA5-8DE1-7E24BD6C3FF8}"/>
                  </a:ext>
                </a:extLst>
              </p:cNvPr>
              <p:cNvSpPr>
                <a:spLocks noChangeArrowheads="1"/>
              </p:cNvSpPr>
              <p:nvPr userDrawn="1"/>
            </p:nvSpPr>
            <p:spPr bwMode="auto">
              <a:xfrm>
                <a:off x="6374" y="2930"/>
                <a:ext cx="10" cy="20"/>
              </a:xfrm>
              <a:prstGeom prst="rect">
                <a:avLst/>
              </a:prstGeom>
              <a:solidFill>
                <a:srgbClr val="6DC2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70" name="Rectangle 267">
                <a:extLst>
                  <a:ext uri="{FF2B5EF4-FFF2-40B4-BE49-F238E27FC236}">
                    <a16:creationId xmlns:a16="http://schemas.microsoft.com/office/drawing/2014/main" id="{36BE96A9-871C-4F0D-8A44-C3D6EC4677AB}"/>
                  </a:ext>
                </a:extLst>
              </p:cNvPr>
              <p:cNvSpPr>
                <a:spLocks noChangeArrowheads="1"/>
              </p:cNvSpPr>
              <p:nvPr userDrawn="1"/>
            </p:nvSpPr>
            <p:spPr bwMode="auto">
              <a:xfrm>
                <a:off x="6397" y="2930"/>
                <a:ext cx="12" cy="2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71" name="Rectangle 268">
                <a:extLst>
                  <a:ext uri="{FF2B5EF4-FFF2-40B4-BE49-F238E27FC236}">
                    <a16:creationId xmlns:a16="http://schemas.microsoft.com/office/drawing/2014/main" id="{90DFF299-9AD9-43F7-A6D5-68B29A6A38C7}"/>
                  </a:ext>
                </a:extLst>
              </p:cNvPr>
              <p:cNvSpPr>
                <a:spLocks noChangeArrowheads="1"/>
              </p:cNvSpPr>
              <p:nvPr userDrawn="1"/>
            </p:nvSpPr>
            <p:spPr bwMode="auto">
              <a:xfrm>
                <a:off x="6325" y="2962"/>
                <a:ext cx="13" cy="2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72" name="Rectangle 269">
                <a:extLst>
                  <a:ext uri="{FF2B5EF4-FFF2-40B4-BE49-F238E27FC236}">
                    <a16:creationId xmlns:a16="http://schemas.microsoft.com/office/drawing/2014/main" id="{01CFC304-981B-4246-A430-8C1E1A79F45A}"/>
                  </a:ext>
                </a:extLst>
              </p:cNvPr>
              <p:cNvSpPr>
                <a:spLocks noChangeArrowheads="1"/>
              </p:cNvSpPr>
              <p:nvPr userDrawn="1"/>
            </p:nvSpPr>
            <p:spPr bwMode="auto">
              <a:xfrm>
                <a:off x="6350" y="2962"/>
                <a:ext cx="11" cy="2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73" name="Rectangle 270">
                <a:extLst>
                  <a:ext uri="{FF2B5EF4-FFF2-40B4-BE49-F238E27FC236}">
                    <a16:creationId xmlns:a16="http://schemas.microsoft.com/office/drawing/2014/main" id="{DB453F4B-D541-4162-B3D7-F579474C36A3}"/>
                  </a:ext>
                </a:extLst>
              </p:cNvPr>
              <p:cNvSpPr>
                <a:spLocks noChangeArrowheads="1"/>
              </p:cNvSpPr>
              <p:nvPr userDrawn="1"/>
            </p:nvSpPr>
            <p:spPr bwMode="auto">
              <a:xfrm>
                <a:off x="6374" y="2962"/>
                <a:ext cx="10" cy="2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74" name="Rectangle 271">
                <a:extLst>
                  <a:ext uri="{FF2B5EF4-FFF2-40B4-BE49-F238E27FC236}">
                    <a16:creationId xmlns:a16="http://schemas.microsoft.com/office/drawing/2014/main" id="{A2B64033-5E30-4547-BEAB-D792D4750986}"/>
                  </a:ext>
                </a:extLst>
              </p:cNvPr>
              <p:cNvSpPr>
                <a:spLocks noChangeArrowheads="1"/>
              </p:cNvSpPr>
              <p:nvPr userDrawn="1"/>
            </p:nvSpPr>
            <p:spPr bwMode="auto">
              <a:xfrm>
                <a:off x="6397" y="2962"/>
                <a:ext cx="12" cy="2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75" name="Rectangle 272">
                <a:extLst>
                  <a:ext uri="{FF2B5EF4-FFF2-40B4-BE49-F238E27FC236}">
                    <a16:creationId xmlns:a16="http://schemas.microsoft.com/office/drawing/2014/main" id="{3A464137-CC53-47B6-B090-F018386CAE32}"/>
                  </a:ext>
                </a:extLst>
              </p:cNvPr>
              <p:cNvSpPr>
                <a:spLocks noChangeArrowheads="1"/>
              </p:cNvSpPr>
              <p:nvPr userDrawn="1"/>
            </p:nvSpPr>
            <p:spPr bwMode="auto">
              <a:xfrm>
                <a:off x="6325" y="2995"/>
                <a:ext cx="13" cy="19"/>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76" name="Rectangle 273">
                <a:extLst>
                  <a:ext uri="{FF2B5EF4-FFF2-40B4-BE49-F238E27FC236}">
                    <a16:creationId xmlns:a16="http://schemas.microsoft.com/office/drawing/2014/main" id="{4DA19828-26D2-41C0-89DD-888EA9639BDB}"/>
                  </a:ext>
                </a:extLst>
              </p:cNvPr>
              <p:cNvSpPr>
                <a:spLocks noChangeArrowheads="1"/>
              </p:cNvSpPr>
              <p:nvPr userDrawn="1"/>
            </p:nvSpPr>
            <p:spPr bwMode="auto">
              <a:xfrm>
                <a:off x="6350" y="2995"/>
                <a:ext cx="11" cy="19"/>
              </a:xfrm>
              <a:prstGeom prst="rect">
                <a:avLst/>
              </a:prstGeom>
              <a:solidFill>
                <a:srgbClr val="6DC2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77" name="Rectangle 274">
                <a:extLst>
                  <a:ext uri="{FF2B5EF4-FFF2-40B4-BE49-F238E27FC236}">
                    <a16:creationId xmlns:a16="http://schemas.microsoft.com/office/drawing/2014/main" id="{961D7A8D-87F2-4D57-B4E0-23D684CF0D5E}"/>
                  </a:ext>
                </a:extLst>
              </p:cNvPr>
              <p:cNvSpPr>
                <a:spLocks noChangeArrowheads="1"/>
              </p:cNvSpPr>
              <p:nvPr userDrawn="1"/>
            </p:nvSpPr>
            <p:spPr bwMode="auto">
              <a:xfrm>
                <a:off x="6374" y="2995"/>
                <a:ext cx="10" cy="1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78" name="Rectangle 275">
                <a:extLst>
                  <a:ext uri="{FF2B5EF4-FFF2-40B4-BE49-F238E27FC236}">
                    <a16:creationId xmlns:a16="http://schemas.microsoft.com/office/drawing/2014/main" id="{C95256FB-A7F5-4976-B261-32E8E203553C}"/>
                  </a:ext>
                </a:extLst>
              </p:cNvPr>
              <p:cNvSpPr>
                <a:spLocks noChangeArrowheads="1"/>
              </p:cNvSpPr>
              <p:nvPr userDrawn="1"/>
            </p:nvSpPr>
            <p:spPr bwMode="auto">
              <a:xfrm>
                <a:off x="6397" y="2995"/>
                <a:ext cx="12" cy="19"/>
              </a:xfrm>
              <a:prstGeom prst="rect">
                <a:avLst/>
              </a:prstGeom>
              <a:solidFill>
                <a:srgbClr val="6DC2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79" name="Rectangle 276">
                <a:extLst>
                  <a:ext uri="{FF2B5EF4-FFF2-40B4-BE49-F238E27FC236}">
                    <a16:creationId xmlns:a16="http://schemas.microsoft.com/office/drawing/2014/main" id="{38F00226-8C24-4E84-865B-B18BA1ABAEFE}"/>
                  </a:ext>
                </a:extLst>
              </p:cNvPr>
              <p:cNvSpPr>
                <a:spLocks noChangeArrowheads="1"/>
              </p:cNvSpPr>
              <p:nvPr userDrawn="1"/>
            </p:nvSpPr>
            <p:spPr bwMode="auto">
              <a:xfrm>
                <a:off x="6325" y="3027"/>
                <a:ext cx="13" cy="19"/>
              </a:xfrm>
              <a:prstGeom prst="rect">
                <a:avLst/>
              </a:prstGeom>
              <a:solidFill>
                <a:srgbClr val="6DC2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80" name="Rectangle 277">
                <a:extLst>
                  <a:ext uri="{FF2B5EF4-FFF2-40B4-BE49-F238E27FC236}">
                    <a16:creationId xmlns:a16="http://schemas.microsoft.com/office/drawing/2014/main" id="{D2B74AB8-CED8-4440-BA66-C4AF85BE5896}"/>
                  </a:ext>
                </a:extLst>
              </p:cNvPr>
              <p:cNvSpPr>
                <a:spLocks noChangeArrowheads="1"/>
              </p:cNvSpPr>
              <p:nvPr userDrawn="1"/>
            </p:nvSpPr>
            <p:spPr bwMode="auto">
              <a:xfrm>
                <a:off x="6350" y="3027"/>
                <a:ext cx="11" cy="19"/>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81" name="Rectangle 278">
                <a:extLst>
                  <a:ext uri="{FF2B5EF4-FFF2-40B4-BE49-F238E27FC236}">
                    <a16:creationId xmlns:a16="http://schemas.microsoft.com/office/drawing/2014/main" id="{C65DFAE0-B1A4-4904-985F-5F68C2DEC416}"/>
                  </a:ext>
                </a:extLst>
              </p:cNvPr>
              <p:cNvSpPr>
                <a:spLocks noChangeArrowheads="1"/>
              </p:cNvSpPr>
              <p:nvPr userDrawn="1"/>
            </p:nvSpPr>
            <p:spPr bwMode="auto">
              <a:xfrm>
                <a:off x="6374" y="3027"/>
                <a:ext cx="10" cy="19"/>
              </a:xfrm>
              <a:prstGeom prst="rect">
                <a:avLst/>
              </a:prstGeom>
              <a:solidFill>
                <a:srgbClr val="6DC2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82" name="Rectangle 279">
                <a:extLst>
                  <a:ext uri="{FF2B5EF4-FFF2-40B4-BE49-F238E27FC236}">
                    <a16:creationId xmlns:a16="http://schemas.microsoft.com/office/drawing/2014/main" id="{5BC322C6-17E3-42A7-911E-BE3A33CE5BD2}"/>
                  </a:ext>
                </a:extLst>
              </p:cNvPr>
              <p:cNvSpPr>
                <a:spLocks noChangeArrowheads="1"/>
              </p:cNvSpPr>
              <p:nvPr userDrawn="1"/>
            </p:nvSpPr>
            <p:spPr bwMode="auto">
              <a:xfrm>
                <a:off x="6397" y="3027"/>
                <a:ext cx="12" cy="19"/>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83" name="Rectangle 280">
                <a:extLst>
                  <a:ext uri="{FF2B5EF4-FFF2-40B4-BE49-F238E27FC236}">
                    <a16:creationId xmlns:a16="http://schemas.microsoft.com/office/drawing/2014/main" id="{1775D174-4BB0-487F-9750-E6A8B16A0AF3}"/>
                  </a:ext>
                </a:extLst>
              </p:cNvPr>
              <p:cNvSpPr>
                <a:spLocks noChangeArrowheads="1"/>
              </p:cNvSpPr>
              <p:nvPr userDrawn="1"/>
            </p:nvSpPr>
            <p:spPr bwMode="auto">
              <a:xfrm>
                <a:off x="6325" y="3059"/>
                <a:ext cx="13" cy="19"/>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84" name="Rectangle 281">
                <a:extLst>
                  <a:ext uri="{FF2B5EF4-FFF2-40B4-BE49-F238E27FC236}">
                    <a16:creationId xmlns:a16="http://schemas.microsoft.com/office/drawing/2014/main" id="{B74C8AE6-C25F-45FE-A8F4-F9EF503E4C9B}"/>
                  </a:ext>
                </a:extLst>
              </p:cNvPr>
              <p:cNvSpPr>
                <a:spLocks noChangeArrowheads="1"/>
              </p:cNvSpPr>
              <p:nvPr userDrawn="1"/>
            </p:nvSpPr>
            <p:spPr bwMode="auto">
              <a:xfrm>
                <a:off x="6350" y="3059"/>
                <a:ext cx="11" cy="1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85" name="Rectangle 282">
                <a:extLst>
                  <a:ext uri="{FF2B5EF4-FFF2-40B4-BE49-F238E27FC236}">
                    <a16:creationId xmlns:a16="http://schemas.microsoft.com/office/drawing/2014/main" id="{53A9DABC-21B6-4923-BFC3-5D68E7833787}"/>
                  </a:ext>
                </a:extLst>
              </p:cNvPr>
              <p:cNvSpPr>
                <a:spLocks noChangeArrowheads="1"/>
              </p:cNvSpPr>
              <p:nvPr userDrawn="1"/>
            </p:nvSpPr>
            <p:spPr bwMode="auto">
              <a:xfrm>
                <a:off x="6374" y="3059"/>
                <a:ext cx="10" cy="19"/>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86" name="Rectangle 283">
                <a:extLst>
                  <a:ext uri="{FF2B5EF4-FFF2-40B4-BE49-F238E27FC236}">
                    <a16:creationId xmlns:a16="http://schemas.microsoft.com/office/drawing/2014/main" id="{0A6C34E3-3E96-415E-AE68-B048EB95721B}"/>
                  </a:ext>
                </a:extLst>
              </p:cNvPr>
              <p:cNvSpPr>
                <a:spLocks noChangeArrowheads="1"/>
              </p:cNvSpPr>
              <p:nvPr userDrawn="1"/>
            </p:nvSpPr>
            <p:spPr bwMode="auto">
              <a:xfrm>
                <a:off x="6397" y="3059"/>
                <a:ext cx="12" cy="19"/>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87" name="Rectangle 284">
                <a:extLst>
                  <a:ext uri="{FF2B5EF4-FFF2-40B4-BE49-F238E27FC236}">
                    <a16:creationId xmlns:a16="http://schemas.microsoft.com/office/drawing/2014/main" id="{BB7FEFB4-9504-4201-B712-307A665893B4}"/>
                  </a:ext>
                </a:extLst>
              </p:cNvPr>
              <p:cNvSpPr>
                <a:spLocks noChangeArrowheads="1"/>
              </p:cNvSpPr>
              <p:nvPr userDrawn="1"/>
            </p:nvSpPr>
            <p:spPr bwMode="auto">
              <a:xfrm>
                <a:off x="6325" y="3091"/>
                <a:ext cx="13" cy="19"/>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88" name="Rectangle 285">
                <a:extLst>
                  <a:ext uri="{FF2B5EF4-FFF2-40B4-BE49-F238E27FC236}">
                    <a16:creationId xmlns:a16="http://schemas.microsoft.com/office/drawing/2014/main" id="{FE575B8D-2DF0-4950-B2B0-8E545228FFD4}"/>
                  </a:ext>
                </a:extLst>
              </p:cNvPr>
              <p:cNvSpPr>
                <a:spLocks noChangeArrowheads="1"/>
              </p:cNvSpPr>
              <p:nvPr userDrawn="1"/>
            </p:nvSpPr>
            <p:spPr bwMode="auto">
              <a:xfrm>
                <a:off x="6350" y="3091"/>
                <a:ext cx="11" cy="19"/>
              </a:xfrm>
              <a:prstGeom prst="rect">
                <a:avLst/>
              </a:prstGeom>
              <a:solidFill>
                <a:srgbClr val="6DC2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89" name="Rectangle 286">
                <a:extLst>
                  <a:ext uri="{FF2B5EF4-FFF2-40B4-BE49-F238E27FC236}">
                    <a16:creationId xmlns:a16="http://schemas.microsoft.com/office/drawing/2014/main" id="{14D6DF65-107B-4FA2-8511-2A8871FD1323}"/>
                  </a:ext>
                </a:extLst>
              </p:cNvPr>
              <p:cNvSpPr>
                <a:spLocks noChangeArrowheads="1"/>
              </p:cNvSpPr>
              <p:nvPr userDrawn="1"/>
            </p:nvSpPr>
            <p:spPr bwMode="auto">
              <a:xfrm>
                <a:off x="6374" y="3091"/>
                <a:ext cx="10" cy="1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90" name="Rectangle 287">
                <a:extLst>
                  <a:ext uri="{FF2B5EF4-FFF2-40B4-BE49-F238E27FC236}">
                    <a16:creationId xmlns:a16="http://schemas.microsoft.com/office/drawing/2014/main" id="{7936843F-DA16-4AB1-B4B4-32C1D647C605}"/>
                  </a:ext>
                </a:extLst>
              </p:cNvPr>
              <p:cNvSpPr>
                <a:spLocks noChangeArrowheads="1"/>
              </p:cNvSpPr>
              <p:nvPr userDrawn="1"/>
            </p:nvSpPr>
            <p:spPr bwMode="auto">
              <a:xfrm>
                <a:off x="6397" y="3091"/>
                <a:ext cx="12" cy="19"/>
              </a:xfrm>
              <a:prstGeom prst="rect">
                <a:avLst/>
              </a:prstGeom>
              <a:solidFill>
                <a:srgbClr val="6DC2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91" name="Rectangle 288">
                <a:extLst>
                  <a:ext uri="{FF2B5EF4-FFF2-40B4-BE49-F238E27FC236}">
                    <a16:creationId xmlns:a16="http://schemas.microsoft.com/office/drawing/2014/main" id="{B2A20399-C3B7-4855-A631-2E35760193F2}"/>
                  </a:ext>
                </a:extLst>
              </p:cNvPr>
              <p:cNvSpPr>
                <a:spLocks noChangeArrowheads="1"/>
              </p:cNvSpPr>
              <p:nvPr userDrawn="1"/>
            </p:nvSpPr>
            <p:spPr bwMode="auto">
              <a:xfrm>
                <a:off x="6151" y="2921"/>
                <a:ext cx="110" cy="230"/>
              </a:xfrm>
              <a:prstGeom prst="rect">
                <a:avLst/>
              </a:prstGeom>
              <a:solidFill>
                <a:srgbClr val="DFDFD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92" name="Rectangle 289">
                <a:extLst>
                  <a:ext uri="{FF2B5EF4-FFF2-40B4-BE49-F238E27FC236}">
                    <a16:creationId xmlns:a16="http://schemas.microsoft.com/office/drawing/2014/main" id="{92D9EAF6-11D3-420E-84C9-71148B38961C}"/>
                  </a:ext>
                </a:extLst>
              </p:cNvPr>
              <p:cNvSpPr>
                <a:spLocks noChangeArrowheads="1"/>
              </p:cNvSpPr>
              <p:nvPr userDrawn="1"/>
            </p:nvSpPr>
            <p:spPr bwMode="auto">
              <a:xfrm>
                <a:off x="6167" y="2950"/>
                <a:ext cx="12" cy="18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93" name="Rectangle 290">
                <a:extLst>
                  <a:ext uri="{FF2B5EF4-FFF2-40B4-BE49-F238E27FC236}">
                    <a16:creationId xmlns:a16="http://schemas.microsoft.com/office/drawing/2014/main" id="{DA212711-0735-4F66-AE6C-2A753E1A8B01}"/>
                  </a:ext>
                </a:extLst>
              </p:cNvPr>
              <p:cNvSpPr>
                <a:spLocks noChangeArrowheads="1"/>
              </p:cNvSpPr>
              <p:nvPr userDrawn="1"/>
            </p:nvSpPr>
            <p:spPr bwMode="auto">
              <a:xfrm>
                <a:off x="6188" y="2950"/>
                <a:ext cx="13" cy="18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94" name="Rectangle 291">
                <a:extLst>
                  <a:ext uri="{FF2B5EF4-FFF2-40B4-BE49-F238E27FC236}">
                    <a16:creationId xmlns:a16="http://schemas.microsoft.com/office/drawing/2014/main" id="{41AC2ADB-92C6-4CEE-8990-08DDCAA1E793}"/>
                  </a:ext>
                </a:extLst>
              </p:cNvPr>
              <p:cNvSpPr>
                <a:spLocks noChangeArrowheads="1"/>
              </p:cNvSpPr>
              <p:nvPr userDrawn="1"/>
            </p:nvSpPr>
            <p:spPr bwMode="auto">
              <a:xfrm>
                <a:off x="6209" y="2950"/>
                <a:ext cx="13" cy="18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95" name="Rectangle 292">
                <a:extLst>
                  <a:ext uri="{FF2B5EF4-FFF2-40B4-BE49-F238E27FC236}">
                    <a16:creationId xmlns:a16="http://schemas.microsoft.com/office/drawing/2014/main" id="{0B12C95D-7162-4CD0-BB3F-D683ACA85DF1}"/>
                  </a:ext>
                </a:extLst>
              </p:cNvPr>
              <p:cNvSpPr>
                <a:spLocks noChangeArrowheads="1"/>
              </p:cNvSpPr>
              <p:nvPr userDrawn="1"/>
            </p:nvSpPr>
            <p:spPr bwMode="auto">
              <a:xfrm>
                <a:off x="6231" y="2950"/>
                <a:ext cx="12" cy="18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96" name="Rectangle 293">
                <a:extLst>
                  <a:ext uri="{FF2B5EF4-FFF2-40B4-BE49-F238E27FC236}">
                    <a16:creationId xmlns:a16="http://schemas.microsoft.com/office/drawing/2014/main" id="{FFC99800-C5D7-4E62-897E-D3299139CC9D}"/>
                  </a:ext>
                </a:extLst>
              </p:cNvPr>
              <p:cNvSpPr>
                <a:spLocks noChangeArrowheads="1"/>
              </p:cNvSpPr>
              <p:nvPr userDrawn="1"/>
            </p:nvSpPr>
            <p:spPr bwMode="auto">
              <a:xfrm>
                <a:off x="6486" y="3046"/>
                <a:ext cx="13" cy="1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97" name="Rectangle 294">
                <a:extLst>
                  <a:ext uri="{FF2B5EF4-FFF2-40B4-BE49-F238E27FC236}">
                    <a16:creationId xmlns:a16="http://schemas.microsoft.com/office/drawing/2014/main" id="{ADEF1BE3-8D04-4FD0-BFE0-05CF2A0FF72A}"/>
                  </a:ext>
                </a:extLst>
              </p:cNvPr>
              <p:cNvSpPr>
                <a:spLocks noChangeArrowheads="1"/>
              </p:cNvSpPr>
              <p:nvPr userDrawn="1"/>
            </p:nvSpPr>
            <p:spPr bwMode="auto">
              <a:xfrm>
                <a:off x="6507" y="3046"/>
                <a:ext cx="13" cy="18"/>
              </a:xfrm>
              <a:prstGeom prst="rect">
                <a:avLst/>
              </a:prstGeom>
              <a:solidFill>
                <a:srgbClr val="6DC2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98" name="Rectangle 295">
                <a:extLst>
                  <a:ext uri="{FF2B5EF4-FFF2-40B4-BE49-F238E27FC236}">
                    <a16:creationId xmlns:a16="http://schemas.microsoft.com/office/drawing/2014/main" id="{D3EFC061-3993-467A-BADE-43DC47300C20}"/>
                  </a:ext>
                </a:extLst>
              </p:cNvPr>
              <p:cNvSpPr>
                <a:spLocks noChangeArrowheads="1"/>
              </p:cNvSpPr>
              <p:nvPr userDrawn="1"/>
            </p:nvSpPr>
            <p:spPr bwMode="auto">
              <a:xfrm>
                <a:off x="6529" y="3046"/>
                <a:ext cx="12" cy="18"/>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99" name="Rectangle 296">
                <a:extLst>
                  <a:ext uri="{FF2B5EF4-FFF2-40B4-BE49-F238E27FC236}">
                    <a16:creationId xmlns:a16="http://schemas.microsoft.com/office/drawing/2014/main" id="{A02A1C27-F016-465C-9A73-E1965F315C52}"/>
                  </a:ext>
                </a:extLst>
              </p:cNvPr>
              <p:cNvSpPr>
                <a:spLocks noChangeArrowheads="1"/>
              </p:cNvSpPr>
              <p:nvPr userDrawn="1"/>
            </p:nvSpPr>
            <p:spPr bwMode="auto">
              <a:xfrm>
                <a:off x="6550" y="3046"/>
                <a:ext cx="13" cy="18"/>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00" name="Rectangle 297">
                <a:extLst>
                  <a:ext uri="{FF2B5EF4-FFF2-40B4-BE49-F238E27FC236}">
                    <a16:creationId xmlns:a16="http://schemas.microsoft.com/office/drawing/2014/main" id="{FBD3B35B-A6EE-4700-AFB7-9E6E293533EE}"/>
                  </a:ext>
                </a:extLst>
              </p:cNvPr>
              <p:cNvSpPr>
                <a:spLocks noChangeArrowheads="1"/>
              </p:cNvSpPr>
              <p:nvPr userDrawn="1"/>
            </p:nvSpPr>
            <p:spPr bwMode="auto">
              <a:xfrm>
                <a:off x="6486" y="3078"/>
                <a:ext cx="13" cy="18"/>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01" name="Rectangle 298">
                <a:extLst>
                  <a:ext uri="{FF2B5EF4-FFF2-40B4-BE49-F238E27FC236}">
                    <a16:creationId xmlns:a16="http://schemas.microsoft.com/office/drawing/2014/main" id="{786051DB-5653-4733-A9C3-EF2E7B321458}"/>
                  </a:ext>
                </a:extLst>
              </p:cNvPr>
              <p:cNvSpPr>
                <a:spLocks noChangeArrowheads="1"/>
              </p:cNvSpPr>
              <p:nvPr userDrawn="1"/>
            </p:nvSpPr>
            <p:spPr bwMode="auto">
              <a:xfrm>
                <a:off x="6507" y="3078"/>
                <a:ext cx="13" cy="18"/>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02" name="Rectangle 299">
                <a:extLst>
                  <a:ext uri="{FF2B5EF4-FFF2-40B4-BE49-F238E27FC236}">
                    <a16:creationId xmlns:a16="http://schemas.microsoft.com/office/drawing/2014/main" id="{0722E012-9A63-4892-8F1E-06EA263F594D}"/>
                  </a:ext>
                </a:extLst>
              </p:cNvPr>
              <p:cNvSpPr>
                <a:spLocks noChangeArrowheads="1"/>
              </p:cNvSpPr>
              <p:nvPr userDrawn="1"/>
            </p:nvSpPr>
            <p:spPr bwMode="auto">
              <a:xfrm>
                <a:off x="6529" y="3078"/>
                <a:ext cx="12" cy="18"/>
              </a:xfrm>
              <a:prstGeom prst="rect">
                <a:avLst/>
              </a:prstGeom>
              <a:solidFill>
                <a:srgbClr val="6DC2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03" name="Rectangle 300">
                <a:extLst>
                  <a:ext uri="{FF2B5EF4-FFF2-40B4-BE49-F238E27FC236}">
                    <a16:creationId xmlns:a16="http://schemas.microsoft.com/office/drawing/2014/main" id="{A95B2B69-3391-4797-9DFC-7EA0C48A75FF}"/>
                  </a:ext>
                </a:extLst>
              </p:cNvPr>
              <p:cNvSpPr>
                <a:spLocks noChangeArrowheads="1"/>
              </p:cNvSpPr>
              <p:nvPr userDrawn="1"/>
            </p:nvSpPr>
            <p:spPr bwMode="auto">
              <a:xfrm>
                <a:off x="6550" y="3078"/>
                <a:ext cx="13" cy="1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04" name="Rectangle 301">
                <a:extLst>
                  <a:ext uri="{FF2B5EF4-FFF2-40B4-BE49-F238E27FC236}">
                    <a16:creationId xmlns:a16="http://schemas.microsoft.com/office/drawing/2014/main" id="{4E2EA6D4-64D0-4FD4-9189-E49A26BB9C0D}"/>
                  </a:ext>
                </a:extLst>
              </p:cNvPr>
              <p:cNvSpPr>
                <a:spLocks noChangeArrowheads="1"/>
              </p:cNvSpPr>
              <p:nvPr userDrawn="1"/>
            </p:nvSpPr>
            <p:spPr bwMode="auto">
              <a:xfrm>
                <a:off x="6486" y="3110"/>
                <a:ext cx="13" cy="1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05" name="Rectangle 302">
                <a:extLst>
                  <a:ext uri="{FF2B5EF4-FFF2-40B4-BE49-F238E27FC236}">
                    <a16:creationId xmlns:a16="http://schemas.microsoft.com/office/drawing/2014/main" id="{FFA5E57D-3948-4D6D-BF11-49C9A6FDF298}"/>
                  </a:ext>
                </a:extLst>
              </p:cNvPr>
              <p:cNvSpPr>
                <a:spLocks noChangeArrowheads="1"/>
              </p:cNvSpPr>
              <p:nvPr userDrawn="1"/>
            </p:nvSpPr>
            <p:spPr bwMode="auto">
              <a:xfrm>
                <a:off x="6507" y="3110"/>
                <a:ext cx="13" cy="18"/>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06" name="Rectangle 303">
                <a:extLst>
                  <a:ext uri="{FF2B5EF4-FFF2-40B4-BE49-F238E27FC236}">
                    <a16:creationId xmlns:a16="http://schemas.microsoft.com/office/drawing/2014/main" id="{B47D7B23-9238-4336-8560-66D35164C264}"/>
                  </a:ext>
                </a:extLst>
              </p:cNvPr>
              <p:cNvSpPr>
                <a:spLocks noChangeArrowheads="1"/>
              </p:cNvSpPr>
              <p:nvPr userDrawn="1"/>
            </p:nvSpPr>
            <p:spPr bwMode="auto">
              <a:xfrm>
                <a:off x="6529" y="3110"/>
                <a:ext cx="12" cy="18"/>
              </a:xfrm>
              <a:prstGeom prst="rect">
                <a:avLst/>
              </a:prstGeom>
              <a:solidFill>
                <a:srgbClr val="6DC2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07" name="Rectangle 304">
                <a:extLst>
                  <a:ext uri="{FF2B5EF4-FFF2-40B4-BE49-F238E27FC236}">
                    <a16:creationId xmlns:a16="http://schemas.microsoft.com/office/drawing/2014/main" id="{4ECAD871-5BD1-41D1-9362-F37624E00C81}"/>
                  </a:ext>
                </a:extLst>
              </p:cNvPr>
              <p:cNvSpPr>
                <a:spLocks noChangeArrowheads="1"/>
              </p:cNvSpPr>
              <p:nvPr userDrawn="1"/>
            </p:nvSpPr>
            <p:spPr bwMode="auto">
              <a:xfrm>
                <a:off x="6550" y="3110"/>
                <a:ext cx="13" cy="18"/>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08" name="Freeform 305">
                <a:extLst>
                  <a:ext uri="{FF2B5EF4-FFF2-40B4-BE49-F238E27FC236}">
                    <a16:creationId xmlns:a16="http://schemas.microsoft.com/office/drawing/2014/main" id="{EABC2B01-BA57-4BEE-9C1D-75DB098E5475}"/>
                  </a:ext>
                </a:extLst>
              </p:cNvPr>
              <p:cNvSpPr>
                <a:spLocks/>
              </p:cNvSpPr>
              <p:nvPr userDrawn="1"/>
            </p:nvSpPr>
            <p:spPr bwMode="auto">
              <a:xfrm>
                <a:off x="6202" y="2596"/>
                <a:ext cx="141" cy="325"/>
              </a:xfrm>
              <a:custGeom>
                <a:avLst/>
                <a:gdLst>
                  <a:gd name="T0" fmla="*/ 3 w 79"/>
                  <a:gd name="T1" fmla="*/ 183 h 183"/>
                  <a:gd name="T2" fmla="*/ 0 w 79"/>
                  <a:gd name="T3" fmla="*/ 183 h 183"/>
                  <a:gd name="T4" fmla="*/ 0 w 79"/>
                  <a:gd name="T5" fmla="*/ 92 h 183"/>
                  <a:gd name="T6" fmla="*/ 32 w 79"/>
                  <a:gd name="T7" fmla="*/ 60 h 183"/>
                  <a:gd name="T8" fmla="*/ 48 w 79"/>
                  <a:gd name="T9" fmla="*/ 60 h 183"/>
                  <a:gd name="T10" fmla="*/ 76 w 79"/>
                  <a:gd name="T11" fmla="*/ 32 h 183"/>
                  <a:gd name="T12" fmla="*/ 76 w 79"/>
                  <a:gd name="T13" fmla="*/ 0 h 183"/>
                  <a:gd name="T14" fmla="*/ 79 w 79"/>
                  <a:gd name="T15" fmla="*/ 0 h 183"/>
                  <a:gd name="T16" fmla="*/ 79 w 79"/>
                  <a:gd name="T17" fmla="*/ 32 h 183"/>
                  <a:gd name="T18" fmla="*/ 48 w 79"/>
                  <a:gd name="T19" fmla="*/ 63 h 183"/>
                  <a:gd name="T20" fmla="*/ 32 w 79"/>
                  <a:gd name="T21" fmla="*/ 63 h 183"/>
                  <a:gd name="T22" fmla="*/ 3 w 79"/>
                  <a:gd name="T23" fmla="*/ 92 h 183"/>
                  <a:gd name="T24" fmla="*/ 3 w 79"/>
                  <a:gd name="T25"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9" h="183">
                    <a:moveTo>
                      <a:pt x="3" y="183"/>
                    </a:moveTo>
                    <a:cubicBezTo>
                      <a:pt x="0" y="183"/>
                      <a:pt x="0" y="183"/>
                      <a:pt x="0" y="183"/>
                    </a:cubicBezTo>
                    <a:cubicBezTo>
                      <a:pt x="0" y="92"/>
                      <a:pt x="0" y="92"/>
                      <a:pt x="0" y="92"/>
                    </a:cubicBezTo>
                    <a:cubicBezTo>
                      <a:pt x="0" y="74"/>
                      <a:pt x="14" y="60"/>
                      <a:pt x="32" y="60"/>
                    </a:cubicBezTo>
                    <a:cubicBezTo>
                      <a:pt x="48" y="60"/>
                      <a:pt x="48" y="60"/>
                      <a:pt x="48" y="60"/>
                    </a:cubicBezTo>
                    <a:cubicBezTo>
                      <a:pt x="63" y="60"/>
                      <a:pt x="76" y="48"/>
                      <a:pt x="76" y="32"/>
                    </a:cubicBezTo>
                    <a:cubicBezTo>
                      <a:pt x="76" y="0"/>
                      <a:pt x="76" y="0"/>
                      <a:pt x="76" y="0"/>
                    </a:cubicBezTo>
                    <a:cubicBezTo>
                      <a:pt x="79" y="0"/>
                      <a:pt x="79" y="0"/>
                      <a:pt x="79" y="0"/>
                    </a:cubicBezTo>
                    <a:cubicBezTo>
                      <a:pt x="79" y="32"/>
                      <a:pt x="79" y="32"/>
                      <a:pt x="79" y="32"/>
                    </a:cubicBezTo>
                    <a:cubicBezTo>
                      <a:pt x="79" y="49"/>
                      <a:pt x="65" y="63"/>
                      <a:pt x="48" y="63"/>
                    </a:cubicBezTo>
                    <a:cubicBezTo>
                      <a:pt x="32" y="63"/>
                      <a:pt x="32" y="63"/>
                      <a:pt x="32" y="63"/>
                    </a:cubicBezTo>
                    <a:cubicBezTo>
                      <a:pt x="16" y="63"/>
                      <a:pt x="3" y="76"/>
                      <a:pt x="3" y="92"/>
                    </a:cubicBezTo>
                    <a:lnTo>
                      <a:pt x="3" y="183"/>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09" name="Freeform 306">
                <a:extLst>
                  <a:ext uri="{FF2B5EF4-FFF2-40B4-BE49-F238E27FC236}">
                    <a16:creationId xmlns:a16="http://schemas.microsoft.com/office/drawing/2014/main" id="{2CB6FDE5-F334-4B7B-8B8B-4103516E476F}"/>
                  </a:ext>
                </a:extLst>
              </p:cNvPr>
              <p:cNvSpPr>
                <a:spLocks/>
              </p:cNvSpPr>
              <p:nvPr userDrawn="1"/>
            </p:nvSpPr>
            <p:spPr bwMode="auto">
              <a:xfrm>
                <a:off x="6463" y="2596"/>
                <a:ext cx="73" cy="439"/>
              </a:xfrm>
              <a:custGeom>
                <a:avLst/>
                <a:gdLst>
                  <a:gd name="T0" fmla="*/ 41 w 41"/>
                  <a:gd name="T1" fmla="*/ 247 h 247"/>
                  <a:gd name="T2" fmla="*/ 38 w 41"/>
                  <a:gd name="T3" fmla="*/ 247 h 247"/>
                  <a:gd name="T4" fmla="*/ 38 w 41"/>
                  <a:gd name="T5" fmla="*/ 123 h 247"/>
                  <a:gd name="T6" fmla="*/ 21 w 41"/>
                  <a:gd name="T7" fmla="*/ 106 h 247"/>
                  <a:gd name="T8" fmla="*/ 20 w 41"/>
                  <a:gd name="T9" fmla="*/ 106 h 247"/>
                  <a:gd name="T10" fmla="*/ 0 w 41"/>
                  <a:gd name="T11" fmla="*/ 86 h 247"/>
                  <a:gd name="T12" fmla="*/ 0 w 41"/>
                  <a:gd name="T13" fmla="*/ 0 h 247"/>
                  <a:gd name="T14" fmla="*/ 3 w 41"/>
                  <a:gd name="T15" fmla="*/ 0 h 247"/>
                  <a:gd name="T16" fmla="*/ 3 w 41"/>
                  <a:gd name="T17" fmla="*/ 86 h 247"/>
                  <a:gd name="T18" fmla="*/ 20 w 41"/>
                  <a:gd name="T19" fmla="*/ 103 h 247"/>
                  <a:gd name="T20" fmla="*/ 21 w 41"/>
                  <a:gd name="T21" fmla="*/ 103 h 247"/>
                  <a:gd name="T22" fmla="*/ 41 w 41"/>
                  <a:gd name="T23" fmla="*/ 123 h 247"/>
                  <a:gd name="T24" fmla="*/ 41 w 41"/>
                  <a:gd name="T25" fmla="*/ 247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 h="247">
                    <a:moveTo>
                      <a:pt x="41" y="247"/>
                    </a:moveTo>
                    <a:cubicBezTo>
                      <a:pt x="38" y="247"/>
                      <a:pt x="38" y="247"/>
                      <a:pt x="38" y="247"/>
                    </a:cubicBezTo>
                    <a:cubicBezTo>
                      <a:pt x="38" y="123"/>
                      <a:pt x="38" y="123"/>
                      <a:pt x="38" y="123"/>
                    </a:cubicBezTo>
                    <a:cubicBezTo>
                      <a:pt x="38" y="113"/>
                      <a:pt x="31" y="106"/>
                      <a:pt x="21" y="106"/>
                    </a:cubicBezTo>
                    <a:cubicBezTo>
                      <a:pt x="20" y="106"/>
                      <a:pt x="20" y="106"/>
                      <a:pt x="20" y="106"/>
                    </a:cubicBezTo>
                    <a:cubicBezTo>
                      <a:pt x="9" y="106"/>
                      <a:pt x="0" y="97"/>
                      <a:pt x="0" y="86"/>
                    </a:cubicBezTo>
                    <a:cubicBezTo>
                      <a:pt x="0" y="0"/>
                      <a:pt x="0" y="0"/>
                      <a:pt x="0" y="0"/>
                    </a:cubicBezTo>
                    <a:cubicBezTo>
                      <a:pt x="3" y="0"/>
                      <a:pt x="3" y="0"/>
                      <a:pt x="3" y="0"/>
                    </a:cubicBezTo>
                    <a:cubicBezTo>
                      <a:pt x="3" y="86"/>
                      <a:pt x="3" y="86"/>
                      <a:pt x="3" y="86"/>
                    </a:cubicBezTo>
                    <a:cubicBezTo>
                      <a:pt x="3" y="95"/>
                      <a:pt x="11" y="103"/>
                      <a:pt x="20" y="103"/>
                    </a:cubicBezTo>
                    <a:cubicBezTo>
                      <a:pt x="21" y="103"/>
                      <a:pt x="21" y="103"/>
                      <a:pt x="21" y="103"/>
                    </a:cubicBezTo>
                    <a:cubicBezTo>
                      <a:pt x="32" y="103"/>
                      <a:pt x="41" y="112"/>
                      <a:pt x="41" y="123"/>
                    </a:cubicBezTo>
                    <a:lnTo>
                      <a:pt x="41" y="247"/>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10" name="Rectangle 307">
                <a:extLst>
                  <a:ext uri="{FF2B5EF4-FFF2-40B4-BE49-F238E27FC236}">
                    <a16:creationId xmlns:a16="http://schemas.microsoft.com/office/drawing/2014/main" id="{A38EF7CD-621B-495A-B64A-051DF2966F79}"/>
                  </a:ext>
                </a:extLst>
              </p:cNvPr>
              <p:cNvSpPr>
                <a:spLocks noChangeArrowheads="1"/>
              </p:cNvSpPr>
              <p:nvPr userDrawn="1"/>
            </p:nvSpPr>
            <p:spPr bwMode="auto">
              <a:xfrm>
                <a:off x="6383" y="2596"/>
                <a:ext cx="5" cy="219"/>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grpSp>
          <p:nvGrpSpPr>
            <p:cNvPr id="2" name="Group 4">
              <a:extLst>
                <a:ext uri="{FF2B5EF4-FFF2-40B4-BE49-F238E27FC236}">
                  <a16:creationId xmlns:a16="http://schemas.microsoft.com/office/drawing/2014/main" id="{DB10F5F6-B62F-4F98-A105-7C554CB0FC31}"/>
                </a:ext>
              </a:extLst>
            </p:cNvPr>
            <p:cNvGrpSpPr>
              <a:grpSpLocks noChangeAspect="1"/>
            </p:cNvGrpSpPr>
            <p:nvPr userDrawn="1"/>
          </p:nvGrpSpPr>
          <p:grpSpPr bwMode="auto">
            <a:xfrm>
              <a:off x="7625796" y="627085"/>
              <a:ext cx="5434428" cy="3785490"/>
              <a:chOff x="5470" y="502"/>
              <a:chExt cx="1460" cy="1017"/>
            </a:xfrm>
          </p:grpSpPr>
          <p:sp>
            <p:nvSpPr>
              <p:cNvPr id="4" name="AutoShape 3">
                <a:extLst>
                  <a:ext uri="{FF2B5EF4-FFF2-40B4-BE49-F238E27FC236}">
                    <a16:creationId xmlns:a16="http://schemas.microsoft.com/office/drawing/2014/main" id="{8ED08270-25A4-4090-8316-02699D540C58}"/>
                  </a:ext>
                </a:extLst>
              </p:cNvPr>
              <p:cNvSpPr>
                <a:spLocks noChangeAspect="1" noChangeArrowheads="1" noTextEdit="1"/>
              </p:cNvSpPr>
              <p:nvPr userDrawn="1"/>
            </p:nvSpPr>
            <p:spPr bwMode="auto">
              <a:xfrm>
                <a:off x="5470" y="502"/>
                <a:ext cx="1460" cy="1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nvGrpSpPr>
              <p:cNvPr id="7" name="Group 205">
                <a:extLst>
                  <a:ext uri="{FF2B5EF4-FFF2-40B4-BE49-F238E27FC236}">
                    <a16:creationId xmlns:a16="http://schemas.microsoft.com/office/drawing/2014/main" id="{C5B78ECB-92CF-4CFA-A2C9-4554CEC9E1AF}"/>
                  </a:ext>
                </a:extLst>
              </p:cNvPr>
              <p:cNvGrpSpPr>
                <a:grpSpLocks/>
              </p:cNvGrpSpPr>
              <p:nvPr userDrawn="1"/>
            </p:nvGrpSpPr>
            <p:grpSpPr bwMode="auto">
              <a:xfrm>
                <a:off x="5845" y="650"/>
                <a:ext cx="742" cy="720"/>
                <a:chOff x="5845" y="650"/>
                <a:chExt cx="742" cy="720"/>
              </a:xfrm>
            </p:grpSpPr>
            <p:sp>
              <p:nvSpPr>
                <p:cNvPr id="49" name="Freeform 6">
                  <a:extLst>
                    <a:ext uri="{FF2B5EF4-FFF2-40B4-BE49-F238E27FC236}">
                      <a16:creationId xmlns:a16="http://schemas.microsoft.com/office/drawing/2014/main" id="{BB2B919C-2F46-44A4-AB63-1A565636E045}"/>
                    </a:ext>
                  </a:extLst>
                </p:cNvPr>
                <p:cNvSpPr>
                  <a:spLocks/>
                </p:cNvSpPr>
                <p:nvPr userDrawn="1"/>
              </p:nvSpPr>
              <p:spPr bwMode="auto">
                <a:xfrm>
                  <a:off x="6120" y="701"/>
                  <a:ext cx="8" cy="85"/>
                </a:xfrm>
                <a:custGeom>
                  <a:avLst/>
                  <a:gdLst>
                    <a:gd name="T0" fmla="*/ 8 w 8"/>
                    <a:gd name="T1" fmla="*/ 85 h 85"/>
                    <a:gd name="T2" fmla="*/ 0 w 8"/>
                    <a:gd name="T3" fmla="*/ 85 h 85"/>
                    <a:gd name="T4" fmla="*/ 1 w 8"/>
                    <a:gd name="T5" fmla="*/ 0 h 85"/>
                    <a:gd name="T6" fmla="*/ 6 w 8"/>
                    <a:gd name="T7" fmla="*/ 0 h 85"/>
                    <a:gd name="T8" fmla="*/ 8 w 8"/>
                    <a:gd name="T9" fmla="*/ 85 h 85"/>
                  </a:gdLst>
                  <a:ahLst/>
                  <a:cxnLst>
                    <a:cxn ang="0">
                      <a:pos x="T0" y="T1"/>
                    </a:cxn>
                    <a:cxn ang="0">
                      <a:pos x="T2" y="T3"/>
                    </a:cxn>
                    <a:cxn ang="0">
                      <a:pos x="T4" y="T5"/>
                    </a:cxn>
                    <a:cxn ang="0">
                      <a:pos x="T6" y="T7"/>
                    </a:cxn>
                    <a:cxn ang="0">
                      <a:pos x="T8" y="T9"/>
                    </a:cxn>
                  </a:cxnLst>
                  <a:rect l="0" t="0" r="r" b="b"/>
                  <a:pathLst>
                    <a:path w="8" h="85">
                      <a:moveTo>
                        <a:pt x="8" y="85"/>
                      </a:moveTo>
                      <a:lnTo>
                        <a:pt x="0" y="85"/>
                      </a:lnTo>
                      <a:lnTo>
                        <a:pt x="1" y="0"/>
                      </a:lnTo>
                      <a:lnTo>
                        <a:pt x="6" y="0"/>
                      </a:lnTo>
                      <a:lnTo>
                        <a:pt x="8" y="8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0" name="Freeform 7">
                  <a:extLst>
                    <a:ext uri="{FF2B5EF4-FFF2-40B4-BE49-F238E27FC236}">
                      <a16:creationId xmlns:a16="http://schemas.microsoft.com/office/drawing/2014/main" id="{21685852-7ACC-4066-9FEE-D83C891293C5}"/>
                    </a:ext>
                  </a:extLst>
                </p:cNvPr>
                <p:cNvSpPr>
                  <a:spLocks/>
                </p:cNvSpPr>
                <p:nvPr userDrawn="1"/>
              </p:nvSpPr>
              <p:spPr bwMode="auto">
                <a:xfrm>
                  <a:off x="6095" y="699"/>
                  <a:ext cx="31" cy="10"/>
                </a:xfrm>
                <a:custGeom>
                  <a:avLst/>
                  <a:gdLst>
                    <a:gd name="T0" fmla="*/ 67 w 69"/>
                    <a:gd name="T1" fmla="*/ 0 h 23"/>
                    <a:gd name="T2" fmla="*/ 1 w 69"/>
                    <a:gd name="T3" fmla="*/ 17 h 23"/>
                    <a:gd name="T4" fmla="*/ 69 w 69"/>
                    <a:gd name="T5" fmla="*/ 13 h 23"/>
                    <a:gd name="T6" fmla="*/ 67 w 69"/>
                    <a:gd name="T7" fmla="*/ 0 h 23"/>
                  </a:gdLst>
                  <a:ahLst/>
                  <a:cxnLst>
                    <a:cxn ang="0">
                      <a:pos x="T0" y="T1"/>
                    </a:cxn>
                    <a:cxn ang="0">
                      <a:pos x="T2" y="T3"/>
                    </a:cxn>
                    <a:cxn ang="0">
                      <a:pos x="T4" y="T5"/>
                    </a:cxn>
                    <a:cxn ang="0">
                      <a:pos x="T6" y="T7"/>
                    </a:cxn>
                  </a:cxnLst>
                  <a:rect l="0" t="0" r="r" b="b"/>
                  <a:pathLst>
                    <a:path w="69" h="23">
                      <a:moveTo>
                        <a:pt x="67" y="0"/>
                      </a:moveTo>
                      <a:cubicBezTo>
                        <a:pt x="2" y="10"/>
                        <a:pt x="0" y="15"/>
                        <a:pt x="1" y="17"/>
                      </a:cubicBezTo>
                      <a:cubicBezTo>
                        <a:pt x="1" y="19"/>
                        <a:pt x="3" y="23"/>
                        <a:pt x="69" y="13"/>
                      </a:cubicBezTo>
                      <a:lnTo>
                        <a:pt x="6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1" name="Freeform 8">
                  <a:extLst>
                    <a:ext uri="{FF2B5EF4-FFF2-40B4-BE49-F238E27FC236}">
                      <a16:creationId xmlns:a16="http://schemas.microsoft.com/office/drawing/2014/main" id="{E10552BE-BC8F-45EB-A8F5-7DA83D2EA27B}"/>
                    </a:ext>
                  </a:extLst>
                </p:cNvPr>
                <p:cNvSpPr>
                  <a:spLocks/>
                </p:cNvSpPr>
                <p:nvPr userDrawn="1"/>
              </p:nvSpPr>
              <p:spPr bwMode="auto">
                <a:xfrm>
                  <a:off x="6120" y="699"/>
                  <a:ext cx="22" cy="29"/>
                </a:xfrm>
                <a:custGeom>
                  <a:avLst/>
                  <a:gdLst>
                    <a:gd name="T0" fmla="*/ 0 w 48"/>
                    <a:gd name="T1" fmla="*/ 7 h 62"/>
                    <a:gd name="T2" fmla="*/ 43 w 48"/>
                    <a:gd name="T3" fmla="*/ 59 h 62"/>
                    <a:gd name="T4" fmla="*/ 11 w 48"/>
                    <a:gd name="T5" fmla="*/ 0 h 62"/>
                    <a:gd name="T6" fmla="*/ 0 w 48"/>
                    <a:gd name="T7" fmla="*/ 7 h 62"/>
                  </a:gdLst>
                  <a:ahLst/>
                  <a:cxnLst>
                    <a:cxn ang="0">
                      <a:pos x="T0" y="T1"/>
                    </a:cxn>
                    <a:cxn ang="0">
                      <a:pos x="T2" y="T3"/>
                    </a:cxn>
                    <a:cxn ang="0">
                      <a:pos x="T4" y="T5"/>
                    </a:cxn>
                    <a:cxn ang="0">
                      <a:pos x="T6" y="T7"/>
                    </a:cxn>
                  </a:cxnLst>
                  <a:rect l="0" t="0" r="r" b="b"/>
                  <a:pathLst>
                    <a:path w="48" h="62">
                      <a:moveTo>
                        <a:pt x="0" y="7"/>
                      </a:moveTo>
                      <a:cubicBezTo>
                        <a:pt x="38" y="62"/>
                        <a:pt x="42" y="60"/>
                        <a:pt x="43" y="59"/>
                      </a:cubicBezTo>
                      <a:cubicBezTo>
                        <a:pt x="45" y="57"/>
                        <a:pt x="48" y="55"/>
                        <a:pt x="11" y="0"/>
                      </a:cubicBezTo>
                      <a:lnTo>
                        <a:pt x="0"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2" name="Freeform 9">
                  <a:extLst>
                    <a:ext uri="{FF2B5EF4-FFF2-40B4-BE49-F238E27FC236}">
                      <a16:creationId xmlns:a16="http://schemas.microsoft.com/office/drawing/2014/main" id="{9C0BDC40-3C3F-45F6-9736-BB1693502149}"/>
                    </a:ext>
                  </a:extLst>
                </p:cNvPr>
                <p:cNvSpPr>
                  <a:spLocks/>
                </p:cNvSpPr>
                <p:nvPr userDrawn="1"/>
              </p:nvSpPr>
              <p:spPr bwMode="auto">
                <a:xfrm>
                  <a:off x="6120" y="673"/>
                  <a:ext cx="15" cy="31"/>
                </a:xfrm>
                <a:custGeom>
                  <a:avLst/>
                  <a:gdLst>
                    <a:gd name="T0" fmla="*/ 0 w 32"/>
                    <a:gd name="T1" fmla="*/ 64 h 68"/>
                    <a:gd name="T2" fmla="*/ 26 w 32"/>
                    <a:gd name="T3" fmla="*/ 2 h 68"/>
                    <a:gd name="T4" fmla="*/ 12 w 32"/>
                    <a:gd name="T5" fmla="*/ 68 h 68"/>
                    <a:gd name="T6" fmla="*/ 0 w 32"/>
                    <a:gd name="T7" fmla="*/ 64 h 68"/>
                  </a:gdLst>
                  <a:ahLst/>
                  <a:cxnLst>
                    <a:cxn ang="0">
                      <a:pos x="T0" y="T1"/>
                    </a:cxn>
                    <a:cxn ang="0">
                      <a:pos x="T2" y="T3"/>
                    </a:cxn>
                    <a:cxn ang="0">
                      <a:pos x="T4" y="T5"/>
                    </a:cxn>
                    <a:cxn ang="0">
                      <a:pos x="T6" y="T7"/>
                    </a:cxn>
                  </a:cxnLst>
                  <a:rect l="0" t="0" r="r" b="b"/>
                  <a:pathLst>
                    <a:path w="32" h="68">
                      <a:moveTo>
                        <a:pt x="0" y="64"/>
                      </a:moveTo>
                      <a:cubicBezTo>
                        <a:pt x="20" y="0"/>
                        <a:pt x="24" y="2"/>
                        <a:pt x="26" y="2"/>
                      </a:cubicBezTo>
                      <a:cubicBezTo>
                        <a:pt x="28" y="3"/>
                        <a:pt x="32" y="4"/>
                        <a:pt x="12" y="68"/>
                      </a:cubicBezTo>
                      <a:lnTo>
                        <a:pt x="0" y="6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3" name="Freeform 10">
                  <a:extLst>
                    <a:ext uri="{FF2B5EF4-FFF2-40B4-BE49-F238E27FC236}">
                      <a16:creationId xmlns:a16="http://schemas.microsoft.com/office/drawing/2014/main" id="{72456EFD-7A4F-4DE5-8D9C-CAE507AD2855}"/>
                    </a:ext>
                  </a:extLst>
                </p:cNvPr>
                <p:cNvSpPr>
                  <a:spLocks/>
                </p:cNvSpPr>
                <p:nvPr userDrawn="1"/>
              </p:nvSpPr>
              <p:spPr bwMode="auto">
                <a:xfrm>
                  <a:off x="6057" y="715"/>
                  <a:ext cx="9" cy="67"/>
                </a:xfrm>
                <a:custGeom>
                  <a:avLst/>
                  <a:gdLst>
                    <a:gd name="T0" fmla="*/ 9 w 9"/>
                    <a:gd name="T1" fmla="*/ 67 h 67"/>
                    <a:gd name="T2" fmla="*/ 0 w 9"/>
                    <a:gd name="T3" fmla="*/ 67 h 67"/>
                    <a:gd name="T4" fmla="*/ 1 w 9"/>
                    <a:gd name="T5" fmla="*/ 0 h 67"/>
                    <a:gd name="T6" fmla="*/ 7 w 9"/>
                    <a:gd name="T7" fmla="*/ 0 h 67"/>
                    <a:gd name="T8" fmla="*/ 9 w 9"/>
                    <a:gd name="T9" fmla="*/ 67 h 67"/>
                  </a:gdLst>
                  <a:ahLst/>
                  <a:cxnLst>
                    <a:cxn ang="0">
                      <a:pos x="T0" y="T1"/>
                    </a:cxn>
                    <a:cxn ang="0">
                      <a:pos x="T2" y="T3"/>
                    </a:cxn>
                    <a:cxn ang="0">
                      <a:pos x="T4" y="T5"/>
                    </a:cxn>
                    <a:cxn ang="0">
                      <a:pos x="T6" y="T7"/>
                    </a:cxn>
                    <a:cxn ang="0">
                      <a:pos x="T8" y="T9"/>
                    </a:cxn>
                  </a:cxnLst>
                  <a:rect l="0" t="0" r="r" b="b"/>
                  <a:pathLst>
                    <a:path w="9" h="67">
                      <a:moveTo>
                        <a:pt x="9" y="67"/>
                      </a:moveTo>
                      <a:lnTo>
                        <a:pt x="0" y="67"/>
                      </a:lnTo>
                      <a:lnTo>
                        <a:pt x="1" y="0"/>
                      </a:lnTo>
                      <a:lnTo>
                        <a:pt x="7" y="0"/>
                      </a:lnTo>
                      <a:lnTo>
                        <a:pt x="9"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4" name="Freeform 11">
                  <a:extLst>
                    <a:ext uri="{FF2B5EF4-FFF2-40B4-BE49-F238E27FC236}">
                      <a16:creationId xmlns:a16="http://schemas.microsoft.com/office/drawing/2014/main" id="{223AE499-0677-4AD4-B4E9-53E6183C7EFA}"/>
                    </a:ext>
                  </a:extLst>
                </p:cNvPr>
                <p:cNvSpPr>
                  <a:spLocks/>
                </p:cNvSpPr>
                <p:nvPr userDrawn="1"/>
              </p:nvSpPr>
              <p:spPr bwMode="auto">
                <a:xfrm>
                  <a:off x="6057" y="712"/>
                  <a:ext cx="36" cy="20"/>
                </a:xfrm>
                <a:custGeom>
                  <a:avLst/>
                  <a:gdLst>
                    <a:gd name="T0" fmla="*/ 0 w 79"/>
                    <a:gd name="T1" fmla="*/ 14 h 44"/>
                    <a:gd name="T2" fmla="*/ 78 w 79"/>
                    <a:gd name="T3" fmla="*/ 38 h 44"/>
                    <a:gd name="T4" fmla="*/ 6 w 79"/>
                    <a:gd name="T5" fmla="*/ 0 h 44"/>
                    <a:gd name="T6" fmla="*/ 0 w 79"/>
                    <a:gd name="T7" fmla="*/ 14 h 44"/>
                  </a:gdLst>
                  <a:ahLst/>
                  <a:cxnLst>
                    <a:cxn ang="0">
                      <a:pos x="T0" y="T1"/>
                    </a:cxn>
                    <a:cxn ang="0">
                      <a:pos x="T2" y="T3"/>
                    </a:cxn>
                    <a:cxn ang="0">
                      <a:pos x="T4" y="T5"/>
                    </a:cxn>
                    <a:cxn ang="0">
                      <a:pos x="T6" y="T7"/>
                    </a:cxn>
                  </a:cxnLst>
                  <a:rect l="0" t="0" r="r" b="b"/>
                  <a:pathLst>
                    <a:path w="79" h="44">
                      <a:moveTo>
                        <a:pt x="0" y="14"/>
                      </a:moveTo>
                      <a:cubicBezTo>
                        <a:pt x="73" y="44"/>
                        <a:pt x="77" y="40"/>
                        <a:pt x="78" y="38"/>
                      </a:cubicBezTo>
                      <a:cubicBezTo>
                        <a:pt x="79" y="36"/>
                        <a:pt x="79" y="30"/>
                        <a:pt x="6" y="0"/>
                      </a:cubicBezTo>
                      <a:lnTo>
                        <a:pt x="0"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5" name="Freeform 12">
                  <a:extLst>
                    <a:ext uri="{FF2B5EF4-FFF2-40B4-BE49-F238E27FC236}">
                      <a16:creationId xmlns:a16="http://schemas.microsoft.com/office/drawing/2014/main" id="{FDBD78EB-0BE1-447C-A8BE-037612C4F7E4}"/>
                    </a:ext>
                  </a:extLst>
                </p:cNvPr>
                <p:cNvSpPr>
                  <a:spLocks/>
                </p:cNvSpPr>
                <p:nvPr userDrawn="1"/>
              </p:nvSpPr>
              <p:spPr bwMode="auto">
                <a:xfrm>
                  <a:off x="6056" y="681"/>
                  <a:ext cx="9" cy="36"/>
                </a:xfrm>
                <a:custGeom>
                  <a:avLst/>
                  <a:gdLst>
                    <a:gd name="T0" fmla="*/ 20 w 20"/>
                    <a:gd name="T1" fmla="*/ 78 h 79"/>
                    <a:gd name="T2" fmla="*/ 8 w 20"/>
                    <a:gd name="T3" fmla="*/ 0 h 79"/>
                    <a:gd name="T4" fmla="*/ 5 w 20"/>
                    <a:gd name="T5" fmla="*/ 79 h 79"/>
                    <a:gd name="T6" fmla="*/ 20 w 20"/>
                    <a:gd name="T7" fmla="*/ 78 h 79"/>
                  </a:gdLst>
                  <a:ahLst/>
                  <a:cxnLst>
                    <a:cxn ang="0">
                      <a:pos x="T0" y="T1"/>
                    </a:cxn>
                    <a:cxn ang="0">
                      <a:pos x="T2" y="T3"/>
                    </a:cxn>
                    <a:cxn ang="0">
                      <a:pos x="T4" y="T5"/>
                    </a:cxn>
                    <a:cxn ang="0">
                      <a:pos x="T6" y="T7"/>
                    </a:cxn>
                  </a:cxnLst>
                  <a:rect l="0" t="0" r="r" b="b"/>
                  <a:pathLst>
                    <a:path w="20" h="79">
                      <a:moveTo>
                        <a:pt x="20" y="78"/>
                      </a:moveTo>
                      <a:cubicBezTo>
                        <a:pt x="15" y="0"/>
                        <a:pt x="10" y="0"/>
                        <a:pt x="8" y="0"/>
                      </a:cubicBezTo>
                      <a:cubicBezTo>
                        <a:pt x="5" y="0"/>
                        <a:pt x="0" y="1"/>
                        <a:pt x="5" y="79"/>
                      </a:cubicBezTo>
                      <a:lnTo>
                        <a:pt x="20" y="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6" name="Freeform 13">
                  <a:extLst>
                    <a:ext uri="{FF2B5EF4-FFF2-40B4-BE49-F238E27FC236}">
                      <a16:creationId xmlns:a16="http://schemas.microsoft.com/office/drawing/2014/main" id="{AAB01234-497D-4154-B501-67F96BCDDE00}"/>
                    </a:ext>
                  </a:extLst>
                </p:cNvPr>
                <p:cNvSpPr>
                  <a:spLocks/>
                </p:cNvSpPr>
                <p:nvPr userDrawn="1"/>
              </p:nvSpPr>
              <p:spPr bwMode="auto">
                <a:xfrm>
                  <a:off x="6033" y="713"/>
                  <a:ext cx="31" cy="28"/>
                </a:xfrm>
                <a:custGeom>
                  <a:avLst/>
                  <a:gdLst>
                    <a:gd name="T0" fmla="*/ 69 w 69"/>
                    <a:gd name="T1" fmla="*/ 11 h 63"/>
                    <a:gd name="T2" fmla="*/ 5 w 69"/>
                    <a:gd name="T3" fmla="*/ 58 h 63"/>
                    <a:gd name="T4" fmla="*/ 59 w 69"/>
                    <a:gd name="T5" fmla="*/ 0 h 63"/>
                    <a:gd name="T6" fmla="*/ 69 w 69"/>
                    <a:gd name="T7" fmla="*/ 11 h 63"/>
                  </a:gdLst>
                  <a:ahLst/>
                  <a:cxnLst>
                    <a:cxn ang="0">
                      <a:pos x="T0" y="T1"/>
                    </a:cxn>
                    <a:cxn ang="0">
                      <a:pos x="T2" y="T3"/>
                    </a:cxn>
                    <a:cxn ang="0">
                      <a:pos x="T4" y="T5"/>
                    </a:cxn>
                    <a:cxn ang="0">
                      <a:pos x="T6" y="T7"/>
                    </a:cxn>
                  </a:cxnLst>
                  <a:rect l="0" t="0" r="r" b="b"/>
                  <a:pathLst>
                    <a:path w="69" h="63">
                      <a:moveTo>
                        <a:pt x="69" y="11"/>
                      </a:moveTo>
                      <a:cubicBezTo>
                        <a:pt x="10" y="63"/>
                        <a:pt x="6" y="59"/>
                        <a:pt x="5" y="58"/>
                      </a:cubicBezTo>
                      <a:cubicBezTo>
                        <a:pt x="3" y="56"/>
                        <a:pt x="0" y="52"/>
                        <a:pt x="59" y="0"/>
                      </a:cubicBezTo>
                      <a:lnTo>
                        <a:pt x="69"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7" name="Freeform 14">
                  <a:extLst>
                    <a:ext uri="{FF2B5EF4-FFF2-40B4-BE49-F238E27FC236}">
                      <a16:creationId xmlns:a16="http://schemas.microsoft.com/office/drawing/2014/main" id="{548871D5-69BE-4AA1-9AD7-63FACD73DC96}"/>
                    </a:ext>
                  </a:extLst>
                </p:cNvPr>
                <p:cNvSpPr>
                  <a:spLocks/>
                </p:cNvSpPr>
                <p:nvPr userDrawn="1"/>
              </p:nvSpPr>
              <p:spPr bwMode="auto">
                <a:xfrm>
                  <a:off x="6167" y="695"/>
                  <a:ext cx="8" cy="72"/>
                </a:xfrm>
                <a:custGeom>
                  <a:avLst/>
                  <a:gdLst>
                    <a:gd name="T0" fmla="*/ 8 w 8"/>
                    <a:gd name="T1" fmla="*/ 72 h 72"/>
                    <a:gd name="T2" fmla="*/ 0 w 8"/>
                    <a:gd name="T3" fmla="*/ 72 h 72"/>
                    <a:gd name="T4" fmla="*/ 1 w 8"/>
                    <a:gd name="T5" fmla="*/ 0 h 72"/>
                    <a:gd name="T6" fmla="*/ 7 w 8"/>
                    <a:gd name="T7" fmla="*/ 0 h 72"/>
                    <a:gd name="T8" fmla="*/ 8 w 8"/>
                    <a:gd name="T9" fmla="*/ 72 h 72"/>
                  </a:gdLst>
                  <a:ahLst/>
                  <a:cxnLst>
                    <a:cxn ang="0">
                      <a:pos x="T0" y="T1"/>
                    </a:cxn>
                    <a:cxn ang="0">
                      <a:pos x="T2" y="T3"/>
                    </a:cxn>
                    <a:cxn ang="0">
                      <a:pos x="T4" y="T5"/>
                    </a:cxn>
                    <a:cxn ang="0">
                      <a:pos x="T6" y="T7"/>
                    </a:cxn>
                    <a:cxn ang="0">
                      <a:pos x="T8" y="T9"/>
                    </a:cxn>
                  </a:cxnLst>
                  <a:rect l="0" t="0" r="r" b="b"/>
                  <a:pathLst>
                    <a:path w="8" h="72">
                      <a:moveTo>
                        <a:pt x="8" y="72"/>
                      </a:moveTo>
                      <a:lnTo>
                        <a:pt x="0" y="72"/>
                      </a:lnTo>
                      <a:lnTo>
                        <a:pt x="1" y="0"/>
                      </a:lnTo>
                      <a:lnTo>
                        <a:pt x="7" y="0"/>
                      </a:lnTo>
                      <a:lnTo>
                        <a:pt x="8" y="7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8" name="Freeform 15">
                  <a:extLst>
                    <a:ext uri="{FF2B5EF4-FFF2-40B4-BE49-F238E27FC236}">
                      <a16:creationId xmlns:a16="http://schemas.microsoft.com/office/drawing/2014/main" id="{004A3C37-28C0-4F10-B2B7-91D666109E53}"/>
                    </a:ext>
                  </a:extLst>
                </p:cNvPr>
                <p:cNvSpPr>
                  <a:spLocks/>
                </p:cNvSpPr>
                <p:nvPr userDrawn="1"/>
              </p:nvSpPr>
              <p:spPr bwMode="auto">
                <a:xfrm>
                  <a:off x="6157" y="666"/>
                  <a:ext cx="18" cy="33"/>
                </a:xfrm>
                <a:custGeom>
                  <a:avLst/>
                  <a:gdLst>
                    <a:gd name="T0" fmla="*/ 40 w 40"/>
                    <a:gd name="T1" fmla="*/ 66 h 72"/>
                    <a:gd name="T2" fmla="*/ 5 w 40"/>
                    <a:gd name="T3" fmla="*/ 1 h 72"/>
                    <a:gd name="T4" fmla="*/ 27 w 40"/>
                    <a:gd name="T5" fmla="*/ 72 h 72"/>
                    <a:gd name="T6" fmla="*/ 40 w 40"/>
                    <a:gd name="T7" fmla="*/ 66 h 72"/>
                  </a:gdLst>
                  <a:ahLst/>
                  <a:cxnLst>
                    <a:cxn ang="0">
                      <a:pos x="T0" y="T1"/>
                    </a:cxn>
                    <a:cxn ang="0">
                      <a:pos x="T2" y="T3"/>
                    </a:cxn>
                    <a:cxn ang="0">
                      <a:pos x="T4" y="T5"/>
                    </a:cxn>
                    <a:cxn ang="0">
                      <a:pos x="T6" y="T7"/>
                    </a:cxn>
                  </a:cxnLst>
                  <a:rect l="0" t="0" r="r" b="b"/>
                  <a:pathLst>
                    <a:path w="40" h="72">
                      <a:moveTo>
                        <a:pt x="40" y="66"/>
                      </a:moveTo>
                      <a:cubicBezTo>
                        <a:pt x="12" y="0"/>
                        <a:pt x="7" y="0"/>
                        <a:pt x="5" y="1"/>
                      </a:cubicBezTo>
                      <a:cubicBezTo>
                        <a:pt x="3" y="2"/>
                        <a:pt x="0" y="5"/>
                        <a:pt x="27" y="72"/>
                      </a:cubicBezTo>
                      <a:lnTo>
                        <a:pt x="40" y="6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9" name="Freeform 16">
                  <a:extLst>
                    <a:ext uri="{FF2B5EF4-FFF2-40B4-BE49-F238E27FC236}">
                      <a16:creationId xmlns:a16="http://schemas.microsoft.com/office/drawing/2014/main" id="{07EAB6C3-B38B-43C4-A214-023A7EA0274A}"/>
                    </a:ext>
                  </a:extLst>
                </p:cNvPr>
                <p:cNvSpPr>
                  <a:spLocks/>
                </p:cNvSpPr>
                <p:nvPr userDrawn="1"/>
              </p:nvSpPr>
              <p:spPr bwMode="auto">
                <a:xfrm>
                  <a:off x="6148" y="692"/>
                  <a:ext cx="26" cy="29"/>
                </a:xfrm>
                <a:custGeom>
                  <a:avLst/>
                  <a:gdLst>
                    <a:gd name="T0" fmla="*/ 48 w 58"/>
                    <a:gd name="T1" fmla="*/ 0 h 63"/>
                    <a:gd name="T2" fmla="*/ 5 w 58"/>
                    <a:gd name="T3" fmla="*/ 58 h 63"/>
                    <a:gd name="T4" fmla="*/ 58 w 58"/>
                    <a:gd name="T5" fmla="*/ 9 h 63"/>
                    <a:gd name="T6" fmla="*/ 48 w 58"/>
                    <a:gd name="T7" fmla="*/ 0 h 63"/>
                  </a:gdLst>
                  <a:ahLst/>
                  <a:cxnLst>
                    <a:cxn ang="0">
                      <a:pos x="T0" y="T1"/>
                    </a:cxn>
                    <a:cxn ang="0">
                      <a:pos x="T2" y="T3"/>
                    </a:cxn>
                    <a:cxn ang="0">
                      <a:pos x="T4" y="T5"/>
                    </a:cxn>
                    <a:cxn ang="0">
                      <a:pos x="T6" y="T7"/>
                    </a:cxn>
                  </a:cxnLst>
                  <a:rect l="0" t="0" r="r" b="b"/>
                  <a:pathLst>
                    <a:path w="58" h="63">
                      <a:moveTo>
                        <a:pt x="48" y="0"/>
                      </a:moveTo>
                      <a:cubicBezTo>
                        <a:pt x="0" y="54"/>
                        <a:pt x="4" y="57"/>
                        <a:pt x="5" y="58"/>
                      </a:cubicBezTo>
                      <a:cubicBezTo>
                        <a:pt x="7" y="60"/>
                        <a:pt x="10" y="63"/>
                        <a:pt x="58" y="9"/>
                      </a:cubicBezTo>
                      <a:lnTo>
                        <a:pt x="4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0" name="Freeform 17">
                  <a:extLst>
                    <a:ext uri="{FF2B5EF4-FFF2-40B4-BE49-F238E27FC236}">
                      <a16:creationId xmlns:a16="http://schemas.microsoft.com/office/drawing/2014/main" id="{CE4A21AB-5813-4AFA-A6B9-5BC696E5A863}"/>
                    </a:ext>
                  </a:extLst>
                </p:cNvPr>
                <p:cNvSpPr>
                  <a:spLocks/>
                </p:cNvSpPr>
                <p:nvPr userDrawn="1"/>
              </p:nvSpPr>
              <p:spPr bwMode="auto">
                <a:xfrm>
                  <a:off x="6170" y="692"/>
                  <a:ext cx="33" cy="8"/>
                </a:xfrm>
                <a:custGeom>
                  <a:avLst/>
                  <a:gdLst>
                    <a:gd name="T0" fmla="*/ 1 w 72"/>
                    <a:gd name="T1" fmla="*/ 0 h 19"/>
                    <a:gd name="T2" fmla="*/ 72 w 72"/>
                    <a:gd name="T3" fmla="*/ 12 h 19"/>
                    <a:gd name="T4" fmla="*/ 0 w 72"/>
                    <a:gd name="T5" fmla="*/ 14 h 19"/>
                    <a:gd name="T6" fmla="*/ 1 w 72"/>
                    <a:gd name="T7" fmla="*/ 0 h 19"/>
                  </a:gdLst>
                  <a:ahLst/>
                  <a:cxnLst>
                    <a:cxn ang="0">
                      <a:pos x="T0" y="T1"/>
                    </a:cxn>
                    <a:cxn ang="0">
                      <a:pos x="T2" y="T3"/>
                    </a:cxn>
                    <a:cxn ang="0">
                      <a:pos x="T4" y="T5"/>
                    </a:cxn>
                    <a:cxn ang="0">
                      <a:pos x="T6" y="T7"/>
                    </a:cxn>
                  </a:cxnLst>
                  <a:rect l="0" t="0" r="r" b="b"/>
                  <a:pathLst>
                    <a:path w="72" h="19">
                      <a:moveTo>
                        <a:pt x="1" y="0"/>
                      </a:moveTo>
                      <a:cubicBezTo>
                        <a:pt x="72" y="5"/>
                        <a:pt x="72" y="10"/>
                        <a:pt x="72" y="12"/>
                      </a:cubicBezTo>
                      <a:cubicBezTo>
                        <a:pt x="72" y="14"/>
                        <a:pt x="72" y="19"/>
                        <a:pt x="0" y="14"/>
                      </a:cubicBez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1" name="Oval 18">
                  <a:extLst>
                    <a:ext uri="{FF2B5EF4-FFF2-40B4-BE49-F238E27FC236}">
                      <a16:creationId xmlns:a16="http://schemas.microsoft.com/office/drawing/2014/main" id="{FD3F83C7-9E9B-495C-A3E4-6E76C3C79E58}"/>
                    </a:ext>
                  </a:extLst>
                </p:cNvPr>
                <p:cNvSpPr>
                  <a:spLocks noChangeArrowheads="1"/>
                </p:cNvSpPr>
                <p:nvPr userDrawn="1"/>
              </p:nvSpPr>
              <p:spPr bwMode="auto">
                <a:xfrm>
                  <a:off x="5868" y="773"/>
                  <a:ext cx="600" cy="597"/>
                </a:xfrm>
                <a:prstGeom prst="ellipse">
                  <a:avLst/>
                </a:pr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2" name="Freeform 19">
                  <a:extLst>
                    <a:ext uri="{FF2B5EF4-FFF2-40B4-BE49-F238E27FC236}">
                      <a16:creationId xmlns:a16="http://schemas.microsoft.com/office/drawing/2014/main" id="{0AF7C7A2-4916-4B8A-A5A5-F08820D6197A}"/>
                    </a:ext>
                  </a:extLst>
                </p:cNvPr>
                <p:cNvSpPr>
                  <a:spLocks/>
                </p:cNvSpPr>
                <p:nvPr userDrawn="1"/>
              </p:nvSpPr>
              <p:spPr bwMode="auto">
                <a:xfrm>
                  <a:off x="5902" y="807"/>
                  <a:ext cx="566" cy="563"/>
                </a:xfrm>
                <a:custGeom>
                  <a:avLst/>
                  <a:gdLst>
                    <a:gd name="T0" fmla="*/ 886 w 1241"/>
                    <a:gd name="T1" fmla="*/ 0 h 1241"/>
                    <a:gd name="T2" fmla="*/ 960 w 1241"/>
                    <a:gd name="T3" fmla="*/ 303 h 1241"/>
                    <a:gd name="T4" fmla="*/ 303 w 1241"/>
                    <a:gd name="T5" fmla="*/ 960 h 1241"/>
                    <a:gd name="T6" fmla="*/ 0 w 1241"/>
                    <a:gd name="T7" fmla="*/ 887 h 1241"/>
                    <a:gd name="T8" fmla="*/ 583 w 1241"/>
                    <a:gd name="T9" fmla="*/ 1241 h 1241"/>
                    <a:gd name="T10" fmla="*/ 1241 w 1241"/>
                    <a:gd name="T11" fmla="*/ 584 h 1241"/>
                    <a:gd name="T12" fmla="*/ 886 w 1241"/>
                    <a:gd name="T13" fmla="*/ 0 h 1241"/>
                  </a:gdLst>
                  <a:ahLst/>
                  <a:cxnLst>
                    <a:cxn ang="0">
                      <a:pos x="T0" y="T1"/>
                    </a:cxn>
                    <a:cxn ang="0">
                      <a:pos x="T2" y="T3"/>
                    </a:cxn>
                    <a:cxn ang="0">
                      <a:pos x="T4" y="T5"/>
                    </a:cxn>
                    <a:cxn ang="0">
                      <a:pos x="T6" y="T7"/>
                    </a:cxn>
                    <a:cxn ang="0">
                      <a:pos x="T8" y="T9"/>
                    </a:cxn>
                    <a:cxn ang="0">
                      <a:pos x="T10" y="T11"/>
                    </a:cxn>
                    <a:cxn ang="0">
                      <a:pos x="T12" y="T13"/>
                    </a:cxn>
                  </a:cxnLst>
                  <a:rect l="0" t="0" r="r" b="b"/>
                  <a:pathLst>
                    <a:path w="1241" h="1241">
                      <a:moveTo>
                        <a:pt x="886" y="0"/>
                      </a:moveTo>
                      <a:cubicBezTo>
                        <a:pt x="933" y="91"/>
                        <a:pt x="960" y="194"/>
                        <a:pt x="960" y="303"/>
                      </a:cubicBezTo>
                      <a:cubicBezTo>
                        <a:pt x="960" y="666"/>
                        <a:pt x="666" y="960"/>
                        <a:pt x="303" y="960"/>
                      </a:cubicBezTo>
                      <a:cubicBezTo>
                        <a:pt x="193" y="960"/>
                        <a:pt x="91" y="934"/>
                        <a:pt x="0" y="887"/>
                      </a:cubicBezTo>
                      <a:cubicBezTo>
                        <a:pt x="109" y="1097"/>
                        <a:pt x="330" y="1241"/>
                        <a:pt x="583" y="1241"/>
                      </a:cubicBezTo>
                      <a:cubicBezTo>
                        <a:pt x="946" y="1241"/>
                        <a:pt x="1241" y="947"/>
                        <a:pt x="1241" y="584"/>
                      </a:cubicBezTo>
                      <a:cubicBezTo>
                        <a:pt x="1241" y="330"/>
                        <a:pt x="1097" y="110"/>
                        <a:pt x="886" y="0"/>
                      </a:cubicBezTo>
                      <a:close/>
                    </a:path>
                  </a:pathLst>
                </a:custGeom>
                <a:solidFill>
                  <a:srgbClr val="9AB3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3" name="Oval 20">
                  <a:extLst>
                    <a:ext uri="{FF2B5EF4-FFF2-40B4-BE49-F238E27FC236}">
                      <a16:creationId xmlns:a16="http://schemas.microsoft.com/office/drawing/2014/main" id="{456035C9-F75C-4834-A91D-D006D3037E12}"/>
                    </a:ext>
                  </a:extLst>
                </p:cNvPr>
                <p:cNvSpPr>
                  <a:spLocks noChangeArrowheads="1"/>
                </p:cNvSpPr>
                <p:nvPr userDrawn="1"/>
              </p:nvSpPr>
              <p:spPr bwMode="auto">
                <a:xfrm>
                  <a:off x="6141" y="946"/>
                  <a:ext cx="48" cy="47"/>
                </a:xfrm>
                <a:prstGeom prst="ellipse">
                  <a:avLst/>
                </a:pr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4" name="Freeform 21">
                  <a:extLst>
                    <a:ext uri="{FF2B5EF4-FFF2-40B4-BE49-F238E27FC236}">
                      <a16:creationId xmlns:a16="http://schemas.microsoft.com/office/drawing/2014/main" id="{AEE6744C-CFB5-41C0-B2D8-95758A188E61}"/>
                    </a:ext>
                  </a:extLst>
                </p:cNvPr>
                <p:cNvSpPr>
                  <a:spLocks/>
                </p:cNvSpPr>
                <p:nvPr userDrawn="1"/>
              </p:nvSpPr>
              <p:spPr bwMode="auto">
                <a:xfrm>
                  <a:off x="6162" y="946"/>
                  <a:ext cx="27" cy="47"/>
                </a:xfrm>
                <a:custGeom>
                  <a:avLst/>
                  <a:gdLst>
                    <a:gd name="T0" fmla="*/ 44 w 60"/>
                    <a:gd name="T1" fmla="*/ 52 h 104"/>
                    <a:gd name="T2" fmla="*/ 0 w 60"/>
                    <a:gd name="T3" fmla="*/ 0 h 104"/>
                    <a:gd name="T4" fmla="*/ 8 w 60"/>
                    <a:gd name="T5" fmla="*/ 0 h 104"/>
                    <a:gd name="T6" fmla="*/ 60 w 60"/>
                    <a:gd name="T7" fmla="*/ 52 h 104"/>
                    <a:gd name="T8" fmla="*/ 8 w 60"/>
                    <a:gd name="T9" fmla="*/ 104 h 104"/>
                    <a:gd name="T10" fmla="*/ 0 w 60"/>
                    <a:gd name="T11" fmla="*/ 103 h 104"/>
                    <a:gd name="T12" fmla="*/ 44 w 60"/>
                    <a:gd name="T13" fmla="*/ 52 h 104"/>
                  </a:gdLst>
                  <a:ahLst/>
                  <a:cxnLst>
                    <a:cxn ang="0">
                      <a:pos x="T0" y="T1"/>
                    </a:cxn>
                    <a:cxn ang="0">
                      <a:pos x="T2" y="T3"/>
                    </a:cxn>
                    <a:cxn ang="0">
                      <a:pos x="T4" y="T5"/>
                    </a:cxn>
                    <a:cxn ang="0">
                      <a:pos x="T6" y="T7"/>
                    </a:cxn>
                    <a:cxn ang="0">
                      <a:pos x="T8" y="T9"/>
                    </a:cxn>
                    <a:cxn ang="0">
                      <a:pos x="T10" y="T11"/>
                    </a:cxn>
                    <a:cxn ang="0">
                      <a:pos x="T12" y="T13"/>
                    </a:cxn>
                  </a:cxnLst>
                  <a:rect l="0" t="0" r="r" b="b"/>
                  <a:pathLst>
                    <a:path w="60" h="104">
                      <a:moveTo>
                        <a:pt x="44" y="52"/>
                      </a:moveTo>
                      <a:cubicBezTo>
                        <a:pt x="44" y="26"/>
                        <a:pt x="25" y="4"/>
                        <a:pt x="0" y="0"/>
                      </a:cubicBezTo>
                      <a:cubicBezTo>
                        <a:pt x="3" y="0"/>
                        <a:pt x="5" y="0"/>
                        <a:pt x="8" y="0"/>
                      </a:cubicBezTo>
                      <a:cubicBezTo>
                        <a:pt x="36" y="0"/>
                        <a:pt x="60" y="23"/>
                        <a:pt x="60" y="52"/>
                      </a:cubicBezTo>
                      <a:cubicBezTo>
                        <a:pt x="60" y="80"/>
                        <a:pt x="36" y="104"/>
                        <a:pt x="8" y="104"/>
                      </a:cubicBezTo>
                      <a:cubicBezTo>
                        <a:pt x="5" y="104"/>
                        <a:pt x="3" y="104"/>
                        <a:pt x="0" y="103"/>
                      </a:cubicBezTo>
                      <a:cubicBezTo>
                        <a:pt x="25" y="100"/>
                        <a:pt x="44" y="78"/>
                        <a:pt x="44" y="52"/>
                      </a:cubicBez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5" name="Freeform 22">
                  <a:extLst>
                    <a:ext uri="{FF2B5EF4-FFF2-40B4-BE49-F238E27FC236}">
                      <a16:creationId xmlns:a16="http://schemas.microsoft.com/office/drawing/2014/main" id="{2D8C8EE8-01F6-4753-820F-AE4C08CCF808}"/>
                    </a:ext>
                  </a:extLst>
                </p:cNvPr>
                <p:cNvSpPr>
                  <a:spLocks/>
                </p:cNvSpPr>
                <p:nvPr userDrawn="1"/>
              </p:nvSpPr>
              <p:spPr bwMode="auto">
                <a:xfrm>
                  <a:off x="6163" y="961"/>
                  <a:ext cx="4" cy="56"/>
                </a:xfrm>
                <a:custGeom>
                  <a:avLst/>
                  <a:gdLst>
                    <a:gd name="T0" fmla="*/ 4 w 8"/>
                    <a:gd name="T1" fmla="*/ 123 h 123"/>
                    <a:gd name="T2" fmla="*/ 0 w 8"/>
                    <a:gd name="T3" fmla="*/ 119 h 123"/>
                    <a:gd name="T4" fmla="*/ 0 w 8"/>
                    <a:gd name="T5" fmla="*/ 4 h 123"/>
                    <a:gd name="T6" fmla="*/ 4 w 8"/>
                    <a:gd name="T7" fmla="*/ 0 h 123"/>
                    <a:gd name="T8" fmla="*/ 8 w 8"/>
                    <a:gd name="T9" fmla="*/ 4 h 123"/>
                    <a:gd name="T10" fmla="*/ 8 w 8"/>
                    <a:gd name="T11" fmla="*/ 119 h 123"/>
                    <a:gd name="T12" fmla="*/ 4 w 8"/>
                    <a:gd name="T13" fmla="*/ 123 h 123"/>
                  </a:gdLst>
                  <a:ahLst/>
                  <a:cxnLst>
                    <a:cxn ang="0">
                      <a:pos x="T0" y="T1"/>
                    </a:cxn>
                    <a:cxn ang="0">
                      <a:pos x="T2" y="T3"/>
                    </a:cxn>
                    <a:cxn ang="0">
                      <a:pos x="T4" y="T5"/>
                    </a:cxn>
                    <a:cxn ang="0">
                      <a:pos x="T6" y="T7"/>
                    </a:cxn>
                    <a:cxn ang="0">
                      <a:pos x="T8" y="T9"/>
                    </a:cxn>
                    <a:cxn ang="0">
                      <a:pos x="T10" y="T11"/>
                    </a:cxn>
                    <a:cxn ang="0">
                      <a:pos x="T12" y="T13"/>
                    </a:cxn>
                  </a:cxnLst>
                  <a:rect l="0" t="0" r="r" b="b"/>
                  <a:pathLst>
                    <a:path w="8" h="123">
                      <a:moveTo>
                        <a:pt x="4" y="123"/>
                      </a:moveTo>
                      <a:cubicBezTo>
                        <a:pt x="2" y="123"/>
                        <a:pt x="0" y="121"/>
                        <a:pt x="0" y="119"/>
                      </a:cubicBezTo>
                      <a:cubicBezTo>
                        <a:pt x="0" y="4"/>
                        <a:pt x="0" y="4"/>
                        <a:pt x="0" y="4"/>
                      </a:cubicBezTo>
                      <a:cubicBezTo>
                        <a:pt x="0" y="1"/>
                        <a:pt x="2" y="0"/>
                        <a:pt x="4" y="0"/>
                      </a:cubicBezTo>
                      <a:cubicBezTo>
                        <a:pt x="6" y="0"/>
                        <a:pt x="8" y="1"/>
                        <a:pt x="8" y="4"/>
                      </a:cubicBezTo>
                      <a:cubicBezTo>
                        <a:pt x="8" y="119"/>
                        <a:pt x="8" y="119"/>
                        <a:pt x="8" y="119"/>
                      </a:cubicBezTo>
                      <a:cubicBezTo>
                        <a:pt x="8" y="121"/>
                        <a:pt x="6" y="123"/>
                        <a:pt x="4" y="123"/>
                      </a:cubicBez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6" name="Freeform 23">
                  <a:extLst>
                    <a:ext uri="{FF2B5EF4-FFF2-40B4-BE49-F238E27FC236}">
                      <a16:creationId xmlns:a16="http://schemas.microsoft.com/office/drawing/2014/main" id="{54A2C2AC-C8A2-4E79-95DF-2A7EBE5CFEEF}"/>
                    </a:ext>
                  </a:extLst>
                </p:cNvPr>
                <p:cNvSpPr>
                  <a:spLocks/>
                </p:cNvSpPr>
                <p:nvPr userDrawn="1"/>
              </p:nvSpPr>
              <p:spPr bwMode="auto">
                <a:xfrm>
                  <a:off x="6154" y="973"/>
                  <a:ext cx="20" cy="13"/>
                </a:xfrm>
                <a:custGeom>
                  <a:avLst/>
                  <a:gdLst>
                    <a:gd name="T0" fmla="*/ 24 w 45"/>
                    <a:gd name="T1" fmla="*/ 29 h 29"/>
                    <a:gd name="T2" fmla="*/ 2 w 45"/>
                    <a:gd name="T3" fmla="*/ 7 h 29"/>
                    <a:gd name="T4" fmla="*/ 2 w 45"/>
                    <a:gd name="T5" fmla="*/ 1 h 29"/>
                    <a:gd name="T6" fmla="*/ 7 w 45"/>
                    <a:gd name="T7" fmla="*/ 1 h 29"/>
                    <a:gd name="T8" fmla="*/ 25 w 45"/>
                    <a:gd name="T9" fmla="*/ 19 h 29"/>
                    <a:gd name="T10" fmla="*/ 39 w 45"/>
                    <a:gd name="T11" fmla="*/ 10 h 29"/>
                    <a:gd name="T12" fmla="*/ 44 w 45"/>
                    <a:gd name="T13" fmla="*/ 11 h 29"/>
                    <a:gd name="T14" fmla="*/ 43 w 45"/>
                    <a:gd name="T15" fmla="*/ 17 h 29"/>
                    <a:gd name="T16" fmla="*/ 24 w 45"/>
                    <a:gd name="T17"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29">
                      <a:moveTo>
                        <a:pt x="24" y="29"/>
                      </a:moveTo>
                      <a:cubicBezTo>
                        <a:pt x="2" y="7"/>
                        <a:pt x="2" y="7"/>
                        <a:pt x="2" y="7"/>
                      </a:cubicBezTo>
                      <a:cubicBezTo>
                        <a:pt x="0" y="5"/>
                        <a:pt x="0" y="3"/>
                        <a:pt x="2" y="1"/>
                      </a:cubicBezTo>
                      <a:cubicBezTo>
                        <a:pt x="3" y="0"/>
                        <a:pt x="6" y="0"/>
                        <a:pt x="7" y="1"/>
                      </a:cubicBezTo>
                      <a:cubicBezTo>
                        <a:pt x="25" y="19"/>
                        <a:pt x="25" y="19"/>
                        <a:pt x="25" y="19"/>
                      </a:cubicBezTo>
                      <a:cubicBezTo>
                        <a:pt x="39" y="10"/>
                        <a:pt x="39" y="10"/>
                        <a:pt x="39" y="10"/>
                      </a:cubicBezTo>
                      <a:cubicBezTo>
                        <a:pt x="41" y="9"/>
                        <a:pt x="43" y="9"/>
                        <a:pt x="44" y="11"/>
                      </a:cubicBezTo>
                      <a:cubicBezTo>
                        <a:pt x="45" y="13"/>
                        <a:pt x="45" y="15"/>
                        <a:pt x="43" y="17"/>
                      </a:cubicBezTo>
                      <a:lnTo>
                        <a:pt x="24" y="29"/>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7" name="Oval 24">
                  <a:extLst>
                    <a:ext uri="{FF2B5EF4-FFF2-40B4-BE49-F238E27FC236}">
                      <a16:creationId xmlns:a16="http://schemas.microsoft.com/office/drawing/2014/main" id="{1273A130-CC98-4DB9-9FAB-FFAA23BF7459}"/>
                    </a:ext>
                  </a:extLst>
                </p:cNvPr>
                <p:cNvSpPr>
                  <a:spLocks noChangeArrowheads="1"/>
                </p:cNvSpPr>
                <p:nvPr userDrawn="1"/>
              </p:nvSpPr>
              <p:spPr bwMode="auto">
                <a:xfrm>
                  <a:off x="6186" y="875"/>
                  <a:ext cx="61" cy="61"/>
                </a:xfrm>
                <a:prstGeom prst="ellipse">
                  <a:avLst/>
                </a:pr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8" name="Freeform 25">
                  <a:extLst>
                    <a:ext uri="{FF2B5EF4-FFF2-40B4-BE49-F238E27FC236}">
                      <a16:creationId xmlns:a16="http://schemas.microsoft.com/office/drawing/2014/main" id="{4888B7F1-751F-442D-97E3-954D4A2E5F9D}"/>
                    </a:ext>
                  </a:extLst>
                </p:cNvPr>
                <p:cNvSpPr>
                  <a:spLocks/>
                </p:cNvSpPr>
                <p:nvPr userDrawn="1"/>
              </p:nvSpPr>
              <p:spPr bwMode="auto">
                <a:xfrm>
                  <a:off x="6212" y="875"/>
                  <a:ext cx="35" cy="61"/>
                </a:xfrm>
                <a:custGeom>
                  <a:avLst/>
                  <a:gdLst>
                    <a:gd name="T0" fmla="*/ 58 w 78"/>
                    <a:gd name="T1" fmla="*/ 68 h 135"/>
                    <a:gd name="T2" fmla="*/ 0 w 78"/>
                    <a:gd name="T3" fmla="*/ 1 h 135"/>
                    <a:gd name="T4" fmla="*/ 10 w 78"/>
                    <a:gd name="T5" fmla="*/ 0 h 135"/>
                    <a:gd name="T6" fmla="*/ 78 w 78"/>
                    <a:gd name="T7" fmla="*/ 68 h 135"/>
                    <a:gd name="T8" fmla="*/ 10 w 78"/>
                    <a:gd name="T9" fmla="*/ 135 h 135"/>
                    <a:gd name="T10" fmla="*/ 0 w 78"/>
                    <a:gd name="T11" fmla="*/ 135 h 135"/>
                    <a:gd name="T12" fmla="*/ 58 w 78"/>
                    <a:gd name="T13" fmla="*/ 68 h 135"/>
                  </a:gdLst>
                  <a:ahLst/>
                  <a:cxnLst>
                    <a:cxn ang="0">
                      <a:pos x="T0" y="T1"/>
                    </a:cxn>
                    <a:cxn ang="0">
                      <a:pos x="T2" y="T3"/>
                    </a:cxn>
                    <a:cxn ang="0">
                      <a:pos x="T4" y="T5"/>
                    </a:cxn>
                    <a:cxn ang="0">
                      <a:pos x="T6" y="T7"/>
                    </a:cxn>
                    <a:cxn ang="0">
                      <a:pos x="T8" y="T9"/>
                    </a:cxn>
                    <a:cxn ang="0">
                      <a:pos x="T10" y="T11"/>
                    </a:cxn>
                    <a:cxn ang="0">
                      <a:pos x="T12" y="T13"/>
                    </a:cxn>
                  </a:cxnLst>
                  <a:rect l="0" t="0" r="r" b="b"/>
                  <a:pathLst>
                    <a:path w="78" h="135">
                      <a:moveTo>
                        <a:pt x="58" y="68"/>
                      </a:moveTo>
                      <a:cubicBezTo>
                        <a:pt x="58" y="34"/>
                        <a:pt x="33" y="6"/>
                        <a:pt x="0" y="1"/>
                      </a:cubicBezTo>
                      <a:cubicBezTo>
                        <a:pt x="4" y="0"/>
                        <a:pt x="7" y="0"/>
                        <a:pt x="10" y="0"/>
                      </a:cubicBezTo>
                      <a:cubicBezTo>
                        <a:pt x="48" y="0"/>
                        <a:pt x="78" y="30"/>
                        <a:pt x="78" y="68"/>
                      </a:cubicBezTo>
                      <a:cubicBezTo>
                        <a:pt x="78" y="105"/>
                        <a:pt x="48" y="135"/>
                        <a:pt x="10" y="135"/>
                      </a:cubicBezTo>
                      <a:cubicBezTo>
                        <a:pt x="7" y="135"/>
                        <a:pt x="4" y="135"/>
                        <a:pt x="0" y="135"/>
                      </a:cubicBezTo>
                      <a:cubicBezTo>
                        <a:pt x="33" y="130"/>
                        <a:pt x="58" y="102"/>
                        <a:pt x="58" y="68"/>
                      </a:cubicBez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9" name="Freeform 26">
                  <a:extLst>
                    <a:ext uri="{FF2B5EF4-FFF2-40B4-BE49-F238E27FC236}">
                      <a16:creationId xmlns:a16="http://schemas.microsoft.com/office/drawing/2014/main" id="{02352C4A-6A43-4AD9-8B76-879A5B6647E3}"/>
                    </a:ext>
                  </a:extLst>
                </p:cNvPr>
                <p:cNvSpPr>
                  <a:spLocks/>
                </p:cNvSpPr>
                <p:nvPr userDrawn="1"/>
              </p:nvSpPr>
              <p:spPr bwMode="auto">
                <a:xfrm>
                  <a:off x="6215" y="895"/>
                  <a:ext cx="3" cy="71"/>
                </a:xfrm>
                <a:custGeom>
                  <a:avLst/>
                  <a:gdLst>
                    <a:gd name="T0" fmla="*/ 3 w 6"/>
                    <a:gd name="T1" fmla="*/ 156 h 156"/>
                    <a:gd name="T2" fmla="*/ 0 w 6"/>
                    <a:gd name="T3" fmla="*/ 153 h 156"/>
                    <a:gd name="T4" fmla="*/ 0 w 6"/>
                    <a:gd name="T5" fmla="*/ 3 h 156"/>
                    <a:gd name="T6" fmla="*/ 3 w 6"/>
                    <a:gd name="T7" fmla="*/ 0 h 156"/>
                    <a:gd name="T8" fmla="*/ 6 w 6"/>
                    <a:gd name="T9" fmla="*/ 3 h 156"/>
                    <a:gd name="T10" fmla="*/ 6 w 6"/>
                    <a:gd name="T11" fmla="*/ 153 h 156"/>
                    <a:gd name="T12" fmla="*/ 3 w 6"/>
                    <a:gd name="T13" fmla="*/ 156 h 156"/>
                  </a:gdLst>
                  <a:ahLst/>
                  <a:cxnLst>
                    <a:cxn ang="0">
                      <a:pos x="T0" y="T1"/>
                    </a:cxn>
                    <a:cxn ang="0">
                      <a:pos x="T2" y="T3"/>
                    </a:cxn>
                    <a:cxn ang="0">
                      <a:pos x="T4" y="T5"/>
                    </a:cxn>
                    <a:cxn ang="0">
                      <a:pos x="T6" y="T7"/>
                    </a:cxn>
                    <a:cxn ang="0">
                      <a:pos x="T8" y="T9"/>
                    </a:cxn>
                    <a:cxn ang="0">
                      <a:pos x="T10" y="T11"/>
                    </a:cxn>
                    <a:cxn ang="0">
                      <a:pos x="T12" y="T13"/>
                    </a:cxn>
                  </a:cxnLst>
                  <a:rect l="0" t="0" r="r" b="b"/>
                  <a:pathLst>
                    <a:path w="6" h="156">
                      <a:moveTo>
                        <a:pt x="3" y="156"/>
                      </a:moveTo>
                      <a:cubicBezTo>
                        <a:pt x="2" y="156"/>
                        <a:pt x="0" y="155"/>
                        <a:pt x="0" y="153"/>
                      </a:cubicBezTo>
                      <a:cubicBezTo>
                        <a:pt x="0" y="3"/>
                        <a:pt x="0" y="3"/>
                        <a:pt x="0" y="3"/>
                      </a:cubicBezTo>
                      <a:cubicBezTo>
                        <a:pt x="0" y="1"/>
                        <a:pt x="2" y="0"/>
                        <a:pt x="3" y="0"/>
                      </a:cubicBezTo>
                      <a:cubicBezTo>
                        <a:pt x="5" y="0"/>
                        <a:pt x="6" y="1"/>
                        <a:pt x="6" y="3"/>
                      </a:cubicBezTo>
                      <a:cubicBezTo>
                        <a:pt x="6" y="153"/>
                        <a:pt x="6" y="153"/>
                        <a:pt x="6" y="153"/>
                      </a:cubicBezTo>
                      <a:cubicBezTo>
                        <a:pt x="6" y="155"/>
                        <a:pt x="5" y="156"/>
                        <a:pt x="3" y="156"/>
                      </a:cubicBez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0" name="Freeform 27">
                  <a:extLst>
                    <a:ext uri="{FF2B5EF4-FFF2-40B4-BE49-F238E27FC236}">
                      <a16:creationId xmlns:a16="http://schemas.microsoft.com/office/drawing/2014/main" id="{37EB6262-EBD3-420E-B6E1-9A4C2C7BA82F}"/>
                    </a:ext>
                  </a:extLst>
                </p:cNvPr>
                <p:cNvSpPr>
                  <a:spLocks/>
                </p:cNvSpPr>
                <p:nvPr userDrawn="1"/>
              </p:nvSpPr>
              <p:spPr bwMode="auto">
                <a:xfrm>
                  <a:off x="6203" y="911"/>
                  <a:ext cx="25" cy="16"/>
                </a:xfrm>
                <a:custGeom>
                  <a:avLst/>
                  <a:gdLst>
                    <a:gd name="T0" fmla="*/ 29 w 54"/>
                    <a:gd name="T1" fmla="*/ 34 h 34"/>
                    <a:gd name="T2" fmla="*/ 1 w 54"/>
                    <a:gd name="T3" fmla="*/ 6 h 34"/>
                    <a:gd name="T4" fmla="*/ 1 w 54"/>
                    <a:gd name="T5" fmla="*/ 2 h 34"/>
                    <a:gd name="T6" fmla="*/ 5 w 54"/>
                    <a:gd name="T7" fmla="*/ 2 h 34"/>
                    <a:gd name="T8" fmla="*/ 30 w 54"/>
                    <a:gd name="T9" fmla="*/ 26 h 34"/>
                    <a:gd name="T10" fmla="*/ 49 w 54"/>
                    <a:gd name="T11" fmla="*/ 13 h 34"/>
                    <a:gd name="T12" fmla="*/ 53 w 54"/>
                    <a:gd name="T13" fmla="*/ 14 h 34"/>
                    <a:gd name="T14" fmla="*/ 52 w 54"/>
                    <a:gd name="T15" fmla="*/ 18 h 34"/>
                    <a:gd name="T16" fmla="*/ 29 w 54"/>
                    <a:gd name="T17"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34">
                      <a:moveTo>
                        <a:pt x="29" y="34"/>
                      </a:moveTo>
                      <a:cubicBezTo>
                        <a:pt x="1" y="6"/>
                        <a:pt x="1" y="6"/>
                        <a:pt x="1" y="6"/>
                      </a:cubicBezTo>
                      <a:cubicBezTo>
                        <a:pt x="0" y="5"/>
                        <a:pt x="0" y="3"/>
                        <a:pt x="1" y="2"/>
                      </a:cubicBezTo>
                      <a:cubicBezTo>
                        <a:pt x="2" y="0"/>
                        <a:pt x="4" y="0"/>
                        <a:pt x="5" y="2"/>
                      </a:cubicBezTo>
                      <a:cubicBezTo>
                        <a:pt x="30" y="26"/>
                        <a:pt x="30" y="26"/>
                        <a:pt x="30" y="26"/>
                      </a:cubicBezTo>
                      <a:cubicBezTo>
                        <a:pt x="49" y="13"/>
                        <a:pt x="49" y="13"/>
                        <a:pt x="49" y="13"/>
                      </a:cubicBezTo>
                      <a:cubicBezTo>
                        <a:pt x="50" y="12"/>
                        <a:pt x="52" y="13"/>
                        <a:pt x="53" y="14"/>
                      </a:cubicBezTo>
                      <a:cubicBezTo>
                        <a:pt x="54" y="15"/>
                        <a:pt x="54" y="17"/>
                        <a:pt x="52" y="18"/>
                      </a:cubicBezTo>
                      <a:lnTo>
                        <a:pt x="29" y="34"/>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1" name="Oval 28">
                  <a:extLst>
                    <a:ext uri="{FF2B5EF4-FFF2-40B4-BE49-F238E27FC236}">
                      <a16:creationId xmlns:a16="http://schemas.microsoft.com/office/drawing/2014/main" id="{46D72020-DC9F-4333-9D2E-2C81F00D5D4E}"/>
                    </a:ext>
                  </a:extLst>
                </p:cNvPr>
                <p:cNvSpPr>
                  <a:spLocks noChangeArrowheads="1"/>
                </p:cNvSpPr>
                <p:nvPr userDrawn="1"/>
              </p:nvSpPr>
              <p:spPr bwMode="auto">
                <a:xfrm>
                  <a:off x="6116" y="833"/>
                  <a:ext cx="62" cy="62"/>
                </a:xfrm>
                <a:prstGeom prst="ellipse">
                  <a:avLst/>
                </a:pr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2" name="Freeform 29">
                  <a:extLst>
                    <a:ext uri="{FF2B5EF4-FFF2-40B4-BE49-F238E27FC236}">
                      <a16:creationId xmlns:a16="http://schemas.microsoft.com/office/drawing/2014/main" id="{A2327BAA-0252-46B8-99AD-E8C12E6EEA0B}"/>
                    </a:ext>
                  </a:extLst>
                </p:cNvPr>
                <p:cNvSpPr>
                  <a:spLocks/>
                </p:cNvSpPr>
                <p:nvPr userDrawn="1"/>
              </p:nvSpPr>
              <p:spPr bwMode="auto">
                <a:xfrm>
                  <a:off x="6142" y="833"/>
                  <a:ext cx="36" cy="62"/>
                </a:xfrm>
                <a:custGeom>
                  <a:avLst/>
                  <a:gdLst>
                    <a:gd name="T0" fmla="*/ 58 w 78"/>
                    <a:gd name="T1" fmla="*/ 67 h 135"/>
                    <a:gd name="T2" fmla="*/ 0 w 78"/>
                    <a:gd name="T3" fmla="*/ 0 h 135"/>
                    <a:gd name="T4" fmla="*/ 10 w 78"/>
                    <a:gd name="T5" fmla="*/ 0 h 135"/>
                    <a:gd name="T6" fmla="*/ 78 w 78"/>
                    <a:gd name="T7" fmla="*/ 67 h 135"/>
                    <a:gd name="T8" fmla="*/ 10 w 78"/>
                    <a:gd name="T9" fmla="*/ 135 h 135"/>
                    <a:gd name="T10" fmla="*/ 0 w 78"/>
                    <a:gd name="T11" fmla="*/ 134 h 135"/>
                    <a:gd name="T12" fmla="*/ 58 w 78"/>
                    <a:gd name="T13" fmla="*/ 67 h 135"/>
                  </a:gdLst>
                  <a:ahLst/>
                  <a:cxnLst>
                    <a:cxn ang="0">
                      <a:pos x="T0" y="T1"/>
                    </a:cxn>
                    <a:cxn ang="0">
                      <a:pos x="T2" y="T3"/>
                    </a:cxn>
                    <a:cxn ang="0">
                      <a:pos x="T4" y="T5"/>
                    </a:cxn>
                    <a:cxn ang="0">
                      <a:pos x="T6" y="T7"/>
                    </a:cxn>
                    <a:cxn ang="0">
                      <a:pos x="T8" y="T9"/>
                    </a:cxn>
                    <a:cxn ang="0">
                      <a:pos x="T10" y="T11"/>
                    </a:cxn>
                    <a:cxn ang="0">
                      <a:pos x="T12" y="T13"/>
                    </a:cxn>
                  </a:cxnLst>
                  <a:rect l="0" t="0" r="r" b="b"/>
                  <a:pathLst>
                    <a:path w="78" h="135">
                      <a:moveTo>
                        <a:pt x="58" y="67"/>
                      </a:moveTo>
                      <a:cubicBezTo>
                        <a:pt x="58" y="33"/>
                        <a:pt x="33" y="5"/>
                        <a:pt x="0" y="0"/>
                      </a:cubicBezTo>
                      <a:cubicBezTo>
                        <a:pt x="4" y="0"/>
                        <a:pt x="7" y="0"/>
                        <a:pt x="10" y="0"/>
                      </a:cubicBezTo>
                      <a:cubicBezTo>
                        <a:pt x="48" y="0"/>
                        <a:pt x="78" y="30"/>
                        <a:pt x="78" y="67"/>
                      </a:cubicBezTo>
                      <a:cubicBezTo>
                        <a:pt x="78" y="105"/>
                        <a:pt x="48" y="135"/>
                        <a:pt x="10" y="135"/>
                      </a:cubicBezTo>
                      <a:cubicBezTo>
                        <a:pt x="7" y="135"/>
                        <a:pt x="4" y="135"/>
                        <a:pt x="0" y="134"/>
                      </a:cubicBezTo>
                      <a:cubicBezTo>
                        <a:pt x="33" y="129"/>
                        <a:pt x="58" y="101"/>
                        <a:pt x="58" y="67"/>
                      </a:cubicBez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3" name="Freeform 30">
                  <a:extLst>
                    <a:ext uri="{FF2B5EF4-FFF2-40B4-BE49-F238E27FC236}">
                      <a16:creationId xmlns:a16="http://schemas.microsoft.com/office/drawing/2014/main" id="{0D97F72E-800D-4D27-87A4-4B208D302287}"/>
                    </a:ext>
                  </a:extLst>
                </p:cNvPr>
                <p:cNvSpPr>
                  <a:spLocks/>
                </p:cNvSpPr>
                <p:nvPr userDrawn="1"/>
              </p:nvSpPr>
              <p:spPr bwMode="auto">
                <a:xfrm>
                  <a:off x="6146" y="853"/>
                  <a:ext cx="2" cy="71"/>
                </a:xfrm>
                <a:custGeom>
                  <a:avLst/>
                  <a:gdLst>
                    <a:gd name="T0" fmla="*/ 3 w 6"/>
                    <a:gd name="T1" fmla="*/ 156 h 156"/>
                    <a:gd name="T2" fmla="*/ 0 w 6"/>
                    <a:gd name="T3" fmla="*/ 153 h 156"/>
                    <a:gd name="T4" fmla="*/ 0 w 6"/>
                    <a:gd name="T5" fmla="*/ 3 h 156"/>
                    <a:gd name="T6" fmla="*/ 3 w 6"/>
                    <a:gd name="T7" fmla="*/ 0 h 156"/>
                    <a:gd name="T8" fmla="*/ 6 w 6"/>
                    <a:gd name="T9" fmla="*/ 3 h 156"/>
                    <a:gd name="T10" fmla="*/ 6 w 6"/>
                    <a:gd name="T11" fmla="*/ 153 h 156"/>
                    <a:gd name="T12" fmla="*/ 3 w 6"/>
                    <a:gd name="T13" fmla="*/ 156 h 156"/>
                  </a:gdLst>
                  <a:ahLst/>
                  <a:cxnLst>
                    <a:cxn ang="0">
                      <a:pos x="T0" y="T1"/>
                    </a:cxn>
                    <a:cxn ang="0">
                      <a:pos x="T2" y="T3"/>
                    </a:cxn>
                    <a:cxn ang="0">
                      <a:pos x="T4" y="T5"/>
                    </a:cxn>
                    <a:cxn ang="0">
                      <a:pos x="T6" y="T7"/>
                    </a:cxn>
                    <a:cxn ang="0">
                      <a:pos x="T8" y="T9"/>
                    </a:cxn>
                    <a:cxn ang="0">
                      <a:pos x="T10" y="T11"/>
                    </a:cxn>
                    <a:cxn ang="0">
                      <a:pos x="T12" y="T13"/>
                    </a:cxn>
                  </a:cxnLst>
                  <a:rect l="0" t="0" r="r" b="b"/>
                  <a:pathLst>
                    <a:path w="6" h="156">
                      <a:moveTo>
                        <a:pt x="3" y="156"/>
                      </a:moveTo>
                      <a:cubicBezTo>
                        <a:pt x="2" y="156"/>
                        <a:pt x="0" y="155"/>
                        <a:pt x="0" y="153"/>
                      </a:cubicBezTo>
                      <a:cubicBezTo>
                        <a:pt x="0" y="3"/>
                        <a:pt x="0" y="3"/>
                        <a:pt x="0" y="3"/>
                      </a:cubicBezTo>
                      <a:cubicBezTo>
                        <a:pt x="0" y="2"/>
                        <a:pt x="2" y="0"/>
                        <a:pt x="3" y="0"/>
                      </a:cubicBezTo>
                      <a:cubicBezTo>
                        <a:pt x="5" y="0"/>
                        <a:pt x="6" y="2"/>
                        <a:pt x="6" y="3"/>
                      </a:cubicBezTo>
                      <a:cubicBezTo>
                        <a:pt x="6" y="153"/>
                        <a:pt x="6" y="153"/>
                        <a:pt x="6" y="153"/>
                      </a:cubicBezTo>
                      <a:cubicBezTo>
                        <a:pt x="6" y="155"/>
                        <a:pt x="5" y="156"/>
                        <a:pt x="3" y="156"/>
                      </a:cubicBez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4" name="Freeform 31">
                  <a:extLst>
                    <a:ext uri="{FF2B5EF4-FFF2-40B4-BE49-F238E27FC236}">
                      <a16:creationId xmlns:a16="http://schemas.microsoft.com/office/drawing/2014/main" id="{FDF95E51-6F5D-4186-AC08-A611EA63625A}"/>
                    </a:ext>
                  </a:extLst>
                </p:cNvPr>
                <p:cNvSpPr>
                  <a:spLocks/>
                </p:cNvSpPr>
                <p:nvPr userDrawn="1"/>
              </p:nvSpPr>
              <p:spPr bwMode="auto">
                <a:xfrm>
                  <a:off x="6134" y="870"/>
                  <a:ext cx="24" cy="15"/>
                </a:xfrm>
                <a:custGeom>
                  <a:avLst/>
                  <a:gdLst>
                    <a:gd name="T0" fmla="*/ 29 w 54"/>
                    <a:gd name="T1" fmla="*/ 33 h 33"/>
                    <a:gd name="T2" fmla="*/ 1 w 54"/>
                    <a:gd name="T3" fmla="*/ 5 h 33"/>
                    <a:gd name="T4" fmla="*/ 1 w 54"/>
                    <a:gd name="T5" fmla="*/ 1 h 33"/>
                    <a:gd name="T6" fmla="*/ 5 w 54"/>
                    <a:gd name="T7" fmla="*/ 1 h 33"/>
                    <a:gd name="T8" fmla="*/ 30 w 54"/>
                    <a:gd name="T9" fmla="*/ 26 h 33"/>
                    <a:gd name="T10" fmla="*/ 49 w 54"/>
                    <a:gd name="T11" fmla="*/ 13 h 33"/>
                    <a:gd name="T12" fmla="*/ 53 w 54"/>
                    <a:gd name="T13" fmla="*/ 14 h 33"/>
                    <a:gd name="T14" fmla="*/ 52 w 54"/>
                    <a:gd name="T15" fmla="*/ 18 h 33"/>
                    <a:gd name="T16" fmla="*/ 29 w 54"/>
                    <a:gd name="T1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33">
                      <a:moveTo>
                        <a:pt x="29" y="33"/>
                      </a:moveTo>
                      <a:cubicBezTo>
                        <a:pt x="1" y="5"/>
                        <a:pt x="1" y="5"/>
                        <a:pt x="1" y="5"/>
                      </a:cubicBezTo>
                      <a:cubicBezTo>
                        <a:pt x="0" y="4"/>
                        <a:pt x="0" y="2"/>
                        <a:pt x="1" y="1"/>
                      </a:cubicBezTo>
                      <a:cubicBezTo>
                        <a:pt x="2" y="0"/>
                        <a:pt x="4" y="0"/>
                        <a:pt x="5" y="1"/>
                      </a:cubicBezTo>
                      <a:cubicBezTo>
                        <a:pt x="30" y="26"/>
                        <a:pt x="30" y="26"/>
                        <a:pt x="30" y="26"/>
                      </a:cubicBezTo>
                      <a:cubicBezTo>
                        <a:pt x="49" y="13"/>
                        <a:pt x="49" y="13"/>
                        <a:pt x="49" y="13"/>
                      </a:cubicBezTo>
                      <a:cubicBezTo>
                        <a:pt x="50" y="12"/>
                        <a:pt x="52" y="12"/>
                        <a:pt x="53" y="14"/>
                      </a:cubicBezTo>
                      <a:cubicBezTo>
                        <a:pt x="54" y="15"/>
                        <a:pt x="54" y="17"/>
                        <a:pt x="52" y="18"/>
                      </a:cubicBezTo>
                      <a:lnTo>
                        <a:pt x="29" y="33"/>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5" name="Freeform 32">
                  <a:extLst>
                    <a:ext uri="{FF2B5EF4-FFF2-40B4-BE49-F238E27FC236}">
                      <a16:creationId xmlns:a16="http://schemas.microsoft.com/office/drawing/2014/main" id="{C13D6874-0E9E-4406-B721-FFA17F8756C5}"/>
                    </a:ext>
                  </a:extLst>
                </p:cNvPr>
                <p:cNvSpPr>
                  <a:spLocks/>
                </p:cNvSpPr>
                <p:nvPr userDrawn="1"/>
              </p:nvSpPr>
              <p:spPr bwMode="auto">
                <a:xfrm>
                  <a:off x="5984" y="744"/>
                  <a:ext cx="285" cy="99"/>
                </a:xfrm>
                <a:custGeom>
                  <a:avLst/>
                  <a:gdLst>
                    <a:gd name="T0" fmla="*/ 123 w 626"/>
                    <a:gd name="T1" fmla="*/ 63 h 219"/>
                    <a:gd name="T2" fmla="*/ 195 w 626"/>
                    <a:gd name="T3" fmla="*/ 65 h 219"/>
                    <a:gd name="T4" fmla="*/ 259 w 626"/>
                    <a:gd name="T5" fmla="*/ 74 h 219"/>
                    <a:gd name="T6" fmla="*/ 363 w 626"/>
                    <a:gd name="T7" fmla="*/ 18 h 219"/>
                    <a:gd name="T8" fmla="*/ 421 w 626"/>
                    <a:gd name="T9" fmla="*/ 13 h 219"/>
                    <a:gd name="T10" fmla="*/ 584 w 626"/>
                    <a:gd name="T11" fmla="*/ 117 h 219"/>
                    <a:gd name="T12" fmla="*/ 0 w 626"/>
                    <a:gd name="T13" fmla="*/ 208 h 219"/>
                    <a:gd name="T14" fmla="*/ 123 w 626"/>
                    <a:gd name="T15" fmla="*/ 63 h 2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26" h="219">
                      <a:moveTo>
                        <a:pt x="123" y="63"/>
                      </a:moveTo>
                      <a:cubicBezTo>
                        <a:pt x="141" y="42"/>
                        <a:pt x="167" y="33"/>
                        <a:pt x="195" y="65"/>
                      </a:cubicBezTo>
                      <a:cubicBezTo>
                        <a:pt x="219" y="87"/>
                        <a:pt x="246" y="81"/>
                        <a:pt x="259" y="74"/>
                      </a:cubicBezTo>
                      <a:cubicBezTo>
                        <a:pt x="272" y="67"/>
                        <a:pt x="363" y="18"/>
                        <a:pt x="363" y="18"/>
                      </a:cubicBezTo>
                      <a:cubicBezTo>
                        <a:pt x="363" y="18"/>
                        <a:pt x="386" y="0"/>
                        <a:pt x="421" y="13"/>
                      </a:cubicBezTo>
                      <a:cubicBezTo>
                        <a:pt x="510" y="45"/>
                        <a:pt x="626" y="146"/>
                        <a:pt x="584" y="117"/>
                      </a:cubicBezTo>
                      <a:cubicBezTo>
                        <a:pt x="88" y="182"/>
                        <a:pt x="183" y="219"/>
                        <a:pt x="0" y="208"/>
                      </a:cubicBezTo>
                      <a:cubicBezTo>
                        <a:pt x="65" y="168"/>
                        <a:pt x="105" y="83"/>
                        <a:pt x="123" y="63"/>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6" name="Rectangle 33">
                  <a:extLst>
                    <a:ext uri="{FF2B5EF4-FFF2-40B4-BE49-F238E27FC236}">
                      <a16:creationId xmlns:a16="http://schemas.microsoft.com/office/drawing/2014/main" id="{E442CF56-962E-4C07-871A-FD36C0A77DCA}"/>
                    </a:ext>
                  </a:extLst>
                </p:cNvPr>
                <p:cNvSpPr>
                  <a:spLocks noChangeArrowheads="1"/>
                </p:cNvSpPr>
                <p:nvPr userDrawn="1"/>
              </p:nvSpPr>
              <p:spPr bwMode="auto">
                <a:xfrm>
                  <a:off x="5989" y="836"/>
                  <a:ext cx="5" cy="2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7" name="Oval 34">
                  <a:extLst>
                    <a:ext uri="{FF2B5EF4-FFF2-40B4-BE49-F238E27FC236}">
                      <a16:creationId xmlns:a16="http://schemas.microsoft.com/office/drawing/2014/main" id="{B576DC7A-F5E1-404D-95AA-62C8CB77EB0E}"/>
                    </a:ext>
                  </a:extLst>
                </p:cNvPr>
                <p:cNvSpPr>
                  <a:spLocks noChangeArrowheads="1"/>
                </p:cNvSpPr>
                <p:nvPr userDrawn="1"/>
              </p:nvSpPr>
              <p:spPr bwMode="auto">
                <a:xfrm>
                  <a:off x="5961" y="778"/>
                  <a:ext cx="60" cy="6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8" name="Rectangle 35">
                  <a:extLst>
                    <a:ext uri="{FF2B5EF4-FFF2-40B4-BE49-F238E27FC236}">
                      <a16:creationId xmlns:a16="http://schemas.microsoft.com/office/drawing/2014/main" id="{CE8502DB-3EF3-4D9D-BDB2-C4ACB5C0790E}"/>
                    </a:ext>
                  </a:extLst>
                </p:cNvPr>
                <p:cNvSpPr>
                  <a:spLocks noChangeArrowheads="1"/>
                </p:cNvSpPr>
                <p:nvPr userDrawn="1"/>
              </p:nvSpPr>
              <p:spPr bwMode="auto">
                <a:xfrm>
                  <a:off x="5986" y="791"/>
                  <a:ext cx="10" cy="35"/>
                </a:xfrm>
                <a:prstGeom prst="rect">
                  <a:avLst/>
                </a:prstGeom>
                <a:solidFill>
                  <a:srgbClr val="107C1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9" name="Freeform 36">
                  <a:extLst>
                    <a:ext uri="{FF2B5EF4-FFF2-40B4-BE49-F238E27FC236}">
                      <a16:creationId xmlns:a16="http://schemas.microsoft.com/office/drawing/2014/main" id="{56DCE53B-54BE-4B1D-8204-3D55024454AC}"/>
                    </a:ext>
                  </a:extLst>
                </p:cNvPr>
                <p:cNvSpPr>
                  <a:spLocks/>
                </p:cNvSpPr>
                <p:nvPr userDrawn="1"/>
              </p:nvSpPr>
              <p:spPr bwMode="auto">
                <a:xfrm>
                  <a:off x="5971" y="803"/>
                  <a:ext cx="41" cy="11"/>
                </a:xfrm>
                <a:custGeom>
                  <a:avLst/>
                  <a:gdLst>
                    <a:gd name="T0" fmla="*/ 38 w 41"/>
                    <a:gd name="T1" fmla="*/ 0 h 11"/>
                    <a:gd name="T2" fmla="*/ 41 w 41"/>
                    <a:gd name="T3" fmla="*/ 11 h 11"/>
                    <a:gd name="T4" fmla="*/ 0 w 41"/>
                    <a:gd name="T5" fmla="*/ 11 h 11"/>
                    <a:gd name="T6" fmla="*/ 3 w 41"/>
                    <a:gd name="T7" fmla="*/ 0 h 11"/>
                    <a:gd name="T8" fmla="*/ 38 w 41"/>
                    <a:gd name="T9" fmla="*/ 0 h 11"/>
                  </a:gdLst>
                  <a:ahLst/>
                  <a:cxnLst>
                    <a:cxn ang="0">
                      <a:pos x="T0" y="T1"/>
                    </a:cxn>
                    <a:cxn ang="0">
                      <a:pos x="T2" y="T3"/>
                    </a:cxn>
                    <a:cxn ang="0">
                      <a:pos x="T4" y="T5"/>
                    </a:cxn>
                    <a:cxn ang="0">
                      <a:pos x="T6" y="T7"/>
                    </a:cxn>
                    <a:cxn ang="0">
                      <a:pos x="T8" y="T9"/>
                    </a:cxn>
                  </a:cxnLst>
                  <a:rect l="0" t="0" r="r" b="b"/>
                  <a:pathLst>
                    <a:path w="41" h="11">
                      <a:moveTo>
                        <a:pt x="38" y="0"/>
                      </a:moveTo>
                      <a:lnTo>
                        <a:pt x="41" y="11"/>
                      </a:lnTo>
                      <a:lnTo>
                        <a:pt x="0" y="11"/>
                      </a:lnTo>
                      <a:lnTo>
                        <a:pt x="3" y="0"/>
                      </a:lnTo>
                      <a:lnTo>
                        <a:pt x="38" y="0"/>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80" name="Rectangle 37">
                  <a:extLst>
                    <a:ext uri="{FF2B5EF4-FFF2-40B4-BE49-F238E27FC236}">
                      <a16:creationId xmlns:a16="http://schemas.microsoft.com/office/drawing/2014/main" id="{18C6B39C-03D4-465B-92E2-58AF50C8031E}"/>
                    </a:ext>
                  </a:extLst>
                </p:cNvPr>
                <p:cNvSpPr>
                  <a:spLocks noChangeArrowheads="1"/>
                </p:cNvSpPr>
                <p:nvPr userDrawn="1"/>
              </p:nvSpPr>
              <p:spPr bwMode="auto">
                <a:xfrm>
                  <a:off x="5868" y="906"/>
                  <a:ext cx="82" cy="12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81" name="Rectangle 38">
                  <a:extLst>
                    <a:ext uri="{FF2B5EF4-FFF2-40B4-BE49-F238E27FC236}">
                      <a16:creationId xmlns:a16="http://schemas.microsoft.com/office/drawing/2014/main" id="{761F2989-C2D1-4547-95F1-543D341224C9}"/>
                    </a:ext>
                  </a:extLst>
                </p:cNvPr>
                <p:cNvSpPr>
                  <a:spLocks noChangeArrowheads="1"/>
                </p:cNvSpPr>
                <p:nvPr userDrawn="1"/>
              </p:nvSpPr>
              <p:spPr bwMode="auto">
                <a:xfrm>
                  <a:off x="5868" y="906"/>
                  <a:ext cx="82" cy="124"/>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82" name="Rectangle 39">
                  <a:extLst>
                    <a:ext uri="{FF2B5EF4-FFF2-40B4-BE49-F238E27FC236}">
                      <a16:creationId xmlns:a16="http://schemas.microsoft.com/office/drawing/2014/main" id="{A773C274-9471-40F7-AE01-4B1CF68C1A30}"/>
                    </a:ext>
                  </a:extLst>
                </p:cNvPr>
                <p:cNvSpPr>
                  <a:spLocks noChangeArrowheads="1"/>
                </p:cNvSpPr>
                <p:nvPr userDrawn="1"/>
              </p:nvSpPr>
              <p:spPr bwMode="auto">
                <a:xfrm>
                  <a:off x="5881" y="921"/>
                  <a:ext cx="9" cy="9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83" name="Rectangle 40">
                  <a:extLst>
                    <a:ext uri="{FF2B5EF4-FFF2-40B4-BE49-F238E27FC236}">
                      <a16:creationId xmlns:a16="http://schemas.microsoft.com/office/drawing/2014/main" id="{5C9F98EB-81FF-4787-89DF-80152A704CDE}"/>
                    </a:ext>
                  </a:extLst>
                </p:cNvPr>
                <p:cNvSpPr>
                  <a:spLocks noChangeArrowheads="1"/>
                </p:cNvSpPr>
                <p:nvPr userDrawn="1"/>
              </p:nvSpPr>
              <p:spPr bwMode="auto">
                <a:xfrm>
                  <a:off x="5897" y="921"/>
                  <a:ext cx="8" cy="9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84" name="Rectangle 41">
                  <a:extLst>
                    <a:ext uri="{FF2B5EF4-FFF2-40B4-BE49-F238E27FC236}">
                      <a16:creationId xmlns:a16="http://schemas.microsoft.com/office/drawing/2014/main" id="{FEB55C59-DFD6-450B-BF31-373EDD548726}"/>
                    </a:ext>
                  </a:extLst>
                </p:cNvPr>
                <p:cNvSpPr>
                  <a:spLocks noChangeArrowheads="1"/>
                </p:cNvSpPr>
                <p:nvPr userDrawn="1"/>
              </p:nvSpPr>
              <p:spPr bwMode="auto">
                <a:xfrm>
                  <a:off x="5912" y="921"/>
                  <a:ext cx="9" cy="9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85" name="Rectangle 42">
                  <a:extLst>
                    <a:ext uri="{FF2B5EF4-FFF2-40B4-BE49-F238E27FC236}">
                      <a16:creationId xmlns:a16="http://schemas.microsoft.com/office/drawing/2014/main" id="{0D40248C-6FDF-4F73-821F-FFA3AA60C4AF}"/>
                    </a:ext>
                  </a:extLst>
                </p:cNvPr>
                <p:cNvSpPr>
                  <a:spLocks noChangeArrowheads="1"/>
                </p:cNvSpPr>
                <p:nvPr userDrawn="1"/>
              </p:nvSpPr>
              <p:spPr bwMode="auto">
                <a:xfrm>
                  <a:off x="5928" y="921"/>
                  <a:ext cx="9" cy="9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86" name="Rectangle 43">
                  <a:extLst>
                    <a:ext uri="{FF2B5EF4-FFF2-40B4-BE49-F238E27FC236}">
                      <a16:creationId xmlns:a16="http://schemas.microsoft.com/office/drawing/2014/main" id="{2D7AB2F3-F216-4439-A132-DA5528814BF0}"/>
                    </a:ext>
                  </a:extLst>
                </p:cNvPr>
                <p:cNvSpPr>
                  <a:spLocks noChangeArrowheads="1"/>
                </p:cNvSpPr>
                <p:nvPr userDrawn="1"/>
              </p:nvSpPr>
              <p:spPr bwMode="auto">
                <a:xfrm>
                  <a:off x="6032" y="906"/>
                  <a:ext cx="83" cy="12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87" name="Rectangle 44">
                  <a:extLst>
                    <a:ext uri="{FF2B5EF4-FFF2-40B4-BE49-F238E27FC236}">
                      <a16:creationId xmlns:a16="http://schemas.microsoft.com/office/drawing/2014/main" id="{40697BA5-7290-48B5-A6F9-0B74CFB8CEA3}"/>
                    </a:ext>
                  </a:extLst>
                </p:cNvPr>
                <p:cNvSpPr>
                  <a:spLocks noChangeArrowheads="1"/>
                </p:cNvSpPr>
                <p:nvPr userDrawn="1"/>
              </p:nvSpPr>
              <p:spPr bwMode="auto">
                <a:xfrm>
                  <a:off x="6032" y="906"/>
                  <a:ext cx="83" cy="124"/>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88" name="Rectangle 45">
                  <a:extLst>
                    <a:ext uri="{FF2B5EF4-FFF2-40B4-BE49-F238E27FC236}">
                      <a16:creationId xmlns:a16="http://schemas.microsoft.com/office/drawing/2014/main" id="{D47503F9-608E-4B05-AB00-E78D0E14AECB}"/>
                    </a:ext>
                  </a:extLst>
                </p:cNvPr>
                <p:cNvSpPr>
                  <a:spLocks noChangeArrowheads="1"/>
                </p:cNvSpPr>
                <p:nvPr userDrawn="1"/>
              </p:nvSpPr>
              <p:spPr bwMode="auto">
                <a:xfrm>
                  <a:off x="5950" y="861"/>
                  <a:ext cx="83" cy="16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89" name="Rectangle 46">
                  <a:extLst>
                    <a:ext uri="{FF2B5EF4-FFF2-40B4-BE49-F238E27FC236}">
                      <a16:creationId xmlns:a16="http://schemas.microsoft.com/office/drawing/2014/main" id="{A6F59162-6706-41BA-951D-8438B6BEF668}"/>
                    </a:ext>
                  </a:extLst>
                </p:cNvPr>
                <p:cNvSpPr>
                  <a:spLocks noChangeArrowheads="1"/>
                </p:cNvSpPr>
                <p:nvPr userDrawn="1"/>
              </p:nvSpPr>
              <p:spPr bwMode="auto">
                <a:xfrm>
                  <a:off x="5964" y="876"/>
                  <a:ext cx="8" cy="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90" name="Rectangle 47">
                  <a:extLst>
                    <a:ext uri="{FF2B5EF4-FFF2-40B4-BE49-F238E27FC236}">
                      <a16:creationId xmlns:a16="http://schemas.microsoft.com/office/drawing/2014/main" id="{95131BBD-570A-4983-8959-AE5EEE6FDF41}"/>
                    </a:ext>
                  </a:extLst>
                </p:cNvPr>
                <p:cNvSpPr>
                  <a:spLocks noChangeArrowheads="1"/>
                </p:cNvSpPr>
                <p:nvPr userDrawn="1"/>
              </p:nvSpPr>
              <p:spPr bwMode="auto">
                <a:xfrm>
                  <a:off x="5979" y="876"/>
                  <a:ext cx="9" cy="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91" name="Rectangle 48">
                  <a:extLst>
                    <a:ext uri="{FF2B5EF4-FFF2-40B4-BE49-F238E27FC236}">
                      <a16:creationId xmlns:a16="http://schemas.microsoft.com/office/drawing/2014/main" id="{C9CC271E-8512-4C55-9F61-0FA7957E833D}"/>
                    </a:ext>
                  </a:extLst>
                </p:cNvPr>
                <p:cNvSpPr>
                  <a:spLocks noChangeArrowheads="1"/>
                </p:cNvSpPr>
                <p:nvPr userDrawn="1"/>
              </p:nvSpPr>
              <p:spPr bwMode="auto">
                <a:xfrm>
                  <a:off x="5995" y="876"/>
                  <a:ext cx="9" cy="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92" name="Rectangle 49">
                  <a:extLst>
                    <a:ext uri="{FF2B5EF4-FFF2-40B4-BE49-F238E27FC236}">
                      <a16:creationId xmlns:a16="http://schemas.microsoft.com/office/drawing/2014/main" id="{371A0B73-89F9-4C27-9511-3E648A2D1BA8}"/>
                    </a:ext>
                  </a:extLst>
                </p:cNvPr>
                <p:cNvSpPr>
                  <a:spLocks noChangeArrowheads="1"/>
                </p:cNvSpPr>
                <p:nvPr userDrawn="1"/>
              </p:nvSpPr>
              <p:spPr bwMode="auto">
                <a:xfrm>
                  <a:off x="6011" y="876"/>
                  <a:ext cx="9" cy="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93" name="Rectangle 50">
                  <a:extLst>
                    <a:ext uri="{FF2B5EF4-FFF2-40B4-BE49-F238E27FC236}">
                      <a16:creationId xmlns:a16="http://schemas.microsoft.com/office/drawing/2014/main" id="{7648EB2F-80C2-4685-8032-4D23F45CC43C}"/>
                    </a:ext>
                  </a:extLst>
                </p:cNvPr>
                <p:cNvSpPr>
                  <a:spLocks noChangeArrowheads="1"/>
                </p:cNvSpPr>
                <p:nvPr userDrawn="1"/>
              </p:nvSpPr>
              <p:spPr bwMode="auto">
                <a:xfrm>
                  <a:off x="5964" y="897"/>
                  <a:ext cx="8" cy="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94" name="Rectangle 51">
                  <a:extLst>
                    <a:ext uri="{FF2B5EF4-FFF2-40B4-BE49-F238E27FC236}">
                      <a16:creationId xmlns:a16="http://schemas.microsoft.com/office/drawing/2014/main" id="{987317CC-C084-4858-95C4-98FC97780155}"/>
                    </a:ext>
                  </a:extLst>
                </p:cNvPr>
                <p:cNvSpPr>
                  <a:spLocks noChangeArrowheads="1"/>
                </p:cNvSpPr>
                <p:nvPr userDrawn="1"/>
              </p:nvSpPr>
              <p:spPr bwMode="auto">
                <a:xfrm>
                  <a:off x="5979" y="897"/>
                  <a:ext cx="9" cy="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95" name="Rectangle 52">
                  <a:extLst>
                    <a:ext uri="{FF2B5EF4-FFF2-40B4-BE49-F238E27FC236}">
                      <a16:creationId xmlns:a16="http://schemas.microsoft.com/office/drawing/2014/main" id="{16422EAC-967C-4FEE-AAD5-E1070CCE7114}"/>
                    </a:ext>
                  </a:extLst>
                </p:cNvPr>
                <p:cNvSpPr>
                  <a:spLocks noChangeArrowheads="1"/>
                </p:cNvSpPr>
                <p:nvPr userDrawn="1"/>
              </p:nvSpPr>
              <p:spPr bwMode="auto">
                <a:xfrm>
                  <a:off x="5995" y="897"/>
                  <a:ext cx="9" cy="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96" name="Rectangle 53">
                  <a:extLst>
                    <a:ext uri="{FF2B5EF4-FFF2-40B4-BE49-F238E27FC236}">
                      <a16:creationId xmlns:a16="http://schemas.microsoft.com/office/drawing/2014/main" id="{EF991CC4-6613-4BE3-A351-BAEE9C0A3E60}"/>
                    </a:ext>
                  </a:extLst>
                </p:cNvPr>
                <p:cNvSpPr>
                  <a:spLocks noChangeArrowheads="1"/>
                </p:cNvSpPr>
                <p:nvPr userDrawn="1"/>
              </p:nvSpPr>
              <p:spPr bwMode="auto">
                <a:xfrm>
                  <a:off x="6011" y="897"/>
                  <a:ext cx="9" cy="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97" name="Rectangle 54">
                  <a:extLst>
                    <a:ext uri="{FF2B5EF4-FFF2-40B4-BE49-F238E27FC236}">
                      <a16:creationId xmlns:a16="http://schemas.microsoft.com/office/drawing/2014/main" id="{0629C337-52DC-4086-ACAC-FCA4144CBEB5}"/>
                    </a:ext>
                  </a:extLst>
                </p:cNvPr>
                <p:cNvSpPr>
                  <a:spLocks noChangeArrowheads="1"/>
                </p:cNvSpPr>
                <p:nvPr userDrawn="1"/>
              </p:nvSpPr>
              <p:spPr bwMode="auto">
                <a:xfrm>
                  <a:off x="5964" y="918"/>
                  <a:ext cx="8" cy="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98" name="Rectangle 55">
                  <a:extLst>
                    <a:ext uri="{FF2B5EF4-FFF2-40B4-BE49-F238E27FC236}">
                      <a16:creationId xmlns:a16="http://schemas.microsoft.com/office/drawing/2014/main" id="{F4ED4F18-569B-4F45-8B88-CE9EEF7316AE}"/>
                    </a:ext>
                  </a:extLst>
                </p:cNvPr>
                <p:cNvSpPr>
                  <a:spLocks noChangeArrowheads="1"/>
                </p:cNvSpPr>
                <p:nvPr userDrawn="1"/>
              </p:nvSpPr>
              <p:spPr bwMode="auto">
                <a:xfrm>
                  <a:off x="5979" y="918"/>
                  <a:ext cx="9" cy="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99" name="Rectangle 56">
                  <a:extLst>
                    <a:ext uri="{FF2B5EF4-FFF2-40B4-BE49-F238E27FC236}">
                      <a16:creationId xmlns:a16="http://schemas.microsoft.com/office/drawing/2014/main" id="{05B2D64D-F193-4341-984E-75FACD5987F5}"/>
                    </a:ext>
                  </a:extLst>
                </p:cNvPr>
                <p:cNvSpPr>
                  <a:spLocks noChangeArrowheads="1"/>
                </p:cNvSpPr>
                <p:nvPr userDrawn="1"/>
              </p:nvSpPr>
              <p:spPr bwMode="auto">
                <a:xfrm>
                  <a:off x="5995" y="918"/>
                  <a:ext cx="9" cy="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0" name="Rectangle 57">
                  <a:extLst>
                    <a:ext uri="{FF2B5EF4-FFF2-40B4-BE49-F238E27FC236}">
                      <a16:creationId xmlns:a16="http://schemas.microsoft.com/office/drawing/2014/main" id="{1C9F76BC-3F55-4F42-9C95-1874BB4D119D}"/>
                    </a:ext>
                  </a:extLst>
                </p:cNvPr>
                <p:cNvSpPr>
                  <a:spLocks noChangeArrowheads="1"/>
                </p:cNvSpPr>
                <p:nvPr userDrawn="1"/>
              </p:nvSpPr>
              <p:spPr bwMode="auto">
                <a:xfrm>
                  <a:off x="6011" y="918"/>
                  <a:ext cx="9" cy="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1" name="Rectangle 58">
                  <a:extLst>
                    <a:ext uri="{FF2B5EF4-FFF2-40B4-BE49-F238E27FC236}">
                      <a16:creationId xmlns:a16="http://schemas.microsoft.com/office/drawing/2014/main" id="{22F6DCE7-9FAD-414A-BF14-CA75B7416C78}"/>
                    </a:ext>
                  </a:extLst>
                </p:cNvPr>
                <p:cNvSpPr>
                  <a:spLocks noChangeArrowheads="1"/>
                </p:cNvSpPr>
                <p:nvPr userDrawn="1"/>
              </p:nvSpPr>
              <p:spPr bwMode="auto">
                <a:xfrm>
                  <a:off x="5964" y="939"/>
                  <a:ext cx="8" cy="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2" name="Rectangle 59">
                  <a:extLst>
                    <a:ext uri="{FF2B5EF4-FFF2-40B4-BE49-F238E27FC236}">
                      <a16:creationId xmlns:a16="http://schemas.microsoft.com/office/drawing/2014/main" id="{E96D370E-4C77-4E42-9D00-63CBDF335151}"/>
                    </a:ext>
                  </a:extLst>
                </p:cNvPr>
                <p:cNvSpPr>
                  <a:spLocks noChangeArrowheads="1"/>
                </p:cNvSpPr>
                <p:nvPr userDrawn="1"/>
              </p:nvSpPr>
              <p:spPr bwMode="auto">
                <a:xfrm>
                  <a:off x="5979" y="939"/>
                  <a:ext cx="9" cy="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3" name="Rectangle 60">
                  <a:extLst>
                    <a:ext uri="{FF2B5EF4-FFF2-40B4-BE49-F238E27FC236}">
                      <a16:creationId xmlns:a16="http://schemas.microsoft.com/office/drawing/2014/main" id="{D88C8C7C-787A-4D4C-994E-EAF0A57B85CA}"/>
                    </a:ext>
                  </a:extLst>
                </p:cNvPr>
                <p:cNvSpPr>
                  <a:spLocks noChangeArrowheads="1"/>
                </p:cNvSpPr>
                <p:nvPr userDrawn="1"/>
              </p:nvSpPr>
              <p:spPr bwMode="auto">
                <a:xfrm>
                  <a:off x="5995" y="939"/>
                  <a:ext cx="9" cy="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4" name="Rectangle 61">
                  <a:extLst>
                    <a:ext uri="{FF2B5EF4-FFF2-40B4-BE49-F238E27FC236}">
                      <a16:creationId xmlns:a16="http://schemas.microsoft.com/office/drawing/2014/main" id="{66282EA4-F8D6-44C2-920D-DB93020E0BE0}"/>
                    </a:ext>
                  </a:extLst>
                </p:cNvPr>
                <p:cNvSpPr>
                  <a:spLocks noChangeArrowheads="1"/>
                </p:cNvSpPr>
                <p:nvPr userDrawn="1"/>
              </p:nvSpPr>
              <p:spPr bwMode="auto">
                <a:xfrm>
                  <a:off x="6011" y="939"/>
                  <a:ext cx="9" cy="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5" name="Rectangle 62">
                  <a:extLst>
                    <a:ext uri="{FF2B5EF4-FFF2-40B4-BE49-F238E27FC236}">
                      <a16:creationId xmlns:a16="http://schemas.microsoft.com/office/drawing/2014/main" id="{5DB5C3E7-496E-4805-8B2B-3B69E4E1A8E6}"/>
                    </a:ext>
                  </a:extLst>
                </p:cNvPr>
                <p:cNvSpPr>
                  <a:spLocks noChangeArrowheads="1"/>
                </p:cNvSpPr>
                <p:nvPr userDrawn="1"/>
              </p:nvSpPr>
              <p:spPr bwMode="auto">
                <a:xfrm>
                  <a:off x="5964" y="960"/>
                  <a:ext cx="8" cy="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6" name="Rectangle 63">
                  <a:extLst>
                    <a:ext uri="{FF2B5EF4-FFF2-40B4-BE49-F238E27FC236}">
                      <a16:creationId xmlns:a16="http://schemas.microsoft.com/office/drawing/2014/main" id="{6C0407E7-041A-44C8-B010-DEFA2B0A57B6}"/>
                    </a:ext>
                  </a:extLst>
                </p:cNvPr>
                <p:cNvSpPr>
                  <a:spLocks noChangeArrowheads="1"/>
                </p:cNvSpPr>
                <p:nvPr userDrawn="1"/>
              </p:nvSpPr>
              <p:spPr bwMode="auto">
                <a:xfrm>
                  <a:off x="5979" y="960"/>
                  <a:ext cx="9" cy="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7" name="Rectangle 64">
                  <a:extLst>
                    <a:ext uri="{FF2B5EF4-FFF2-40B4-BE49-F238E27FC236}">
                      <a16:creationId xmlns:a16="http://schemas.microsoft.com/office/drawing/2014/main" id="{A03E9D0C-488F-405A-BFA7-E856F923AA56}"/>
                    </a:ext>
                  </a:extLst>
                </p:cNvPr>
                <p:cNvSpPr>
                  <a:spLocks noChangeArrowheads="1"/>
                </p:cNvSpPr>
                <p:nvPr userDrawn="1"/>
              </p:nvSpPr>
              <p:spPr bwMode="auto">
                <a:xfrm>
                  <a:off x="5995" y="960"/>
                  <a:ext cx="9" cy="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8" name="Rectangle 65">
                  <a:extLst>
                    <a:ext uri="{FF2B5EF4-FFF2-40B4-BE49-F238E27FC236}">
                      <a16:creationId xmlns:a16="http://schemas.microsoft.com/office/drawing/2014/main" id="{4239FE54-1575-45C3-811D-6B9E05BB0E22}"/>
                    </a:ext>
                  </a:extLst>
                </p:cNvPr>
                <p:cNvSpPr>
                  <a:spLocks noChangeArrowheads="1"/>
                </p:cNvSpPr>
                <p:nvPr userDrawn="1"/>
              </p:nvSpPr>
              <p:spPr bwMode="auto">
                <a:xfrm>
                  <a:off x="6011" y="960"/>
                  <a:ext cx="9" cy="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9" name="Rectangle 66">
                  <a:extLst>
                    <a:ext uri="{FF2B5EF4-FFF2-40B4-BE49-F238E27FC236}">
                      <a16:creationId xmlns:a16="http://schemas.microsoft.com/office/drawing/2014/main" id="{7BBB5900-B1B2-4C3F-9A93-A29CA9070842}"/>
                    </a:ext>
                  </a:extLst>
                </p:cNvPr>
                <p:cNvSpPr>
                  <a:spLocks noChangeArrowheads="1"/>
                </p:cNvSpPr>
                <p:nvPr userDrawn="1"/>
              </p:nvSpPr>
              <p:spPr bwMode="auto">
                <a:xfrm>
                  <a:off x="5964" y="982"/>
                  <a:ext cx="8" cy="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10" name="Rectangle 67">
                  <a:extLst>
                    <a:ext uri="{FF2B5EF4-FFF2-40B4-BE49-F238E27FC236}">
                      <a16:creationId xmlns:a16="http://schemas.microsoft.com/office/drawing/2014/main" id="{DF15587E-8AF5-43CD-89B8-8DC92A7795E8}"/>
                    </a:ext>
                  </a:extLst>
                </p:cNvPr>
                <p:cNvSpPr>
                  <a:spLocks noChangeArrowheads="1"/>
                </p:cNvSpPr>
                <p:nvPr userDrawn="1"/>
              </p:nvSpPr>
              <p:spPr bwMode="auto">
                <a:xfrm>
                  <a:off x="5979" y="982"/>
                  <a:ext cx="9" cy="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11" name="Rectangle 68">
                  <a:extLst>
                    <a:ext uri="{FF2B5EF4-FFF2-40B4-BE49-F238E27FC236}">
                      <a16:creationId xmlns:a16="http://schemas.microsoft.com/office/drawing/2014/main" id="{7FCF745F-EF8F-4138-AD20-E0BF14A53754}"/>
                    </a:ext>
                  </a:extLst>
                </p:cNvPr>
                <p:cNvSpPr>
                  <a:spLocks noChangeArrowheads="1"/>
                </p:cNvSpPr>
                <p:nvPr userDrawn="1"/>
              </p:nvSpPr>
              <p:spPr bwMode="auto">
                <a:xfrm>
                  <a:off x="5995" y="982"/>
                  <a:ext cx="9" cy="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12" name="Rectangle 69">
                  <a:extLst>
                    <a:ext uri="{FF2B5EF4-FFF2-40B4-BE49-F238E27FC236}">
                      <a16:creationId xmlns:a16="http://schemas.microsoft.com/office/drawing/2014/main" id="{E3BE8C4F-29F3-4F77-9774-C2AA89D892FE}"/>
                    </a:ext>
                  </a:extLst>
                </p:cNvPr>
                <p:cNvSpPr>
                  <a:spLocks noChangeArrowheads="1"/>
                </p:cNvSpPr>
                <p:nvPr userDrawn="1"/>
              </p:nvSpPr>
              <p:spPr bwMode="auto">
                <a:xfrm>
                  <a:off x="6011" y="982"/>
                  <a:ext cx="9" cy="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13" name="Rectangle 70">
                  <a:extLst>
                    <a:ext uri="{FF2B5EF4-FFF2-40B4-BE49-F238E27FC236}">
                      <a16:creationId xmlns:a16="http://schemas.microsoft.com/office/drawing/2014/main" id="{E07A3C77-0038-424C-853F-521F2BE60A79}"/>
                    </a:ext>
                  </a:extLst>
                </p:cNvPr>
                <p:cNvSpPr>
                  <a:spLocks noChangeArrowheads="1"/>
                </p:cNvSpPr>
                <p:nvPr userDrawn="1"/>
              </p:nvSpPr>
              <p:spPr bwMode="auto">
                <a:xfrm>
                  <a:off x="5964" y="1003"/>
                  <a:ext cx="8" cy="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14" name="Rectangle 71">
                  <a:extLst>
                    <a:ext uri="{FF2B5EF4-FFF2-40B4-BE49-F238E27FC236}">
                      <a16:creationId xmlns:a16="http://schemas.microsoft.com/office/drawing/2014/main" id="{876F787E-8643-43BD-8B11-335FBE42CA77}"/>
                    </a:ext>
                  </a:extLst>
                </p:cNvPr>
                <p:cNvSpPr>
                  <a:spLocks noChangeArrowheads="1"/>
                </p:cNvSpPr>
                <p:nvPr userDrawn="1"/>
              </p:nvSpPr>
              <p:spPr bwMode="auto">
                <a:xfrm>
                  <a:off x="5979" y="1003"/>
                  <a:ext cx="9" cy="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15" name="Rectangle 72">
                  <a:extLst>
                    <a:ext uri="{FF2B5EF4-FFF2-40B4-BE49-F238E27FC236}">
                      <a16:creationId xmlns:a16="http://schemas.microsoft.com/office/drawing/2014/main" id="{9A7AE278-7359-4E11-B75F-D913194263A5}"/>
                    </a:ext>
                  </a:extLst>
                </p:cNvPr>
                <p:cNvSpPr>
                  <a:spLocks noChangeArrowheads="1"/>
                </p:cNvSpPr>
                <p:nvPr userDrawn="1"/>
              </p:nvSpPr>
              <p:spPr bwMode="auto">
                <a:xfrm>
                  <a:off x="5995" y="1003"/>
                  <a:ext cx="9" cy="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16" name="Rectangle 73">
                  <a:extLst>
                    <a:ext uri="{FF2B5EF4-FFF2-40B4-BE49-F238E27FC236}">
                      <a16:creationId xmlns:a16="http://schemas.microsoft.com/office/drawing/2014/main" id="{32433726-F996-4D73-93CD-D7F5BCCDE3E7}"/>
                    </a:ext>
                  </a:extLst>
                </p:cNvPr>
                <p:cNvSpPr>
                  <a:spLocks noChangeArrowheads="1"/>
                </p:cNvSpPr>
                <p:nvPr userDrawn="1"/>
              </p:nvSpPr>
              <p:spPr bwMode="auto">
                <a:xfrm>
                  <a:off x="6011" y="1003"/>
                  <a:ext cx="9" cy="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17" name="Rectangle 74">
                  <a:extLst>
                    <a:ext uri="{FF2B5EF4-FFF2-40B4-BE49-F238E27FC236}">
                      <a16:creationId xmlns:a16="http://schemas.microsoft.com/office/drawing/2014/main" id="{DD0EB608-1BB3-4A52-AC12-E5D5716FF59F}"/>
                    </a:ext>
                  </a:extLst>
                </p:cNvPr>
                <p:cNvSpPr>
                  <a:spLocks noChangeArrowheads="1"/>
                </p:cNvSpPr>
                <p:nvPr userDrawn="1"/>
              </p:nvSpPr>
              <p:spPr bwMode="auto">
                <a:xfrm>
                  <a:off x="5868" y="898"/>
                  <a:ext cx="82" cy="9"/>
                </a:xfrm>
                <a:prstGeom prst="rect">
                  <a:avLst/>
                </a:prstGeom>
                <a:solidFill>
                  <a:srgbClr val="107C1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18" name="Rectangle 75">
                  <a:extLst>
                    <a:ext uri="{FF2B5EF4-FFF2-40B4-BE49-F238E27FC236}">
                      <a16:creationId xmlns:a16="http://schemas.microsoft.com/office/drawing/2014/main" id="{CA5AB09E-44E3-4D78-9A65-9A0276747DB9}"/>
                    </a:ext>
                  </a:extLst>
                </p:cNvPr>
                <p:cNvSpPr>
                  <a:spLocks noChangeArrowheads="1"/>
                </p:cNvSpPr>
                <p:nvPr userDrawn="1"/>
              </p:nvSpPr>
              <p:spPr bwMode="auto">
                <a:xfrm>
                  <a:off x="5950" y="853"/>
                  <a:ext cx="83" cy="8"/>
                </a:xfrm>
                <a:prstGeom prst="rect">
                  <a:avLst/>
                </a:prstGeom>
                <a:solidFill>
                  <a:srgbClr val="107C1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19" name="Rectangle 76">
                  <a:extLst>
                    <a:ext uri="{FF2B5EF4-FFF2-40B4-BE49-F238E27FC236}">
                      <a16:creationId xmlns:a16="http://schemas.microsoft.com/office/drawing/2014/main" id="{C1D32E52-68BB-4000-B08A-C439D8D4AC1D}"/>
                    </a:ext>
                  </a:extLst>
                </p:cNvPr>
                <p:cNvSpPr>
                  <a:spLocks noChangeArrowheads="1"/>
                </p:cNvSpPr>
                <p:nvPr userDrawn="1"/>
              </p:nvSpPr>
              <p:spPr bwMode="auto">
                <a:xfrm>
                  <a:off x="6033" y="898"/>
                  <a:ext cx="82" cy="9"/>
                </a:xfrm>
                <a:prstGeom prst="rect">
                  <a:avLst/>
                </a:prstGeom>
                <a:solidFill>
                  <a:srgbClr val="107C1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20" name="Rectangle 77">
                  <a:extLst>
                    <a:ext uri="{FF2B5EF4-FFF2-40B4-BE49-F238E27FC236}">
                      <a16:creationId xmlns:a16="http://schemas.microsoft.com/office/drawing/2014/main" id="{251BC3F9-BBBE-4EF8-8AAC-A60977150B2F}"/>
                    </a:ext>
                  </a:extLst>
                </p:cNvPr>
                <p:cNvSpPr>
                  <a:spLocks noChangeArrowheads="1"/>
                </p:cNvSpPr>
                <p:nvPr userDrawn="1"/>
              </p:nvSpPr>
              <p:spPr bwMode="auto">
                <a:xfrm>
                  <a:off x="6045" y="921"/>
                  <a:ext cx="9" cy="9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21" name="Rectangle 78">
                  <a:extLst>
                    <a:ext uri="{FF2B5EF4-FFF2-40B4-BE49-F238E27FC236}">
                      <a16:creationId xmlns:a16="http://schemas.microsoft.com/office/drawing/2014/main" id="{03C41181-5FD1-4303-9989-637CFAB6062C}"/>
                    </a:ext>
                  </a:extLst>
                </p:cNvPr>
                <p:cNvSpPr>
                  <a:spLocks noChangeArrowheads="1"/>
                </p:cNvSpPr>
                <p:nvPr userDrawn="1"/>
              </p:nvSpPr>
              <p:spPr bwMode="auto">
                <a:xfrm>
                  <a:off x="6061" y="921"/>
                  <a:ext cx="9" cy="9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22" name="Rectangle 79">
                  <a:extLst>
                    <a:ext uri="{FF2B5EF4-FFF2-40B4-BE49-F238E27FC236}">
                      <a16:creationId xmlns:a16="http://schemas.microsoft.com/office/drawing/2014/main" id="{D9F3143F-2968-4C81-908B-1BDA06FC2F76}"/>
                    </a:ext>
                  </a:extLst>
                </p:cNvPr>
                <p:cNvSpPr>
                  <a:spLocks noChangeArrowheads="1"/>
                </p:cNvSpPr>
                <p:nvPr userDrawn="1"/>
              </p:nvSpPr>
              <p:spPr bwMode="auto">
                <a:xfrm>
                  <a:off x="6077" y="921"/>
                  <a:ext cx="8" cy="9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23" name="Rectangle 80">
                  <a:extLst>
                    <a:ext uri="{FF2B5EF4-FFF2-40B4-BE49-F238E27FC236}">
                      <a16:creationId xmlns:a16="http://schemas.microsoft.com/office/drawing/2014/main" id="{8ADD3039-EF87-42B7-A560-C8283CD8D5BD}"/>
                    </a:ext>
                  </a:extLst>
                </p:cNvPr>
                <p:cNvSpPr>
                  <a:spLocks noChangeArrowheads="1"/>
                </p:cNvSpPr>
                <p:nvPr userDrawn="1"/>
              </p:nvSpPr>
              <p:spPr bwMode="auto">
                <a:xfrm>
                  <a:off x="6093" y="921"/>
                  <a:ext cx="8" cy="9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24" name="Rectangle 81">
                  <a:extLst>
                    <a:ext uri="{FF2B5EF4-FFF2-40B4-BE49-F238E27FC236}">
                      <a16:creationId xmlns:a16="http://schemas.microsoft.com/office/drawing/2014/main" id="{627C25F2-51A4-4252-864A-56D0042CAD13}"/>
                    </a:ext>
                  </a:extLst>
                </p:cNvPr>
                <p:cNvSpPr>
                  <a:spLocks noChangeArrowheads="1"/>
                </p:cNvSpPr>
                <p:nvPr userDrawn="1"/>
              </p:nvSpPr>
              <p:spPr bwMode="auto">
                <a:xfrm>
                  <a:off x="5845" y="1030"/>
                  <a:ext cx="292" cy="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25" name="Freeform 82">
                  <a:extLst>
                    <a:ext uri="{FF2B5EF4-FFF2-40B4-BE49-F238E27FC236}">
                      <a16:creationId xmlns:a16="http://schemas.microsoft.com/office/drawing/2014/main" id="{D0A13F4A-EEF4-43EE-9BE8-9C52E21CBB7A}"/>
                    </a:ext>
                  </a:extLst>
                </p:cNvPr>
                <p:cNvSpPr>
                  <a:spLocks/>
                </p:cNvSpPr>
                <p:nvPr userDrawn="1"/>
              </p:nvSpPr>
              <p:spPr bwMode="auto">
                <a:xfrm>
                  <a:off x="6226" y="670"/>
                  <a:ext cx="234" cy="119"/>
                </a:xfrm>
                <a:custGeom>
                  <a:avLst/>
                  <a:gdLst>
                    <a:gd name="T0" fmla="*/ 481 w 513"/>
                    <a:gd name="T1" fmla="*/ 0 h 261"/>
                    <a:gd name="T2" fmla="*/ 441 w 513"/>
                    <a:gd name="T3" fmla="*/ 65 h 261"/>
                    <a:gd name="T4" fmla="*/ 126 w 513"/>
                    <a:gd name="T5" fmla="*/ 65 h 261"/>
                    <a:gd name="T6" fmla="*/ 0 w 513"/>
                    <a:gd name="T7" fmla="*/ 261 h 261"/>
                    <a:gd name="T8" fmla="*/ 115 w 513"/>
                    <a:gd name="T9" fmla="*/ 261 h 261"/>
                    <a:gd name="T10" fmla="*/ 306 w 513"/>
                    <a:gd name="T11" fmla="*/ 110 h 261"/>
                    <a:gd name="T12" fmla="*/ 412 w 513"/>
                    <a:gd name="T13" fmla="*/ 110 h 261"/>
                    <a:gd name="T14" fmla="*/ 496 w 513"/>
                    <a:gd name="T15" fmla="*/ 111 h 261"/>
                    <a:gd name="T16" fmla="*/ 513 w 513"/>
                    <a:gd name="T17" fmla="*/ 0 h 261"/>
                    <a:gd name="T18" fmla="*/ 481 w 513"/>
                    <a:gd name="T19" fmla="*/ 0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3" h="261">
                      <a:moveTo>
                        <a:pt x="481" y="0"/>
                      </a:moveTo>
                      <a:cubicBezTo>
                        <a:pt x="441" y="65"/>
                        <a:pt x="441" y="65"/>
                        <a:pt x="441" y="65"/>
                      </a:cubicBezTo>
                      <a:cubicBezTo>
                        <a:pt x="126" y="65"/>
                        <a:pt x="126" y="65"/>
                        <a:pt x="126" y="65"/>
                      </a:cubicBezTo>
                      <a:cubicBezTo>
                        <a:pt x="17" y="65"/>
                        <a:pt x="0" y="153"/>
                        <a:pt x="0" y="261"/>
                      </a:cubicBezTo>
                      <a:cubicBezTo>
                        <a:pt x="115" y="261"/>
                        <a:pt x="115" y="261"/>
                        <a:pt x="115" y="261"/>
                      </a:cubicBezTo>
                      <a:cubicBezTo>
                        <a:pt x="208" y="261"/>
                        <a:pt x="286" y="197"/>
                        <a:pt x="306" y="110"/>
                      </a:cubicBezTo>
                      <a:cubicBezTo>
                        <a:pt x="412" y="110"/>
                        <a:pt x="412" y="110"/>
                        <a:pt x="412" y="110"/>
                      </a:cubicBezTo>
                      <a:cubicBezTo>
                        <a:pt x="496" y="111"/>
                        <a:pt x="496" y="111"/>
                        <a:pt x="496" y="111"/>
                      </a:cubicBezTo>
                      <a:cubicBezTo>
                        <a:pt x="513" y="0"/>
                        <a:pt x="513" y="0"/>
                        <a:pt x="513" y="0"/>
                      </a:cubicBezTo>
                      <a:lnTo>
                        <a:pt x="481" y="0"/>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26" name="Line 83">
                  <a:extLst>
                    <a:ext uri="{FF2B5EF4-FFF2-40B4-BE49-F238E27FC236}">
                      <a16:creationId xmlns:a16="http://schemas.microsoft.com/office/drawing/2014/main" id="{B72F98EB-CA78-4075-8C2A-9EB84C096511}"/>
                    </a:ext>
                  </a:extLst>
                </p:cNvPr>
                <p:cNvSpPr>
                  <a:spLocks noChangeShapeType="1"/>
                </p:cNvSpPr>
                <p:nvPr userDrawn="1"/>
              </p:nvSpPr>
              <p:spPr bwMode="auto">
                <a:xfrm>
                  <a:off x="6315" y="659"/>
                  <a:ext cx="0" cy="45"/>
                </a:xfrm>
                <a:prstGeom prst="line">
                  <a:avLst/>
                </a:prstGeom>
                <a:noFill/>
                <a:ln w="635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27" name="Oval 84">
                  <a:extLst>
                    <a:ext uri="{FF2B5EF4-FFF2-40B4-BE49-F238E27FC236}">
                      <a16:creationId xmlns:a16="http://schemas.microsoft.com/office/drawing/2014/main" id="{7FA1ED9E-D248-4008-ACA0-C575DC5FBE6E}"/>
                    </a:ext>
                  </a:extLst>
                </p:cNvPr>
                <p:cNvSpPr>
                  <a:spLocks noChangeArrowheads="1"/>
                </p:cNvSpPr>
                <p:nvPr userDrawn="1"/>
              </p:nvSpPr>
              <p:spPr bwMode="auto">
                <a:xfrm>
                  <a:off x="6231" y="650"/>
                  <a:ext cx="168" cy="17"/>
                </a:xfrm>
                <a:prstGeom prst="ellipse">
                  <a:avLst/>
                </a:pr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28" name="Freeform 85">
                  <a:extLst>
                    <a:ext uri="{FF2B5EF4-FFF2-40B4-BE49-F238E27FC236}">
                      <a16:creationId xmlns:a16="http://schemas.microsoft.com/office/drawing/2014/main" id="{E4CFE463-7216-441C-A2AC-DF7F7CE14540}"/>
                    </a:ext>
                  </a:extLst>
                </p:cNvPr>
                <p:cNvSpPr>
                  <a:spLocks/>
                </p:cNvSpPr>
                <p:nvPr userDrawn="1"/>
              </p:nvSpPr>
              <p:spPr bwMode="auto">
                <a:xfrm>
                  <a:off x="6227" y="700"/>
                  <a:ext cx="106" cy="67"/>
                </a:xfrm>
                <a:custGeom>
                  <a:avLst/>
                  <a:gdLst>
                    <a:gd name="T0" fmla="*/ 124 w 233"/>
                    <a:gd name="T1" fmla="*/ 0 h 147"/>
                    <a:gd name="T2" fmla="*/ 233 w 233"/>
                    <a:gd name="T3" fmla="*/ 0 h 147"/>
                    <a:gd name="T4" fmla="*/ 85 w 233"/>
                    <a:gd name="T5" fmla="*/ 147 h 147"/>
                    <a:gd name="T6" fmla="*/ 0 w 233"/>
                    <a:gd name="T7" fmla="*/ 147 h 147"/>
                    <a:gd name="T8" fmla="*/ 124 w 233"/>
                    <a:gd name="T9" fmla="*/ 0 h 147"/>
                  </a:gdLst>
                  <a:ahLst/>
                  <a:cxnLst>
                    <a:cxn ang="0">
                      <a:pos x="T0" y="T1"/>
                    </a:cxn>
                    <a:cxn ang="0">
                      <a:pos x="T2" y="T3"/>
                    </a:cxn>
                    <a:cxn ang="0">
                      <a:pos x="T4" y="T5"/>
                    </a:cxn>
                    <a:cxn ang="0">
                      <a:pos x="T6" y="T7"/>
                    </a:cxn>
                    <a:cxn ang="0">
                      <a:pos x="T8" y="T9"/>
                    </a:cxn>
                  </a:cxnLst>
                  <a:rect l="0" t="0" r="r" b="b"/>
                  <a:pathLst>
                    <a:path w="233" h="147">
                      <a:moveTo>
                        <a:pt x="124" y="0"/>
                      </a:moveTo>
                      <a:cubicBezTo>
                        <a:pt x="233" y="0"/>
                        <a:pt x="233" y="0"/>
                        <a:pt x="233" y="0"/>
                      </a:cubicBezTo>
                      <a:cubicBezTo>
                        <a:pt x="233" y="81"/>
                        <a:pt x="167" y="147"/>
                        <a:pt x="85" y="147"/>
                      </a:cubicBezTo>
                      <a:cubicBezTo>
                        <a:pt x="0" y="147"/>
                        <a:pt x="0" y="147"/>
                        <a:pt x="0" y="147"/>
                      </a:cubicBezTo>
                      <a:cubicBezTo>
                        <a:pt x="6" y="62"/>
                        <a:pt x="33" y="0"/>
                        <a:pt x="12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29" name="Freeform 86">
                  <a:extLst>
                    <a:ext uri="{FF2B5EF4-FFF2-40B4-BE49-F238E27FC236}">
                      <a16:creationId xmlns:a16="http://schemas.microsoft.com/office/drawing/2014/main" id="{EAF5C90D-8BD1-4B13-B253-448E06C0C290}"/>
                    </a:ext>
                  </a:extLst>
                </p:cNvPr>
                <p:cNvSpPr>
                  <a:spLocks/>
                </p:cNvSpPr>
                <p:nvPr userDrawn="1"/>
              </p:nvSpPr>
              <p:spPr bwMode="auto">
                <a:xfrm>
                  <a:off x="6227" y="700"/>
                  <a:ext cx="96" cy="67"/>
                </a:xfrm>
                <a:custGeom>
                  <a:avLst/>
                  <a:gdLst>
                    <a:gd name="T0" fmla="*/ 209 w 209"/>
                    <a:gd name="T1" fmla="*/ 0 h 147"/>
                    <a:gd name="T2" fmla="*/ 124 w 209"/>
                    <a:gd name="T3" fmla="*/ 0 h 147"/>
                    <a:gd name="T4" fmla="*/ 0 w 209"/>
                    <a:gd name="T5" fmla="*/ 147 h 147"/>
                    <a:gd name="T6" fmla="*/ 85 w 209"/>
                    <a:gd name="T7" fmla="*/ 147 h 147"/>
                    <a:gd name="T8" fmla="*/ 209 w 209"/>
                    <a:gd name="T9" fmla="*/ 0 h 147"/>
                  </a:gdLst>
                  <a:ahLst/>
                  <a:cxnLst>
                    <a:cxn ang="0">
                      <a:pos x="T0" y="T1"/>
                    </a:cxn>
                    <a:cxn ang="0">
                      <a:pos x="T2" y="T3"/>
                    </a:cxn>
                    <a:cxn ang="0">
                      <a:pos x="T4" y="T5"/>
                    </a:cxn>
                    <a:cxn ang="0">
                      <a:pos x="T6" y="T7"/>
                    </a:cxn>
                    <a:cxn ang="0">
                      <a:pos x="T8" y="T9"/>
                    </a:cxn>
                  </a:cxnLst>
                  <a:rect l="0" t="0" r="r" b="b"/>
                  <a:pathLst>
                    <a:path w="209" h="147">
                      <a:moveTo>
                        <a:pt x="209" y="0"/>
                      </a:moveTo>
                      <a:cubicBezTo>
                        <a:pt x="124" y="0"/>
                        <a:pt x="124" y="0"/>
                        <a:pt x="124" y="0"/>
                      </a:cubicBezTo>
                      <a:cubicBezTo>
                        <a:pt x="33" y="0"/>
                        <a:pt x="6" y="62"/>
                        <a:pt x="0" y="147"/>
                      </a:cubicBezTo>
                      <a:cubicBezTo>
                        <a:pt x="85" y="147"/>
                        <a:pt x="85" y="147"/>
                        <a:pt x="85" y="147"/>
                      </a:cubicBezTo>
                      <a:cubicBezTo>
                        <a:pt x="91" y="62"/>
                        <a:pt x="117" y="0"/>
                        <a:pt x="209" y="0"/>
                      </a:cubicBezTo>
                      <a:close/>
                    </a:path>
                  </a:pathLst>
                </a:custGeom>
                <a:solidFill>
                  <a:srgbClr val="78C5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30" name="Line 87">
                  <a:extLst>
                    <a:ext uri="{FF2B5EF4-FFF2-40B4-BE49-F238E27FC236}">
                      <a16:creationId xmlns:a16="http://schemas.microsoft.com/office/drawing/2014/main" id="{239BC0BA-756D-4074-A2C0-ECE7BE6F96D1}"/>
                    </a:ext>
                  </a:extLst>
                </p:cNvPr>
                <p:cNvSpPr>
                  <a:spLocks noChangeShapeType="1"/>
                </p:cNvSpPr>
                <p:nvPr userDrawn="1"/>
              </p:nvSpPr>
              <p:spPr bwMode="auto">
                <a:xfrm>
                  <a:off x="6500" y="690"/>
                  <a:ext cx="87" cy="0"/>
                </a:xfrm>
                <a:prstGeom prst="line">
                  <a:avLst/>
                </a:prstGeom>
                <a:noFill/>
                <a:ln w="635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31" name="Line 88">
                  <a:extLst>
                    <a:ext uri="{FF2B5EF4-FFF2-40B4-BE49-F238E27FC236}">
                      <a16:creationId xmlns:a16="http://schemas.microsoft.com/office/drawing/2014/main" id="{6396362A-F79D-4374-811D-0BB75F1C8D9C}"/>
                    </a:ext>
                  </a:extLst>
                </p:cNvPr>
                <p:cNvSpPr>
                  <a:spLocks noChangeShapeType="1"/>
                </p:cNvSpPr>
                <p:nvPr userDrawn="1"/>
              </p:nvSpPr>
              <p:spPr bwMode="auto">
                <a:xfrm>
                  <a:off x="6483" y="705"/>
                  <a:ext cx="86" cy="0"/>
                </a:xfrm>
                <a:prstGeom prst="line">
                  <a:avLst/>
                </a:prstGeom>
                <a:noFill/>
                <a:ln w="635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32" name="Freeform 89">
                  <a:extLst>
                    <a:ext uri="{FF2B5EF4-FFF2-40B4-BE49-F238E27FC236}">
                      <a16:creationId xmlns:a16="http://schemas.microsoft.com/office/drawing/2014/main" id="{7BFA5190-82D5-4760-AF21-A8769759AB2F}"/>
                    </a:ext>
                  </a:extLst>
                </p:cNvPr>
                <p:cNvSpPr>
                  <a:spLocks/>
                </p:cNvSpPr>
                <p:nvPr userDrawn="1"/>
              </p:nvSpPr>
              <p:spPr bwMode="auto">
                <a:xfrm>
                  <a:off x="6327" y="1205"/>
                  <a:ext cx="12" cy="59"/>
                </a:xfrm>
                <a:custGeom>
                  <a:avLst/>
                  <a:gdLst>
                    <a:gd name="T0" fmla="*/ 23 w 26"/>
                    <a:gd name="T1" fmla="*/ 105 h 131"/>
                    <a:gd name="T2" fmla="*/ 19 w 26"/>
                    <a:gd name="T3" fmla="*/ 105 h 131"/>
                    <a:gd name="T4" fmla="*/ 19 w 26"/>
                    <a:gd name="T5" fmla="*/ 0 h 131"/>
                    <a:gd name="T6" fmla="*/ 7 w 26"/>
                    <a:gd name="T7" fmla="*/ 0 h 131"/>
                    <a:gd name="T8" fmla="*/ 7 w 26"/>
                    <a:gd name="T9" fmla="*/ 105 h 131"/>
                    <a:gd name="T10" fmla="*/ 4 w 26"/>
                    <a:gd name="T11" fmla="*/ 105 h 131"/>
                    <a:gd name="T12" fmla="*/ 0 w 26"/>
                    <a:gd name="T13" fmla="*/ 108 h 131"/>
                    <a:gd name="T14" fmla="*/ 0 w 26"/>
                    <a:gd name="T15" fmla="*/ 131 h 131"/>
                    <a:gd name="T16" fmla="*/ 26 w 26"/>
                    <a:gd name="T17" fmla="*/ 131 h 131"/>
                    <a:gd name="T18" fmla="*/ 26 w 26"/>
                    <a:gd name="T19" fmla="*/ 108 h 131"/>
                    <a:gd name="T20" fmla="*/ 23 w 26"/>
                    <a:gd name="T21" fmla="*/ 105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 h="131">
                      <a:moveTo>
                        <a:pt x="23" y="105"/>
                      </a:moveTo>
                      <a:cubicBezTo>
                        <a:pt x="19" y="105"/>
                        <a:pt x="19" y="105"/>
                        <a:pt x="19" y="105"/>
                      </a:cubicBezTo>
                      <a:cubicBezTo>
                        <a:pt x="19" y="0"/>
                        <a:pt x="19" y="0"/>
                        <a:pt x="19" y="0"/>
                      </a:cubicBezTo>
                      <a:cubicBezTo>
                        <a:pt x="7" y="0"/>
                        <a:pt x="7" y="0"/>
                        <a:pt x="7" y="0"/>
                      </a:cubicBezTo>
                      <a:cubicBezTo>
                        <a:pt x="7" y="105"/>
                        <a:pt x="7" y="105"/>
                        <a:pt x="7" y="105"/>
                      </a:cubicBezTo>
                      <a:cubicBezTo>
                        <a:pt x="4" y="105"/>
                        <a:pt x="4" y="105"/>
                        <a:pt x="4" y="105"/>
                      </a:cubicBezTo>
                      <a:cubicBezTo>
                        <a:pt x="2" y="105"/>
                        <a:pt x="0" y="106"/>
                        <a:pt x="0" y="108"/>
                      </a:cubicBezTo>
                      <a:cubicBezTo>
                        <a:pt x="0" y="131"/>
                        <a:pt x="0" y="131"/>
                        <a:pt x="0" y="131"/>
                      </a:cubicBezTo>
                      <a:cubicBezTo>
                        <a:pt x="26" y="131"/>
                        <a:pt x="26" y="131"/>
                        <a:pt x="26" y="131"/>
                      </a:cubicBezTo>
                      <a:cubicBezTo>
                        <a:pt x="26" y="108"/>
                        <a:pt x="26" y="108"/>
                        <a:pt x="26" y="108"/>
                      </a:cubicBezTo>
                      <a:cubicBezTo>
                        <a:pt x="26" y="106"/>
                        <a:pt x="25" y="105"/>
                        <a:pt x="23" y="105"/>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33" name="Freeform 90">
                  <a:extLst>
                    <a:ext uri="{FF2B5EF4-FFF2-40B4-BE49-F238E27FC236}">
                      <a16:creationId xmlns:a16="http://schemas.microsoft.com/office/drawing/2014/main" id="{0C2E0EF5-B742-4355-91BC-1599A47F5B60}"/>
                    </a:ext>
                  </a:extLst>
                </p:cNvPr>
                <p:cNvSpPr>
                  <a:spLocks/>
                </p:cNvSpPr>
                <p:nvPr userDrawn="1"/>
              </p:nvSpPr>
              <p:spPr bwMode="auto">
                <a:xfrm>
                  <a:off x="6327" y="1205"/>
                  <a:ext cx="6" cy="59"/>
                </a:xfrm>
                <a:custGeom>
                  <a:avLst/>
                  <a:gdLst>
                    <a:gd name="T0" fmla="*/ 4 w 12"/>
                    <a:gd name="T1" fmla="*/ 105 h 131"/>
                    <a:gd name="T2" fmla="*/ 7 w 12"/>
                    <a:gd name="T3" fmla="*/ 105 h 131"/>
                    <a:gd name="T4" fmla="*/ 7 w 12"/>
                    <a:gd name="T5" fmla="*/ 0 h 131"/>
                    <a:gd name="T6" fmla="*/ 12 w 12"/>
                    <a:gd name="T7" fmla="*/ 0 h 131"/>
                    <a:gd name="T8" fmla="*/ 12 w 12"/>
                    <a:gd name="T9" fmla="*/ 105 h 131"/>
                    <a:gd name="T10" fmla="*/ 8 w 12"/>
                    <a:gd name="T11" fmla="*/ 105 h 131"/>
                    <a:gd name="T12" fmla="*/ 5 w 12"/>
                    <a:gd name="T13" fmla="*/ 108 h 131"/>
                    <a:gd name="T14" fmla="*/ 5 w 12"/>
                    <a:gd name="T15" fmla="*/ 131 h 131"/>
                    <a:gd name="T16" fmla="*/ 0 w 12"/>
                    <a:gd name="T17" fmla="*/ 131 h 131"/>
                    <a:gd name="T18" fmla="*/ 0 w 12"/>
                    <a:gd name="T19" fmla="*/ 108 h 131"/>
                    <a:gd name="T20" fmla="*/ 4 w 12"/>
                    <a:gd name="T21" fmla="*/ 105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 h="131">
                      <a:moveTo>
                        <a:pt x="4" y="105"/>
                      </a:moveTo>
                      <a:cubicBezTo>
                        <a:pt x="7" y="105"/>
                        <a:pt x="7" y="105"/>
                        <a:pt x="7" y="105"/>
                      </a:cubicBezTo>
                      <a:cubicBezTo>
                        <a:pt x="7" y="0"/>
                        <a:pt x="7" y="0"/>
                        <a:pt x="7" y="0"/>
                      </a:cubicBezTo>
                      <a:cubicBezTo>
                        <a:pt x="12" y="0"/>
                        <a:pt x="12" y="0"/>
                        <a:pt x="12" y="0"/>
                      </a:cubicBezTo>
                      <a:cubicBezTo>
                        <a:pt x="12" y="105"/>
                        <a:pt x="12" y="105"/>
                        <a:pt x="12" y="105"/>
                      </a:cubicBezTo>
                      <a:cubicBezTo>
                        <a:pt x="8" y="105"/>
                        <a:pt x="8" y="105"/>
                        <a:pt x="8" y="105"/>
                      </a:cubicBezTo>
                      <a:cubicBezTo>
                        <a:pt x="6" y="105"/>
                        <a:pt x="5" y="106"/>
                        <a:pt x="5" y="108"/>
                      </a:cubicBezTo>
                      <a:cubicBezTo>
                        <a:pt x="5" y="131"/>
                        <a:pt x="5" y="131"/>
                        <a:pt x="5" y="131"/>
                      </a:cubicBezTo>
                      <a:cubicBezTo>
                        <a:pt x="0" y="131"/>
                        <a:pt x="0" y="131"/>
                        <a:pt x="0" y="131"/>
                      </a:cubicBezTo>
                      <a:cubicBezTo>
                        <a:pt x="0" y="108"/>
                        <a:pt x="0" y="108"/>
                        <a:pt x="0" y="108"/>
                      </a:cubicBezTo>
                      <a:cubicBezTo>
                        <a:pt x="0" y="106"/>
                        <a:pt x="2" y="105"/>
                        <a:pt x="4" y="105"/>
                      </a:cubicBezTo>
                      <a:close/>
                    </a:path>
                  </a:pathLst>
                </a:custGeom>
                <a:solidFill>
                  <a:srgbClr val="38A1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34" name="Freeform 91">
                  <a:extLst>
                    <a:ext uri="{FF2B5EF4-FFF2-40B4-BE49-F238E27FC236}">
                      <a16:creationId xmlns:a16="http://schemas.microsoft.com/office/drawing/2014/main" id="{D6E6B819-B219-4745-A82D-6A2A250E140A}"/>
                    </a:ext>
                  </a:extLst>
                </p:cNvPr>
                <p:cNvSpPr>
                  <a:spLocks/>
                </p:cNvSpPr>
                <p:nvPr userDrawn="1"/>
              </p:nvSpPr>
              <p:spPr bwMode="auto">
                <a:xfrm>
                  <a:off x="6242" y="1115"/>
                  <a:ext cx="47" cy="46"/>
                </a:xfrm>
                <a:custGeom>
                  <a:avLst/>
                  <a:gdLst>
                    <a:gd name="T0" fmla="*/ 47 w 47"/>
                    <a:gd name="T1" fmla="*/ 30 h 46"/>
                    <a:gd name="T2" fmla="*/ 31 w 47"/>
                    <a:gd name="T3" fmla="*/ 46 h 46"/>
                    <a:gd name="T4" fmla="*/ 0 w 47"/>
                    <a:gd name="T5" fmla="*/ 16 h 46"/>
                    <a:gd name="T6" fmla="*/ 17 w 47"/>
                    <a:gd name="T7" fmla="*/ 0 h 46"/>
                    <a:gd name="T8" fmla="*/ 47 w 47"/>
                    <a:gd name="T9" fmla="*/ 30 h 46"/>
                  </a:gdLst>
                  <a:ahLst/>
                  <a:cxnLst>
                    <a:cxn ang="0">
                      <a:pos x="T0" y="T1"/>
                    </a:cxn>
                    <a:cxn ang="0">
                      <a:pos x="T2" y="T3"/>
                    </a:cxn>
                    <a:cxn ang="0">
                      <a:pos x="T4" y="T5"/>
                    </a:cxn>
                    <a:cxn ang="0">
                      <a:pos x="T6" y="T7"/>
                    </a:cxn>
                    <a:cxn ang="0">
                      <a:pos x="T8" y="T9"/>
                    </a:cxn>
                  </a:cxnLst>
                  <a:rect l="0" t="0" r="r" b="b"/>
                  <a:pathLst>
                    <a:path w="47" h="46">
                      <a:moveTo>
                        <a:pt x="47" y="30"/>
                      </a:moveTo>
                      <a:lnTo>
                        <a:pt x="31" y="46"/>
                      </a:lnTo>
                      <a:lnTo>
                        <a:pt x="0" y="16"/>
                      </a:lnTo>
                      <a:lnTo>
                        <a:pt x="17" y="0"/>
                      </a:lnTo>
                      <a:lnTo>
                        <a:pt x="47" y="30"/>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35" name="Freeform 92">
                  <a:extLst>
                    <a:ext uri="{FF2B5EF4-FFF2-40B4-BE49-F238E27FC236}">
                      <a16:creationId xmlns:a16="http://schemas.microsoft.com/office/drawing/2014/main" id="{88A73BD7-1E32-4B51-9601-991FAC3518A1}"/>
                    </a:ext>
                  </a:extLst>
                </p:cNvPr>
                <p:cNvSpPr>
                  <a:spLocks/>
                </p:cNvSpPr>
                <p:nvPr userDrawn="1"/>
              </p:nvSpPr>
              <p:spPr bwMode="auto">
                <a:xfrm>
                  <a:off x="6166" y="1039"/>
                  <a:ext cx="89" cy="88"/>
                </a:xfrm>
                <a:custGeom>
                  <a:avLst/>
                  <a:gdLst>
                    <a:gd name="T0" fmla="*/ 191 w 195"/>
                    <a:gd name="T1" fmla="*/ 171 h 195"/>
                    <a:gd name="T2" fmla="*/ 191 w 195"/>
                    <a:gd name="T3" fmla="*/ 185 h 195"/>
                    <a:gd name="T4" fmla="*/ 185 w 195"/>
                    <a:gd name="T5" fmla="*/ 191 h 195"/>
                    <a:gd name="T6" fmla="*/ 170 w 195"/>
                    <a:gd name="T7" fmla="*/ 191 h 195"/>
                    <a:gd name="T8" fmla="*/ 4 w 195"/>
                    <a:gd name="T9" fmla="*/ 25 h 195"/>
                    <a:gd name="T10" fmla="*/ 4 w 195"/>
                    <a:gd name="T11" fmla="*/ 10 h 195"/>
                    <a:gd name="T12" fmla="*/ 10 w 195"/>
                    <a:gd name="T13" fmla="*/ 4 h 195"/>
                    <a:gd name="T14" fmla="*/ 24 w 195"/>
                    <a:gd name="T15" fmla="*/ 4 h 195"/>
                    <a:gd name="T16" fmla="*/ 191 w 195"/>
                    <a:gd name="T17" fmla="*/ 171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5" h="195">
                      <a:moveTo>
                        <a:pt x="191" y="171"/>
                      </a:moveTo>
                      <a:cubicBezTo>
                        <a:pt x="195" y="174"/>
                        <a:pt x="195" y="181"/>
                        <a:pt x="191" y="185"/>
                      </a:cubicBezTo>
                      <a:cubicBezTo>
                        <a:pt x="185" y="191"/>
                        <a:pt x="185" y="191"/>
                        <a:pt x="185" y="191"/>
                      </a:cubicBezTo>
                      <a:cubicBezTo>
                        <a:pt x="181" y="195"/>
                        <a:pt x="174" y="195"/>
                        <a:pt x="170" y="191"/>
                      </a:cubicBezTo>
                      <a:cubicBezTo>
                        <a:pt x="4" y="25"/>
                        <a:pt x="4" y="25"/>
                        <a:pt x="4" y="25"/>
                      </a:cubicBezTo>
                      <a:cubicBezTo>
                        <a:pt x="0" y="21"/>
                        <a:pt x="0" y="14"/>
                        <a:pt x="4" y="10"/>
                      </a:cubicBezTo>
                      <a:cubicBezTo>
                        <a:pt x="10" y="4"/>
                        <a:pt x="10" y="4"/>
                        <a:pt x="10" y="4"/>
                      </a:cubicBezTo>
                      <a:cubicBezTo>
                        <a:pt x="14" y="0"/>
                        <a:pt x="21" y="0"/>
                        <a:pt x="24" y="4"/>
                      </a:cubicBezTo>
                      <a:lnTo>
                        <a:pt x="191" y="171"/>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36" name="Freeform 93">
                  <a:extLst>
                    <a:ext uri="{FF2B5EF4-FFF2-40B4-BE49-F238E27FC236}">
                      <a16:creationId xmlns:a16="http://schemas.microsoft.com/office/drawing/2014/main" id="{19B23D7D-2813-4DB3-8E57-076681AB29B8}"/>
                    </a:ext>
                  </a:extLst>
                </p:cNvPr>
                <p:cNvSpPr>
                  <a:spLocks/>
                </p:cNvSpPr>
                <p:nvPr userDrawn="1"/>
              </p:nvSpPr>
              <p:spPr bwMode="auto">
                <a:xfrm>
                  <a:off x="6265" y="1137"/>
                  <a:ext cx="151" cy="150"/>
                </a:xfrm>
                <a:custGeom>
                  <a:avLst/>
                  <a:gdLst>
                    <a:gd name="T0" fmla="*/ 151 w 151"/>
                    <a:gd name="T1" fmla="*/ 128 h 150"/>
                    <a:gd name="T2" fmla="*/ 128 w 151"/>
                    <a:gd name="T3" fmla="*/ 150 h 150"/>
                    <a:gd name="T4" fmla="*/ 0 w 151"/>
                    <a:gd name="T5" fmla="*/ 23 h 150"/>
                    <a:gd name="T6" fmla="*/ 22 w 151"/>
                    <a:gd name="T7" fmla="*/ 0 h 150"/>
                    <a:gd name="T8" fmla="*/ 151 w 151"/>
                    <a:gd name="T9" fmla="*/ 128 h 150"/>
                  </a:gdLst>
                  <a:ahLst/>
                  <a:cxnLst>
                    <a:cxn ang="0">
                      <a:pos x="T0" y="T1"/>
                    </a:cxn>
                    <a:cxn ang="0">
                      <a:pos x="T2" y="T3"/>
                    </a:cxn>
                    <a:cxn ang="0">
                      <a:pos x="T4" y="T5"/>
                    </a:cxn>
                    <a:cxn ang="0">
                      <a:pos x="T6" y="T7"/>
                    </a:cxn>
                    <a:cxn ang="0">
                      <a:pos x="T8" y="T9"/>
                    </a:cxn>
                  </a:cxnLst>
                  <a:rect l="0" t="0" r="r" b="b"/>
                  <a:pathLst>
                    <a:path w="151" h="150">
                      <a:moveTo>
                        <a:pt x="151" y="128"/>
                      </a:moveTo>
                      <a:lnTo>
                        <a:pt x="128" y="150"/>
                      </a:lnTo>
                      <a:lnTo>
                        <a:pt x="0" y="23"/>
                      </a:lnTo>
                      <a:lnTo>
                        <a:pt x="22" y="0"/>
                      </a:lnTo>
                      <a:lnTo>
                        <a:pt x="151" y="1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37" name="Line 94">
                  <a:extLst>
                    <a:ext uri="{FF2B5EF4-FFF2-40B4-BE49-F238E27FC236}">
                      <a16:creationId xmlns:a16="http://schemas.microsoft.com/office/drawing/2014/main" id="{4FCD27CF-786C-413D-B0EA-58AB992ECEDA}"/>
                    </a:ext>
                  </a:extLst>
                </p:cNvPr>
                <p:cNvSpPr>
                  <a:spLocks noChangeShapeType="1"/>
                </p:cNvSpPr>
                <p:nvPr userDrawn="1"/>
              </p:nvSpPr>
              <p:spPr bwMode="auto">
                <a:xfrm flipV="1">
                  <a:off x="6242" y="1115"/>
                  <a:ext cx="17" cy="16"/>
                </a:xfrm>
                <a:prstGeom prst="line">
                  <a:avLst/>
                </a:prstGeom>
                <a:noFill/>
                <a:ln w="14288" cap="rnd">
                  <a:solidFill>
                    <a:srgbClr val="73737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38" name="Line 95">
                  <a:extLst>
                    <a:ext uri="{FF2B5EF4-FFF2-40B4-BE49-F238E27FC236}">
                      <a16:creationId xmlns:a16="http://schemas.microsoft.com/office/drawing/2014/main" id="{B11EDC3C-8877-4DFD-9D26-6A53D14E107A}"/>
                    </a:ext>
                  </a:extLst>
                </p:cNvPr>
                <p:cNvSpPr>
                  <a:spLocks noChangeShapeType="1"/>
                </p:cNvSpPr>
                <p:nvPr userDrawn="1"/>
              </p:nvSpPr>
              <p:spPr bwMode="auto">
                <a:xfrm flipV="1">
                  <a:off x="6191" y="1063"/>
                  <a:ext cx="10" cy="11"/>
                </a:xfrm>
                <a:prstGeom prst="line">
                  <a:avLst/>
                </a:prstGeom>
                <a:noFill/>
                <a:ln w="14288" cap="rnd">
                  <a:solidFill>
                    <a:srgbClr val="73737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39" name="Freeform 96">
                  <a:extLst>
                    <a:ext uri="{FF2B5EF4-FFF2-40B4-BE49-F238E27FC236}">
                      <a16:creationId xmlns:a16="http://schemas.microsoft.com/office/drawing/2014/main" id="{8A167BFA-CF71-42A0-977B-E6011032D49C}"/>
                    </a:ext>
                  </a:extLst>
                </p:cNvPr>
                <p:cNvSpPr>
                  <a:spLocks/>
                </p:cNvSpPr>
                <p:nvPr userDrawn="1"/>
              </p:nvSpPr>
              <p:spPr bwMode="auto">
                <a:xfrm>
                  <a:off x="6281" y="1139"/>
                  <a:ext cx="135" cy="127"/>
                </a:xfrm>
                <a:custGeom>
                  <a:avLst/>
                  <a:gdLst>
                    <a:gd name="T0" fmla="*/ 135 w 135"/>
                    <a:gd name="T1" fmla="*/ 126 h 127"/>
                    <a:gd name="T2" fmla="*/ 133 w 135"/>
                    <a:gd name="T3" fmla="*/ 127 h 127"/>
                    <a:gd name="T4" fmla="*/ 0 w 135"/>
                    <a:gd name="T5" fmla="*/ 8 h 127"/>
                    <a:gd name="T6" fmla="*/ 8 w 135"/>
                    <a:gd name="T7" fmla="*/ 0 h 127"/>
                    <a:gd name="T8" fmla="*/ 135 w 135"/>
                    <a:gd name="T9" fmla="*/ 126 h 127"/>
                  </a:gdLst>
                  <a:ahLst/>
                  <a:cxnLst>
                    <a:cxn ang="0">
                      <a:pos x="T0" y="T1"/>
                    </a:cxn>
                    <a:cxn ang="0">
                      <a:pos x="T2" y="T3"/>
                    </a:cxn>
                    <a:cxn ang="0">
                      <a:pos x="T4" y="T5"/>
                    </a:cxn>
                    <a:cxn ang="0">
                      <a:pos x="T6" y="T7"/>
                    </a:cxn>
                    <a:cxn ang="0">
                      <a:pos x="T8" y="T9"/>
                    </a:cxn>
                  </a:cxnLst>
                  <a:rect l="0" t="0" r="r" b="b"/>
                  <a:pathLst>
                    <a:path w="135" h="127">
                      <a:moveTo>
                        <a:pt x="135" y="126"/>
                      </a:moveTo>
                      <a:lnTo>
                        <a:pt x="133" y="127"/>
                      </a:lnTo>
                      <a:lnTo>
                        <a:pt x="0" y="8"/>
                      </a:lnTo>
                      <a:lnTo>
                        <a:pt x="8" y="0"/>
                      </a:lnTo>
                      <a:lnTo>
                        <a:pt x="135" y="126"/>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40" name="Freeform 97">
                  <a:extLst>
                    <a:ext uri="{FF2B5EF4-FFF2-40B4-BE49-F238E27FC236}">
                      <a16:creationId xmlns:a16="http://schemas.microsoft.com/office/drawing/2014/main" id="{A0D3FA31-71A9-4F04-8225-E9D37A4E580D}"/>
                    </a:ext>
                  </a:extLst>
                </p:cNvPr>
                <p:cNvSpPr>
                  <a:spLocks/>
                </p:cNvSpPr>
                <p:nvPr userDrawn="1"/>
              </p:nvSpPr>
              <p:spPr bwMode="auto">
                <a:xfrm>
                  <a:off x="6266" y="1153"/>
                  <a:ext cx="129" cy="134"/>
                </a:xfrm>
                <a:custGeom>
                  <a:avLst/>
                  <a:gdLst>
                    <a:gd name="T0" fmla="*/ 127 w 129"/>
                    <a:gd name="T1" fmla="*/ 134 h 134"/>
                    <a:gd name="T2" fmla="*/ 129 w 129"/>
                    <a:gd name="T3" fmla="*/ 132 h 134"/>
                    <a:gd name="T4" fmla="*/ 9 w 129"/>
                    <a:gd name="T5" fmla="*/ 0 h 134"/>
                    <a:gd name="T6" fmla="*/ 0 w 129"/>
                    <a:gd name="T7" fmla="*/ 8 h 134"/>
                    <a:gd name="T8" fmla="*/ 127 w 129"/>
                    <a:gd name="T9" fmla="*/ 134 h 134"/>
                  </a:gdLst>
                  <a:ahLst/>
                  <a:cxnLst>
                    <a:cxn ang="0">
                      <a:pos x="T0" y="T1"/>
                    </a:cxn>
                    <a:cxn ang="0">
                      <a:pos x="T2" y="T3"/>
                    </a:cxn>
                    <a:cxn ang="0">
                      <a:pos x="T4" y="T5"/>
                    </a:cxn>
                    <a:cxn ang="0">
                      <a:pos x="T6" y="T7"/>
                    </a:cxn>
                    <a:cxn ang="0">
                      <a:pos x="T8" y="T9"/>
                    </a:cxn>
                  </a:cxnLst>
                  <a:rect l="0" t="0" r="r" b="b"/>
                  <a:pathLst>
                    <a:path w="129" h="134">
                      <a:moveTo>
                        <a:pt x="127" y="134"/>
                      </a:moveTo>
                      <a:lnTo>
                        <a:pt x="129" y="132"/>
                      </a:lnTo>
                      <a:lnTo>
                        <a:pt x="9" y="0"/>
                      </a:lnTo>
                      <a:lnTo>
                        <a:pt x="0" y="8"/>
                      </a:lnTo>
                      <a:lnTo>
                        <a:pt x="127" y="134"/>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41" name="Freeform 98">
                  <a:extLst>
                    <a:ext uri="{FF2B5EF4-FFF2-40B4-BE49-F238E27FC236}">
                      <a16:creationId xmlns:a16="http://schemas.microsoft.com/office/drawing/2014/main" id="{6CD5718C-FCD9-4EEE-9EE3-C7CE964F29E0}"/>
                    </a:ext>
                  </a:extLst>
                </p:cNvPr>
                <p:cNvSpPr>
                  <a:spLocks/>
                </p:cNvSpPr>
                <p:nvPr userDrawn="1"/>
              </p:nvSpPr>
              <p:spPr bwMode="auto">
                <a:xfrm>
                  <a:off x="6294" y="1264"/>
                  <a:ext cx="127" cy="19"/>
                </a:xfrm>
                <a:custGeom>
                  <a:avLst/>
                  <a:gdLst>
                    <a:gd name="T0" fmla="*/ 280 w 280"/>
                    <a:gd name="T1" fmla="*/ 17 h 41"/>
                    <a:gd name="T2" fmla="*/ 263 w 280"/>
                    <a:gd name="T3" fmla="*/ 0 h 41"/>
                    <a:gd name="T4" fmla="*/ 16 w 280"/>
                    <a:gd name="T5" fmla="*/ 0 h 41"/>
                    <a:gd name="T6" fmla="*/ 0 w 280"/>
                    <a:gd name="T7" fmla="*/ 17 h 41"/>
                    <a:gd name="T8" fmla="*/ 0 w 280"/>
                    <a:gd name="T9" fmla="*/ 24 h 41"/>
                    <a:gd name="T10" fmla="*/ 16 w 280"/>
                    <a:gd name="T11" fmla="*/ 41 h 41"/>
                    <a:gd name="T12" fmla="*/ 263 w 280"/>
                    <a:gd name="T13" fmla="*/ 41 h 41"/>
                    <a:gd name="T14" fmla="*/ 280 w 280"/>
                    <a:gd name="T15" fmla="*/ 24 h 41"/>
                    <a:gd name="T16" fmla="*/ 280 w 280"/>
                    <a:gd name="T17" fmla="*/ 17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0" h="41">
                      <a:moveTo>
                        <a:pt x="280" y="17"/>
                      </a:moveTo>
                      <a:cubicBezTo>
                        <a:pt x="280" y="8"/>
                        <a:pt x="272" y="0"/>
                        <a:pt x="263" y="0"/>
                      </a:cubicBezTo>
                      <a:cubicBezTo>
                        <a:pt x="16" y="0"/>
                        <a:pt x="16" y="0"/>
                        <a:pt x="16" y="0"/>
                      </a:cubicBezTo>
                      <a:cubicBezTo>
                        <a:pt x="7" y="0"/>
                        <a:pt x="0" y="8"/>
                        <a:pt x="0" y="17"/>
                      </a:cubicBezTo>
                      <a:cubicBezTo>
                        <a:pt x="0" y="24"/>
                        <a:pt x="0" y="24"/>
                        <a:pt x="0" y="24"/>
                      </a:cubicBezTo>
                      <a:cubicBezTo>
                        <a:pt x="0" y="33"/>
                        <a:pt x="7" y="41"/>
                        <a:pt x="16" y="41"/>
                      </a:cubicBezTo>
                      <a:cubicBezTo>
                        <a:pt x="263" y="41"/>
                        <a:pt x="263" y="41"/>
                        <a:pt x="263" y="41"/>
                      </a:cubicBezTo>
                      <a:cubicBezTo>
                        <a:pt x="272" y="41"/>
                        <a:pt x="280" y="33"/>
                        <a:pt x="280" y="24"/>
                      </a:cubicBezTo>
                      <a:lnTo>
                        <a:pt x="280" y="17"/>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42" name="Oval 99">
                  <a:extLst>
                    <a:ext uri="{FF2B5EF4-FFF2-40B4-BE49-F238E27FC236}">
                      <a16:creationId xmlns:a16="http://schemas.microsoft.com/office/drawing/2014/main" id="{CBF33669-C732-4305-90FC-B00DE2D10C91}"/>
                    </a:ext>
                  </a:extLst>
                </p:cNvPr>
                <p:cNvSpPr>
                  <a:spLocks noChangeArrowheads="1"/>
                </p:cNvSpPr>
                <p:nvPr userDrawn="1"/>
              </p:nvSpPr>
              <p:spPr bwMode="auto">
                <a:xfrm>
                  <a:off x="6235" y="1288"/>
                  <a:ext cx="37" cy="36"/>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43" name="Oval 100">
                  <a:extLst>
                    <a:ext uri="{FF2B5EF4-FFF2-40B4-BE49-F238E27FC236}">
                      <a16:creationId xmlns:a16="http://schemas.microsoft.com/office/drawing/2014/main" id="{F0FB1127-119D-408F-AC70-98FFC9869B7F}"/>
                    </a:ext>
                  </a:extLst>
                </p:cNvPr>
                <p:cNvSpPr>
                  <a:spLocks noChangeArrowheads="1"/>
                </p:cNvSpPr>
                <p:nvPr userDrawn="1"/>
              </p:nvSpPr>
              <p:spPr bwMode="auto">
                <a:xfrm>
                  <a:off x="6309" y="1288"/>
                  <a:ext cx="36" cy="36"/>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44" name="Oval 101">
                  <a:extLst>
                    <a:ext uri="{FF2B5EF4-FFF2-40B4-BE49-F238E27FC236}">
                      <a16:creationId xmlns:a16="http://schemas.microsoft.com/office/drawing/2014/main" id="{A3789E18-7EEE-4921-9718-E3111D872CFC}"/>
                    </a:ext>
                  </a:extLst>
                </p:cNvPr>
                <p:cNvSpPr>
                  <a:spLocks noChangeArrowheads="1"/>
                </p:cNvSpPr>
                <p:nvPr userDrawn="1"/>
              </p:nvSpPr>
              <p:spPr bwMode="auto">
                <a:xfrm>
                  <a:off x="6364" y="1288"/>
                  <a:ext cx="37" cy="36"/>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45" name="Freeform 102">
                  <a:extLst>
                    <a:ext uri="{FF2B5EF4-FFF2-40B4-BE49-F238E27FC236}">
                      <a16:creationId xmlns:a16="http://schemas.microsoft.com/office/drawing/2014/main" id="{CFF27981-F1C0-4141-B3F8-2B18F53E845E}"/>
                    </a:ext>
                  </a:extLst>
                </p:cNvPr>
                <p:cNvSpPr>
                  <a:spLocks/>
                </p:cNvSpPr>
                <p:nvPr userDrawn="1"/>
              </p:nvSpPr>
              <p:spPr bwMode="auto">
                <a:xfrm>
                  <a:off x="6209" y="1229"/>
                  <a:ext cx="66" cy="77"/>
                </a:xfrm>
                <a:custGeom>
                  <a:avLst/>
                  <a:gdLst>
                    <a:gd name="T0" fmla="*/ 143 w 143"/>
                    <a:gd name="T1" fmla="*/ 0 h 171"/>
                    <a:gd name="T2" fmla="*/ 38 w 143"/>
                    <a:gd name="T3" fmla="*/ 0 h 171"/>
                    <a:gd name="T4" fmla="*/ 9 w 143"/>
                    <a:gd name="T5" fmla="*/ 171 h 171"/>
                    <a:gd name="T6" fmla="*/ 114 w 143"/>
                    <a:gd name="T7" fmla="*/ 171 h 171"/>
                    <a:gd name="T8" fmla="*/ 143 w 143"/>
                    <a:gd name="T9" fmla="*/ 0 h 171"/>
                  </a:gdLst>
                  <a:ahLst/>
                  <a:cxnLst>
                    <a:cxn ang="0">
                      <a:pos x="T0" y="T1"/>
                    </a:cxn>
                    <a:cxn ang="0">
                      <a:pos x="T2" y="T3"/>
                    </a:cxn>
                    <a:cxn ang="0">
                      <a:pos x="T4" y="T5"/>
                    </a:cxn>
                    <a:cxn ang="0">
                      <a:pos x="T6" y="T7"/>
                    </a:cxn>
                    <a:cxn ang="0">
                      <a:pos x="T8" y="T9"/>
                    </a:cxn>
                  </a:cxnLst>
                  <a:rect l="0" t="0" r="r" b="b"/>
                  <a:pathLst>
                    <a:path w="143" h="171">
                      <a:moveTo>
                        <a:pt x="143" y="0"/>
                      </a:moveTo>
                      <a:cubicBezTo>
                        <a:pt x="112" y="0"/>
                        <a:pt x="56" y="0"/>
                        <a:pt x="38" y="0"/>
                      </a:cubicBezTo>
                      <a:cubicBezTo>
                        <a:pt x="0" y="44"/>
                        <a:pt x="9" y="171"/>
                        <a:pt x="9" y="171"/>
                      </a:cubicBezTo>
                      <a:cubicBezTo>
                        <a:pt x="114" y="171"/>
                        <a:pt x="114" y="171"/>
                        <a:pt x="114" y="171"/>
                      </a:cubicBezTo>
                      <a:cubicBezTo>
                        <a:pt x="114" y="171"/>
                        <a:pt x="105" y="44"/>
                        <a:pt x="143"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46" name="Freeform 103">
                  <a:extLst>
                    <a:ext uri="{FF2B5EF4-FFF2-40B4-BE49-F238E27FC236}">
                      <a16:creationId xmlns:a16="http://schemas.microsoft.com/office/drawing/2014/main" id="{18BABFF7-7DB4-4C83-8B87-E6212E8C5F36}"/>
                    </a:ext>
                  </a:extLst>
                </p:cNvPr>
                <p:cNvSpPr>
                  <a:spLocks/>
                </p:cNvSpPr>
                <p:nvPr userDrawn="1"/>
              </p:nvSpPr>
              <p:spPr bwMode="auto">
                <a:xfrm>
                  <a:off x="6274" y="1283"/>
                  <a:ext cx="0"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1" y="0"/>
                        <a:pt x="1" y="0"/>
                        <a:pt x="1" y="0"/>
                      </a:cubicBezTo>
                      <a:cubicBezTo>
                        <a:pt x="0" y="0"/>
                        <a:pt x="0" y="0"/>
                        <a:pt x="0" y="0"/>
                      </a:cubicBezTo>
                      <a:close/>
                    </a:path>
                  </a:pathLst>
                </a:custGeom>
                <a:solidFill>
                  <a:srgbClr val="38A1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47" name="Freeform 104">
                  <a:extLst>
                    <a:ext uri="{FF2B5EF4-FFF2-40B4-BE49-F238E27FC236}">
                      <a16:creationId xmlns:a16="http://schemas.microsoft.com/office/drawing/2014/main" id="{F4A4686F-9A33-4D75-88F0-D09C5A2FA740}"/>
                    </a:ext>
                  </a:extLst>
                </p:cNvPr>
                <p:cNvSpPr>
                  <a:spLocks/>
                </p:cNvSpPr>
                <p:nvPr userDrawn="1"/>
              </p:nvSpPr>
              <p:spPr bwMode="auto">
                <a:xfrm>
                  <a:off x="6209" y="1229"/>
                  <a:ext cx="25" cy="77"/>
                </a:xfrm>
                <a:custGeom>
                  <a:avLst/>
                  <a:gdLst>
                    <a:gd name="T0" fmla="*/ 54 w 54"/>
                    <a:gd name="T1" fmla="*/ 0 h 171"/>
                    <a:gd name="T2" fmla="*/ 39 w 54"/>
                    <a:gd name="T3" fmla="*/ 0 h 171"/>
                    <a:gd name="T4" fmla="*/ 10 w 54"/>
                    <a:gd name="T5" fmla="*/ 171 h 171"/>
                    <a:gd name="T6" fmla="*/ 25 w 54"/>
                    <a:gd name="T7" fmla="*/ 171 h 171"/>
                    <a:gd name="T8" fmla="*/ 54 w 54"/>
                    <a:gd name="T9" fmla="*/ 0 h 171"/>
                  </a:gdLst>
                  <a:ahLst/>
                  <a:cxnLst>
                    <a:cxn ang="0">
                      <a:pos x="T0" y="T1"/>
                    </a:cxn>
                    <a:cxn ang="0">
                      <a:pos x="T2" y="T3"/>
                    </a:cxn>
                    <a:cxn ang="0">
                      <a:pos x="T4" y="T5"/>
                    </a:cxn>
                    <a:cxn ang="0">
                      <a:pos x="T6" y="T7"/>
                    </a:cxn>
                    <a:cxn ang="0">
                      <a:pos x="T8" y="T9"/>
                    </a:cxn>
                  </a:cxnLst>
                  <a:rect l="0" t="0" r="r" b="b"/>
                  <a:pathLst>
                    <a:path w="54" h="171">
                      <a:moveTo>
                        <a:pt x="54" y="0"/>
                      </a:moveTo>
                      <a:cubicBezTo>
                        <a:pt x="48" y="0"/>
                        <a:pt x="43" y="0"/>
                        <a:pt x="39" y="0"/>
                      </a:cubicBezTo>
                      <a:cubicBezTo>
                        <a:pt x="0" y="44"/>
                        <a:pt x="10" y="171"/>
                        <a:pt x="10" y="171"/>
                      </a:cubicBezTo>
                      <a:cubicBezTo>
                        <a:pt x="25" y="171"/>
                        <a:pt x="25" y="171"/>
                        <a:pt x="25" y="171"/>
                      </a:cubicBezTo>
                      <a:cubicBezTo>
                        <a:pt x="25" y="171"/>
                        <a:pt x="16" y="44"/>
                        <a:pt x="54" y="0"/>
                      </a:cubicBezTo>
                      <a:close/>
                    </a:path>
                  </a:pathLst>
                </a:custGeom>
                <a:solidFill>
                  <a:srgbClr val="38A1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48" name="Freeform 105">
                  <a:extLst>
                    <a:ext uri="{FF2B5EF4-FFF2-40B4-BE49-F238E27FC236}">
                      <a16:creationId xmlns:a16="http://schemas.microsoft.com/office/drawing/2014/main" id="{67B0E895-53AA-4087-AF6F-24E4465FC07D}"/>
                    </a:ext>
                  </a:extLst>
                </p:cNvPr>
                <p:cNvSpPr>
                  <a:spLocks/>
                </p:cNvSpPr>
                <p:nvPr userDrawn="1"/>
              </p:nvSpPr>
              <p:spPr bwMode="auto">
                <a:xfrm>
                  <a:off x="6251" y="1229"/>
                  <a:ext cx="174" cy="77"/>
                </a:xfrm>
                <a:custGeom>
                  <a:avLst/>
                  <a:gdLst>
                    <a:gd name="T0" fmla="*/ 373 w 382"/>
                    <a:gd name="T1" fmla="*/ 120 h 171"/>
                    <a:gd name="T2" fmla="*/ 127 w 382"/>
                    <a:gd name="T3" fmla="*/ 120 h 171"/>
                    <a:gd name="T4" fmla="*/ 126 w 382"/>
                    <a:gd name="T5" fmla="*/ 120 h 171"/>
                    <a:gd name="T6" fmla="*/ 126 w 382"/>
                    <a:gd name="T7" fmla="*/ 0 h 171"/>
                    <a:gd name="T8" fmla="*/ 38 w 382"/>
                    <a:gd name="T9" fmla="*/ 0 h 171"/>
                    <a:gd name="T10" fmla="*/ 9 w 382"/>
                    <a:gd name="T11" fmla="*/ 171 h 171"/>
                    <a:gd name="T12" fmla="*/ 373 w 382"/>
                    <a:gd name="T13" fmla="*/ 171 h 171"/>
                    <a:gd name="T14" fmla="*/ 382 w 382"/>
                    <a:gd name="T15" fmla="*/ 163 h 171"/>
                    <a:gd name="T16" fmla="*/ 382 w 382"/>
                    <a:gd name="T17" fmla="*/ 128 h 171"/>
                    <a:gd name="T18" fmla="*/ 373 w 382"/>
                    <a:gd name="T19" fmla="*/ 120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2" h="171">
                      <a:moveTo>
                        <a:pt x="373" y="120"/>
                      </a:moveTo>
                      <a:cubicBezTo>
                        <a:pt x="127" y="120"/>
                        <a:pt x="127" y="120"/>
                        <a:pt x="127" y="120"/>
                      </a:cubicBezTo>
                      <a:cubicBezTo>
                        <a:pt x="127" y="120"/>
                        <a:pt x="127" y="120"/>
                        <a:pt x="126" y="120"/>
                      </a:cubicBezTo>
                      <a:cubicBezTo>
                        <a:pt x="126" y="0"/>
                        <a:pt x="126" y="0"/>
                        <a:pt x="126" y="0"/>
                      </a:cubicBezTo>
                      <a:cubicBezTo>
                        <a:pt x="126" y="0"/>
                        <a:pt x="69" y="0"/>
                        <a:pt x="38" y="0"/>
                      </a:cubicBezTo>
                      <a:cubicBezTo>
                        <a:pt x="0" y="44"/>
                        <a:pt x="9" y="171"/>
                        <a:pt x="9" y="171"/>
                      </a:cubicBezTo>
                      <a:cubicBezTo>
                        <a:pt x="373" y="171"/>
                        <a:pt x="373" y="171"/>
                        <a:pt x="373" y="171"/>
                      </a:cubicBezTo>
                      <a:cubicBezTo>
                        <a:pt x="378" y="171"/>
                        <a:pt x="382" y="168"/>
                        <a:pt x="382" y="163"/>
                      </a:cubicBezTo>
                      <a:cubicBezTo>
                        <a:pt x="382" y="128"/>
                        <a:pt x="382" y="128"/>
                        <a:pt x="382" y="128"/>
                      </a:cubicBezTo>
                      <a:cubicBezTo>
                        <a:pt x="382" y="124"/>
                        <a:pt x="378" y="120"/>
                        <a:pt x="373" y="12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49" name="Freeform 106">
                  <a:extLst>
                    <a:ext uri="{FF2B5EF4-FFF2-40B4-BE49-F238E27FC236}">
                      <a16:creationId xmlns:a16="http://schemas.microsoft.com/office/drawing/2014/main" id="{BF97D152-F0ED-4407-BC2A-065F1304D863}"/>
                    </a:ext>
                  </a:extLst>
                </p:cNvPr>
                <p:cNvSpPr>
                  <a:spLocks/>
                </p:cNvSpPr>
                <p:nvPr userDrawn="1"/>
              </p:nvSpPr>
              <p:spPr bwMode="auto">
                <a:xfrm>
                  <a:off x="6251" y="1229"/>
                  <a:ext cx="57" cy="77"/>
                </a:xfrm>
                <a:custGeom>
                  <a:avLst/>
                  <a:gdLst>
                    <a:gd name="T0" fmla="*/ 47 w 126"/>
                    <a:gd name="T1" fmla="*/ 8 h 171"/>
                    <a:gd name="T2" fmla="*/ 126 w 126"/>
                    <a:gd name="T3" fmla="*/ 8 h 171"/>
                    <a:gd name="T4" fmla="*/ 126 w 126"/>
                    <a:gd name="T5" fmla="*/ 0 h 171"/>
                    <a:gd name="T6" fmla="*/ 38 w 126"/>
                    <a:gd name="T7" fmla="*/ 0 h 171"/>
                    <a:gd name="T8" fmla="*/ 9 w 126"/>
                    <a:gd name="T9" fmla="*/ 171 h 171"/>
                    <a:gd name="T10" fmla="*/ 17 w 126"/>
                    <a:gd name="T11" fmla="*/ 171 h 171"/>
                    <a:gd name="T12" fmla="*/ 47 w 126"/>
                    <a:gd name="T13" fmla="*/ 8 h 171"/>
                  </a:gdLst>
                  <a:ahLst/>
                  <a:cxnLst>
                    <a:cxn ang="0">
                      <a:pos x="T0" y="T1"/>
                    </a:cxn>
                    <a:cxn ang="0">
                      <a:pos x="T2" y="T3"/>
                    </a:cxn>
                    <a:cxn ang="0">
                      <a:pos x="T4" y="T5"/>
                    </a:cxn>
                    <a:cxn ang="0">
                      <a:pos x="T6" y="T7"/>
                    </a:cxn>
                    <a:cxn ang="0">
                      <a:pos x="T8" y="T9"/>
                    </a:cxn>
                    <a:cxn ang="0">
                      <a:pos x="T10" y="T11"/>
                    </a:cxn>
                    <a:cxn ang="0">
                      <a:pos x="T12" y="T13"/>
                    </a:cxn>
                  </a:cxnLst>
                  <a:rect l="0" t="0" r="r" b="b"/>
                  <a:pathLst>
                    <a:path w="126" h="171">
                      <a:moveTo>
                        <a:pt x="47" y="8"/>
                      </a:moveTo>
                      <a:cubicBezTo>
                        <a:pt x="71" y="8"/>
                        <a:pt x="109" y="8"/>
                        <a:pt x="126" y="8"/>
                      </a:cubicBezTo>
                      <a:cubicBezTo>
                        <a:pt x="126" y="0"/>
                        <a:pt x="126" y="0"/>
                        <a:pt x="126" y="0"/>
                      </a:cubicBezTo>
                      <a:cubicBezTo>
                        <a:pt x="126" y="0"/>
                        <a:pt x="69" y="0"/>
                        <a:pt x="38" y="0"/>
                      </a:cubicBezTo>
                      <a:cubicBezTo>
                        <a:pt x="0" y="44"/>
                        <a:pt x="9" y="171"/>
                        <a:pt x="9" y="171"/>
                      </a:cubicBezTo>
                      <a:cubicBezTo>
                        <a:pt x="17" y="171"/>
                        <a:pt x="17" y="171"/>
                        <a:pt x="17" y="171"/>
                      </a:cubicBezTo>
                      <a:cubicBezTo>
                        <a:pt x="16" y="142"/>
                        <a:pt x="14" y="46"/>
                        <a:pt x="47" y="8"/>
                      </a:cubicBezTo>
                      <a:close/>
                    </a:path>
                  </a:pathLst>
                </a:custGeom>
                <a:solidFill>
                  <a:srgbClr val="38A1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50" name="Freeform 107">
                  <a:extLst>
                    <a:ext uri="{FF2B5EF4-FFF2-40B4-BE49-F238E27FC236}">
                      <a16:creationId xmlns:a16="http://schemas.microsoft.com/office/drawing/2014/main" id="{4BCEEA36-1490-45CF-81AA-660D43F22C58}"/>
                    </a:ext>
                  </a:extLst>
                </p:cNvPr>
                <p:cNvSpPr>
                  <a:spLocks/>
                </p:cNvSpPr>
                <p:nvPr userDrawn="1"/>
              </p:nvSpPr>
              <p:spPr bwMode="auto">
                <a:xfrm>
                  <a:off x="6255" y="130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51" name="Freeform 108">
                  <a:extLst>
                    <a:ext uri="{FF2B5EF4-FFF2-40B4-BE49-F238E27FC236}">
                      <a16:creationId xmlns:a16="http://schemas.microsoft.com/office/drawing/2014/main" id="{C6D7E401-E59F-4537-B11E-3A3CB956BB2B}"/>
                    </a:ext>
                  </a:extLst>
                </p:cNvPr>
                <p:cNvSpPr>
                  <a:spLocks/>
                </p:cNvSpPr>
                <p:nvPr userDrawn="1"/>
              </p:nvSpPr>
              <p:spPr bwMode="auto">
                <a:xfrm>
                  <a:off x="6255" y="130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52" name="Freeform 109">
                  <a:extLst>
                    <a:ext uri="{FF2B5EF4-FFF2-40B4-BE49-F238E27FC236}">
                      <a16:creationId xmlns:a16="http://schemas.microsoft.com/office/drawing/2014/main" id="{84F9F9B1-3FA2-4DDB-888D-525B8B4956B7}"/>
                    </a:ext>
                  </a:extLst>
                </p:cNvPr>
                <p:cNvSpPr>
                  <a:spLocks/>
                </p:cNvSpPr>
                <p:nvPr userDrawn="1"/>
              </p:nvSpPr>
              <p:spPr bwMode="auto">
                <a:xfrm>
                  <a:off x="6255" y="1302"/>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53" name="Freeform 110">
                  <a:extLst>
                    <a:ext uri="{FF2B5EF4-FFF2-40B4-BE49-F238E27FC236}">
                      <a16:creationId xmlns:a16="http://schemas.microsoft.com/office/drawing/2014/main" id="{CAC79B52-9250-4D2A-B724-ADF1829E0418}"/>
                    </a:ext>
                  </a:extLst>
                </p:cNvPr>
                <p:cNvSpPr>
                  <a:spLocks/>
                </p:cNvSpPr>
                <p:nvPr userDrawn="1"/>
              </p:nvSpPr>
              <p:spPr bwMode="auto">
                <a:xfrm>
                  <a:off x="6255" y="130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54" name="Freeform 111">
                  <a:extLst>
                    <a:ext uri="{FF2B5EF4-FFF2-40B4-BE49-F238E27FC236}">
                      <a16:creationId xmlns:a16="http://schemas.microsoft.com/office/drawing/2014/main" id="{BEF96E31-CEBC-4932-A2C7-795E9F45A196}"/>
                    </a:ext>
                  </a:extLst>
                </p:cNvPr>
                <p:cNvSpPr>
                  <a:spLocks/>
                </p:cNvSpPr>
                <p:nvPr userDrawn="1"/>
              </p:nvSpPr>
              <p:spPr bwMode="auto">
                <a:xfrm>
                  <a:off x="6259" y="1283"/>
                  <a:ext cx="166" cy="23"/>
                </a:xfrm>
                <a:custGeom>
                  <a:avLst/>
                  <a:gdLst>
                    <a:gd name="T0" fmla="*/ 357 w 365"/>
                    <a:gd name="T1" fmla="*/ 0 h 51"/>
                    <a:gd name="T2" fmla="*/ 357 w 365"/>
                    <a:gd name="T3" fmla="*/ 32 h 51"/>
                    <a:gd name="T4" fmla="*/ 348 w 365"/>
                    <a:gd name="T5" fmla="*/ 41 h 51"/>
                    <a:gd name="T6" fmla="*/ 0 w 365"/>
                    <a:gd name="T7" fmla="*/ 41 h 51"/>
                    <a:gd name="T8" fmla="*/ 0 w 365"/>
                    <a:gd name="T9" fmla="*/ 51 h 51"/>
                    <a:gd name="T10" fmla="*/ 356 w 365"/>
                    <a:gd name="T11" fmla="*/ 51 h 51"/>
                    <a:gd name="T12" fmla="*/ 365 w 365"/>
                    <a:gd name="T13" fmla="*/ 43 h 51"/>
                    <a:gd name="T14" fmla="*/ 365 w 365"/>
                    <a:gd name="T15" fmla="*/ 8 h 51"/>
                    <a:gd name="T16" fmla="*/ 357 w 365"/>
                    <a:gd name="T17"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5" h="51">
                      <a:moveTo>
                        <a:pt x="357" y="0"/>
                      </a:moveTo>
                      <a:cubicBezTo>
                        <a:pt x="357" y="32"/>
                        <a:pt x="357" y="32"/>
                        <a:pt x="357" y="32"/>
                      </a:cubicBezTo>
                      <a:cubicBezTo>
                        <a:pt x="357" y="37"/>
                        <a:pt x="353" y="41"/>
                        <a:pt x="348" y="41"/>
                      </a:cubicBezTo>
                      <a:cubicBezTo>
                        <a:pt x="0" y="41"/>
                        <a:pt x="0" y="41"/>
                        <a:pt x="0" y="41"/>
                      </a:cubicBezTo>
                      <a:cubicBezTo>
                        <a:pt x="0" y="45"/>
                        <a:pt x="0" y="49"/>
                        <a:pt x="0" y="51"/>
                      </a:cubicBezTo>
                      <a:cubicBezTo>
                        <a:pt x="356" y="51"/>
                        <a:pt x="356" y="51"/>
                        <a:pt x="356" y="51"/>
                      </a:cubicBezTo>
                      <a:cubicBezTo>
                        <a:pt x="361" y="51"/>
                        <a:pt x="365" y="48"/>
                        <a:pt x="365" y="43"/>
                      </a:cubicBezTo>
                      <a:cubicBezTo>
                        <a:pt x="365" y="8"/>
                        <a:pt x="365" y="8"/>
                        <a:pt x="365" y="8"/>
                      </a:cubicBezTo>
                      <a:cubicBezTo>
                        <a:pt x="365" y="4"/>
                        <a:pt x="361" y="0"/>
                        <a:pt x="357" y="0"/>
                      </a:cubicBez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55" name="Freeform 112">
                  <a:extLst>
                    <a:ext uri="{FF2B5EF4-FFF2-40B4-BE49-F238E27FC236}">
                      <a16:creationId xmlns:a16="http://schemas.microsoft.com/office/drawing/2014/main" id="{93B59B33-B7AA-411E-A274-9F07023088AE}"/>
                    </a:ext>
                  </a:extLst>
                </p:cNvPr>
                <p:cNvSpPr>
                  <a:spLocks/>
                </p:cNvSpPr>
                <p:nvPr userDrawn="1"/>
              </p:nvSpPr>
              <p:spPr bwMode="auto">
                <a:xfrm>
                  <a:off x="6262" y="1237"/>
                  <a:ext cx="39" cy="46"/>
                </a:xfrm>
                <a:custGeom>
                  <a:avLst/>
                  <a:gdLst>
                    <a:gd name="T0" fmla="*/ 84 w 84"/>
                    <a:gd name="T1" fmla="*/ 101 h 101"/>
                    <a:gd name="T2" fmla="*/ 84 w 84"/>
                    <a:gd name="T3" fmla="*/ 0 h 101"/>
                    <a:gd name="T4" fmla="*/ 23 w 84"/>
                    <a:gd name="T5" fmla="*/ 0 h 101"/>
                    <a:gd name="T6" fmla="*/ 0 w 84"/>
                    <a:gd name="T7" fmla="*/ 101 h 101"/>
                    <a:gd name="T8" fmla="*/ 84 w 84"/>
                    <a:gd name="T9" fmla="*/ 101 h 101"/>
                  </a:gdLst>
                  <a:ahLst/>
                  <a:cxnLst>
                    <a:cxn ang="0">
                      <a:pos x="T0" y="T1"/>
                    </a:cxn>
                    <a:cxn ang="0">
                      <a:pos x="T2" y="T3"/>
                    </a:cxn>
                    <a:cxn ang="0">
                      <a:pos x="T4" y="T5"/>
                    </a:cxn>
                    <a:cxn ang="0">
                      <a:pos x="T6" y="T7"/>
                    </a:cxn>
                    <a:cxn ang="0">
                      <a:pos x="T8" y="T9"/>
                    </a:cxn>
                  </a:cxnLst>
                  <a:rect l="0" t="0" r="r" b="b"/>
                  <a:pathLst>
                    <a:path w="84" h="101">
                      <a:moveTo>
                        <a:pt x="84" y="101"/>
                      </a:moveTo>
                      <a:cubicBezTo>
                        <a:pt x="84" y="0"/>
                        <a:pt x="84" y="0"/>
                        <a:pt x="84" y="0"/>
                      </a:cubicBezTo>
                      <a:cubicBezTo>
                        <a:pt x="84" y="0"/>
                        <a:pt x="47" y="0"/>
                        <a:pt x="23" y="0"/>
                      </a:cubicBezTo>
                      <a:cubicBezTo>
                        <a:pt x="4" y="21"/>
                        <a:pt x="0" y="69"/>
                        <a:pt x="0" y="101"/>
                      </a:cubicBezTo>
                      <a:lnTo>
                        <a:pt x="84" y="101"/>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56" name="Freeform 113">
                  <a:extLst>
                    <a:ext uri="{FF2B5EF4-FFF2-40B4-BE49-F238E27FC236}">
                      <a16:creationId xmlns:a16="http://schemas.microsoft.com/office/drawing/2014/main" id="{66567664-81A3-4153-AA7D-C97BBDD43EF3}"/>
                    </a:ext>
                  </a:extLst>
                </p:cNvPr>
                <p:cNvSpPr>
                  <a:spLocks/>
                </p:cNvSpPr>
                <p:nvPr userDrawn="1"/>
              </p:nvSpPr>
              <p:spPr bwMode="auto">
                <a:xfrm>
                  <a:off x="6262" y="1237"/>
                  <a:ext cx="39" cy="46"/>
                </a:xfrm>
                <a:custGeom>
                  <a:avLst/>
                  <a:gdLst>
                    <a:gd name="T0" fmla="*/ 84 w 84"/>
                    <a:gd name="T1" fmla="*/ 101 h 101"/>
                    <a:gd name="T2" fmla="*/ 23 w 84"/>
                    <a:gd name="T3" fmla="*/ 0 h 101"/>
                    <a:gd name="T4" fmla="*/ 0 w 84"/>
                    <a:gd name="T5" fmla="*/ 101 h 101"/>
                    <a:gd name="T6" fmla="*/ 84 w 84"/>
                    <a:gd name="T7" fmla="*/ 101 h 101"/>
                  </a:gdLst>
                  <a:ahLst/>
                  <a:cxnLst>
                    <a:cxn ang="0">
                      <a:pos x="T0" y="T1"/>
                    </a:cxn>
                    <a:cxn ang="0">
                      <a:pos x="T2" y="T3"/>
                    </a:cxn>
                    <a:cxn ang="0">
                      <a:pos x="T4" y="T5"/>
                    </a:cxn>
                    <a:cxn ang="0">
                      <a:pos x="T6" y="T7"/>
                    </a:cxn>
                  </a:cxnLst>
                  <a:rect l="0" t="0" r="r" b="b"/>
                  <a:pathLst>
                    <a:path w="84" h="101">
                      <a:moveTo>
                        <a:pt x="84" y="101"/>
                      </a:moveTo>
                      <a:cubicBezTo>
                        <a:pt x="84" y="101"/>
                        <a:pt x="49" y="42"/>
                        <a:pt x="23" y="0"/>
                      </a:cubicBezTo>
                      <a:cubicBezTo>
                        <a:pt x="4" y="21"/>
                        <a:pt x="0" y="69"/>
                        <a:pt x="0" y="101"/>
                      </a:cubicBezTo>
                      <a:lnTo>
                        <a:pt x="84" y="101"/>
                      </a:lnTo>
                      <a:close/>
                    </a:path>
                  </a:pathLst>
                </a:custGeom>
                <a:solidFill>
                  <a:srgbClr val="D7F0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57" name="Oval 114">
                  <a:extLst>
                    <a:ext uri="{FF2B5EF4-FFF2-40B4-BE49-F238E27FC236}">
                      <a16:creationId xmlns:a16="http://schemas.microsoft.com/office/drawing/2014/main" id="{06851F84-7357-4C7B-83AD-43F5999D0AAE}"/>
                    </a:ext>
                  </a:extLst>
                </p:cNvPr>
                <p:cNvSpPr>
                  <a:spLocks noChangeArrowheads="1"/>
                </p:cNvSpPr>
                <p:nvPr userDrawn="1"/>
              </p:nvSpPr>
              <p:spPr bwMode="auto">
                <a:xfrm>
                  <a:off x="6263" y="1288"/>
                  <a:ext cx="37" cy="36"/>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58" name="Oval 115">
                  <a:extLst>
                    <a:ext uri="{FF2B5EF4-FFF2-40B4-BE49-F238E27FC236}">
                      <a16:creationId xmlns:a16="http://schemas.microsoft.com/office/drawing/2014/main" id="{D4DB6919-6B60-461F-AE0A-536B3E74DB75}"/>
                    </a:ext>
                  </a:extLst>
                </p:cNvPr>
                <p:cNvSpPr>
                  <a:spLocks noChangeArrowheads="1"/>
                </p:cNvSpPr>
                <p:nvPr userDrawn="1"/>
              </p:nvSpPr>
              <p:spPr bwMode="auto">
                <a:xfrm>
                  <a:off x="6272" y="1297"/>
                  <a:ext cx="19" cy="19"/>
                </a:xfrm>
                <a:prstGeom prst="ellipse">
                  <a:avLst/>
                </a:pr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59" name="Oval 116">
                  <a:extLst>
                    <a:ext uri="{FF2B5EF4-FFF2-40B4-BE49-F238E27FC236}">
                      <a16:creationId xmlns:a16="http://schemas.microsoft.com/office/drawing/2014/main" id="{092E2051-B1D1-4067-9D38-F4025DDDC3F8}"/>
                    </a:ext>
                  </a:extLst>
                </p:cNvPr>
                <p:cNvSpPr>
                  <a:spLocks noChangeArrowheads="1"/>
                </p:cNvSpPr>
                <p:nvPr userDrawn="1"/>
              </p:nvSpPr>
              <p:spPr bwMode="auto">
                <a:xfrm>
                  <a:off x="6375" y="1288"/>
                  <a:ext cx="37" cy="36"/>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60" name="Oval 117">
                  <a:extLst>
                    <a:ext uri="{FF2B5EF4-FFF2-40B4-BE49-F238E27FC236}">
                      <a16:creationId xmlns:a16="http://schemas.microsoft.com/office/drawing/2014/main" id="{452FF931-F74E-4502-ACE2-FEB8297BA332}"/>
                    </a:ext>
                  </a:extLst>
                </p:cNvPr>
                <p:cNvSpPr>
                  <a:spLocks noChangeArrowheads="1"/>
                </p:cNvSpPr>
                <p:nvPr userDrawn="1"/>
              </p:nvSpPr>
              <p:spPr bwMode="auto">
                <a:xfrm>
                  <a:off x="6384" y="1297"/>
                  <a:ext cx="19" cy="19"/>
                </a:xfrm>
                <a:prstGeom prst="ellipse">
                  <a:avLst/>
                </a:pr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61" name="Oval 118">
                  <a:extLst>
                    <a:ext uri="{FF2B5EF4-FFF2-40B4-BE49-F238E27FC236}">
                      <a16:creationId xmlns:a16="http://schemas.microsoft.com/office/drawing/2014/main" id="{E2C235A0-E950-431D-84E7-EA34982ABEFA}"/>
                    </a:ext>
                  </a:extLst>
                </p:cNvPr>
                <p:cNvSpPr>
                  <a:spLocks noChangeArrowheads="1"/>
                </p:cNvSpPr>
                <p:nvPr userDrawn="1"/>
              </p:nvSpPr>
              <p:spPr bwMode="auto">
                <a:xfrm>
                  <a:off x="6337" y="1288"/>
                  <a:ext cx="36" cy="36"/>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62" name="Oval 119">
                  <a:extLst>
                    <a:ext uri="{FF2B5EF4-FFF2-40B4-BE49-F238E27FC236}">
                      <a16:creationId xmlns:a16="http://schemas.microsoft.com/office/drawing/2014/main" id="{26545811-6E38-46F7-8960-BD23DBBBD590}"/>
                    </a:ext>
                  </a:extLst>
                </p:cNvPr>
                <p:cNvSpPr>
                  <a:spLocks noChangeArrowheads="1"/>
                </p:cNvSpPr>
                <p:nvPr userDrawn="1"/>
              </p:nvSpPr>
              <p:spPr bwMode="auto">
                <a:xfrm>
                  <a:off x="6345" y="1297"/>
                  <a:ext cx="19" cy="19"/>
                </a:xfrm>
                <a:prstGeom prst="ellipse">
                  <a:avLst/>
                </a:pr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63" name="Freeform 120">
                  <a:extLst>
                    <a:ext uri="{FF2B5EF4-FFF2-40B4-BE49-F238E27FC236}">
                      <a16:creationId xmlns:a16="http://schemas.microsoft.com/office/drawing/2014/main" id="{E3CE0C48-64EE-415C-A1F1-9BDDAD0E3210}"/>
                    </a:ext>
                  </a:extLst>
                </p:cNvPr>
                <p:cNvSpPr>
                  <a:spLocks/>
                </p:cNvSpPr>
                <p:nvPr userDrawn="1"/>
              </p:nvSpPr>
              <p:spPr bwMode="auto">
                <a:xfrm>
                  <a:off x="6272" y="1299"/>
                  <a:ext cx="16" cy="17"/>
                </a:xfrm>
                <a:custGeom>
                  <a:avLst/>
                  <a:gdLst>
                    <a:gd name="T0" fmla="*/ 21 w 36"/>
                    <a:gd name="T1" fmla="*/ 37 h 37"/>
                    <a:gd name="T2" fmla="*/ 36 w 36"/>
                    <a:gd name="T3" fmla="*/ 31 h 37"/>
                    <a:gd name="T4" fmla="*/ 6 w 36"/>
                    <a:gd name="T5" fmla="*/ 0 h 37"/>
                    <a:gd name="T6" fmla="*/ 0 w 36"/>
                    <a:gd name="T7" fmla="*/ 15 h 37"/>
                    <a:gd name="T8" fmla="*/ 21 w 36"/>
                    <a:gd name="T9" fmla="*/ 37 h 37"/>
                  </a:gdLst>
                  <a:ahLst/>
                  <a:cxnLst>
                    <a:cxn ang="0">
                      <a:pos x="T0" y="T1"/>
                    </a:cxn>
                    <a:cxn ang="0">
                      <a:pos x="T2" y="T3"/>
                    </a:cxn>
                    <a:cxn ang="0">
                      <a:pos x="T4" y="T5"/>
                    </a:cxn>
                    <a:cxn ang="0">
                      <a:pos x="T6" y="T7"/>
                    </a:cxn>
                    <a:cxn ang="0">
                      <a:pos x="T8" y="T9"/>
                    </a:cxn>
                  </a:cxnLst>
                  <a:rect l="0" t="0" r="r" b="b"/>
                  <a:pathLst>
                    <a:path w="36" h="37">
                      <a:moveTo>
                        <a:pt x="21" y="37"/>
                      </a:moveTo>
                      <a:cubicBezTo>
                        <a:pt x="27" y="37"/>
                        <a:pt x="32" y="34"/>
                        <a:pt x="36" y="31"/>
                      </a:cubicBezTo>
                      <a:cubicBezTo>
                        <a:pt x="6" y="0"/>
                        <a:pt x="6" y="0"/>
                        <a:pt x="6" y="0"/>
                      </a:cubicBezTo>
                      <a:cubicBezTo>
                        <a:pt x="2" y="4"/>
                        <a:pt x="0" y="10"/>
                        <a:pt x="0" y="15"/>
                      </a:cubicBezTo>
                      <a:cubicBezTo>
                        <a:pt x="0" y="27"/>
                        <a:pt x="9" y="37"/>
                        <a:pt x="21" y="37"/>
                      </a:cubicBezTo>
                      <a:close/>
                    </a:path>
                  </a:pathLst>
                </a:custGeom>
                <a:solidFill>
                  <a:srgbClr val="D7F0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64" name="Freeform 121">
                  <a:extLst>
                    <a:ext uri="{FF2B5EF4-FFF2-40B4-BE49-F238E27FC236}">
                      <a16:creationId xmlns:a16="http://schemas.microsoft.com/office/drawing/2014/main" id="{A663C3BF-53F9-4305-81F1-BCC0FE137ECE}"/>
                    </a:ext>
                  </a:extLst>
                </p:cNvPr>
                <p:cNvSpPr>
                  <a:spLocks/>
                </p:cNvSpPr>
                <p:nvPr userDrawn="1"/>
              </p:nvSpPr>
              <p:spPr bwMode="auto">
                <a:xfrm>
                  <a:off x="6345" y="1299"/>
                  <a:ext cx="17" cy="17"/>
                </a:xfrm>
                <a:custGeom>
                  <a:avLst/>
                  <a:gdLst>
                    <a:gd name="T0" fmla="*/ 22 w 37"/>
                    <a:gd name="T1" fmla="*/ 37 h 37"/>
                    <a:gd name="T2" fmla="*/ 37 w 37"/>
                    <a:gd name="T3" fmla="*/ 31 h 37"/>
                    <a:gd name="T4" fmla="*/ 7 w 37"/>
                    <a:gd name="T5" fmla="*/ 0 h 37"/>
                    <a:gd name="T6" fmla="*/ 0 w 37"/>
                    <a:gd name="T7" fmla="*/ 15 h 37"/>
                    <a:gd name="T8" fmla="*/ 22 w 37"/>
                    <a:gd name="T9" fmla="*/ 37 h 37"/>
                  </a:gdLst>
                  <a:ahLst/>
                  <a:cxnLst>
                    <a:cxn ang="0">
                      <a:pos x="T0" y="T1"/>
                    </a:cxn>
                    <a:cxn ang="0">
                      <a:pos x="T2" y="T3"/>
                    </a:cxn>
                    <a:cxn ang="0">
                      <a:pos x="T4" y="T5"/>
                    </a:cxn>
                    <a:cxn ang="0">
                      <a:pos x="T6" y="T7"/>
                    </a:cxn>
                    <a:cxn ang="0">
                      <a:pos x="T8" y="T9"/>
                    </a:cxn>
                  </a:cxnLst>
                  <a:rect l="0" t="0" r="r" b="b"/>
                  <a:pathLst>
                    <a:path w="37" h="37">
                      <a:moveTo>
                        <a:pt x="22" y="37"/>
                      </a:moveTo>
                      <a:cubicBezTo>
                        <a:pt x="28" y="37"/>
                        <a:pt x="33" y="34"/>
                        <a:pt x="37" y="31"/>
                      </a:cubicBezTo>
                      <a:cubicBezTo>
                        <a:pt x="7" y="0"/>
                        <a:pt x="7" y="0"/>
                        <a:pt x="7" y="0"/>
                      </a:cubicBezTo>
                      <a:cubicBezTo>
                        <a:pt x="3" y="4"/>
                        <a:pt x="0" y="10"/>
                        <a:pt x="0" y="15"/>
                      </a:cubicBezTo>
                      <a:cubicBezTo>
                        <a:pt x="0" y="27"/>
                        <a:pt x="10" y="37"/>
                        <a:pt x="22" y="37"/>
                      </a:cubicBezTo>
                      <a:close/>
                    </a:path>
                  </a:pathLst>
                </a:custGeom>
                <a:solidFill>
                  <a:srgbClr val="D7F0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65" name="Freeform 122">
                  <a:extLst>
                    <a:ext uri="{FF2B5EF4-FFF2-40B4-BE49-F238E27FC236}">
                      <a16:creationId xmlns:a16="http://schemas.microsoft.com/office/drawing/2014/main" id="{42FA97B0-A53B-4F81-8C02-5EE6243E8F45}"/>
                    </a:ext>
                  </a:extLst>
                </p:cNvPr>
                <p:cNvSpPr>
                  <a:spLocks/>
                </p:cNvSpPr>
                <p:nvPr userDrawn="1"/>
              </p:nvSpPr>
              <p:spPr bwMode="auto">
                <a:xfrm>
                  <a:off x="6384" y="1299"/>
                  <a:ext cx="17" cy="17"/>
                </a:xfrm>
                <a:custGeom>
                  <a:avLst/>
                  <a:gdLst>
                    <a:gd name="T0" fmla="*/ 21 w 36"/>
                    <a:gd name="T1" fmla="*/ 37 h 37"/>
                    <a:gd name="T2" fmla="*/ 36 w 36"/>
                    <a:gd name="T3" fmla="*/ 31 h 37"/>
                    <a:gd name="T4" fmla="*/ 6 w 36"/>
                    <a:gd name="T5" fmla="*/ 0 h 37"/>
                    <a:gd name="T6" fmla="*/ 0 w 36"/>
                    <a:gd name="T7" fmla="*/ 15 h 37"/>
                    <a:gd name="T8" fmla="*/ 21 w 36"/>
                    <a:gd name="T9" fmla="*/ 37 h 37"/>
                  </a:gdLst>
                  <a:ahLst/>
                  <a:cxnLst>
                    <a:cxn ang="0">
                      <a:pos x="T0" y="T1"/>
                    </a:cxn>
                    <a:cxn ang="0">
                      <a:pos x="T2" y="T3"/>
                    </a:cxn>
                    <a:cxn ang="0">
                      <a:pos x="T4" y="T5"/>
                    </a:cxn>
                    <a:cxn ang="0">
                      <a:pos x="T6" y="T7"/>
                    </a:cxn>
                    <a:cxn ang="0">
                      <a:pos x="T8" y="T9"/>
                    </a:cxn>
                  </a:cxnLst>
                  <a:rect l="0" t="0" r="r" b="b"/>
                  <a:pathLst>
                    <a:path w="36" h="37">
                      <a:moveTo>
                        <a:pt x="21" y="37"/>
                      </a:moveTo>
                      <a:cubicBezTo>
                        <a:pt x="27" y="37"/>
                        <a:pt x="32" y="34"/>
                        <a:pt x="36" y="31"/>
                      </a:cubicBezTo>
                      <a:cubicBezTo>
                        <a:pt x="6" y="0"/>
                        <a:pt x="6" y="0"/>
                        <a:pt x="6" y="0"/>
                      </a:cubicBezTo>
                      <a:cubicBezTo>
                        <a:pt x="2" y="4"/>
                        <a:pt x="0" y="10"/>
                        <a:pt x="0" y="15"/>
                      </a:cubicBezTo>
                      <a:cubicBezTo>
                        <a:pt x="0" y="27"/>
                        <a:pt x="9" y="37"/>
                        <a:pt x="21" y="37"/>
                      </a:cubicBezTo>
                      <a:close/>
                    </a:path>
                  </a:pathLst>
                </a:custGeom>
                <a:solidFill>
                  <a:srgbClr val="D7F0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66" name="Line 123">
                  <a:extLst>
                    <a:ext uri="{FF2B5EF4-FFF2-40B4-BE49-F238E27FC236}">
                      <a16:creationId xmlns:a16="http://schemas.microsoft.com/office/drawing/2014/main" id="{31DAE53E-4C88-4A9F-AE52-C5A34C5ADF67}"/>
                    </a:ext>
                  </a:extLst>
                </p:cNvPr>
                <p:cNvSpPr>
                  <a:spLocks noChangeShapeType="1"/>
                </p:cNvSpPr>
                <p:nvPr userDrawn="1"/>
              </p:nvSpPr>
              <p:spPr bwMode="auto">
                <a:xfrm>
                  <a:off x="6223" y="1291"/>
                  <a:ext cx="20" cy="0"/>
                </a:xfrm>
                <a:prstGeom prst="line">
                  <a:avLst/>
                </a:prstGeom>
                <a:noFill/>
                <a:ln w="4763" cap="rnd">
                  <a:solidFill>
                    <a:srgbClr val="BAD80A"/>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67" name="Line 124">
                  <a:extLst>
                    <a:ext uri="{FF2B5EF4-FFF2-40B4-BE49-F238E27FC236}">
                      <a16:creationId xmlns:a16="http://schemas.microsoft.com/office/drawing/2014/main" id="{1CD8F167-88CD-46D9-A951-F2B2E2852B6B}"/>
                    </a:ext>
                  </a:extLst>
                </p:cNvPr>
                <p:cNvSpPr>
                  <a:spLocks noChangeShapeType="1"/>
                </p:cNvSpPr>
                <p:nvPr userDrawn="1"/>
              </p:nvSpPr>
              <p:spPr bwMode="auto">
                <a:xfrm>
                  <a:off x="6223" y="1298"/>
                  <a:ext cx="20" cy="0"/>
                </a:xfrm>
                <a:prstGeom prst="line">
                  <a:avLst/>
                </a:prstGeom>
                <a:noFill/>
                <a:ln w="4763" cap="rnd">
                  <a:solidFill>
                    <a:srgbClr val="BAD80A"/>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68" name="Freeform 125">
                  <a:extLst>
                    <a:ext uri="{FF2B5EF4-FFF2-40B4-BE49-F238E27FC236}">
                      <a16:creationId xmlns:a16="http://schemas.microsoft.com/office/drawing/2014/main" id="{865C61AB-E40D-479F-A7BF-F43861CC03BA}"/>
                    </a:ext>
                  </a:extLst>
                </p:cNvPr>
                <p:cNvSpPr>
                  <a:spLocks/>
                </p:cNvSpPr>
                <p:nvPr userDrawn="1"/>
              </p:nvSpPr>
              <p:spPr bwMode="auto">
                <a:xfrm>
                  <a:off x="6215" y="1237"/>
                  <a:ext cx="44" cy="46"/>
                </a:xfrm>
                <a:custGeom>
                  <a:avLst/>
                  <a:gdLst>
                    <a:gd name="T0" fmla="*/ 18 w 96"/>
                    <a:gd name="T1" fmla="*/ 0 h 101"/>
                    <a:gd name="T2" fmla="*/ 0 w 96"/>
                    <a:gd name="T3" fmla="*/ 101 h 101"/>
                    <a:gd name="T4" fmla="*/ 78 w 96"/>
                    <a:gd name="T5" fmla="*/ 101 h 101"/>
                    <a:gd name="T6" fmla="*/ 96 w 96"/>
                    <a:gd name="T7" fmla="*/ 0 h 101"/>
                    <a:gd name="T8" fmla="*/ 18 w 96"/>
                    <a:gd name="T9" fmla="*/ 0 h 101"/>
                  </a:gdLst>
                  <a:ahLst/>
                  <a:cxnLst>
                    <a:cxn ang="0">
                      <a:pos x="T0" y="T1"/>
                    </a:cxn>
                    <a:cxn ang="0">
                      <a:pos x="T2" y="T3"/>
                    </a:cxn>
                    <a:cxn ang="0">
                      <a:pos x="T4" y="T5"/>
                    </a:cxn>
                    <a:cxn ang="0">
                      <a:pos x="T6" y="T7"/>
                    </a:cxn>
                    <a:cxn ang="0">
                      <a:pos x="T8" y="T9"/>
                    </a:cxn>
                  </a:cxnLst>
                  <a:rect l="0" t="0" r="r" b="b"/>
                  <a:pathLst>
                    <a:path w="96" h="101">
                      <a:moveTo>
                        <a:pt x="18" y="0"/>
                      </a:moveTo>
                      <a:cubicBezTo>
                        <a:pt x="5" y="28"/>
                        <a:pt x="1" y="69"/>
                        <a:pt x="0" y="101"/>
                      </a:cubicBezTo>
                      <a:cubicBezTo>
                        <a:pt x="78" y="101"/>
                        <a:pt x="78" y="101"/>
                        <a:pt x="78" y="101"/>
                      </a:cubicBezTo>
                      <a:cubicBezTo>
                        <a:pt x="79" y="69"/>
                        <a:pt x="83" y="28"/>
                        <a:pt x="96" y="0"/>
                      </a:cubicBezTo>
                      <a:lnTo>
                        <a:pt x="18" y="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69" name="Freeform 126">
                  <a:extLst>
                    <a:ext uri="{FF2B5EF4-FFF2-40B4-BE49-F238E27FC236}">
                      <a16:creationId xmlns:a16="http://schemas.microsoft.com/office/drawing/2014/main" id="{236826D5-5436-423F-B1B9-40B24B377CC5}"/>
                    </a:ext>
                  </a:extLst>
                </p:cNvPr>
                <p:cNvSpPr>
                  <a:spLocks/>
                </p:cNvSpPr>
                <p:nvPr userDrawn="1"/>
              </p:nvSpPr>
              <p:spPr bwMode="auto">
                <a:xfrm>
                  <a:off x="6215" y="1237"/>
                  <a:ext cx="36" cy="46"/>
                </a:xfrm>
                <a:custGeom>
                  <a:avLst/>
                  <a:gdLst>
                    <a:gd name="T0" fmla="*/ 18 w 79"/>
                    <a:gd name="T1" fmla="*/ 0 h 101"/>
                    <a:gd name="T2" fmla="*/ 0 w 79"/>
                    <a:gd name="T3" fmla="*/ 101 h 101"/>
                    <a:gd name="T4" fmla="*/ 78 w 79"/>
                    <a:gd name="T5" fmla="*/ 101 h 101"/>
                    <a:gd name="T6" fmla="*/ 18 w 79"/>
                    <a:gd name="T7" fmla="*/ 0 h 101"/>
                  </a:gdLst>
                  <a:ahLst/>
                  <a:cxnLst>
                    <a:cxn ang="0">
                      <a:pos x="T0" y="T1"/>
                    </a:cxn>
                    <a:cxn ang="0">
                      <a:pos x="T2" y="T3"/>
                    </a:cxn>
                    <a:cxn ang="0">
                      <a:pos x="T4" y="T5"/>
                    </a:cxn>
                    <a:cxn ang="0">
                      <a:pos x="T6" y="T7"/>
                    </a:cxn>
                  </a:cxnLst>
                  <a:rect l="0" t="0" r="r" b="b"/>
                  <a:pathLst>
                    <a:path w="79" h="101">
                      <a:moveTo>
                        <a:pt x="18" y="0"/>
                      </a:moveTo>
                      <a:cubicBezTo>
                        <a:pt x="5" y="28"/>
                        <a:pt x="1" y="69"/>
                        <a:pt x="0" y="101"/>
                      </a:cubicBezTo>
                      <a:cubicBezTo>
                        <a:pt x="78" y="101"/>
                        <a:pt x="78" y="101"/>
                        <a:pt x="78" y="101"/>
                      </a:cubicBezTo>
                      <a:cubicBezTo>
                        <a:pt x="79" y="69"/>
                        <a:pt x="18" y="0"/>
                        <a:pt x="18" y="0"/>
                      </a:cubicBezTo>
                      <a:close/>
                    </a:path>
                  </a:pathLst>
                </a:custGeom>
                <a:solidFill>
                  <a:srgbClr val="D7F0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70" name="Line 127">
                  <a:extLst>
                    <a:ext uri="{FF2B5EF4-FFF2-40B4-BE49-F238E27FC236}">
                      <a16:creationId xmlns:a16="http://schemas.microsoft.com/office/drawing/2014/main" id="{5206F7D0-16FB-409F-89D2-9F5932A7FCEE}"/>
                    </a:ext>
                  </a:extLst>
                </p:cNvPr>
                <p:cNvSpPr>
                  <a:spLocks noChangeShapeType="1"/>
                </p:cNvSpPr>
                <p:nvPr userDrawn="1"/>
              </p:nvSpPr>
              <p:spPr bwMode="auto">
                <a:xfrm>
                  <a:off x="6174" y="1047"/>
                  <a:ext cx="0" cy="71"/>
                </a:xfrm>
                <a:prstGeom prst="line">
                  <a:avLst/>
                </a:prstGeom>
                <a:noFill/>
                <a:ln w="6350" cap="rnd">
                  <a:solidFill>
                    <a:srgbClr val="73737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71" name="Line 128">
                  <a:extLst>
                    <a:ext uri="{FF2B5EF4-FFF2-40B4-BE49-F238E27FC236}">
                      <a16:creationId xmlns:a16="http://schemas.microsoft.com/office/drawing/2014/main" id="{50CBBA89-95A0-4499-9D73-4AADC3208E6D}"/>
                    </a:ext>
                  </a:extLst>
                </p:cNvPr>
                <p:cNvSpPr>
                  <a:spLocks noChangeShapeType="1"/>
                </p:cNvSpPr>
                <p:nvPr userDrawn="1"/>
              </p:nvSpPr>
              <p:spPr bwMode="auto">
                <a:xfrm flipV="1">
                  <a:off x="6264" y="1136"/>
                  <a:ext cx="25" cy="25"/>
                </a:xfrm>
                <a:prstGeom prst="line">
                  <a:avLst/>
                </a:prstGeom>
                <a:noFill/>
                <a:ln w="14288" cap="rnd">
                  <a:solidFill>
                    <a:srgbClr val="93939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72" name="Freeform 129">
                  <a:extLst>
                    <a:ext uri="{FF2B5EF4-FFF2-40B4-BE49-F238E27FC236}">
                      <a16:creationId xmlns:a16="http://schemas.microsoft.com/office/drawing/2014/main" id="{530E8EB8-BFBC-4276-89FD-D2D027C59702}"/>
                    </a:ext>
                  </a:extLst>
                </p:cNvPr>
                <p:cNvSpPr>
                  <a:spLocks/>
                </p:cNvSpPr>
                <p:nvPr userDrawn="1"/>
              </p:nvSpPr>
              <p:spPr bwMode="auto">
                <a:xfrm>
                  <a:off x="6168" y="1123"/>
                  <a:ext cx="26" cy="19"/>
                </a:xfrm>
                <a:custGeom>
                  <a:avLst/>
                  <a:gdLst>
                    <a:gd name="T0" fmla="*/ 43 w 58"/>
                    <a:gd name="T1" fmla="*/ 25 h 43"/>
                    <a:gd name="T2" fmla="*/ 25 w 58"/>
                    <a:gd name="T3" fmla="*/ 7 h 43"/>
                    <a:gd name="T4" fmla="*/ 26 w 58"/>
                    <a:gd name="T5" fmla="*/ 0 h 43"/>
                    <a:gd name="T6" fmla="*/ 3 w 58"/>
                    <a:gd name="T7" fmla="*/ 0 h 43"/>
                    <a:gd name="T8" fmla="*/ 0 w 58"/>
                    <a:gd name="T9" fmla="*/ 14 h 43"/>
                    <a:gd name="T10" fmla="*/ 29 w 58"/>
                    <a:gd name="T11" fmla="*/ 43 h 43"/>
                    <a:gd name="T12" fmla="*/ 58 w 58"/>
                    <a:gd name="T13" fmla="*/ 16 h 43"/>
                    <a:gd name="T14" fmla="*/ 43 w 58"/>
                    <a:gd name="T15" fmla="*/ 25 h 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43">
                      <a:moveTo>
                        <a:pt x="43" y="25"/>
                      </a:moveTo>
                      <a:cubicBezTo>
                        <a:pt x="33" y="25"/>
                        <a:pt x="25" y="17"/>
                        <a:pt x="25" y="7"/>
                      </a:cubicBezTo>
                      <a:cubicBezTo>
                        <a:pt x="25" y="4"/>
                        <a:pt x="25" y="2"/>
                        <a:pt x="26" y="0"/>
                      </a:cubicBezTo>
                      <a:cubicBezTo>
                        <a:pt x="3" y="0"/>
                        <a:pt x="3" y="0"/>
                        <a:pt x="3" y="0"/>
                      </a:cubicBezTo>
                      <a:cubicBezTo>
                        <a:pt x="1" y="4"/>
                        <a:pt x="0" y="9"/>
                        <a:pt x="0" y="14"/>
                      </a:cubicBezTo>
                      <a:cubicBezTo>
                        <a:pt x="0" y="30"/>
                        <a:pt x="13" y="43"/>
                        <a:pt x="29" y="43"/>
                      </a:cubicBezTo>
                      <a:cubicBezTo>
                        <a:pt x="45" y="43"/>
                        <a:pt x="57" y="31"/>
                        <a:pt x="58" y="16"/>
                      </a:cubicBezTo>
                      <a:cubicBezTo>
                        <a:pt x="55" y="21"/>
                        <a:pt x="49" y="25"/>
                        <a:pt x="43" y="25"/>
                      </a:cubicBez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73" name="Oval 130">
                  <a:extLst>
                    <a:ext uri="{FF2B5EF4-FFF2-40B4-BE49-F238E27FC236}">
                      <a16:creationId xmlns:a16="http://schemas.microsoft.com/office/drawing/2014/main" id="{F5AB92AD-9E1A-445B-B710-ABAF476ED5E4}"/>
                    </a:ext>
                  </a:extLst>
                </p:cNvPr>
                <p:cNvSpPr>
                  <a:spLocks noChangeArrowheads="1"/>
                </p:cNvSpPr>
                <p:nvPr userDrawn="1"/>
              </p:nvSpPr>
              <p:spPr bwMode="auto">
                <a:xfrm>
                  <a:off x="6167" y="1112"/>
                  <a:ext cx="14" cy="14"/>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74" name="Oval 131">
                  <a:extLst>
                    <a:ext uri="{FF2B5EF4-FFF2-40B4-BE49-F238E27FC236}">
                      <a16:creationId xmlns:a16="http://schemas.microsoft.com/office/drawing/2014/main" id="{39DCAFE6-F164-4232-986E-79AD419BE3F8}"/>
                    </a:ext>
                  </a:extLst>
                </p:cNvPr>
                <p:cNvSpPr>
                  <a:spLocks noChangeArrowheads="1"/>
                </p:cNvSpPr>
                <p:nvPr userDrawn="1"/>
              </p:nvSpPr>
              <p:spPr bwMode="auto">
                <a:xfrm>
                  <a:off x="6171" y="1116"/>
                  <a:ext cx="6" cy="6"/>
                </a:xfrm>
                <a:prstGeom prst="ellipse">
                  <a:avLst/>
                </a:pr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75" name="Rectangle 132">
                  <a:extLst>
                    <a:ext uri="{FF2B5EF4-FFF2-40B4-BE49-F238E27FC236}">
                      <a16:creationId xmlns:a16="http://schemas.microsoft.com/office/drawing/2014/main" id="{489AE244-82A3-44C8-B8EE-6E24E3B6012F}"/>
                    </a:ext>
                  </a:extLst>
                </p:cNvPr>
                <p:cNvSpPr>
                  <a:spLocks noChangeArrowheads="1"/>
                </p:cNvSpPr>
                <p:nvPr userDrawn="1"/>
              </p:nvSpPr>
              <p:spPr bwMode="auto">
                <a:xfrm>
                  <a:off x="6035" y="1072"/>
                  <a:ext cx="38" cy="10"/>
                </a:xfrm>
                <a:prstGeom prst="rect">
                  <a:avLst/>
                </a:prstGeom>
                <a:solidFill>
                  <a:srgbClr val="107C1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76" name="Rectangle 133">
                  <a:extLst>
                    <a:ext uri="{FF2B5EF4-FFF2-40B4-BE49-F238E27FC236}">
                      <a16:creationId xmlns:a16="http://schemas.microsoft.com/office/drawing/2014/main" id="{EFACC417-4684-42EA-A415-5E742E5759DF}"/>
                    </a:ext>
                  </a:extLst>
                </p:cNvPr>
                <p:cNvSpPr>
                  <a:spLocks noChangeArrowheads="1"/>
                </p:cNvSpPr>
                <p:nvPr userDrawn="1"/>
              </p:nvSpPr>
              <p:spPr bwMode="auto">
                <a:xfrm>
                  <a:off x="6035" y="1082"/>
                  <a:ext cx="38" cy="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77" name="Freeform 134">
                  <a:extLst>
                    <a:ext uri="{FF2B5EF4-FFF2-40B4-BE49-F238E27FC236}">
                      <a16:creationId xmlns:a16="http://schemas.microsoft.com/office/drawing/2014/main" id="{76DE2179-63A6-4B68-BE59-D3415B1C5CAE}"/>
                    </a:ext>
                  </a:extLst>
                </p:cNvPr>
                <p:cNvSpPr>
                  <a:spLocks/>
                </p:cNvSpPr>
                <p:nvPr userDrawn="1"/>
              </p:nvSpPr>
              <p:spPr bwMode="auto">
                <a:xfrm>
                  <a:off x="6073" y="1160"/>
                  <a:ext cx="120" cy="52"/>
                </a:xfrm>
                <a:custGeom>
                  <a:avLst/>
                  <a:gdLst>
                    <a:gd name="T0" fmla="*/ 147 w 263"/>
                    <a:gd name="T1" fmla="*/ 116 h 116"/>
                    <a:gd name="T2" fmla="*/ 0 w 263"/>
                    <a:gd name="T3" fmla="*/ 116 h 116"/>
                    <a:gd name="T4" fmla="*/ 0 w 263"/>
                    <a:gd name="T5" fmla="*/ 0 h 116"/>
                    <a:gd name="T6" fmla="*/ 263 w 263"/>
                    <a:gd name="T7" fmla="*/ 0 h 116"/>
                    <a:gd name="T8" fmla="*/ 147 w 263"/>
                    <a:gd name="T9" fmla="*/ 116 h 116"/>
                  </a:gdLst>
                  <a:ahLst/>
                  <a:cxnLst>
                    <a:cxn ang="0">
                      <a:pos x="T0" y="T1"/>
                    </a:cxn>
                    <a:cxn ang="0">
                      <a:pos x="T2" y="T3"/>
                    </a:cxn>
                    <a:cxn ang="0">
                      <a:pos x="T4" y="T5"/>
                    </a:cxn>
                    <a:cxn ang="0">
                      <a:pos x="T6" y="T7"/>
                    </a:cxn>
                    <a:cxn ang="0">
                      <a:pos x="T8" y="T9"/>
                    </a:cxn>
                  </a:cxnLst>
                  <a:rect l="0" t="0" r="r" b="b"/>
                  <a:pathLst>
                    <a:path w="263" h="116">
                      <a:moveTo>
                        <a:pt x="147" y="116"/>
                      </a:moveTo>
                      <a:cubicBezTo>
                        <a:pt x="0" y="116"/>
                        <a:pt x="0" y="116"/>
                        <a:pt x="0" y="116"/>
                      </a:cubicBezTo>
                      <a:cubicBezTo>
                        <a:pt x="0" y="0"/>
                        <a:pt x="0" y="0"/>
                        <a:pt x="0" y="0"/>
                      </a:cubicBezTo>
                      <a:cubicBezTo>
                        <a:pt x="263" y="0"/>
                        <a:pt x="263" y="0"/>
                        <a:pt x="263" y="0"/>
                      </a:cubicBezTo>
                      <a:cubicBezTo>
                        <a:pt x="263" y="64"/>
                        <a:pt x="211" y="116"/>
                        <a:pt x="147" y="116"/>
                      </a:cubicBez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78" name="Freeform 135">
                  <a:extLst>
                    <a:ext uri="{FF2B5EF4-FFF2-40B4-BE49-F238E27FC236}">
                      <a16:creationId xmlns:a16="http://schemas.microsoft.com/office/drawing/2014/main" id="{EC6E9907-C10B-4E3D-8C96-9BC787D97E2A}"/>
                    </a:ext>
                  </a:extLst>
                </p:cNvPr>
                <p:cNvSpPr>
                  <a:spLocks/>
                </p:cNvSpPr>
                <p:nvPr userDrawn="1"/>
              </p:nvSpPr>
              <p:spPr bwMode="auto">
                <a:xfrm>
                  <a:off x="5848" y="1209"/>
                  <a:ext cx="311" cy="53"/>
                </a:xfrm>
                <a:custGeom>
                  <a:avLst/>
                  <a:gdLst>
                    <a:gd name="T0" fmla="*/ 565 w 682"/>
                    <a:gd name="T1" fmla="*/ 116 h 116"/>
                    <a:gd name="T2" fmla="*/ 682 w 682"/>
                    <a:gd name="T3" fmla="*/ 0 h 116"/>
                    <a:gd name="T4" fmla="*/ 0 w 682"/>
                    <a:gd name="T5" fmla="*/ 0 h 116"/>
                    <a:gd name="T6" fmla="*/ 196 w 682"/>
                    <a:gd name="T7" fmla="*/ 116 h 116"/>
                    <a:gd name="T8" fmla="*/ 565 w 682"/>
                    <a:gd name="T9" fmla="*/ 116 h 116"/>
                  </a:gdLst>
                  <a:ahLst/>
                  <a:cxnLst>
                    <a:cxn ang="0">
                      <a:pos x="T0" y="T1"/>
                    </a:cxn>
                    <a:cxn ang="0">
                      <a:pos x="T2" y="T3"/>
                    </a:cxn>
                    <a:cxn ang="0">
                      <a:pos x="T4" y="T5"/>
                    </a:cxn>
                    <a:cxn ang="0">
                      <a:pos x="T6" y="T7"/>
                    </a:cxn>
                    <a:cxn ang="0">
                      <a:pos x="T8" y="T9"/>
                    </a:cxn>
                  </a:cxnLst>
                  <a:rect l="0" t="0" r="r" b="b"/>
                  <a:pathLst>
                    <a:path w="682" h="116">
                      <a:moveTo>
                        <a:pt x="565" y="116"/>
                      </a:moveTo>
                      <a:cubicBezTo>
                        <a:pt x="630" y="116"/>
                        <a:pt x="682" y="64"/>
                        <a:pt x="682" y="0"/>
                      </a:cubicBezTo>
                      <a:cubicBezTo>
                        <a:pt x="0" y="0"/>
                        <a:pt x="0" y="0"/>
                        <a:pt x="0" y="0"/>
                      </a:cubicBezTo>
                      <a:cubicBezTo>
                        <a:pt x="196" y="116"/>
                        <a:pt x="196" y="116"/>
                        <a:pt x="196" y="116"/>
                      </a:cubicBezTo>
                      <a:lnTo>
                        <a:pt x="565" y="116"/>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79" name="Rectangle 136">
                  <a:extLst>
                    <a:ext uri="{FF2B5EF4-FFF2-40B4-BE49-F238E27FC236}">
                      <a16:creationId xmlns:a16="http://schemas.microsoft.com/office/drawing/2014/main" id="{6775BA55-9F60-40B9-81B5-0EF8E9C43304}"/>
                    </a:ext>
                  </a:extLst>
                </p:cNvPr>
                <p:cNvSpPr>
                  <a:spLocks noChangeArrowheads="1"/>
                </p:cNvSpPr>
                <p:nvPr userDrawn="1"/>
              </p:nvSpPr>
              <p:spPr bwMode="auto">
                <a:xfrm>
                  <a:off x="5848" y="1197"/>
                  <a:ext cx="311" cy="12"/>
                </a:xfrm>
                <a:prstGeom prst="rect">
                  <a:avLst/>
                </a:prstGeom>
                <a:solidFill>
                  <a:srgbClr val="BAD8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80" name="Oval 137">
                  <a:extLst>
                    <a:ext uri="{FF2B5EF4-FFF2-40B4-BE49-F238E27FC236}">
                      <a16:creationId xmlns:a16="http://schemas.microsoft.com/office/drawing/2014/main" id="{F390185E-9237-4ED2-8991-491D38EAA929}"/>
                    </a:ext>
                  </a:extLst>
                </p:cNvPr>
                <p:cNvSpPr>
                  <a:spLocks noChangeArrowheads="1"/>
                </p:cNvSpPr>
                <p:nvPr userDrawn="1"/>
              </p:nvSpPr>
              <p:spPr bwMode="auto">
                <a:xfrm>
                  <a:off x="5945" y="1226"/>
                  <a:ext cx="14" cy="14"/>
                </a:xfrm>
                <a:prstGeom prst="ellipse">
                  <a:avLst/>
                </a:pr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81" name="Oval 138">
                  <a:extLst>
                    <a:ext uri="{FF2B5EF4-FFF2-40B4-BE49-F238E27FC236}">
                      <a16:creationId xmlns:a16="http://schemas.microsoft.com/office/drawing/2014/main" id="{9C22B856-6235-4B7C-A012-781CB3DFBFA5}"/>
                    </a:ext>
                  </a:extLst>
                </p:cNvPr>
                <p:cNvSpPr>
                  <a:spLocks noChangeArrowheads="1"/>
                </p:cNvSpPr>
                <p:nvPr userDrawn="1"/>
              </p:nvSpPr>
              <p:spPr bwMode="auto">
                <a:xfrm>
                  <a:off x="5970" y="1226"/>
                  <a:ext cx="15" cy="14"/>
                </a:xfrm>
                <a:prstGeom prst="ellipse">
                  <a:avLst/>
                </a:pr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82" name="Oval 139">
                  <a:extLst>
                    <a:ext uri="{FF2B5EF4-FFF2-40B4-BE49-F238E27FC236}">
                      <a16:creationId xmlns:a16="http://schemas.microsoft.com/office/drawing/2014/main" id="{64A45531-4129-4406-B9BF-08F20B00AC21}"/>
                    </a:ext>
                  </a:extLst>
                </p:cNvPr>
                <p:cNvSpPr>
                  <a:spLocks noChangeArrowheads="1"/>
                </p:cNvSpPr>
                <p:nvPr userDrawn="1"/>
              </p:nvSpPr>
              <p:spPr bwMode="auto">
                <a:xfrm>
                  <a:off x="5996" y="1226"/>
                  <a:ext cx="14" cy="14"/>
                </a:xfrm>
                <a:prstGeom prst="ellipse">
                  <a:avLst/>
                </a:pr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83" name="Rectangle 140">
                  <a:extLst>
                    <a:ext uri="{FF2B5EF4-FFF2-40B4-BE49-F238E27FC236}">
                      <a16:creationId xmlns:a16="http://schemas.microsoft.com/office/drawing/2014/main" id="{E81A1503-7D98-41A9-A3CF-0E716DF3CD52}"/>
                    </a:ext>
                  </a:extLst>
                </p:cNvPr>
                <p:cNvSpPr>
                  <a:spLocks noChangeArrowheads="1"/>
                </p:cNvSpPr>
                <p:nvPr userDrawn="1"/>
              </p:nvSpPr>
              <p:spPr bwMode="auto">
                <a:xfrm>
                  <a:off x="5959" y="1160"/>
                  <a:ext cx="38" cy="37"/>
                </a:xfrm>
                <a:prstGeom prst="rect">
                  <a:avLst/>
                </a:prstGeom>
                <a:solidFill>
                  <a:srgbClr val="7373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84" name="Rectangle 141">
                  <a:extLst>
                    <a:ext uri="{FF2B5EF4-FFF2-40B4-BE49-F238E27FC236}">
                      <a16:creationId xmlns:a16="http://schemas.microsoft.com/office/drawing/2014/main" id="{23328BE3-ADE1-4760-B4A4-1FC0AE6CA4FD}"/>
                    </a:ext>
                  </a:extLst>
                </p:cNvPr>
                <p:cNvSpPr>
                  <a:spLocks noChangeArrowheads="1"/>
                </p:cNvSpPr>
                <p:nvPr userDrawn="1"/>
              </p:nvSpPr>
              <p:spPr bwMode="auto">
                <a:xfrm>
                  <a:off x="5922" y="1160"/>
                  <a:ext cx="37" cy="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85" name="Rectangle 142">
                  <a:extLst>
                    <a:ext uri="{FF2B5EF4-FFF2-40B4-BE49-F238E27FC236}">
                      <a16:creationId xmlns:a16="http://schemas.microsoft.com/office/drawing/2014/main" id="{6777874A-520B-42E2-9315-941ECC201F51}"/>
                    </a:ext>
                  </a:extLst>
                </p:cNvPr>
                <p:cNvSpPr>
                  <a:spLocks noChangeArrowheads="1"/>
                </p:cNvSpPr>
                <p:nvPr userDrawn="1"/>
              </p:nvSpPr>
              <p:spPr bwMode="auto">
                <a:xfrm>
                  <a:off x="5922" y="1122"/>
                  <a:ext cx="37" cy="38"/>
                </a:xfrm>
                <a:prstGeom prst="rect">
                  <a:avLst/>
                </a:prstGeom>
                <a:solidFill>
                  <a:srgbClr val="BAD8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86" name="Rectangle 143">
                  <a:extLst>
                    <a:ext uri="{FF2B5EF4-FFF2-40B4-BE49-F238E27FC236}">
                      <a16:creationId xmlns:a16="http://schemas.microsoft.com/office/drawing/2014/main" id="{4D019A5D-1529-4927-81E9-CBD7F4A41ACF}"/>
                    </a:ext>
                  </a:extLst>
                </p:cNvPr>
                <p:cNvSpPr>
                  <a:spLocks noChangeArrowheads="1"/>
                </p:cNvSpPr>
                <p:nvPr userDrawn="1"/>
              </p:nvSpPr>
              <p:spPr bwMode="auto">
                <a:xfrm>
                  <a:off x="5997" y="1160"/>
                  <a:ext cx="38" cy="37"/>
                </a:xfrm>
                <a:prstGeom prst="rect">
                  <a:avLst/>
                </a:prstGeom>
                <a:solidFill>
                  <a:srgbClr val="00136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87" name="Rectangle 144">
                  <a:extLst>
                    <a:ext uri="{FF2B5EF4-FFF2-40B4-BE49-F238E27FC236}">
                      <a16:creationId xmlns:a16="http://schemas.microsoft.com/office/drawing/2014/main" id="{0D01EA47-B0FA-477E-BCFB-C788C9CFB8FF}"/>
                    </a:ext>
                  </a:extLst>
                </p:cNvPr>
                <p:cNvSpPr>
                  <a:spLocks noChangeArrowheads="1"/>
                </p:cNvSpPr>
                <p:nvPr userDrawn="1"/>
              </p:nvSpPr>
              <p:spPr bwMode="auto">
                <a:xfrm>
                  <a:off x="6035" y="1160"/>
                  <a:ext cx="38" cy="37"/>
                </a:xfrm>
                <a:prstGeom prst="rect">
                  <a:avLst/>
                </a:prstGeom>
                <a:solidFill>
                  <a:srgbClr val="107C1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88" name="Rectangle 145">
                  <a:extLst>
                    <a:ext uri="{FF2B5EF4-FFF2-40B4-BE49-F238E27FC236}">
                      <a16:creationId xmlns:a16="http://schemas.microsoft.com/office/drawing/2014/main" id="{08F50CD9-1785-45DA-919F-089D49E7997C}"/>
                    </a:ext>
                  </a:extLst>
                </p:cNvPr>
                <p:cNvSpPr>
                  <a:spLocks noChangeArrowheads="1"/>
                </p:cNvSpPr>
                <p:nvPr userDrawn="1"/>
              </p:nvSpPr>
              <p:spPr bwMode="auto">
                <a:xfrm>
                  <a:off x="5959" y="1122"/>
                  <a:ext cx="38" cy="38"/>
                </a:xfrm>
                <a:prstGeom prst="rect">
                  <a:avLst/>
                </a:prstGeom>
                <a:solidFill>
                  <a:srgbClr val="00136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89" name="Rectangle 146">
                  <a:extLst>
                    <a:ext uri="{FF2B5EF4-FFF2-40B4-BE49-F238E27FC236}">
                      <a16:creationId xmlns:a16="http://schemas.microsoft.com/office/drawing/2014/main" id="{F130CD5F-987D-40D8-A6F3-D6FF9B6BE8D9}"/>
                    </a:ext>
                  </a:extLst>
                </p:cNvPr>
                <p:cNvSpPr>
                  <a:spLocks noChangeArrowheads="1"/>
                </p:cNvSpPr>
                <p:nvPr userDrawn="1"/>
              </p:nvSpPr>
              <p:spPr bwMode="auto">
                <a:xfrm>
                  <a:off x="5997" y="1122"/>
                  <a:ext cx="38" cy="38"/>
                </a:xfrm>
                <a:prstGeom prst="rect">
                  <a:avLst/>
                </a:prstGeom>
                <a:solidFill>
                  <a:srgbClr val="107C1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90" name="Rectangle 147">
                  <a:extLst>
                    <a:ext uri="{FF2B5EF4-FFF2-40B4-BE49-F238E27FC236}">
                      <a16:creationId xmlns:a16="http://schemas.microsoft.com/office/drawing/2014/main" id="{8B200253-24E1-4B23-AB41-5BEFCA51D219}"/>
                    </a:ext>
                  </a:extLst>
                </p:cNvPr>
                <p:cNvSpPr>
                  <a:spLocks noChangeArrowheads="1"/>
                </p:cNvSpPr>
                <p:nvPr userDrawn="1"/>
              </p:nvSpPr>
              <p:spPr bwMode="auto">
                <a:xfrm>
                  <a:off x="6048" y="1094"/>
                  <a:ext cx="10" cy="53"/>
                </a:xfrm>
                <a:prstGeom prst="rect">
                  <a:avLst/>
                </a:prstGeom>
                <a:solidFill>
                  <a:srgbClr val="BAD8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91" name="Freeform 148">
                  <a:extLst>
                    <a:ext uri="{FF2B5EF4-FFF2-40B4-BE49-F238E27FC236}">
                      <a16:creationId xmlns:a16="http://schemas.microsoft.com/office/drawing/2014/main" id="{D70429FB-AA5D-4098-87FD-4012B0A0FED5}"/>
                    </a:ext>
                  </a:extLst>
                </p:cNvPr>
                <p:cNvSpPr>
                  <a:spLocks/>
                </p:cNvSpPr>
                <p:nvPr userDrawn="1"/>
              </p:nvSpPr>
              <p:spPr bwMode="auto">
                <a:xfrm>
                  <a:off x="5931" y="1251"/>
                  <a:ext cx="201" cy="12"/>
                </a:xfrm>
                <a:custGeom>
                  <a:avLst/>
                  <a:gdLst>
                    <a:gd name="T0" fmla="*/ 435 w 441"/>
                    <a:gd name="T1" fmla="*/ 0 h 26"/>
                    <a:gd name="T2" fmla="*/ 388 w 441"/>
                    <a:gd name="T3" fmla="*/ 0 h 26"/>
                    <a:gd name="T4" fmla="*/ 341 w 441"/>
                    <a:gd name="T5" fmla="*/ 0 h 26"/>
                    <a:gd name="T6" fmla="*/ 341 w 441"/>
                    <a:gd name="T7" fmla="*/ 0 h 26"/>
                    <a:gd name="T8" fmla="*/ 341 w 441"/>
                    <a:gd name="T9" fmla="*/ 0 h 26"/>
                    <a:gd name="T10" fmla="*/ 294 w 441"/>
                    <a:gd name="T11" fmla="*/ 0 h 26"/>
                    <a:gd name="T12" fmla="*/ 294 w 441"/>
                    <a:gd name="T13" fmla="*/ 0 h 26"/>
                    <a:gd name="T14" fmla="*/ 294 w 441"/>
                    <a:gd name="T15" fmla="*/ 0 h 26"/>
                    <a:gd name="T16" fmla="*/ 247 w 441"/>
                    <a:gd name="T17" fmla="*/ 0 h 26"/>
                    <a:gd name="T18" fmla="*/ 247 w 441"/>
                    <a:gd name="T19" fmla="*/ 1 h 26"/>
                    <a:gd name="T20" fmla="*/ 247 w 441"/>
                    <a:gd name="T21" fmla="*/ 0 h 26"/>
                    <a:gd name="T22" fmla="*/ 200 w 441"/>
                    <a:gd name="T23" fmla="*/ 0 h 26"/>
                    <a:gd name="T24" fmla="*/ 200 w 441"/>
                    <a:gd name="T25" fmla="*/ 1 h 26"/>
                    <a:gd name="T26" fmla="*/ 200 w 441"/>
                    <a:gd name="T27" fmla="*/ 0 h 26"/>
                    <a:gd name="T28" fmla="*/ 200 w 441"/>
                    <a:gd name="T29" fmla="*/ 0 h 26"/>
                    <a:gd name="T30" fmla="*/ 200 w 441"/>
                    <a:gd name="T31" fmla="*/ 1 h 26"/>
                    <a:gd name="T32" fmla="*/ 200 w 441"/>
                    <a:gd name="T33" fmla="*/ 0 h 26"/>
                    <a:gd name="T34" fmla="*/ 153 w 441"/>
                    <a:gd name="T35" fmla="*/ 0 h 26"/>
                    <a:gd name="T36" fmla="*/ 153 w 441"/>
                    <a:gd name="T37" fmla="*/ 1 h 26"/>
                    <a:gd name="T38" fmla="*/ 153 w 441"/>
                    <a:gd name="T39" fmla="*/ 0 h 26"/>
                    <a:gd name="T40" fmla="*/ 153 w 441"/>
                    <a:gd name="T41" fmla="*/ 1 h 26"/>
                    <a:gd name="T42" fmla="*/ 153 w 441"/>
                    <a:gd name="T43" fmla="*/ 0 h 26"/>
                    <a:gd name="T44" fmla="*/ 106 w 441"/>
                    <a:gd name="T45" fmla="*/ 0 h 26"/>
                    <a:gd name="T46" fmla="*/ 106 w 441"/>
                    <a:gd name="T47" fmla="*/ 1 h 26"/>
                    <a:gd name="T48" fmla="*/ 106 w 441"/>
                    <a:gd name="T49" fmla="*/ 0 h 26"/>
                    <a:gd name="T50" fmla="*/ 106 w 441"/>
                    <a:gd name="T51" fmla="*/ 1 h 26"/>
                    <a:gd name="T52" fmla="*/ 106 w 441"/>
                    <a:gd name="T53" fmla="*/ 0 h 26"/>
                    <a:gd name="T54" fmla="*/ 59 w 441"/>
                    <a:gd name="T55" fmla="*/ 0 h 26"/>
                    <a:gd name="T56" fmla="*/ 59 w 441"/>
                    <a:gd name="T57" fmla="*/ 1 h 26"/>
                    <a:gd name="T58" fmla="*/ 59 w 441"/>
                    <a:gd name="T59" fmla="*/ 1 h 26"/>
                    <a:gd name="T60" fmla="*/ 59 w 441"/>
                    <a:gd name="T61" fmla="*/ 0 h 26"/>
                    <a:gd name="T62" fmla="*/ 59 w 441"/>
                    <a:gd name="T63" fmla="*/ 0 h 26"/>
                    <a:gd name="T64" fmla="*/ 32 w 441"/>
                    <a:gd name="T65" fmla="*/ 17 h 26"/>
                    <a:gd name="T66" fmla="*/ 32 w 441"/>
                    <a:gd name="T67" fmla="*/ 17 h 26"/>
                    <a:gd name="T68" fmla="*/ 12 w 441"/>
                    <a:gd name="T69" fmla="*/ 0 h 26"/>
                    <a:gd name="T70" fmla="*/ 0 w 441"/>
                    <a:gd name="T71" fmla="*/ 15 h 26"/>
                    <a:gd name="T72" fmla="*/ 13 w 441"/>
                    <a:gd name="T73" fmla="*/ 26 h 26"/>
                    <a:gd name="T74" fmla="*/ 37 w 441"/>
                    <a:gd name="T75" fmla="*/ 26 h 26"/>
                    <a:gd name="T76" fmla="*/ 288 w 441"/>
                    <a:gd name="T77" fmla="*/ 26 h 26"/>
                    <a:gd name="T78" fmla="*/ 382 w 441"/>
                    <a:gd name="T79" fmla="*/ 26 h 26"/>
                    <a:gd name="T80" fmla="*/ 441 w 441"/>
                    <a:gd name="T81" fmla="*/ 10 h 26"/>
                    <a:gd name="T82" fmla="*/ 435 w 441"/>
                    <a:gd name="T83"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41" h="26">
                      <a:moveTo>
                        <a:pt x="435" y="0"/>
                      </a:moveTo>
                      <a:cubicBezTo>
                        <a:pt x="428" y="23"/>
                        <a:pt x="395" y="23"/>
                        <a:pt x="388" y="0"/>
                      </a:cubicBezTo>
                      <a:cubicBezTo>
                        <a:pt x="382" y="20"/>
                        <a:pt x="343" y="26"/>
                        <a:pt x="341" y="0"/>
                      </a:cubicBezTo>
                      <a:cubicBezTo>
                        <a:pt x="341" y="0"/>
                        <a:pt x="341" y="0"/>
                        <a:pt x="341" y="0"/>
                      </a:cubicBezTo>
                      <a:cubicBezTo>
                        <a:pt x="341" y="0"/>
                        <a:pt x="341" y="0"/>
                        <a:pt x="341" y="0"/>
                      </a:cubicBezTo>
                      <a:cubicBezTo>
                        <a:pt x="334" y="23"/>
                        <a:pt x="301" y="23"/>
                        <a:pt x="294" y="0"/>
                      </a:cubicBezTo>
                      <a:cubicBezTo>
                        <a:pt x="294" y="0"/>
                        <a:pt x="294" y="0"/>
                        <a:pt x="294" y="0"/>
                      </a:cubicBezTo>
                      <a:cubicBezTo>
                        <a:pt x="294" y="0"/>
                        <a:pt x="294" y="0"/>
                        <a:pt x="294" y="0"/>
                      </a:cubicBezTo>
                      <a:cubicBezTo>
                        <a:pt x="287" y="23"/>
                        <a:pt x="254" y="23"/>
                        <a:pt x="247" y="0"/>
                      </a:cubicBezTo>
                      <a:cubicBezTo>
                        <a:pt x="247" y="1"/>
                        <a:pt x="247" y="1"/>
                        <a:pt x="247" y="1"/>
                      </a:cubicBezTo>
                      <a:cubicBezTo>
                        <a:pt x="247" y="0"/>
                        <a:pt x="247" y="0"/>
                        <a:pt x="247" y="0"/>
                      </a:cubicBezTo>
                      <a:cubicBezTo>
                        <a:pt x="240" y="23"/>
                        <a:pt x="207" y="23"/>
                        <a:pt x="200" y="0"/>
                      </a:cubicBezTo>
                      <a:cubicBezTo>
                        <a:pt x="200" y="1"/>
                        <a:pt x="200" y="1"/>
                        <a:pt x="200" y="1"/>
                      </a:cubicBezTo>
                      <a:cubicBezTo>
                        <a:pt x="200" y="0"/>
                        <a:pt x="200" y="0"/>
                        <a:pt x="200" y="0"/>
                      </a:cubicBezTo>
                      <a:cubicBezTo>
                        <a:pt x="200" y="0"/>
                        <a:pt x="200" y="0"/>
                        <a:pt x="200" y="0"/>
                      </a:cubicBezTo>
                      <a:cubicBezTo>
                        <a:pt x="200" y="1"/>
                        <a:pt x="200" y="1"/>
                        <a:pt x="200" y="1"/>
                      </a:cubicBezTo>
                      <a:cubicBezTo>
                        <a:pt x="200" y="1"/>
                        <a:pt x="200" y="1"/>
                        <a:pt x="200" y="0"/>
                      </a:cubicBezTo>
                      <a:cubicBezTo>
                        <a:pt x="193" y="23"/>
                        <a:pt x="160" y="23"/>
                        <a:pt x="153" y="0"/>
                      </a:cubicBezTo>
                      <a:cubicBezTo>
                        <a:pt x="153" y="1"/>
                        <a:pt x="153" y="1"/>
                        <a:pt x="153" y="1"/>
                      </a:cubicBezTo>
                      <a:cubicBezTo>
                        <a:pt x="153" y="0"/>
                        <a:pt x="153" y="0"/>
                        <a:pt x="153" y="0"/>
                      </a:cubicBezTo>
                      <a:cubicBezTo>
                        <a:pt x="153" y="1"/>
                        <a:pt x="153" y="1"/>
                        <a:pt x="153" y="1"/>
                      </a:cubicBezTo>
                      <a:cubicBezTo>
                        <a:pt x="153" y="1"/>
                        <a:pt x="153" y="1"/>
                        <a:pt x="153" y="0"/>
                      </a:cubicBezTo>
                      <a:cubicBezTo>
                        <a:pt x="146" y="22"/>
                        <a:pt x="113" y="23"/>
                        <a:pt x="106" y="0"/>
                      </a:cubicBezTo>
                      <a:cubicBezTo>
                        <a:pt x="106" y="0"/>
                        <a:pt x="106" y="1"/>
                        <a:pt x="106" y="1"/>
                      </a:cubicBezTo>
                      <a:cubicBezTo>
                        <a:pt x="106" y="1"/>
                        <a:pt x="106" y="1"/>
                        <a:pt x="106" y="0"/>
                      </a:cubicBezTo>
                      <a:cubicBezTo>
                        <a:pt x="106" y="1"/>
                        <a:pt x="106" y="1"/>
                        <a:pt x="106" y="1"/>
                      </a:cubicBezTo>
                      <a:cubicBezTo>
                        <a:pt x="106" y="0"/>
                        <a:pt x="106" y="0"/>
                        <a:pt x="106" y="0"/>
                      </a:cubicBezTo>
                      <a:cubicBezTo>
                        <a:pt x="99" y="23"/>
                        <a:pt x="66" y="23"/>
                        <a:pt x="59" y="0"/>
                      </a:cubicBezTo>
                      <a:cubicBezTo>
                        <a:pt x="59" y="1"/>
                        <a:pt x="59" y="1"/>
                        <a:pt x="59" y="1"/>
                      </a:cubicBezTo>
                      <a:cubicBezTo>
                        <a:pt x="59" y="1"/>
                        <a:pt x="59" y="1"/>
                        <a:pt x="59" y="1"/>
                      </a:cubicBezTo>
                      <a:cubicBezTo>
                        <a:pt x="59" y="0"/>
                        <a:pt x="59" y="0"/>
                        <a:pt x="59" y="0"/>
                      </a:cubicBezTo>
                      <a:cubicBezTo>
                        <a:pt x="59" y="0"/>
                        <a:pt x="59" y="0"/>
                        <a:pt x="59" y="0"/>
                      </a:cubicBezTo>
                      <a:cubicBezTo>
                        <a:pt x="56" y="12"/>
                        <a:pt x="44" y="19"/>
                        <a:pt x="32" y="17"/>
                      </a:cubicBezTo>
                      <a:cubicBezTo>
                        <a:pt x="32" y="17"/>
                        <a:pt x="32" y="17"/>
                        <a:pt x="32" y="17"/>
                      </a:cubicBezTo>
                      <a:cubicBezTo>
                        <a:pt x="23" y="16"/>
                        <a:pt x="15" y="9"/>
                        <a:pt x="12" y="0"/>
                      </a:cubicBezTo>
                      <a:cubicBezTo>
                        <a:pt x="10" y="7"/>
                        <a:pt x="6" y="12"/>
                        <a:pt x="0" y="15"/>
                      </a:cubicBezTo>
                      <a:cubicBezTo>
                        <a:pt x="13" y="26"/>
                        <a:pt x="13" y="26"/>
                        <a:pt x="13" y="26"/>
                      </a:cubicBezTo>
                      <a:cubicBezTo>
                        <a:pt x="37" y="26"/>
                        <a:pt x="37" y="26"/>
                        <a:pt x="37" y="26"/>
                      </a:cubicBezTo>
                      <a:cubicBezTo>
                        <a:pt x="288" y="26"/>
                        <a:pt x="288" y="26"/>
                        <a:pt x="288" y="26"/>
                      </a:cubicBezTo>
                      <a:cubicBezTo>
                        <a:pt x="382" y="26"/>
                        <a:pt x="382" y="26"/>
                        <a:pt x="382" y="26"/>
                      </a:cubicBezTo>
                      <a:cubicBezTo>
                        <a:pt x="404" y="26"/>
                        <a:pt x="423" y="20"/>
                        <a:pt x="441" y="10"/>
                      </a:cubicBezTo>
                      <a:cubicBezTo>
                        <a:pt x="438" y="7"/>
                        <a:pt x="436" y="4"/>
                        <a:pt x="435" y="0"/>
                      </a:cubicBez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92" name="Freeform 149">
                  <a:extLst>
                    <a:ext uri="{FF2B5EF4-FFF2-40B4-BE49-F238E27FC236}">
                      <a16:creationId xmlns:a16="http://schemas.microsoft.com/office/drawing/2014/main" id="{B81C486D-7118-4A13-B8A1-CF10746AAD37}"/>
                    </a:ext>
                  </a:extLst>
                </p:cNvPr>
                <p:cNvSpPr>
                  <a:spLocks/>
                </p:cNvSpPr>
                <p:nvPr userDrawn="1"/>
              </p:nvSpPr>
              <p:spPr bwMode="auto">
                <a:xfrm>
                  <a:off x="6354" y="762"/>
                  <a:ext cx="18" cy="60"/>
                </a:xfrm>
                <a:custGeom>
                  <a:avLst/>
                  <a:gdLst>
                    <a:gd name="T0" fmla="*/ 18 w 18"/>
                    <a:gd name="T1" fmla="*/ 60 h 60"/>
                    <a:gd name="T2" fmla="*/ 0 w 18"/>
                    <a:gd name="T3" fmla="*/ 60 h 60"/>
                    <a:gd name="T4" fmla="*/ 9 w 18"/>
                    <a:gd name="T5" fmla="*/ 0 h 60"/>
                    <a:gd name="T6" fmla="*/ 18 w 18"/>
                    <a:gd name="T7" fmla="*/ 60 h 60"/>
                  </a:gdLst>
                  <a:ahLst/>
                  <a:cxnLst>
                    <a:cxn ang="0">
                      <a:pos x="T0" y="T1"/>
                    </a:cxn>
                    <a:cxn ang="0">
                      <a:pos x="T2" y="T3"/>
                    </a:cxn>
                    <a:cxn ang="0">
                      <a:pos x="T4" y="T5"/>
                    </a:cxn>
                    <a:cxn ang="0">
                      <a:pos x="T6" y="T7"/>
                    </a:cxn>
                  </a:cxnLst>
                  <a:rect l="0" t="0" r="r" b="b"/>
                  <a:pathLst>
                    <a:path w="18" h="60">
                      <a:moveTo>
                        <a:pt x="18" y="60"/>
                      </a:moveTo>
                      <a:lnTo>
                        <a:pt x="0" y="60"/>
                      </a:lnTo>
                      <a:lnTo>
                        <a:pt x="9" y="0"/>
                      </a:lnTo>
                      <a:lnTo>
                        <a:pt x="18" y="6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93" name="Freeform 150">
                  <a:extLst>
                    <a:ext uri="{FF2B5EF4-FFF2-40B4-BE49-F238E27FC236}">
                      <a16:creationId xmlns:a16="http://schemas.microsoft.com/office/drawing/2014/main" id="{450F7E0E-00B3-4FE4-BBCD-14A66F5EA688}"/>
                    </a:ext>
                  </a:extLst>
                </p:cNvPr>
                <p:cNvSpPr>
                  <a:spLocks/>
                </p:cNvSpPr>
                <p:nvPr userDrawn="1"/>
              </p:nvSpPr>
              <p:spPr bwMode="auto">
                <a:xfrm>
                  <a:off x="6333" y="841"/>
                  <a:ext cx="61" cy="168"/>
                </a:xfrm>
                <a:custGeom>
                  <a:avLst/>
                  <a:gdLst>
                    <a:gd name="T0" fmla="*/ 128 w 134"/>
                    <a:gd name="T1" fmla="*/ 0 h 372"/>
                    <a:gd name="T2" fmla="*/ 117 w 134"/>
                    <a:gd name="T3" fmla="*/ 0 h 372"/>
                    <a:gd name="T4" fmla="*/ 16 w 134"/>
                    <a:gd name="T5" fmla="*/ 0 h 372"/>
                    <a:gd name="T6" fmla="*/ 6 w 134"/>
                    <a:gd name="T7" fmla="*/ 0 h 372"/>
                    <a:gd name="T8" fmla="*/ 0 w 134"/>
                    <a:gd name="T9" fmla="*/ 5 h 372"/>
                    <a:gd name="T10" fmla="*/ 0 w 134"/>
                    <a:gd name="T11" fmla="*/ 372 h 372"/>
                    <a:gd name="T12" fmla="*/ 16 w 134"/>
                    <a:gd name="T13" fmla="*/ 372 h 372"/>
                    <a:gd name="T14" fmla="*/ 117 w 134"/>
                    <a:gd name="T15" fmla="*/ 372 h 372"/>
                    <a:gd name="T16" fmla="*/ 134 w 134"/>
                    <a:gd name="T17" fmla="*/ 372 h 372"/>
                    <a:gd name="T18" fmla="*/ 134 w 134"/>
                    <a:gd name="T19" fmla="*/ 5 h 372"/>
                    <a:gd name="T20" fmla="*/ 128 w 134"/>
                    <a:gd name="T21" fmla="*/ 0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4" h="372">
                      <a:moveTo>
                        <a:pt x="128" y="0"/>
                      </a:moveTo>
                      <a:cubicBezTo>
                        <a:pt x="117" y="0"/>
                        <a:pt x="117" y="0"/>
                        <a:pt x="117" y="0"/>
                      </a:cubicBezTo>
                      <a:cubicBezTo>
                        <a:pt x="16" y="0"/>
                        <a:pt x="16" y="0"/>
                        <a:pt x="16" y="0"/>
                      </a:cubicBezTo>
                      <a:cubicBezTo>
                        <a:pt x="6" y="0"/>
                        <a:pt x="6" y="0"/>
                        <a:pt x="6" y="0"/>
                      </a:cubicBezTo>
                      <a:cubicBezTo>
                        <a:pt x="3" y="0"/>
                        <a:pt x="0" y="2"/>
                        <a:pt x="0" y="5"/>
                      </a:cubicBezTo>
                      <a:cubicBezTo>
                        <a:pt x="0" y="372"/>
                        <a:pt x="0" y="372"/>
                        <a:pt x="0" y="372"/>
                      </a:cubicBezTo>
                      <a:cubicBezTo>
                        <a:pt x="16" y="372"/>
                        <a:pt x="16" y="372"/>
                        <a:pt x="16" y="372"/>
                      </a:cubicBezTo>
                      <a:cubicBezTo>
                        <a:pt x="117" y="372"/>
                        <a:pt x="117" y="372"/>
                        <a:pt x="117" y="372"/>
                      </a:cubicBezTo>
                      <a:cubicBezTo>
                        <a:pt x="134" y="372"/>
                        <a:pt x="134" y="372"/>
                        <a:pt x="134" y="372"/>
                      </a:cubicBezTo>
                      <a:cubicBezTo>
                        <a:pt x="134" y="5"/>
                        <a:pt x="134" y="5"/>
                        <a:pt x="134" y="5"/>
                      </a:cubicBezTo>
                      <a:cubicBezTo>
                        <a:pt x="134" y="2"/>
                        <a:pt x="131" y="0"/>
                        <a:pt x="128"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94" name="Freeform 151">
                  <a:extLst>
                    <a:ext uri="{FF2B5EF4-FFF2-40B4-BE49-F238E27FC236}">
                      <a16:creationId xmlns:a16="http://schemas.microsoft.com/office/drawing/2014/main" id="{3B972431-3A82-4495-BD4F-4A9E18872D2F}"/>
                    </a:ext>
                  </a:extLst>
                </p:cNvPr>
                <p:cNvSpPr>
                  <a:spLocks/>
                </p:cNvSpPr>
                <p:nvPr userDrawn="1"/>
              </p:nvSpPr>
              <p:spPr bwMode="auto">
                <a:xfrm>
                  <a:off x="6345" y="822"/>
                  <a:ext cx="36" cy="19"/>
                </a:xfrm>
                <a:custGeom>
                  <a:avLst/>
                  <a:gdLst>
                    <a:gd name="T0" fmla="*/ 79 w 79"/>
                    <a:gd name="T1" fmla="*/ 41 h 41"/>
                    <a:gd name="T2" fmla="*/ 79 w 79"/>
                    <a:gd name="T3" fmla="*/ 6 h 41"/>
                    <a:gd name="T4" fmla="*/ 74 w 79"/>
                    <a:gd name="T5" fmla="*/ 0 h 41"/>
                    <a:gd name="T6" fmla="*/ 63 w 79"/>
                    <a:gd name="T7" fmla="*/ 0 h 41"/>
                    <a:gd name="T8" fmla="*/ 17 w 79"/>
                    <a:gd name="T9" fmla="*/ 0 h 41"/>
                    <a:gd name="T10" fmla="*/ 6 w 79"/>
                    <a:gd name="T11" fmla="*/ 0 h 41"/>
                    <a:gd name="T12" fmla="*/ 0 w 79"/>
                    <a:gd name="T13" fmla="*/ 6 h 41"/>
                    <a:gd name="T14" fmla="*/ 0 w 79"/>
                    <a:gd name="T15" fmla="*/ 41 h 41"/>
                    <a:gd name="T16" fmla="*/ 79 w 79"/>
                    <a:gd name="T17" fmla="*/ 4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 h="41">
                      <a:moveTo>
                        <a:pt x="79" y="41"/>
                      </a:moveTo>
                      <a:cubicBezTo>
                        <a:pt x="79" y="6"/>
                        <a:pt x="79" y="6"/>
                        <a:pt x="79" y="6"/>
                      </a:cubicBezTo>
                      <a:cubicBezTo>
                        <a:pt x="79" y="3"/>
                        <a:pt x="77" y="0"/>
                        <a:pt x="74" y="0"/>
                      </a:cubicBezTo>
                      <a:cubicBezTo>
                        <a:pt x="63" y="0"/>
                        <a:pt x="63" y="0"/>
                        <a:pt x="63" y="0"/>
                      </a:cubicBezTo>
                      <a:cubicBezTo>
                        <a:pt x="17" y="0"/>
                        <a:pt x="17" y="0"/>
                        <a:pt x="17" y="0"/>
                      </a:cubicBezTo>
                      <a:cubicBezTo>
                        <a:pt x="6" y="0"/>
                        <a:pt x="6" y="0"/>
                        <a:pt x="6" y="0"/>
                      </a:cubicBezTo>
                      <a:cubicBezTo>
                        <a:pt x="3" y="0"/>
                        <a:pt x="0" y="3"/>
                        <a:pt x="0" y="6"/>
                      </a:cubicBezTo>
                      <a:cubicBezTo>
                        <a:pt x="0" y="41"/>
                        <a:pt x="0" y="41"/>
                        <a:pt x="0" y="41"/>
                      </a:cubicBezTo>
                      <a:lnTo>
                        <a:pt x="79" y="41"/>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95" name="Freeform 152">
                  <a:extLst>
                    <a:ext uri="{FF2B5EF4-FFF2-40B4-BE49-F238E27FC236}">
                      <a16:creationId xmlns:a16="http://schemas.microsoft.com/office/drawing/2014/main" id="{777CB8F9-8FD8-4BAA-B293-BDA7BFB97AEF}"/>
                    </a:ext>
                  </a:extLst>
                </p:cNvPr>
                <p:cNvSpPr>
                  <a:spLocks/>
                </p:cNvSpPr>
                <p:nvPr userDrawn="1"/>
              </p:nvSpPr>
              <p:spPr bwMode="auto">
                <a:xfrm>
                  <a:off x="6345" y="822"/>
                  <a:ext cx="36" cy="19"/>
                </a:xfrm>
                <a:custGeom>
                  <a:avLst/>
                  <a:gdLst>
                    <a:gd name="T0" fmla="*/ 79 w 79"/>
                    <a:gd name="T1" fmla="*/ 41 h 41"/>
                    <a:gd name="T2" fmla="*/ 79 w 79"/>
                    <a:gd name="T3" fmla="*/ 6 h 41"/>
                    <a:gd name="T4" fmla="*/ 74 w 79"/>
                    <a:gd name="T5" fmla="*/ 0 h 41"/>
                    <a:gd name="T6" fmla="*/ 63 w 79"/>
                    <a:gd name="T7" fmla="*/ 0 h 41"/>
                    <a:gd name="T8" fmla="*/ 17 w 79"/>
                    <a:gd name="T9" fmla="*/ 0 h 41"/>
                    <a:gd name="T10" fmla="*/ 6 w 79"/>
                    <a:gd name="T11" fmla="*/ 0 h 41"/>
                    <a:gd name="T12" fmla="*/ 0 w 79"/>
                    <a:gd name="T13" fmla="*/ 6 h 41"/>
                    <a:gd name="T14" fmla="*/ 0 w 79"/>
                    <a:gd name="T15" fmla="*/ 41 h 41"/>
                    <a:gd name="T16" fmla="*/ 79 w 79"/>
                    <a:gd name="T17" fmla="*/ 4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 h="41">
                      <a:moveTo>
                        <a:pt x="79" y="41"/>
                      </a:moveTo>
                      <a:cubicBezTo>
                        <a:pt x="79" y="6"/>
                        <a:pt x="79" y="6"/>
                        <a:pt x="79" y="6"/>
                      </a:cubicBezTo>
                      <a:cubicBezTo>
                        <a:pt x="79" y="3"/>
                        <a:pt x="77" y="0"/>
                        <a:pt x="74" y="0"/>
                      </a:cubicBezTo>
                      <a:cubicBezTo>
                        <a:pt x="63" y="0"/>
                        <a:pt x="63" y="0"/>
                        <a:pt x="63" y="0"/>
                      </a:cubicBezTo>
                      <a:cubicBezTo>
                        <a:pt x="17" y="0"/>
                        <a:pt x="17" y="0"/>
                        <a:pt x="17" y="0"/>
                      </a:cubicBezTo>
                      <a:cubicBezTo>
                        <a:pt x="6" y="0"/>
                        <a:pt x="6" y="0"/>
                        <a:pt x="6" y="0"/>
                      </a:cubicBezTo>
                      <a:cubicBezTo>
                        <a:pt x="3" y="0"/>
                        <a:pt x="0" y="3"/>
                        <a:pt x="0" y="6"/>
                      </a:cubicBezTo>
                      <a:cubicBezTo>
                        <a:pt x="0" y="41"/>
                        <a:pt x="0" y="41"/>
                        <a:pt x="0" y="41"/>
                      </a:cubicBezTo>
                      <a:lnTo>
                        <a:pt x="79" y="41"/>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96" name="Rectangle 153">
                  <a:extLst>
                    <a:ext uri="{FF2B5EF4-FFF2-40B4-BE49-F238E27FC236}">
                      <a16:creationId xmlns:a16="http://schemas.microsoft.com/office/drawing/2014/main" id="{78C14686-A269-4EE7-BCBA-1F5B297125CE}"/>
                    </a:ext>
                  </a:extLst>
                </p:cNvPr>
                <p:cNvSpPr>
                  <a:spLocks noChangeArrowheads="1"/>
                </p:cNvSpPr>
                <p:nvPr userDrawn="1"/>
              </p:nvSpPr>
              <p:spPr bwMode="auto">
                <a:xfrm>
                  <a:off x="6341" y="851"/>
                  <a:ext cx="4" cy="14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97" name="Rectangle 154">
                  <a:extLst>
                    <a:ext uri="{FF2B5EF4-FFF2-40B4-BE49-F238E27FC236}">
                      <a16:creationId xmlns:a16="http://schemas.microsoft.com/office/drawing/2014/main" id="{61657171-6EC4-4C1D-9D94-3E84FF8EB235}"/>
                    </a:ext>
                  </a:extLst>
                </p:cNvPr>
                <p:cNvSpPr>
                  <a:spLocks noChangeArrowheads="1"/>
                </p:cNvSpPr>
                <p:nvPr userDrawn="1"/>
              </p:nvSpPr>
              <p:spPr bwMode="auto">
                <a:xfrm>
                  <a:off x="6348" y="851"/>
                  <a:ext cx="3" cy="14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98" name="Rectangle 155">
                  <a:extLst>
                    <a:ext uri="{FF2B5EF4-FFF2-40B4-BE49-F238E27FC236}">
                      <a16:creationId xmlns:a16="http://schemas.microsoft.com/office/drawing/2014/main" id="{80C043C6-1C27-4DFA-B82D-688E7C50B01B}"/>
                    </a:ext>
                  </a:extLst>
                </p:cNvPr>
                <p:cNvSpPr>
                  <a:spLocks noChangeArrowheads="1"/>
                </p:cNvSpPr>
                <p:nvPr userDrawn="1"/>
              </p:nvSpPr>
              <p:spPr bwMode="auto">
                <a:xfrm>
                  <a:off x="6354" y="851"/>
                  <a:ext cx="4" cy="14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99" name="Rectangle 156">
                  <a:extLst>
                    <a:ext uri="{FF2B5EF4-FFF2-40B4-BE49-F238E27FC236}">
                      <a16:creationId xmlns:a16="http://schemas.microsoft.com/office/drawing/2014/main" id="{A7097C74-69A7-4F36-A7B9-49FB61D14B26}"/>
                    </a:ext>
                  </a:extLst>
                </p:cNvPr>
                <p:cNvSpPr>
                  <a:spLocks noChangeArrowheads="1"/>
                </p:cNvSpPr>
                <p:nvPr userDrawn="1"/>
              </p:nvSpPr>
              <p:spPr bwMode="auto">
                <a:xfrm>
                  <a:off x="6361" y="851"/>
                  <a:ext cx="4" cy="14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00" name="Rectangle 157">
                  <a:extLst>
                    <a:ext uri="{FF2B5EF4-FFF2-40B4-BE49-F238E27FC236}">
                      <a16:creationId xmlns:a16="http://schemas.microsoft.com/office/drawing/2014/main" id="{A7040A78-E4B7-472F-8A23-6B60CCC6AA67}"/>
                    </a:ext>
                  </a:extLst>
                </p:cNvPr>
                <p:cNvSpPr>
                  <a:spLocks noChangeArrowheads="1"/>
                </p:cNvSpPr>
                <p:nvPr userDrawn="1"/>
              </p:nvSpPr>
              <p:spPr bwMode="auto">
                <a:xfrm>
                  <a:off x="6368" y="851"/>
                  <a:ext cx="4" cy="14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01" name="Rectangle 158">
                  <a:extLst>
                    <a:ext uri="{FF2B5EF4-FFF2-40B4-BE49-F238E27FC236}">
                      <a16:creationId xmlns:a16="http://schemas.microsoft.com/office/drawing/2014/main" id="{4290B9EF-0B7B-45F6-97DE-1829C4D45471}"/>
                    </a:ext>
                  </a:extLst>
                </p:cNvPr>
                <p:cNvSpPr>
                  <a:spLocks noChangeArrowheads="1"/>
                </p:cNvSpPr>
                <p:nvPr userDrawn="1"/>
              </p:nvSpPr>
              <p:spPr bwMode="auto">
                <a:xfrm>
                  <a:off x="6375" y="851"/>
                  <a:ext cx="4" cy="14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02" name="Rectangle 159">
                  <a:extLst>
                    <a:ext uri="{FF2B5EF4-FFF2-40B4-BE49-F238E27FC236}">
                      <a16:creationId xmlns:a16="http://schemas.microsoft.com/office/drawing/2014/main" id="{96132D21-A192-4806-8FDC-22EFC867F217}"/>
                    </a:ext>
                  </a:extLst>
                </p:cNvPr>
                <p:cNvSpPr>
                  <a:spLocks noChangeArrowheads="1"/>
                </p:cNvSpPr>
                <p:nvPr userDrawn="1"/>
              </p:nvSpPr>
              <p:spPr bwMode="auto">
                <a:xfrm>
                  <a:off x="6381" y="851"/>
                  <a:ext cx="4" cy="14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03" name="Freeform 160">
                  <a:extLst>
                    <a:ext uri="{FF2B5EF4-FFF2-40B4-BE49-F238E27FC236}">
                      <a16:creationId xmlns:a16="http://schemas.microsoft.com/office/drawing/2014/main" id="{47F46071-0D9A-4DE2-A75B-1FE6B164335F}"/>
                    </a:ext>
                  </a:extLst>
                </p:cNvPr>
                <p:cNvSpPr>
                  <a:spLocks noEditPoints="1"/>
                </p:cNvSpPr>
                <p:nvPr userDrawn="1"/>
              </p:nvSpPr>
              <p:spPr bwMode="auto">
                <a:xfrm>
                  <a:off x="6260" y="839"/>
                  <a:ext cx="73" cy="170"/>
                </a:xfrm>
                <a:custGeom>
                  <a:avLst/>
                  <a:gdLst>
                    <a:gd name="T0" fmla="*/ 67 w 73"/>
                    <a:gd name="T1" fmla="*/ 26 h 170"/>
                    <a:gd name="T2" fmla="*/ 38 w 73"/>
                    <a:gd name="T3" fmla="*/ 10 h 170"/>
                    <a:gd name="T4" fmla="*/ 35 w 73"/>
                    <a:gd name="T5" fmla="*/ 0 h 170"/>
                    <a:gd name="T6" fmla="*/ 6 w 73"/>
                    <a:gd name="T7" fmla="*/ 26 h 170"/>
                    <a:gd name="T8" fmla="*/ 73 w 73"/>
                    <a:gd name="T9" fmla="*/ 170 h 170"/>
                    <a:gd name="T10" fmla="*/ 54 w 73"/>
                    <a:gd name="T11" fmla="*/ 54 h 170"/>
                    <a:gd name="T12" fmla="*/ 54 w 73"/>
                    <a:gd name="T13" fmla="*/ 65 h 170"/>
                    <a:gd name="T14" fmla="*/ 46 w 73"/>
                    <a:gd name="T15" fmla="*/ 83 h 170"/>
                    <a:gd name="T16" fmla="*/ 46 w 73"/>
                    <a:gd name="T17" fmla="*/ 83 h 170"/>
                    <a:gd name="T18" fmla="*/ 46 w 73"/>
                    <a:gd name="T19" fmla="*/ 116 h 170"/>
                    <a:gd name="T20" fmla="*/ 14 w 73"/>
                    <a:gd name="T21" fmla="*/ 54 h 170"/>
                    <a:gd name="T22" fmla="*/ 14 w 73"/>
                    <a:gd name="T23" fmla="*/ 65 h 170"/>
                    <a:gd name="T24" fmla="*/ 6 w 73"/>
                    <a:gd name="T25" fmla="*/ 83 h 170"/>
                    <a:gd name="T26" fmla="*/ 6 w 73"/>
                    <a:gd name="T27" fmla="*/ 83 h 170"/>
                    <a:gd name="T28" fmla="*/ 6 w 73"/>
                    <a:gd name="T29" fmla="*/ 116 h 170"/>
                    <a:gd name="T30" fmla="*/ 14 w 73"/>
                    <a:gd name="T31" fmla="*/ 134 h 170"/>
                    <a:gd name="T32" fmla="*/ 6 w 73"/>
                    <a:gd name="T33" fmla="*/ 165 h 170"/>
                    <a:gd name="T34" fmla="*/ 15 w 73"/>
                    <a:gd name="T35" fmla="*/ 165 h 170"/>
                    <a:gd name="T36" fmla="*/ 15 w 73"/>
                    <a:gd name="T37" fmla="*/ 165 h 170"/>
                    <a:gd name="T38" fmla="*/ 21 w 73"/>
                    <a:gd name="T39" fmla="*/ 145 h 170"/>
                    <a:gd name="T40" fmla="*/ 24 w 73"/>
                    <a:gd name="T41" fmla="*/ 145 h 170"/>
                    <a:gd name="T42" fmla="*/ 20 w 73"/>
                    <a:gd name="T43" fmla="*/ 134 h 170"/>
                    <a:gd name="T44" fmla="*/ 27 w 73"/>
                    <a:gd name="T45" fmla="*/ 116 h 170"/>
                    <a:gd name="T46" fmla="*/ 27 w 73"/>
                    <a:gd name="T47" fmla="*/ 116 h 170"/>
                    <a:gd name="T48" fmla="*/ 27 w 73"/>
                    <a:gd name="T49" fmla="*/ 83 h 170"/>
                    <a:gd name="T50" fmla="*/ 20 w 73"/>
                    <a:gd name="T51" fmla="*/ 65 h 170"/>
                    <a:gd name="T52" fmla="*/ 20 w 73"/>
                    <a:gd name="T53" fmla="*/ 54 h 170"/>
                    <a:gd name="T54" fmla="*/ 32 w 73"/>
                    <a:gd name="T55" fmla="*/ 165 h 170"/>
                    <a:gd name="T56" fmla="*/ 32 w 73"/>
                    <a:gd name="T57" fmla="*/ 165 h 170"/>
                    <a:gd name="T58" fmla="*/ 38 w 73"/>
                    <a:gd name="T59" fmla="*/ 145 h 170"/>
                    <a:gd name="T60" fmla="*/ 33 w 73"/>
                    <a:gd name="T61" fmla="*/ 120 h 170"/>
                    <a:gd name="T62" fmla="*/ 33 w 73"/>
                    <a:gd name="T63" fmla="*/ 116 h 170"/>
                    <a:gd name="T64" fmla="*/ 41 w 73"/>
                    <a:gd name="T65" fmla="*/ 98 h 170"/>
                    <a:gd name="T66" fmla="*/ 41 w 73"/>
                    <a:gd name="T67" fmla="*/ 98 h 170"/>
                    <a:gd name="T68" fmla="*/ 41 w 73"/>
                    <a:gd name="T69" fmla="*/ 65 h 170"/>
                    <a:gd name="T70" fmla="*/ 33 w 73"/>
                    <a:gd name="T71" fmla="*/ 40 h 170"/>
                    <a:gd name="T72" fmla="*/ 41 w 73"/>
                    <a:gd name="T73" fmla="*/ 165 h 170"/>
                    <a:gd name="T74" fmla="*/ 46 w 73"/>
                    <a:gd name="T75" fmla="*/ 120 h 170"/>
                    <a:gd name="T76" fmla="*/ 46 w 73"/>
                    <a:gd name="T77" fmla="*/ 120 h 170"/>
                    <a:gd name="T78" fmla="*/ 50 w 73"/>
                    <a:gd name="T79" fmla="*/ 145 h 170"/>
                    <a:gd name="T80" fmla="*/ 52 w 73"/>
                    <a:gd name="T81" fmla="*/ 145 h 170"/>
                    <a:gd name="T82" fmla="*/ 58 w 73"/>
                    <a:gd name="T83" fmla="*/ 165 h 170"/>
                    <a:gd name="T84" fmla="*/ 67 w 73"/>
                    <a:gd name="T85" fmla="*/ 165 h 170"/>
                    <a:gd name="T86" fmla="*/ 67 w 73"/>
                    <a:gd name="T87" fmla="*/ 165 h 170"/>
                    <a:gd name="T88" fmla="*/ 67 w 73"/>
                    <a:gd name="T89" fmla="*/ 120 h 170"/>
                    <a:gd name="T90" fmla="*/ 59 w 73"/>
                    <a:gd name="T91" fmla="*/ 101 h 170"/>
                    <a:gd name="T92" fmla="*/ 59 w 73"/>
                    <a:gd name="T93" fmla="*/ 98 h 170"/>
                    <a:gd name="T94" fmla="*/ 67 w 73"/>
                    <a:gd name="T95" fmla="*/ 80 h 170"/>
                    <a:gd name="T96" fmla="*/ 67 w 73"/>
                    <a:gd name="T97" fmla="*/ 80 h 170"/>
                    <a:gd name="T98" fmla="*/ 67 w 73"/>
                    <a:gd name="T99" fmla="*/ 4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3" h="170">
                      <a:moveTo>
                        <a:pt x="73" y="37"/>
                      </a:moveTo>
                      <a:lnTo>
                        <a:pt x="73" y="32"/>
                      </a:lnTo>
                      <a:lnTo>
                        <a:pt x="67" y="32"/>
                      </a:lnTo>
                      <a:lnTo>
                        <a:pt x="67" y="26"/>
                      </a:lnTo>
                      <a:lnTo>
                        <a:pt x="61" y="26"/>
                      </a:lnTo>
                      <a:lnTo>
                        <a:pt x="61" y="20"/>
                      </a:lnTo>
                      <a:lnTo>
                        <a:pt x="38" y="20"/>
                      </a:lnTo>
                      <a:lnTo>
                        <a:pt x="38" y="10"/>
                      </a:lnTo>
                      <a:lnTo>
                        <a:pt x="49" y="10"/>
                      </a:lnTo>
                      <a:lnTo>
                        <a:pt x="38" y="2"/>
                      </a:lnTo>
                      <a:lnTo>
                        <a:pt x="38" y="0"/>
                      </a:lnTo>
                      <a:lnTo>
                        <a:pt x="35" y="0"/>
                      </a:lnTo>
                      <a:lnTo>
                        <a:pt x="35" y="20"/>
                      </a:lnTo>
                      <a:lnTo>
                        <a:pt x="12" y="20"/>
                      </a:lnTo>
                      <a:lnTo>
                        <a:pt x="12" y="26"/>
                      </a:lnTo>
                      <a:lnTo>
                        <a:pt x="6" y="26"/>
                      </a:lnTo>
                      <a:lnTo>
                        <a:pt x="6" y="32"/>
                      </a:lnTo>
                      <a:lnTo>
                        <a:pt x="0" y="32"/>
                      </a:lnTo>
                      <a:lnTo>
                        <a:pt x="0" y="170"/>
                      </a:lnTo>
                      <a:lnTo>
                        <a:pt x="73" y="170"/>
                      </a:lnTo>
                      <a:lnTo>
                        <a:pt x="73" y="37"/>
                      </a:lnTo>
                      <a:close/>
                      <a:moveTo>
                        <a:pt x="46" y="40"/>
                      </a:moveTo>
                      <a:lnTo>
                        <a:pt x="54" y="40"/>
                      </a:lnTo>
                      <a:lnTo>
                        <a:pt x="54" y="54"/>
                      </a:lnTo>
                      <a:lnTo>
                        <a:pt x="46" y="54"/>
                      </a:lnTo>
                      <a:lnTo>
                        <a:pt x="46" y="40"/>
                      </a:lnTo>
                      <a:close/>
                      <a:moveTo>
                        <a:pt x="46" y="65"/>
                      </a:moveTo>
                      <a:lnTo>
                        <a:pt x="54" y="65"/>
                      </a:lnTo>
                      <a:lnTo>
                        <a:pt x="54" y="80"/>
                      </a:lnTo>
                      <a:lnTo>
                        <a:pt x="46" y="80"/>
                      </a:lnTo>
                      <a:lnTo>
                        <a:pt x="46" y="65"/>
                      </a:lnTo>
                      <a:close/>
                      <a:moveTo>
                        <a:pt x="46" y="83"/>
                      </a:moveTo>
                      <a:lnTo>
                        <a:pt x="54" y="83"/>
                      </a:lnTo>
                      <a:lnTo>
                        <a:pt x="54" y="98"/>
                      </a:lnTo>
                      <a:lnTo>
                        <a:pt x="46" y="98"/>
                      </a:lnTo>
                      <a:lnTo>
                        <a:pt x="46" y="83"/>
                      </a:lnTo>
                      <a:close/>
                      <a:moveTo>
                        <a:pt x="46" y="101"/>
                      </a:moveTo>
                      <a:lnTo>
                        <a:pt x="54" y="101"/>
                      </a:lnTo>
                      <a:lnTo>
                        <a:pt x="54" y="116"/>
                      </a:lnTo>
                      <a:lnTo>
                        <a:pt x="46" y="116"/>
                      </a:lnTo>
                      <a:lnTo>
                        <a:pt x="46" y="101"/>
                      </a:lnTo>
                      <a:close/>
                      <a:moveTo>
                        <a:pt x="6" y="40"/>
                      </a:moveTo>
                      <a:lnTo>
                        <a:pt x="14" y="40"/>
                      </a:lnTo>
                      <a:lnTo>
                        <a:pt x="14" y="54"/>
                      </a:lnTo>
                      <a:lnTo>
                        <a:pt x="6" y="54"/>
                      </a:lnTo>
                      <a:lnTo>
                        <a:pt x="6" y="40"/>
                      </a:lnTo>
                      <a:close/>
                      <a:moveTo>
                        <a:pt x="6" y="65"/>
                      </a:moveTo>
                      <a:lnTo>
                        <a:pt x="14" y="65"/>
                      </a:lnTo>
                      <a:lnTo>
                        <a:pt x="14" y="80"/>
                      </a:lnTo>
                      <a:lnTo>
                        <a:pt x="6" y="80"/>
                      </a:lnTo>
                      <a:lnTo>
                        <a:pt x="6" y="65"/>
                      </a:lnTo>
                      <a:close/>
                      <a:moveTo>
                        <a:pt x="6" y="83"/>
                      </a:moveTo>
                      <a:lnTo>
                        <a:pt x="14" y="83"/>
                      </a:lnTo>
                      <a:lnTo>
                        <a:pt x="14" y="98"/>
                      </a:lnTo>
                      <a:lnTo>
                        <a:pt x="6" y="98"/>
                      </a:lnTo>
                      <a:lnTo>
                        <a:pt x="6" y="83"/>
                      </a:lnTo>
                      <a:close/>
                      <a:moveTo>
                        <a:pt x="6" y="101"/>
                      </a:moveTo>
                      <a:lnTo>
                        <a:pt x="14" y="101"/>
                      </a:lnTo>
                      <a:lnTo>
                        <a:pt x="14" y="116"/>
                      </a:lnTo>
                      <a:lnTo>
                        <a:pt x="6" y="116"/>
                      </a:lnTo>
                      <a:lnTo>
                        <a:pt x="6" y="101"/>
                      </a:lnTo>
                      <a:close/>
                      <a:moveTo>
                        <a:pt x="6" y="120"/>
                      </a:moveTo>
                      <a:lnTo>
                        <a:pt x="14" y="120"/>
                      </a:lnTo>
                      <a:lnTo>
                        <a:pt x="14" y="134"/>
                      </a:lnTo>
                      <a:lnTo>
                        <a:pt x="6" y="134"/>
                      </a:lnTo>
                      <a:lnTo>
                        <a:pt x="6" y="120"/>
                      </a:lnTo>
                      <a:close/>
                      <a:moveTo>
                        <a:pt x="9" y="165"/>
                      </a:moveTo>
                      <a:lnTo>
                        <a:pt x="6" y="165"/>
                      </a:lnTo>
                      <a:lnTo>
                        <a:pt x="6" y="145"/>
                      </a:lnTo>
                      <a:lnTo>
                        <a:pt x="9" y="145"/>
                      </a:lnTo>
                      <a:lnTo>
                        <a:pt x="9" y="165"/>
                      </a:lnTo>
                      <a:close/>
                      <a:moveTo>
                        <a:pt x="15" y="165"/>
                      </a:moveTo>
                      <a:lnTo>
                        <a:pt x="12" y="165"/>
                      </a:lnTo>
                      <a:lnTo>
                        <a:pt x="12" y="145"/>
                      </a:lnTo>
                      <a:lnTo>
                        <a:pt x="15" y="145"/>
                      </a:lnTo>
                      <a:lnTo>
                        <a:pt x="15" y="165"/>
                      </a:lnTo>
                      <a:close/>
                      <a:moveTo>
                        <a:pt x="21" y="165"/>
                      </a:moveTo>
                      <a:lnTo>
                        <a:pt x="18" y="165"/>
                      </a:lnTo>
                      <a:lnTo>
                        <a:pt x="18" y="145"/>
                      </a:lnTo>
                      <a:lnTo>
                        <a:pt x="21" y="145"/>
                      </a:lnTo>
                      <a:lnTo>
                        <a:pt x="21" y="165"/>
                      </a:lnTo>
                      <a:close/>
                      <a:moveTo>
                        <a:pt x="26" y="165"/>
                      </a:moveTo>
                      <a:lnTo>
                        <a:pt x="24" y="165"/>
                      </a:lnTo>
                      <a:lnTo>
                        <a:pt x="24" y="145"/>
                      </a:lnTo>
                      <a:lnTo>
                        <a:pt x="26" y="145"/>
                      </a:lnTo>
                      <a:lnTo>
                        <a:pt x="26" y="165"/>
                      </a:lnTo>
                      <a:close/>
                      <a:moveTo>
                        <a:pt x="27" y="134"/>
                      </a:moveTo>
                      <a:lnTo>
                        <a:pt x="20" y="134"/>
                      </a:lnTo>
                      <a:lnTo>
                        <a:pt x="20" y="120"/>
                      </a:lnTo>
                      <a:lnTo>
                        <a:pt x="27" y="120"/>
                      </a:lnTo>
                      <a:lnTo>
                        <a:pt x="27" y="134"/>
                      </a:lnTo>
                      <a:close/>
                      <a:moveTo>
                        <a:pt x="27" y="116"/>
                      </a:moveTo>
                      <a:lnTo>
                        <a:pt x="20" y="116"/>
                      </a:lnTo>
                      <a:lnTo>
                        <a:pt x="20" y="101"/>
                      </a:lnTo>
                      <a:lnTo>
                        <a:pt x="27" y="101"/>
                      </a:lnTo>
                      <a:lnTo>
                        <a:pt x="27" y="116"/>
                      </a:lnTo>
                      <a:close/>
                      <a:moveTo>
                        <a:pt x="27" y="98"/>
                      </a:moveTo>
                      <a:lnTo>
                        <a:pt x="20" y="98"/>
                      </a:lnTo>
                      <a:lnTo>
                        <a:pt x="20" y="83"/>
                      </a:lnTo>
                      <a:lnTo>
                        <a:pt x="27" y="83"/>
                      </a:lnTo>
                      <a:lnTo>
                        <a:pt x="27" y="98"/>
                      </a:lnTo>
                      <a:close/>
                      <a:moveTo>
                        <a:pt x="27" y="80"/>
                      </a:moveTo>
                      <a:lnTo>
                        <a:pt x="20" y="80"/>
                      </a:lnTo>
                      <a:lnTo>
                        <a:pt x="20" y="65"/>
                      </a:lnTo>
                      <a:lnTo>
                        <a:pt x="27" y="65"/>
                      </a:lnTo>
                      <a:lnTo>
                        <a:pt x="27" y="80"/>
                      </a:lnTo>
                      <a:close/>
                      <a:moveTo>
                        <a:pt x="27" y="54"/>
                      </a:moveTo>
                      <a:lnTo>
                        <a:pt x="20" y="54"/>
                      </a:lnTo>
                      <a:lnTo>
                        <a:pt x="20" y="40"/>
                      </a:lnTo>
                      <a:lnTo>
                        <a:pt x="27" y="40"/>
                      </a:lnTo>
                      <a:lnTo>
                        <a:pt x="27" y="54"/>
                      </a:lnTo>
                      <a:close/>
                      <a:moveTo>
                        <a:pt x="32" y="165"/>
                      </a:moveTo>
                      <a:lnTo>
                        <a:pt x="29" y="165"/>
                      </a:lnTo>
                      <a:lnTo>
                        <a:pt x="29" y="145"/>
                      </a:lnTo>
                      <a:lnTo>
                        <a:pt x="32" y="145"/>
                      </a:lnTo>
                      <a:lnTo>
                        <a:pt x="32" y="165"/>
                      </a:lnTo>
                      <a:close/>
                      <a:moveTo>
                        <a:pt x="38" y="165"/>
                      </a:moveTo>
                      <a:lnTo>
                        <a:pt x="35" y="165"/>
                      </a:lnTo>
                      <a:lnTo>
                        <a:pt x="35" y="145"/>
                      </a:lnTo>
                      <a:lnTo>
                        <a:pt x="38" y="145"/>
                      </a:lnTo>
                      <a:lnTo>
                        <a:pt x="38" y="165"/>
                      </a:lnTo>
                      <a:close/>
                      <a:moveTo>
                        <a:pt x="41" y="134"/>
                      </a:moveTo>
                      <a:lnTo>
                        <a:pt x="33" y="134"/>
                      </a:lnTo>
                      <a:lnTo>
                        <a:pt x="33" y="120"/>
                      </a:lnTo>
                      <a:lnTo>
                        <a:pt x="41" y="120"/>
                      </a:lnTo>
                      <a:lnTo>
                        <a:pt x="41" y="134"/>
                      </a:lnTo>
                      <a:close/>
                      <a:moveTo>
                        <a:pt x="41" y="116"/>
                      </a:moveTo>
                      <a:lnTo>
                        <a:pt x="33" y="116"/>
                      </a:lnTo>
                      <a:lnTo>
                        <a:pt x="33" y="101"/>
                      </a:lnTo>
                      <a:lnTo>
                        <a:pt x="41" y="101"/>
                      </a:lnTo>
                      <a:lnTo>
                        <a:pt x="41" y="116"/>
                      </a:lnTo>
                      <a:close/>
                      <a:moveTo>
                        <a:pt x="41" y="98"/>
                      </a:moveTo>
                      <a:lnTo>
                        <a:pt x="33" y="98"/>
                      </a:lnTo>
                      <a:lnTo>
                        <a:pt x="33" y="83"/>
                      </a:lnTo>
                      <a:lnTo>
                        <a:pt x="41" y="83"/>
                      </a:lnTo>
                      <a:lnTo>
                        <a:pt x="41" y="98"/>
                      </a:lnTo>
                      <a:close/>
                      <a:moveTo>
                        <a:pt x="41" y="80"/>
                      </a:moveTo>
                      <a:lnTo>
                        <a:pt x="33" y="80"/>
                      </a:lnTo>
                      <a:lnTo>
                        <a:pt x="33" y="65"/>
                      </a:lnTo>
                      <a:lnTo>
                        <a:pt x="41" y="65"/>
                      </a:lnTo>
                      <a:lnTo>
                        <a:pt x="41" y="80"/>
                      </a:lnTo>
                      <a:close/>
                      <a:moveTo>
                        <a:pt x="41" y="54"/>
                      </a:moveTo>
                      <a:lnTo>
                        <a:pt x="33" y="54"/>
                      </a:lnTo>
                      <a:lnTo>
                        <a:pt x="33" y="40"/>
                      </a:lnTo>
                      <a:lnTo>
                        <a:pt x="41" y="40"/>
                      </a:lnTo>
                      <a:lnTo>
                        <a:pt x="41" y="54"/>
                      </a:lnTo>
                      <a:close/>
                      <a:moveTo>
                        <a:pt x="44" y="165"/>
                      </a:moveTo>
                      <a:lnTo>
                        <a:pt x="41" y="165"/>
                      </a:lnTo>
                      <a:lnTo>
                        <a:pt x="41" y="145"/>
                      </a:lnTo>
                      <a:lnTo>
                        <a:pt x="44" y="145"/>
                      </a:lnTo>
                      <a:lnTo>
                        <a:pt x="44" y="165"/>
                      </a:lnTo>
                      <a:close/>
                      <a:moveTo>
                        <a:pt x="46" y="120"/>
                      </a:moveTo>
                      <a:lnTo>
                        <a:pt x="54" y="120"/>
                      </a:lnTo>
                      <a:lnTo>
                        <a:pt x="54" y="134"/>
                      </a:lnTo>
                      <a:lnTo>
                        <a:pt x="46" y="134"/>
                      </a:lnTo>
                      <a:lnTo>
                        <a:pt x="46" y="120"/>
                      </a:lnTo>
                      <a:close/>
                      <a:moveTo>
                        <a:pt x="50" y="165"/>
                      </a:moveTo>
                      <a:lnTo>
                        <a:pt x="47" y="165"/>
                      </a:lnTo>
                      <a:lnTo>
                        <a:pt x="47" y="145"/>
                      </a:lnTo>
                      <a:lnTo>
                        <a:pt x="50" y="145"/>
                      </a:lnTo>
                      <a:lnTo>
                        <a:pt x="50" y="165"/>
                      </a:lnTo>
                      <a:close/>
                      <a:moveTo>
                        <a:pt x="55" y="165"/>
                      </a:moveTo>
                      <a:lnTo>
                        <a:pt x="52" y="165"/>
                      </a:lnTo>
                      <a:lnTo>
                        <a:pt x="52" y="145"/>
                      </a:lnTo>
                      <a:lnTo>
                        <a:pt x="55" y="145"/>
                      </a:lnTo>
                      <a:lnTo>
                        <a:pt x="55" y="165"/>
                      </a:lnTo>
                      <a:close/>
                      <a:moveTo>
                        <a:pt x="61" y="165"/>
                      </a:moveTo>
                      <a:lnTo>
                        <a:pt x="58" y="165"/>
                      </a:lnTo>
                      <a:lnTo>
                        <a:pt x="58" y="145"/>
                      </a:lnTo>
                      <a:lnTo>
                        <a:pt x="61" y="145"/>
                      </a:lnTo>
                      <a:lnTo>
                        <a:pt x="61" y="165"/>
                      </a:lnTo>
                      <a:close/>
                      <a:moveTo>
                        <a:pt x="67" y="165"/>
                      </a:moveTo>
                      <a:lnTo>
                        <a:pt x="64" y="165"/>
                      </a:lnTo>
                      <a:lnTo>
                        <a:pt x="64" y="145"/>
                      </a:lnTo>
                      <a:lnTo>
                        <a:pt x="67" y="145"/>
                      </a:lnTo>
                      <a:lnTo>
                        <a:pt x="67" y="165"/>
                      </a:lnTo>
                      <a:close/>
                      <a:moveTo>
                        <a:pt x="67" y="134"/>
                      </a:moveTo>
                      <a:lnTo>
                        <a:pt x="59" y="134"/>
                      </a:lnTo>
                      <a:lnTo>
                        <a:pt x="59" y="120"/>
                      </a:lnTo>
                      <a:lnTo>
                        <a:pt x="67" y="120"/>
                      </a:lnTo>
                      <a:lnTo>
                        <a:pt x="67" y="134"/>
                      </a:lnTo>
                      <a:close/>
                      <a:moveTo>
                        <a:pt x="67" y="116"/>
                      </a:moveTo>
                      <a:lnTo>
                        <a:pt x="59" y="116"/>
                      </a:lnTo>
                      <a:lnTo>
                        <a:pt x="59" y="101"/>
                      </a:lnTo>
                      <a:lnTo>
                        <a:pt x="67" y="101"/>
                      </a:lnTo>
                      <a:lnTo>
                        <a:pt x="67" y="116"/>
                      </a:lnTo>
                      <a:close/>
                      <a:moveTo>
                        <a:pt x="67" y="98"/>
                      </a:moveTo>
                      <a:lnTo>
                        <a:pt x="59" y="98"/>
                      </a:lnTo>
                      <a:lnTo>
                        <a:pt x="59" y="83"/>
                      </a:lnTo>
                      <a:lnTo>
                        <a:pt x="67" y="83"/>
                      </a:lnTo>
                      <a:lnTo>
                        <a:pt x="67" y="98"/>
                      </a:lnTo>
                      <a:close/>
                      <a:moveTo>
                        <a:pt x="67" y="80"/>
                      </a:moveTo>
                      <a:lnTo>
                        <a:pt x="59" y="80"/>
                      </a:lnTo>
                      <a:lnTo>
                        <a:pt x="59" y="65"/>
                      </a:lnTo>
                      <a:lnTo>
                        <a:pt x="67" y="65"/>
                      </a:lnTo>
                      <a:lnTo>
                        <a:pt x="67" y="80"/>
                      </a:lnTo>
                      <a:close/>
                      <a:moveTo>
                        <a:pt x="67" y="54"/>
                      </a:moveTo>
                      <a:lnTo>
                        <a:pt x="59" y="54"/>
                      </a:lnTo>
                      <a:lnTo>
                        <a:pt x="59" y="40"/>
                      </a:lnTo>
                      <a:lnTo>
                        <a:pt x="67" y="40"/>
                      </a:lnTo>
                      <a:lnTo>
                        <a:pt x="67" y="54"/>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04" name="Rectangle 161">
                  <a:extLst>
                    <a:ext uri="{FF2B5EF4-FFF2-40B4-BE49-F238E27FC236}">
                      <a16:creationId xmlns:a16="http://schemas.microsoft.com/office/drawing/2014/main" id="{9D2C3F28-402A-448E-80E7-103F3B2E1851}"/>
                    </a:ext>
                  </a:extLst>
                </p:cNvPr>
                <p:cNvSpPr>
                  <a:spLocks noChangeArrowheads="1"/>
                </p:cNvSpPr>
                <p:nvPr userDrawn="1"/>
              </p:nvSpPr>
              <p:spPr bwMode="auto">
                <a:xfrm>
                  <a:off x="6394" y="869"/>
                  <a:ext cx="66" cy="14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05" name="Rectangle 162">
                  <a:extLst>
                    <a:ext uri="{FF2B5EF4-FFF2-40B4-BE49-F238E27FC236}">
                      <a16:creationId xmlns:a16="http://schemas.microsoft.com/office/drawing/2014/main" id="{23B4C09C-5FA1-4E00-A015-75900EC1CD86}"/>
                    </a:ext>
                  </a:extLst>
                </p:cNvPr>
                <p:cNvSpPr>
                  <a:spLocks noChangeArrowheads="1"/>
                </p:cNvSpPr>
                <p:nvPr userDrawn="1"/>
              </p:nvSpPr>
              <p:spPr bwMode="auto">
                <a:xfrm>
                  <a:off x="6400" y="863"/>
                  <a:ext cx="54" cy="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06" name="Rectangle 163">
                  <a:extLst>
                    <a:ext uri="{FF2B5EF4-FFF2-40B4-BE49-F238E27FC236}">
                      <a16:creationId xmlns:a16="http://schemas.microsoft.com/office/drawing/2014/main" id="{2408A2FC-747F-4183-B8FA-59F0C3F9DAAC}"/>
                    </a:ext>
                  </a:extLst>
                </p:cNvPr>
                <p:cNvSpPr>
                  <a:spLocks noChangeArrowheads="1"/>
                </p:cNvSpPr>
                <p:nvPr userDrawn="1"/>
              </p:nvSpPr>
              <p:spPr bwMode="auto">
                <a:xfrm>
                  <a:off x="6405" y="857"/>
                  <a:ext cx="44" cy="6"/>
                </a:xfrm>
                <a:prstGeom prst="rect">
                  <a:avLst/>
                </a:prstGeom>
                <a:solidFill>
                  <a:srgbClr val="BAD8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07" name="Freeform 164">
                  <a:extLst>
                    <a:ext uri="{FF2B5EF4-FFF2-40B4-BE49-F238E27FC236}">
                      <a16:creationId xmlns:a16="http://schemas.microsoft.com/office/drawing/2014/main" id="{679C7B11-CA11-4CB3-8597-65C9C1A5A7E4}"/>
                    </a:ext>
                  </a:extLst>
                </p:cNvPr>
                <p:cNvSpPr>
                  <a:spLocks/>
                </p:cNvSpPr>
                <p:nvPr userDrawn="1"/>
              </p:nvSpPr>
              <p:spPr bwMode="auto">
                <a:xfrm>
                  <a:off x="6399" y="906"/>
                  <a:ext cx="6" cy="9"/>
                </a:xfrm>
                <a:custGeom>
                  <a:avLst/>
                  <a:gdLst>
                    <a:gd name="T0" fmla="*/ 6 w 13"/>
                    <a:gd name="T1" fmla="*/ 0 h 19"/>
                    <a:gd name="T2" fmla="*/ 0 w 13"/>
                    <a:gd name="T3" fmla="*/ 6 h 19"/>
                    <a:gd name="T4" fmla="*/ 0 w 13"/>
                    <a:gd name="T5" fmla="*/ 19 h 19"/>
                    <a:gd name="T6" fmla="*/ 13 w 13"/>
                    <a:gd name="T7" fmla="*/ 19 h 19"/>
                    <a:gd name="T8" fmla="*/ 13 w 13"/>
                    <a:gd name="T9" fmla="*/ 6 h 19"/>
                    <a:gd name="T10" fmla="*/ 6 w 13"/>
                    <a:gd name="T11" fmla="*/ 0 h 19"/>
                  </a:gdLst>
                  <a:ahLst/>
                  <a:cxnLst>
                    <a:cxn ang="0">
                      <a:pos x="T0" y="T1"/>
                    </a:cxn>
                    <a:cxn ang="0">
                      <a:pos x="T2" y="T3"/>
                    </a:cxn>
                    <a:cxn ang="0">
                      <a:pos x="T4" y="T5"/>
                    </a:cxn>
                    <a:cxn ang="0">
                      <a:pos x="T6" y="T7"/>
                    </a:cxn>
                    <a:cxn ang="0">
                      <a:pos x="T8" y="T9"/>
                    </a:cxn>
                    <a:cxn ang="0">
                      <a:pos x="T10" y="T11"/>
                    </a:cxn>
                  </a:cxnLst>
                  <a:rect l="0" t="0" r="r" b="b"/>
                  <a:pathLst>
                    <a:path w="13" h="19">
                      <a:moveTo>
                        <a:pt x="6" y="0"/>
                      </a:moveTo>
                      <a:cubicBezTo>
                        <a:pt x="3" y="0"/>
                        <a:pt x="0" y="3"/>
                        <a:pt x="0" y="6"/>
                      </a:cubicBezTo>
                      <a:cubicBezTo>
                        <a:pt x="0" y="19"/>
                        <a:pt x="0" y="19"/>
                        <a:pt x="0" y="19"/>
                      </a:cubicBezTo>
                      <a:cubicBezTo>
                        <a:pt x="13" y="19"/>
                        <a:pt x="13" y="19"/>
                        <a:pt x="13" y="19"/>
                      </a:cubicBezTo>
                      <a:cubicBezTo>
                        <a:pt x="13" y="6"/>
                        <a:pt x="13" y="6"/>
                        <a:pt x="13" y="6"/>
                      </a:cubicBezTo>
                      <a:cubicBezTo>
                        <a:pt x="13" y="3"/>
                        <a:pt x="10" y="0"/>
                        <a:pt x="6"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08" name="Freeform 165">
                  <a:extLst>
                    <a:ext uri="{FF2B5EF4-FFF2-40B4-BE49-F238E27FC236}">
                      <a16:creationId xmlns:a16="http://schemas.microsoft.com/office/drawing/2014/main" id="{1F1BBECA-9622-4EC7-86C9-72D6AE96312E}"/>
                    </a:ext>
                  </a:extLst>
                </p:cNvPr>
                <p:cNvSpPr>
                  <a:spLocks/>
                </p:cNvSpPr>
                <p:nvPr userDrawn="1"/>
              </p:nvSpPr>
              <p:spPr bwMode="auto">
                <a:xfrm>
                  <a:off x="6409" y="906"/>
                  <a:ext cx="6" cy="9"/>
                </a:xfrm>
                <a:custGeom>
                  <a:avLst/>
                  <a:gdLst>
                    <a:gd name="T0" fmla="*/ 7 w 14"/>
                    <a:gd name="T1" fmla="*/ 0 h 19"/>
                    <a:gd name="T2" fmla="*/ 0 w 14"/>
                    <a:gd name="T3" fmla="*/ 6 h 19"/>
                    <a:gd name="T4" fmla="*/ 0 w 14"/>
                    <a:gd name="T5" fmla="*/ 19 h 19"/>
                    <a:gd name="T6" fmla="*/ 14 w 14"/>
                    <a:gd name="T7" fmla="*/ 19 h 19"/>
                    <a:gd name="T8" fmla="*/ 14 w 14"/>
                    <a:gd name="T9" fmla="*/ 6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6"/>
                      </a:cubicBezTo>
                      <a:cubicBezTo>
                        <a:pt x="0" y="19"/>
                        <a:pt x="0" y="19"/>
                        <a:pt x="0" y="19"/>
                      </a:cubicBezTo>
                      <a:cubicBezTo>
                        <a:pt x="14" y="19"/>
                        <a:pt x="14" y="19"/>
                        <a:pt x="14" y="19"/>
                      </a:cubicBezTo>
                      <a:cubicBezTo>
                        <a:pt x="14" y="6"/>
                        <a:pt x="14" y="6"/>
                        <a:pt x="14" y="6"/>
                      </a:cubicBezTo>
                      <a:cubicBezTo>
                        <a:pt x="14" y="3"/>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09" name="Freeform 166">
                  <a:extLst>
                    <a:ext uri="{FF2B5EF4-FFF2-40B4-BE49-F238E27FC236}">
                      <a16:creationId xmlns:a16="http://schemas.microsoft.com/office/drawing/2014/main" id="{F99D4FA5-0E7E-48C4-9328-8B7351C6D884}"/>
                    </a:ext>
                  </a:extLst>
                </p:cNvPr>
                <p:cNvSpPr>
                  <a:spLocks/>
                </p:cNvSpPr>
                <p:nvPr userDrawn="1"/>
              </p:nvSpPr>
              <p:spPr bwMode="auto">
                <a:xfrm>
                  <a:off x="6419" y="906"/>
                  <a:ext cx="6" cy="9"/>
                </a:xfrm>
                <a:custGeom>
                  <a:avLst/>
                  <a:gdLst>
                    <a:gd name="T0" fmla="*/ 7 w 14"/>
                    <a:gd name="T1" fmla="*/ 0 h 19"/>
                    <a:gd name="T2" fmla="*/ 0 w 14"/>
                    <a:gd name="T3" fmla="*/ 6 h 19"/>
                    <a:gd name="T4" fmla="*/ 0 w 14"/>
                    <a:gd name="T5" fmla="*/ 19 h 19"/>
                    <a:gd name="T6" fmla="*/ 14 w 14"/>
                    <a:gd name="T7" fmla="*/ 19 h 19"/>
                    <a:gd name="T8" fmla="*/ 14 w 14"/>
                    <a:gd name="T9" fmla="*/ 6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6"/>
                      </a:cubicBezTo>
                      <a:cubicBezTo>
                        <a:pt x="0" y="19"/>
                        <a:pt x="0" y="19"/>
                        <a:pt x="0" y="19"/>
                      </a:cubicBezTo>
                      <a:cubicBezTo>
                        <a:pt x="14" y="19"/>
                        <a:pt x="14" y="19"/>
                        <a:pt x="14" y="19"/>
                      </a:cubicBezTo>
                      <a:cubicBezTo>
                        <a:pt x="14" y="6"/>
                        <a:pt x="14" y="6"/>
                        <a:pt x="14" y="6"/>
                      </a:cubicBezTo>
                      <a:cubicBezTo>
                        <a:pt x="14" y="3"/>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10" name="Freeform 167">
                  <a:extLst>
                    <a:ext uri="{FF2B5EF4-FFF2-40B4-BE49-F238E27FC236}">
                      <a16:creationId xmlns:a16="http://schemas.microsoft.com/office/drawing/2014/main" id="{A3A57459-B048-422D-A742-52FEE8DF0B09}"/>
                    </a:ext>
                  </a:extLst>
                </p:cNvPr>
                <p:cNvSpPr>
                  <a:spLocks/>
                </p:cNvSpPr>
                <p:nvPr userDrawn="1"/>
              </p:nvSpPr>
              <p:spPr bwMode="auto">
                <a:xfrm>
                  <a:off x="6429" y="906"/>
                  <a:ext cx="6" cy="9"/>
                </a:xfrm>
                <a:custGeom>
                  <a:avLst/>
                  <a:gdLst>
                    <a:gd name="T0" fmla="*/ 7 w 14"/>
                    <a:gd name="T1" fmla="*/ 0 h 19"/>
                    <a:gd name="T2" fmla="*/ 0 w 14"/>
                    <a:gd name="T3" fmla="*/ 6 h 19"/>
                    <a:gd name="T4" fmla="*/ 0 w 14"/>
                    <a:gd name="T5" fmla="*/ 19 h 19"/>
                    <a:gd name="T6" fmla="*/ 14 w 14"/>
                    <a:gd name="T7" fmla="*/ 19 h 19"/>
                    <a:gd name="T8" fmla="*/ 14 w 14"/>
                    <a:gd name="T9" fmla="*/ 6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6"/>
                      </a:cubicBezTo>
                      <a:cubicBezTo>
                        <a:pt x="0" y="19"/>
                        <a:pt x="0" y="19"/>
                        <a:pt x="0" y="19"/>
                      </a:cubicBezTo>
                      <a:cubicBezTo>
                        <a:pt x="14" y="19"/>
                        <a:pt x="14" y="19"/>
                        <a:pt x="14" y="19"/>
                      </a:cubicBezTo>
                      <a:cubicBezTo>
                        <a:pt x="14" y="6"/>
                        <a:pt x="14" y="6"/>
                        <a:pt x="14" y="6"/>
                      </a:cubicBezTo>
                      <a:cubicBezTo>
                        <a:pt x="14" y="3"/>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11" name="Freeform 168">
                  <a:extLst>
                    <a:ext uri="{FF2B5EF4-FFF2-40B4-BE49-F238E27FC236}">
                      <a16:creationId xmlns:a16="http://schemas.microsoft.com/office/drawing/2014/main" id="{28FCF87A-894E-4398-9607-D303D17440AD}"/>
                    </a:ext>
                  </a:extLst>
                </p:cNvPr>
                <p:cNvSpPr>
                  <a:spLocks/>
                </p:cNvSpPr>
                <p:nvPr userDrawn="1"/>
              </p:nvSpPr>
              <p:spPr bwMode="auto">
                <a:xfrm>
                  <a:off x="6439" y="906"/>
                  <a:ext cx="6" cy="9"/>
                </a:xfrm>
                <a:custGeom>
                  <a:avLst/>
                  <a:gdLst>
                    <a:gd name="T0" fmla="*/ 7 w 14"/>
                    <a:gd name="T1" fmla="*/ 0 h 19"/>
                    <a:gd name="T2" fmla="*/ 0 w 14"/>
                    <a:gd name="T3" fmla="*/ 6 h 19"/>
                    <a:gd name="T4" fmla="*/ 0 w 14"/>
                    <a:gd name="T5" fmla="*/ 19 h 19"/>
                    <a:gd name="T6" fmla="*/ 14 w 14"/>
                    <a:gd name="T7" fmla="*/ 19 h 19"/>
                    <a:gd name="T8" fmla="*/ 14 w 14"/>
                    <a:gd name="T9" fmla="*/ 6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6"/>
                      </a:cubicBezTo>
                      <a:cubicBezTo>
                        <a:pt x="0" y="19"/>
                        <a:pt x="0" y="19"/>
                        <a:pt x="0" y="19"/>
                      </a:cubicBezTo>
                      <a:cubicBezTo>
                        <a:pt x="14" y="19"/>
                        <a:pt x="14" y="19"/>
                        <a:pt x="14" y="19"/>
                      </a:cubicBezTo>
                      <a:cubicBezTo>
                        <a:pt x="14" y="6"/>
                        <a:pt x="14" y="6"/>
                        <a:pt x="14" y="6"/>
                      </a:cubicBezTo>
                      <a:cubicBezTo>
                        <a:pt x="14" y="3"/>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12" name="Freeform 169">
                  <a:extLst>
                    <a:ext uri="{FF2B5EF4-FFF2-40B4-BE49-F238E27FC236}">
                      <a16:creationId xmlns:a16="http://schemas.microsoft.com/office/drawing/2014/main" id="{0D4423C7-51D8-495C-B2BA-B7D86A58EFF5}"/>
                    </a:ext>
                  </a:extLst>
                </p:cNvPr>
                <p:cNvSpPr>
                  <a:spLocks/>
                </p:cNvSpPr>
                <p:nvPr userDrawn="1"/>
              </p:nvSpPr>
              <p:spPr bwMode="auto">
                <a:xfrm>
                  <a:off x="6449" y="906"/>
                  <a:ext cx="6" cy="9"/>
                </a:xfrm>
                <a:custGeom>
                  <a:avLst/>
                  <a:gdLst>
                    <a:gd name="T0" fmla="*/ 7 w 14"/>
                    <a:gd name="T1" fmla="*/ 0 h 19"/>
                    <a:gd name="T2" fmla="*/ 0 w 14"/>
                    <a:gd name="T3" fmla="*/ 6 h 19"/>
                    <a:gd name="T4" fmla="*/ 0 w 14"/>
                    <a:gd name="T5" fmla="*/ 19 h 19"/>
                    <a:gd name="T6" fmla="*/ 14 w 14"/>
                    <a:gd name="T7" fmla="*/ 19 h 19"/>
                    <a:gd name="T8" fmla="*/ 14 w 14"/>
                    <a:gd name="T9" fmla="*/ 6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4" y="0"/>
                        <a:pt x="0" y="3"/>
                        <a:pt x="0" y="6"/>
                      </a:cubicBezTo>
                      <a:cubicBezTo>
                        <a:pt x="0" y="19"/>
                        <a:pt x="0" y="19"/>
                        <a:pt x="0" y="19"/>
                      </a:cubicBezTo>
                      <a:cubicBezTo>
                        <a:pt x="14" y="19"/>
                        <a:pt x="14" y="19"/>
                        <a:pt x="14" y="19"/>
                      </a:cubicBezTo>
                      <a:cubicBezTo>
                        <a:pt x="14" y="6"/>
                        <a:pt x="14" y="6"/>
                        <a:pt x="14" y="6"/>
                      </a:cubicBezTo>
                      <a:cubicBezTo>
                        <a:pt x="14" y="3"/>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13" name="Freeform 170">
                  <a:extLst>
                    <a:ext uri="{FF2B5EF4-FFF2-40B4-BE49-F238E27FC236}">
                      <a16:creationId xmlns:a16="http://schemas.microsoft.com/office/drawing/2014/main" id="{FC0944EF-AFE5-4AE6-8DE1-0FB96683D619}"/>
                    </a:ext>
                  </a:extLst>
                </p:cNvPr>
                <p:cNvSpPr>
                  <a:spLocks/>
                </p:cNvSpPr>
                <p:nvPr userDrawn="1"/>
              </p:nvSpPr>
              <p:spPr bwMode="auto">
                <a:xfrm>
                  <a:off x="6399" y="918"/>
                  <a:ext cx="6" cy="9"/>
                </a:xfrm>
                <a:custGeom>
                  <a:avLst/>
                  <a:gdLst>
                    <a:gd name="T0" fmla="*/ 6 w 13"/>
                    <a:gd name="T1" fmla="*/ 0 h 19"/>
                    <a:gd name="T2" fmla="*/ 0 w 13"/>
                    <a:gd name="T3" fmla="*/ 7 h 19"/>
                    <a:gd name="T4" fmla="*/ 0 w 13"/>
                    <a:gd name="T5" fmla="*/ 19 h 19"/>
                    <a:gd name="T6" fmla="*/ 13 w 13"/>
                    <a:gd name="T7" fmla="*/ 19 h 19"/>
                    <a:gd name="T8" fmla="*/ 13 w 13"/>
                    <a:gd name="T9" fmla="*/ 7 h 19"/>
                    <a:gd name="T10" fmla="*/ 6 w 13"/>
                    <a:gd name="T11" fmla="*/ 0 h 19"/>
                  </a:gdLst>
                  <a:ahLst/>
                  <a:cxnLst>
                    <a:cxn ang="0">
                      <a:pos x="T0" y="T1"/>
                    </a:cxn>
                    <a:cxn ang="0">
                      <a:pos x="T2" y="T3"/>
                    </a:cxn>
                    <a:cxn ang="0">
                      <a:pos x="T4" y="T5"/>
                    </a:cxn>
                    <a:cxn ang="0">
                      <a:pos x="T6" y="T7"/>
                    </a:cxn>
                    <a:cxn ang="0">
                      <a:pos x="T8" y="T9"/>
                    </a:cxn>
                    <a:cxn ang="0">
                      <a:pos x="T10" y="T11"/>
                    </a:cxn>
                  </a:cxnLst>
                  <a:rect l="0" t="0" r="r" b="b"/>
                  <a:pathLst>
                    <a:path w="13" h="19">
                      <a:moveTo>
                        <a:pt x="6" y="0"/>
                      </a:moveTo>
                      <a:cubicBezTo>
                        <a:pt x="3" y="0"/>
                        <a:pt x="0" y="3"/>
                        <a:pt x="0" y="7"/>
                      </a:cubicBezTo>
                      <a:cubicBezTo>
                        <a:pt x="0" y="19"/>
                        <a:pt x="0" y="19"/>
                        <a:pt x="0" y="19"/>
                      </a:cubicBezTo>
                      <a:cubicBezTo>
                        <a:pt x="13" y="19"/>
                        <a:pt x="13" y="19"/>
                        <a:pt x="13" y="19"/>
                      </a:cubicBezTo>
                      <a:cubicBezTo>
                        <a:pt x="13" y="7"/>
                        <a:pt x="13" y="7"/>
                        <a:pt x="13" y="7"/>
                      </a:cubicBezTo>
                      <a:cubicBezTo>
                        <a:pt x="13" y="3"/>
                        <a:pt x="10" y="0"/>
                        <a:pt x="6"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14" name="Freeform 171">
                  <a:extLst>
                    <a:ext uri="{FF2B5EF4-FFF2-40B4-BE49-F238E27FC236}">
                      <a16:creationId xmlns:a16="http://schemas.microsoft.com/office/drawing/2014/main" id="{CD6B0CAC-4685-4E7C-9356-B8E78F6C6B69}"/>
                    </a:ext>
                  </a:extLst>
                </p:cNvPr>
                <p:cNvSpPr>
                  <a:spLocks/>
                </p:cNvSpPr>
                <p:nvPr userDrawn="1"/>
              </p:nvSpPr>
              <p:spPr bwMode="auto">
                <a:xfrm>
                  <a:off x="6409" y="918"/>
                  <a:ext cx="6" cy="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15" name="Freeform 172">
                  <a:extLst>
                    <a:ext uri="{FF2B5EF4-FFF2-40B4-BE49-F238E27FC236}">
                      <a16:creationId xmlns:a16="http://schemas.microsoft.com/office/drawing/2014/main" id="{FAB0DDDF-5FE1-4047-99FC-3045CEEB168B}"/>
                    </a:ext>
                  </a:extLst>
                </p:cNvPr>
                <p:cNvSpPr>
                  <a:spLocks/>
                </p:cNvSpPr>
                <p:nvPr userDrawn="1"/>
              </p:nvSpPr>
              <p:spPr bwMode="auto">
                <a:xfrm>
                  <a:off x="6419" y="918"/>
                  <a:ext cx="6" cy="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16" name="Freeform 173">
                  <a:extLst>
                    <a:ext uri="{FF2B5EF4-FFF2-40B4-BE49-F238E27FC236}">
                      <a16:creationId xmlns:a16="http://schemas.microsoft.com/office/drawing/2014/main" id="{73DF7C07-AF51-4CAC-A687-BF497D7F3531}"/>
                    </a:ext>
                  </a:extLst>
                </p:cNvPr>
                <p:cNvSpPr>
                  <a:spLocks/>
                </p:cNvSpPr>
                <p:nvPr userDrawn="1"/>
              </p:nvSpPr>
              <p:spPr bwMode="auto">
                <a:xfrm>
                  <a:off x="6429" y="918"/>
                  <a:ext cx="6" cy="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17" name="Freeform 174">
                  <a:extLst>
                    <a:ext uri="{FF2B5EF4-FFF2-40B4-BE49-F238E27FC236}">
                      <a16:creationId xmlns:a16="http://schemas.microsoft.com/office/drawing/2014/main" id="{AB1C6424-84E5-48A3-9906-6F5E1EBFE3FB}"/>
                    </a:ext>
                  </a:extLst>
                </p:cNvPr>
                <p:cNvSpPr>
                  <a:spLocks/>
                </p:cNvSpPr>
                <p:nvPr userDrawn="1"/>
              </p:nvSpPr>
              <p:spPr bwMode="auto">
                <a:xfrm>
                  <a:off x="6439" y="918"/>
                  <a:ext cx="6" cy="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18" name="Freeform 175">
                  <a:extLst>
                    <a:ext uri="{FF2B5EF4-FFF2-40B4-BE49-F238E27FC236}">
                      <a16:creationId xmlns:a16="http://schemas.microsoft.com/office/drawing/2014/main" id="{218DD677-8A14-4222-90AB-57CCDD022934}"/>
                    </a:ext>
                  </a:extLst>
                </p:cNvPr>
                <p:cNvSpPr>
                  <a:spLocks/>
                </p:cNvSpPr>
                <p:nvPr userDrawn="1"/>
              </p:nvSpPr>
              <p:spPr bwMode="auto">
                <a:xfrm>
                  <a:off x="6449" y="918"/>
                  <a:ext cx="6" cy="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4"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19" name="Freeform 176">
                  <a:extLst>
                    <a:ext uri="{FF2B5EF4-FFF2-40B4-BE49-F238E27FC236}">
                      <a16:creationId xmlns:a16="http://schemas.microsoft.com/office/drawing/2014/main" id="{D262A6D4-B8B1-4342-8A2F-E6425A819FD9}"/>
                    </a:ext>
                  </a:extLst>
                </p:cNvPr>
                <p:cNvSpPr>
                  <a:spLocks/>
                </p:cNvSpPr>
                <p:nvPr userDrawn="1"/>
              </p:nvSpPr>
              <p:spPr bwMode="auto">
                <a:xfrm>
                  <a:off x="6399" y="931"/>
                  <a:ext cx="6" cy="8"/>
                </a:xfrm>
                <a:custGeom>
                  <a:avLst/>
                  <a:gdLst>
                    <a:gd name="T0" fmla="*/ 6 w 13"/>
                    <a:gd name="T1" fmla="*/ 0 h 19"/>
                    <a:gd name="T2" fmla="*/ 0 w 13"/>
                    <a:gd name="T3" fmla="*/ 6 h 19"/>
                    <a:gd name="T4" fmla="*/ 0 w 13"/>
                    <a:gd name="T5" fmla="*/ 19 h 19"/>
                    <a:gd name="T6" fmla="*/ 13 w 13"/>
                    <a:gd name="T7" fmla="*/ 19 h 19"/>
                    <a:gd name="T8" fmla="*/ 13 w 13"/>
                    <a:gd name="T9" fmla="*/ 6 h 19"/>
                    <a:gd name="T10" fmla="*/ 6 w 13"/>
                    <a:gd name="T11" fmla="*/ 0 h 19"/>
                  </a:gdLst>
                  <a:ahLst/>
                  <a:cxnLst>
                    <a:cxn ang="0">
                      <a:pos x="T0" y="T1"/>
                    </a:cxn>
                    <a:cxn ang="0">
                      <a:pos x="T2" y="T3"/>
                    </a:cxn>
                    <a:cxn ang="0">
                      <a:pos x="T4" y="T5"/>
                    </a:cxn>
                    <a:cxn ang="0">
                      <a:pos x="T6" y="T7"/>
                    </a:cxn>
                    <a:cxn ang="0">
                      <a:pos x="T8" y="T9"/>
                    </a:cxn>
                    <a:cxn ang="0">
                      <a:pos x="T10" y="T11"/>
                    </a:cxn>
                  </a:cxnLst>
                  <a:rect l="0" t="0" r="r" b="b"/>
                  <a:pathLst>
                    <a:path w="13" h="19">
                      <a:moveTo>
                        <a:pt x="6" y="0"/>
                      </a:moveTo>
                      <a:cubicBezTo>
                        <a:pt x="3" y="0"/>
                        <a:pt x="0" y="3"/>
                        <a:pt x="0" y="6"/>
                      </a:cubicBezTo>
                      <a:cubicBezTo>
                        <a:pt x="0" y="19"/>
                        <a:pt x="0" y="19"/>
                        <a:pt x="0" y="19"/>
                      </a:cubicBezTo>
                      <a:cubicBezTo>
                        <a:pt x="13" y="19"/>
                        <a:pt x="13" y="19"/>
                        <a:pt x="13" y="19"/>
                      </a:cubicBezTo>
                      <a:cubicBezTo>
                        <a:pt x="13" y="6"/>
                        <a:pt x="13" y="6"/>
                        <a:pt x="13" y="6"/>
                      </a:cubicBezTo>
                      <a:cubicBezTo>
                        <a:pt x="13" y="3"/>
                        <a:pt x="10" y="0"/>
                        <a:pt x="6"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20" name="Freeform 177">
                  <a:extLst>
                    <a:ext uri="{FF2B5EF4-FFF2-40B4-BE49-F238E27FC236}">
                      <a16:creationId xmlns:a16="http://schemas.microsoft.com/office/drawing/2014/main" id="{44942FD4-4F3C-4759-8484-7BA592A27A2B}"/>
                    </a:ext>
                  </a:extLst>
                </p:cNvPr>
                <p:cNvSpPr>
                  <a:spLocks/>
                </p:cNvSpPr>
                <p:nvPr userDrawn="1"/>
              </p:nvSpPr>
              <p:spPr bwMode="auto">
                <a:xfrm>
                  <a:off x="6409" y="931"/>
                  <a:ext cx="6" cy="8"/>
                </a:xfrm>
                <a:custGeom>
                  <a:avLst/>
                  <a:gdLst>
                    <a:gd name="T0" fmla="*/ 7 w 14"/>
                    <a:gd name="T1" fmla="*/ 0 h 19"/>
                    <a:gd name="T2" fmla="*/ 0 w 14"/>
                    <a:gd name="T3" fmla="*/ 6 h 19"/>
                    <a:gd name="T4" fmla="*/ 0 w 14"/>
                    <a:gd name="T5" fmla="*/ 19 h 19"/>
                    <a:gd name="T6" fmla="*/ 14 w 14"/>
                    <a:gd name="T7" fmla="*/ 19 h 19"/>
                    <a:gd name="T8" fmla="*/ 14 w 14"/>
                    <a:gd name="T9" fmla="*/ 6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6"/>
                      </a:cubicBezTo>
                      <a:cubicBezTo>
                        <a:pt x="0" y="19"/>
                        <a:pt x="0" y="19"/>
                        <a:pt x="0" y="19"/>
                      </a:cubicBezTo>
                      <a:cubicBezTo>
                        <a:pt x="14" y="19"/>
                        <a:pt x="14" y="19"/>
                        <a:pt x="14" y="19"/>
                      </a:cubicBezTo>
                      <a:cubicBezTo>
                        <a:pt x="14" y="6"/>
                        <a:pt x="14" y="6"/>
                        <a:pt x="14" y="6"/>
                      </a:cubicBezTo>
                      <a:cubicBezTo>
                        <a:pt x="14" y="3"/>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21" name="Freeform 178">
                  <a:extLst>
                    <a:ext uri="{FF2B5EF4-FFF2-40B4-BE49-F238E27FC236}">
                      <a16:creationId xmlns:a16="http://schemas.microsoft.com/office/drawing/2014/main" id="{E3D733AF-E2C8-4E8D-9EE8-C3576471BD16}"/>
                    </a:ext>
                  </a:extLst>
                </p:cNvPr>
                <p:cNvSpPr>
                  <a:spLocks/>
                </p:cNvSpPr>
                <p:nvPr userDrawn="1"/>
              </p:nvSpPr>
              <p:spPr bwMode="auto">
                <a:xfrm>
                  <a:off x="6419" y="931"/>
                  <a:ext cx="6" cy="8"/>
                </a:xfrm>
                <a:custGeom>
                  <a:avLst/>
                  <a:gdLst>
                    <a:gd name="T0" fmla="*/ 7 w 14"/>
                    <a:gd name="T1" fmla="*/ 0 h 19"/>
                    <a:gd name="T2" fmla="*/ 0 w 14"/>
                    <a:gd name="T3" fmla="*/ 6 h 19"/>
                    <a:gd name="T4" fmla="*/ 0 w 14"/>
                    <a:gd name="T5" fmla="*/ 19 h 19"/>
                    <a:gd name="T6" fmla="*/ 14 w 14"/>
                    <a:gd name="T7" fmla="*/ 19 h 19"/>
                    <a:gd name="T8" fmla="*/ 14 w 14"/>
                    <a:gd name="T9" fmla="*/ 6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6"/>
                      </a:cubicBezTo>
                      <a:cubicBezTo>
                        <a:pt x="0" y="19"/>
                        <a:pt x="0" y="19"/>
                        <a:pt x="0" y="19"/>
                      </a:cubicBezTo>
                      <a:cubicBezTo>
                        <a:pt x="14" y="19"/>
                        <a:pt x="14" y="19"/>
                        <a:pt x="14" y="19"/>
                      </a:cubicBezTo>
                      <a:cubicBezTo>
                        <a:pt x="14" y="6"/>
                        <a:pt x="14" y="6"/>
                        <a:pt x="14" y="6"/>
                      </a:cubicBezTo>
                      <a:cubicBezTo>
                        <a:pt x="14" y="3"/>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22" name="Freeform 179">
                  <a:extLst>
                    <a:ext uri="{FF2B5EF4-FFF2-40B4-BE49-F238E27FC236}">
                      <a16:creationId xmlns:a16="http://schemas.microsoft.com/office/drawing/2014/main" id="{80DC24C8-3F8F-4CDA-B2C4-40B72CA271EB}"/>
                    </a:ext>
                  </a:extLst>
                </p:cNvPr>
                <p:cNvSpPr>
                  <a:spLocks/>
                </p:cNvSpPr>
                <p:nvPr userDrawn="1"/>
              </p:nvSpPr>
              <p:spPr bwMode="auto">
                <a:xfrm>
                  <a:off x="6429" y="931"/>
                  <a:ext cx="6" cy="8"/>
                </a:xfrm>
                <a:custGeom>
                  <a:avLst/>
                  <a:gdLst>
                    <a:gd name="T0" fmla="*/ 7 w 14"/>
                    <a:gd name="T1" fmla="*/ 0 h 19"/>
                    <a:gd name="T2" fmla="*/ 0 w 14"/>
                    <a:gd name="T3" fmla="*/ 6 h 19"/>
                    <a:gd name="T4" fmla="*/ 0 w 14"/>
                    <a:gd name="T5" fmla="*/ 19 h 19"/>
                    <a:gd name="T6" fmla="*/ 14 w 14"/>
                    <a:gd name="T7" fmla="*/ 19 h 19"/>
                    <a:gd name="T8" fmla="*/ 14 w 14"/>
                    <a:gd name="T9" fmla="*/ 6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6"/>
                      </a:cubicBezTo>
                      <a:cubicBezTo>
                        <a:pt x="0" y="19"/>
                        <a:pt x="0" y="19"/>
                        <a:pt x="0" y="19"/>
                      </a:cubicBezTo>
                      <a:cubicBezTo>
                        <a:pt x="14" y="19"/>
                        <a:pt x="14" y="19"/>
                        <a:pt x="14" y="19"/>
                      </a:cubicBezTo>
                      <a:cubicBezTo>
                        <a:pt x="14" y="6"/>
                        <a:pt x="14" y="6"/>
                        <a:pt x="14" y="6"/>
                      </a:cubicBezTo>
                      <a:cubicBezTo>
                        <a:pt x="14" y="3"/>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23" name="Freeform 180">
                  <a:extLst>
                    <a:ext uri="{FF2B5EF4-FFF2-40B4-BE49-F238E27FC236}">
                      <a16:creationId xmlns:a16="http://schemas.microsoft.com/office/drawing/2014/main" id="{ABAF1B29-78E8-4607-A004-95890153B80E}"/>
                    </a:ext>
                  </a:extLst>
                </p:cNvPr>
                <p:cNvSpPr>
                  <a:spLocks/>
                </p:cNvSpPr>
                <p:nvPr userDrawn="1"/>
              </p:nvSpPr>
              <p:spPr bwMode="auto">
                <a:xfrm>
                  <a:off x="6439" y="931"/>
                  <a:ext cx="6" cy="8"/>
                </a:xfrm>
                <a:custGeom>
                  <a:avLst/>
                  <a:gdLst>
                    <a:gd name="T0" fmla="*/ 7 w 14"/>
                    <a:gd name="T1" fmla="*/ 0 h 19"/>
                    <a:gd name="T2" fmla="*/ 0 w 14"/>
                    <a:gd name="T3" fmla="*/ 6 h 19"/>
                    <a:gd name="T4" fmla="*/ 0 w 14"/>
                    <a:gd name="T5" fmla="*/ 19 h 19"/>
                    <a:gd name="T6" fmla="*/ 14 w 14"/>
                    <a:gd name="T7" fmla="*/ 19 h 19"/>
                    <a:gd name="T8" fmla="*/ 14 w 14"/>
                    <a:gd name="T9" fmla="*/ 6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6"/>
                      </a:cubicBezTo>
                      <a:cubicBezTo>
                        <a:pt x="0" y="19"/>
                        <a:pt x="0" y="19"/>
                        <a:pt x="0" y="19"/>
                      </a:cubicBezTo>
                      <a:cubicBezTo>
                        <a:pt x="14" y="19"/>
                        <a:pt x="14" y="19"/>
                        <a:pt x="14" y="19"/>
                      </a:cubicBezTo>
                      <a:cubicBezTo>
                        <a:pt x="14" y="6"/>
                        <a:pt x="14" y="6"/>
                        <a:pt x="14" y="6"/>
                      </a:cubicBezTo>
                      <a:cubicBezTo>
                        <a:pt x="14" y="3"/>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24" name="Freeform 181">
                  <a:extLst>
                    <a:ext uri="{FF2B5EF4-FFF2-40B4-BE49-F238E27FC236}">
                      <a16:creationId xmlns:a16="http://schemas.microsoft.com/office/drawing/2014/main" id="{E62D81F8-55F6-4951-927D-79A99F747824}"/>
                    </a:ext>
                  </a:extLst>
                </p:cNvPr>
                <p:cNvSpPr>
                  <a:spLocks/>
                </p:cNvSpPr>
                <p:nvPr userDrawn="1"/>
              </p:nvSpPr>
              <p:spPr bwMode="auto">
                <a:xfrm>
                  <a:off x="6449" y="931"/>
                  <a:ext cx="6" cy="8"/>
                </a:xfrm>
                <a:custGeom>
                  <a:avLst/>
                  <a:gdLst>
                    <a:gd name="T0" fmla="*/ 7 w 14"/>
                    <a:gd name="T1" fmla="*/ 0 h 19"/>
                    <a:gd name="T2" fmla="*/ 0 w 14"/>
                    <a:gd name="T3" fmla="*/ 6 h 19"/>
                    <a:gd name="T4" fmla="*/ 0 w 14"/>
                    <a:gd name="T5" fmla="*/ 19 h 19"/>
                    <a:gd name="T6" fmla="*/ 14 w 14"/>
                    <a:gd name="T7" fmla="*/ 19 h 19"/>
                    <a:gd name="T8" fmla="*/ 14 w 14"/>
                    <a:gd name="T9" fmla="*/ 6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4" y="0"/>
                        <a:pt x="0" y="3"/>
                        <a:pt x="0" y="6"/>
                      </a:cubicBezTo>
                      <a:cubicBezTo>
                        <a:pt x="0" y="19"/>
                        <a:pt x="0" y="19"/>
                        <a:pt x="0" y="19"/>
                      </a:cubicBezTo>
                      <a:cubicBezTo>
                        <a:pt x="14" y="19"/>
                        <a:pt x="14" y="19"/>
                        <a:pt x="14" y="19"/>
                      </a:cubicBezTo>
                      <a:cubicBezTo>
                        <a:pt x="14" y="6"/>
                        <a:pt x="14" y="6"/>
                        <a:pt x="14" y="6"/>
                      </a:cubicBezTo>
                      <a:cubicBezTo>
                        <a:pt x="14" y="3"/>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25" name="Freeform 182">
                  <a:extLst>
                    <a:ext uri="{FF2B5EF4-FFF2-40B4-BE49-F238E27FC236}">
                      <a16:creationId xmlns:a16="http://schemas.microsoft.com/office/drawing/2014/main" id="{94D26A18-2EC5-4410-B3F4-F4935EECD78D}"/>
                    </a:ext>
                  </a:extLst>
                </p:cNvPr>
                <p:cNvSpPr>
                  <a:spLocks/>
                </p:cNvSpPr>
                <p:nvPr userDrawn="1"/>
              </p:nvSpPr>
              <p:spPr bwMode="auto">
                <a:xfrm>
                  <a:off x="6399" y="943"/>
                  <a:ext cx="6" cy="9"/>
                </a:xfrm>
                <a:custGeom>
                  <a:avLst/>
                  <a:gdLst>
                    <a:gd name="T0" fmla="*/ 6 w 13"/>
                    <a:gd name="T1" fmla="*/ 0 h 19"/>
                    <a:gd name="T2" fmla="*/ 0 w 13"/>
                    <a:gd name="T3" fmla="*/ 7 h 19"/>
                    <a:gd name="T4" fmla="*/ 0 w 13"/>
                    <a:gd name="T5" fmla="*/ 19 h 19"/>
                    <a:gd name="T6" fmla="*/ 13 w 13"/>
                    <a:gd name="T7" fmla="*/ 19 h 19"/>
                    <a:gd name="T8" fmla="*/ 13 w 13"/>
                    <a:gd name="T9" fmla="*/ 7 h 19"/>
                    <a:gd name="T10" fmla="*/ 6 w 13"/>
                    <a:gd name="T11" fmla="*/ 0 h 19"/>
                  </a:gdLst>
                  <a:ahLst/>
                  <a:cxnLst>
                    <a:cxn ang="0">
                      <a:pos x="T0" y="T1"/>
                    </a:cxn>
                    <a:cxn ang="0">
                      <a:pos x="T2" y="T3"/>
                    </a:cxn>
                    <a:cxn ang="0">
                      <a:pos x="T4" y="T5"/>
                    </a:cxn>
                    <a:cxn ang="0">
                      <a:pos x="T6" y="T7"/>
                    </a:cxn>
                    <a:cxn ang="0">
                      <a:pos x="T8" y="T9"/>
                    </a:cxn>
                    <a:cxn ang="0">
                      <a:pos x="T10" y="T11"/>
                    </a:cxn>
                  </a:cxnLst>
                  <a:rect l="0" t="0" r="r" b="b"/>
                  <a:pathLst>
                    <a:path w="13" h="19">
                      <a:moveTo>
                        <a:pt x="6" y="0"/>
                      </a:moveTo>
                      <a:cubicBezTo>
                        <a:pt x="3" y="0"/>
                        <a:pt x="0" y="3"/>
                        <a:pt x="0" y="7"/>
                      </a:cubicBezTo>
                      <a:cubicBezTo>
                        <a:pt x="0" y="19"/>
                        <a:pt x="0" y="19"/>
                        <a:pt x="0" y="19"/>
                      </a:cubicBezTo>
                      <a:cubicBezTo>
                        <a:pt x="13" y="19"/>
                        <a:pt x="13" y="19"/>
                        <a:pt x="13" y="19"/>
                      </a:cubicBezTo>
                      <a:cubicBezTo>
                        <a:pt x="13" y="7"/>
                        <a:pt x="13" y="7"/>
                        <a:pt x="13" y="7"/>
                      </a:cubicBezTo>
                      <a:cubicBezTo>
                        <a:pt x="13" y="3"/>
                        <a:pt x="10" y="0"/>
                        <a:pt x="6"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26" name="Freeform 183">
                  <a:extLst>
                    <a:ext uri="{FF2B5EF4-FFF2-40B4-BE49-F238E27FC236}">
                      <a16:creationId xmlns:a16="http://schemas.microsoft.com/office/drawing/2014/main" id="{5E418A97-2F14-4E14-AA4B-9689B06A0C78}"/>
                    </a:ext>
                  </a:extLst>
                </p:cNvPr>
                <p:cNvSpPr>
                  <a:spLocks/>
                </p:cNvSpPr>
                <p:nvPr userDrawn="1"/>
              </p:nvSpPr>
              <p:spPr bwMode="auto">
                <a:xfrm>
                  <a:off x="6409" y="943"/>
                  <a:ext cx="6" cy="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27" name="Freeform 184">
                  <a:extLst>
                    <a:ext uri="{FF2B5EF4-FFF2-40B4-BE49-F238E27FC236}">
                      <a16:creationId xmlns:a16="http://schemas.microsoft.com/office/drawing/2014/main" id="{7BF275DA-47FD-4E1E-AEC4-D5A35C7B718F}"/>
                    </a:ext>
                  </a:extLst>
                </p:cNvPr>
                <p:cNvSpPr>
                  <a:spLocks/>
                </p:cNvSpPr>
                <p:nvPr userDrawn="1"/>
              </p:nvSpPr>
              <p:spPr bwMode="auto">
                <a:xfrm>
                  <a:off x="6419" y="943"/>
                  <a:ext cx="6" cy="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28" name="Freeform 185">
                  <a:extLst>
                    <a:ext uri="{FF2B5EF4-FFF2-40B4-BE49-F238E27FC236}">
                      <a16:creationId xmlns:a16="http://schemas.microsoft.com/office/drawing/2014/main" id="{0806447E-FB2C-4132-AFC5-7710853F8B3E}"/>
                    </a:ext>
                  </a:extLst>
                </p:cNvPr>
                <p:cNvSpPr>
                  <a:spLocks/>
                </p:cNvSpPr>
                <p:nvPr userDrawn="1"/>
              </p:nvSpPr>
              <p:spPr bwMode="auto">
                <a:xfrm>
                  <a:off x="6429" y="943"/>
                  <a:ext cx="6" cy="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29" name="Freeform 186">
                  <a:extLst>
                    <a:ext uri="{FF2B5EF4-FFF2-40B4-BE49-F238E27FC236}">
                      <a16:creationId xmlns:a16="http://schemas.microsoft.com/office/drawing/2014/main" id="{5704FEE6-53A0-41F8-8E39-860816986856}"/>
                    </a:ext>
                  </a:extLst>
                </p:cNvPr>
                <p:cNvSpPr>
                  <a:spLocks/>
                </p:cNvSpPr>
                <p:nvPr userDrawn="1"/>
              </p:nvSpPr>
              <p:spPr bwMode="auto">
                <a:xfrm>
                  <a:off x="6439" y="943"/>
                  <a:ext cx="6" cy="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30" name="Freeform 187">
                  <a:extLst>
                    <a:ext uri="{FF2B5EF4-FFF2-40B4-BE49-F238E27FC236}">
                      <a16:creationId xmlns:a16="http://schemas.microsoft.com/office/drawing/2014/main" id="{2B2FCC14-0241-4326-8A71-17D952532204}"/>
                    </a:ext>
                  </a:extLst>
                </p:cNvPr>
                <p:cNvSpPr>
                  <a:spLocks/>
                </p:cNvSpPr>
                <p:nvPr userDrawn="1"/>
              </p:nvSpPr>
              <p:spPr bwMode="auto">
                <a:xfrm>
                  <a:off x="6449" y="943"/>
                  <a:ext cx="6" cy="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4"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31" name="Freeform 188">
                  <a:extLst>
                    <a:ext uri="{FF2B5EF4-FFF2-40B4-BE49-F238E27FC236}">
                      <a16:creationId xmlns:a16="http://schemas.microsoft.com/office/drawing/2014/main" id="{1B462744-07BA-471E-997E-BC712489374D}"/>
                    </a:ext>
                  </a:extLst>
                </p:cNvPr>
                <p:cNvSpPr>
                  <a:spLocks/>
                </p:cNvSpPr>
                <p:nvPr userDrawn="1"/>
              </p:nvSpPr>
              <p:spPr bwMode="auto">
                <a:xfrm>
                  <a:off x="6399" y="956"/>
                  <a:ext cx="6" cy="8"/>
                </a:xfrm>
                <a:custGeom>
                  <a:avLst/>
                  <a:gdLst>
                    <a:gd name="T0" fmla="*/ 6 w 13"/>
                    <a:gd name="T1" fmla="*/ 0 h 19"/>
                    <a:gd name="T2" fmla="*/ 0 w 13"/>
                    <a:gd name="T3" fmla="*/ 7 h 19"/>
                    <a:gd name="T4" fmla="*/ 0 w 13"/>
                    <a:gd name="T5" fmla="*/ 19 h 19"/>
                    <a:gd name="T6" fmla="*/ 13 w 13"/>
                    <a:gd name="T7" fmla="*/ 19 h 19"/>
                    <a:gd name="T8" fmla="*/ 13 w 13"/>
                    <a:gd name="T9" fmla="*/ 7 h 19"/>
                    <a:gd name="T10" fmla="*/ 6 w 13"/>
                    <a:gd name="T11" fmla="*/ 0 h 19"/>
                  </a:gdLst>
                  <a:ahLst/>
                  <a:cxnLst>
                    <a:cxn ang="0">
                      <a:pos x="T0" y="T1"/>
                    </a:cxn>
                    <a:cxn ang="0">
                      <a:pos x="T2" y="T3"/>
                    </a:cxn>
                    <a:cxn ang="0">
                      <a:pos x="T4" y="T5"/>
                    </a:cxn>
                    <a:cxn ang="0">
                      <a:pos x="T6" y="T7"/>
                    </a:cxn>
                    <a:cxn ang="0">
                      <a:pos x="T8" y="T9"/>
                    </a:cxn>
                    <a:cxn ang="0">
                      <a:pos x="T10" y="T11"/>
                    </a:cxn>
                  </a:cxnLst>
                  <a:rect l="0" t="0" r="r" b="b"/>
                  <a:pathLst>
                    <a:path w="13" h="19">
                      <a:moveTo>
                        <a:pt x="6" y="0"/>
                      </a:moveTo>
                      <a:cubicBezTo>
                        <a:pt x="3" y="0"/>
                        <a:pt x="0" y="3"/>
                        <a:pt x="0" y="7"/>
                      </a:cubicBezTo>
                      <a:cubicBezTo>
                        <a:pt x="0" y="19"/>
                        <a:pt x="0" y="19"/>
                        <a:pt x="0" y="19"/>
                      </a:cubicBezTo>
                      <a:cubicBezTo>
                        <a:pt x="13" y="19"/>
                        <a:pt x="13" y="19"/>
                        <a:pt x="13" y="19"/>
                      </a:cubicBezTo>
                      <a:cubicBezTo>
                        <a:pt x="13" y="7"/>
                        <a:pt x="13" y="7"/>
                        <a:pt x="13" y="7"/>
                      </a:cubicBezTo>
                      <a:cubicBezTo>
                        <a:pt x="13" y="3"/>
                        <a:pt x="10" y="0"/>
                        <a:pt x="6"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32" name="Freeform 189">
                  <a:extLst>
                    <a:ext uri="{FF2B5EF4-FFF2-40B4-BE49-F238E27FC236}">
                      <a16:creationId xmlns:a16="http://schemas.microsoft.com/office/drawing/2014/main" id="{CDBBFF47-AE9F-4523-BBEC-61E7013BA31E}"/>
                    </a:ext>
                  </a:extLst>
                </p:cNvPr>
                <p:cNvSpPr>
                  <a:spLocks/>
                </p:cNvSpPr>
                <p:nvPr userDrawn="1"/>
              </p:nvSpPr>
              <p:spPr bwMode="auto">
                <a:xfrm>
                  <a:off x="6409" y="956"/>
                  <a:ext cx="6" cy="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33" name="Freeform 190">
                  <a:extLst>
                    <a:ext uri="{FF2B5EF4-FFF2-40B4-BE49-F238E27FC236}">
                      <a16:creationId xmlns:a16="http://schemas.microsoft.com/office/drawing/2014/main" id="{E5DB62A5-30D7-4D49-8F71-BDAAB0405C6B}"/>
                    </a:ext>
                  </a:extLst>
                </p:cNvPr>
                <p:cNvSpPr>
                  <a:spLocks/>
                </p:cNvSpPr>
                <p:nvPr userDrawn="1"/>
              </p:nvSpPr>
              <p:spPr bwMode="auto">
                <a:xfrm>
                  <a:off x="6419" y="956"/>
                  <a:ext cx="6" cy="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34" name="Freeform 191">
                  <a:extLst>
                    <a:ext uri="{FF2B5EF4-FFF2-40B4-BE49-F238E27FC236}">
                      <a16:creationId xmlns:a16="http://schemas.microsoft.com/office/drawing/2014/main" id="{A2ECCF62-1BB5-4022-AD7D-62F9333D078C}"/>
                    </a:ext>
                  </a:extLst>
                </p:cNvPr>
                <p:cNvSpPr>
                  <a:spLocks/>
                </p:cNvSpPr>
                <p:nvPr userDrawn="1"/>
              </p:nvSpPr>
              <p:spPr bwMode="auto">
                <a:xfrm>
                  <a:off x="6429" y="956"/>
                  <a:ext cx="6" cy="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35" name="Freeform 192">
                  <a:extLst>
                    <a:ext uri="{FF2B5EF4-FFF2-40B4-BE49-F238E27FC236}">
                      <a16:creationId xmlns:a16="http://schemas.microsoft.com/office/drawing/2014/main" id="{20D848C9-9B4E-4805-8B7B-E8C6C0A60A3F}"/>
                    </a:ext>
                  </a:extLst>
                </p:cNvPr>
                <p:cNvSpPr>
                  <a:spLocks/>
                </p:cNvSpPr>
                <p:nvPr userDrawn="1"/>
              </p:nvSpPr>
              <p:spPr bwMode="auto">
                <a:xfrm>
                  <a:off x="6439" y="956"/>
                  <a:ext cx="6" cy="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36" name="Freeform 193">
                  <a:extLst>
                    <a:ext uri="{FF2B5EF4-FFF2-40B4-BE49-F238E27FC236}">
                      <a16:creationId xmlns:a16="http://schemas.microsoft.com/office/drawing/2014/main" id="{DF79A1B7-4C66-498E-8A20-5B12F1E0613C}"/>
                    </a:ext>
                  </a:extLst>
                </p:cNvPr>
                <p:cNvSpPr>
                  <a:spLocks/>
                </p:cNvSpPr>
                <p:nvPr userDrawn="1"/>
              </p:nvSpPr>
              <p:spPr bwMode="auto">
                <a:xfrm>
                  <a:off x="6449" y="956"/>
                  <a:ext cx="6" cy="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4"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37" name="Freeform 194">
                  <a:extLst>
                    <a:ext uri="{FF2B5EF4-FFF2-40B4-BE49-F238E27FC236}">
                      <a16:creationId xmlns:a16="http://schemas.microsoft.com/office/drawing/2014/main" id="{E6A9F2C6-6DFF-4588-9C51-538264191B09}"/>
                    </a:ext>
                  </a:extLst>
                </p:cNvPr>
                <p:cNvSpPr>
                  <a:spLocks/>
                </p:cNvSpPr>
                <p:nvPr userDrawn="1"/>
              </p:nvSpPr>
              <p:spPr bwMode="auto">
                <a:xfrm>
                  <a:off x="6399" y="969"/>
                  <a:ext cx="6" cy="8"/>
                </a:xfrm>
                <a:custGeom>
                  <a:avLst/>
                  <a:gdLst>
                    <a:gd name="T0" fmla="*/ 6 w 13"/>
                    <a:gd name="T1" fmla="*/ 0 h 19"/>
                    <a:gd name="T2" fmla="*/ 0 w 13"/>
                    <a:gd name="T3" fmla="*/ 7 h 19"/>
                    <a:gd name="T4" fmla="*/ 0 w 13"/>
                    <a:gd name="T5" fmla="*/ 19 h 19"/>
                    <a:gd name="T6" fmla="*/ 13 w 13"/>
                    <a:gd name="T7" fmla="*/ 19 h 19"/>
                    <a:gd name="T8" fmla="*/ 13 w 13"/>
                    <a:gd name="T9" fmla="*/ 7 h 19"/>
                    <a:gd name="T10" fmla="*/ 6 w 13"/>
                    <a:gd name="T11" fmla="*/ 0 h 19"/>
                  </a:gdLst>
                  <a:ahLst/>
                  <a:cxnLst>
                    <a:cxn ang="0">
                      <a:pos x="T0" y="T1"/>
                    </a:cxn>
                    <a:cxn ang="0">
                      <a:pos x="T2" y="T3"/>
                    </a:cxn>
                    <a:cxn ang="0">
                      <a:pos x="T4" y="T5"/>
                    </a:cxn>
                    <a:cxn ang="0">
                      <a:pos x="T6" y="T7"/>
                    </a:cxn>
                    <a:cxn ang="0">
                      <a:pos x="T8" y="T9"/>
                    </a:cxn>
                    <a:cxn ang="0">
                      <a:pos x="T10" y="T11"/>
                    </a:cxn>
                  </a:cxnLst>
                  <a:rect l="0" t="0" r="r" b="b"/>
                  <a:pathLst>
                    <a:path w="13" h="19">
                      <a:moveTo>
                        <a:pt x="6" y="0"/>
                      </a:moveTo>
                      <a:cubicBezTo>
                        <a:pt x="3" y="0"/>
                        <a:pt x="0" y="3"/>
                        <a:pt x="0" y="7"/>
                      </a:cubicBezTo>
                      <a:cubicBezTo>
                        <a:pt x="0" y="19"/>
                        <a:pt x="0" y="19"/>
                        <a:pt x="0" y="19"/>
                      </a:cubicBezTo>
                      <a:cubicBezTo>
                        <a:pt x="13" y="19"/>
                        <a:pt x="13" y="19"/>
                        <a:pt x="13" y="19"/>
                      </a:cubicBezTo>
                      <a:cubicBezTo>
                        <a:pt x="13" y="7"/>
                        <a:pt x="13" y="7"/>
                        <a:pt x="13" y="7"/>
                      </a:cubicBezTo>
                      <a:cubicBezTo>
                        <a:pt x="13" y="3"/>
                        <a:pt x="10" y="0"/>
                        <a:pt x="6"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38" name="Freeform 195">
                  <a:extLst>
                    <a:ext uri="{FF2B5EF4-FFF2-40B4-BE49-F238E27FC236}">
                      <a16:creationId xmlns:a16="http://schemas.microsoft.com/office/drawing/2014/main" id="{FB8FB081-7CAA-4EC9-9CFE-EC102F62BE77}"/>
                    </a:ext>
                  </a:extLst>
                </p:cNvPr>
                <p:cNvSpPr>
                  <a:spLocks/>
                </p:cNvSpPr>
                <p:nvPr userDrawn="1"/>
              </p:nvSpPr>
              <p:spPr bwMode="auto">
                <a:xfrm>
                  <a:off x="6409" y="969"/>
                  <a:ext cx="6" cy="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39" name="Freeform 196">
                  <a:extLst>
                    <a:ext uri="{FF2B5EF4-FFF2-40B4-BE49-F238E27FC236}">
                      <a16:creationId xmlns:a16="http://schemas.microsoft.com/office/drawing/2014/main" id="{265B30BE-498A-4548-BC77-26188F760DDC}"/>
                    </a:ext>
                  </a:extLst>
                </p:cNvPr>
                <p:cNvSpPr>
                  <a:spLocks/>
                </p:cNvSpPr>
                <p:nvPr userDrawn="1"/>
              </p:nvSpPr>
              <p:spPr bwMode="auto">
                <a:xfrm>
                  <a:off x="6419" y="969"/>
                  <a:ext cx="6" cy="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40" name="Freeform 197">
                  <a:extLst>
                    <a:ext uri="{FF2B5EF4-FFF2-40B4-BE49-F238E27FC236}">
                      <a16:creationId xmlns:a16="http://schemas.microsoft.com/office/drawing/2014/main" id="{0E73DC51-FA30-4D9B-B6D9-C32E6B3A257A}"/>
                    </a:ext>
                  </a:extLst>
                </p:cNvPr>
                <p:cNvSpPr>
                  <a:spLocks/>
                </p:cNvSpPr>
                <p:nvPr userDrawn="1"/>
              </p:nvSpPr>
              <p:spPr bwMode="auto">
                <a:xfrm>
                  <a:off x="6429" y="969"/>
                  <a:ext cx="6" cy="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41" name="Freeform 198">
                  <a:extLst>
                    <a:ext uri="{FF2B5EF4-FFF2-40B4-BE49-F238E27FC236}">
                      <a16:creationId xmlns:a16="http://schemas.microsoft.com/office/drawing/2014/main" id="{7F5C1F66-2DBD-4D18-BADA-580084E80B65}"/>
                    </a:ext>
                  </a:extLst>
                </p:cNvPr>
                <p:cNvSpPr>
                  <a:spLocks/>
                </p:cNvSpPr>
                <p:nvPr userDrawn="1"/>
              </p:nvSpPr>
              <p:spPr bwMode="auto">
                <a:xfrm>
                  <a:off x="6439" y="969"/>
                  <a:ext cx="6" cy="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42" name="Freeform 199">
                  <a:extLst>
                    <a:ext uri="{FF2B5EF4-FFF2-40B4-BE49-F238E27FC236}">
                      <a16:creationId xmlns:a16="http://schemas.microsoft.com/office/drawing/2014/main" id="{073880C2-946E-4FB5-858E-27D379660148}"/>
                    </a:ext>
                  </a:extLst>
                </p:cNvPr>
                <p:cNvSpPr>
                  <a:spLocks/>
                </p:cNvSpPr>
                <p:nvPr userDrawn="1"/>
              </p:nvSpPr>
              <p:spPr bwMode="auto">
                <a:xfrm>
                  <a:off x="6449" y="969"/>
                  <a:ext cx="6" cy="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4"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43" name="Freeform 200">
                  <a:extLst>
                    <a:ext uri="{FF2B5EF4-FFF2-40B4-BE49-F238E27FC236}">
                      <a16:creationId xmlns:a16="http://schemas.microsoft.com/office/drawing/2014/main" id="{24836996-1F73-499D-AABF-99DCEE64E55E}"/>
                    </a:ext>
                  </a:extLst>
                </p:cNvPr>
                <p:cNvSpPr>
                  <a:spLocks/>
                </p:cNvSpPr>
                <p:nvPr userDrawn="1"/>
              </p:nvSpPr>
              <p:spPr bwMode="auto">
                <a:xfrm>
                  <a:off x="6399" y="981"/>
                  <a:ext cx="6" cy="9"/>
                </a:xfrm>
                <a:custGeom>
                  <a:avLst/>
                  <a:gdLst>
                    <a:gd name="T0" fmla="*/ 6 w 13"/>
                    <a:gd name="T1" fmla="*/ 0 h 19"/>
                    <a:gd name="T2" fmla="*/ 0 w 13"/>
                    <a:gd name="T3" fmla="*/ 7 h 19"/>
                    <a:gd name="T4" fmla="*/ 0 w 13"/>
                    <a:gd name="T5" fmla="*/ 19 h 19"/>
                    <a:gd name="T6" fmla="*/ 13 w 13"/>
                    <a:gd name="T7" fmla="*/ 19 h 19"/>
                    <a:gd name="T8" fmla="*/ 13 w 13"/>
                    <a:gd name="T9" fmla="*/ 7 h 19"/>
                    <a:gd name="T10" fmla="*/ 6 w 13"/>
                    <a:gd name="T11" fmla="*/ 0 h 19"/>
                  </a:gdLst>
                  <a:ahLst/>
                  <a:cxnLst>
                    <a:cxn ang="0">
                      <a:pos x="T0" y="T1"/>
                    </a:cxn>
                    <a:cxn ang="0">
                      <a:pos x="T2" y="T3"/>
                    </a:cxn>
                    <a:cxn ang="0">
                      <a:pos x="T4" y="T5"/>
                    </a:cxn>
                    <a:cxn ang="0">
                      <a:pos x="T6" y="T7"/>
                    </a:cxn>
                    <a:cxn ang="0">
                      <a:pos x="T8" y="T9"/>
                    </a:cxn>
                    <a:cxn ang="0">
                      <a:pos x="T10" y="T11"/>
                    </a:cxn>
                  </a:cxnLst>
                  <a:rect l="0" t="0" r="r" b="b"/>
                  <a:pathLst>
                    <a:path w="13" h="19">
                      <a:moveTo>
                        <a:pt x="6" y="0"/>
                      </a:moveTo>
                      <a:cubicBezTo>
                        <a:pt x="3" y="0"/>
                        <a:pt x="0" y="3"/>
                        <a:pt x="0" y="7"/>
                      </a:cubicBezTo>
                      <a:cubicBezTo>
                        <a:pt x="0" y="19"/>
                        <a:pt x="0" y="19"/>
                        <a:pt x="0" y="19"/>
                      </a:cubicBezTo>
                      <a:cubicBezTo>
                        <a:pt x="13" y="19"/>
                        <a:pt x="13" y="19"/>
                        <a:pt x="13" y="19"/>
                      </a:cubicBezTo>
                      <a:cubicBezTo>
                        <a:pt x="13" y="7"/>
                        <a:pt x="13" y="7"/>
                        <a:pt x="13" y="7"/>
                      </a:cubicBezTo>
                      <a:cubicBezTo>
                        <a:pt x="13" y="3"/>
                        <a:pt x="10" y="0"/>
                        <a:pt x="6"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44" name="Freeform 201">
                  <a:extLst>
                    <a:ext uri="{FF2B5EF4-FFF2-40B4-BE49-F238E27FC236}">
                      <a16:creationId xmlns:a16="http://schemas.microsoft.com/office/drawing/2014/main" id="{33E19F03-DC55-48B6-909B-255F58C2FDDA}"/>
                    </a:ext>
                  </a:extLst>
                </p:cNvPr>
                <p:cNvSpPr>
                  <a:spLocks/>
                </p:cNvSpPr>
                <p:nvPr userDrawn="1"/>
              </p:nvSpPr>
              <p:spPr bwMode="auto">
                <a:xfrm>
                  <a:off x="6409" y="981"/>
                  <a:ext cx="6" cy="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45" name="Freeform 202">
                  <a:extLst>
                    <a:ext uri="{FF2B5EF4-FFF2-40B4-BE49-F238E27FC236}">
                      <a16:creationId xmlns:a16="http://schemas.microsoft.com/office/drawing/2014/main" id="{BA3D9E32-EFF6-470C-A5D3-47F0C4820E1A}"/>
                    </a:ext>
                  </a:extLst>
                </p:cNvPr>
                <p:cNvSpPr>
                  <a:spLocks/>
                </p:cNvSpPr>
                <p:nvPr userDrawn="1"/>
              </p:nvSpPr>
              <p:spPr bwMode="auto">
                <a:xfrm>
                  <a:off x="6419" y="981"/>
                  <a:ext cx="6" cy="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46" name="Freeform 203">
                  <a:extLst>
                    <a:ext uri="{FF2B5EF4-FFF2-40B4-BE49-F238E27FC236}">
                      <a16:creationId xmlns:a16="http://schemas.microsoft.com/office/drawing/2014/main" id="{BF734E77-C8D7-414B-9932-1BAF4398AFC3}"/>
                    </a:ext>
                  </a:extLst>
                </p:cNvPr>
                <p:cNvSpPr>
                  <a:spLocks/>
                </p:cNvSpPr>
                <p:nvPr userDrawn="1"/>
              </p:nvSpPr>
              <p:spPr bwMode="auto">
                <a:xfrm>
                  <a:off x="6429" y="981"/>
                  <a:ext cx="6" cy="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47" name="Freeform 204">
                  <a:extLst>
                    <a:ext uri="{FF2B5EF4-FFF2-40B4-BE49-F238E27FC236}">
                      <a16:creationId xmlns:a16="http://schemas.microsoft.com/office/drawing/2014/main" id="{EC59CC30-763E-45F8-8F0A-902F4E7B07BB}"/>
                    </a:ext>
                  </a:extLst>
                </p:cNvPr>
                <p:cNvSpPr>
                  <a:spLocks/>
                </p:cNvSpPr>
                <p:nvPr userDrawn="1"/>
              </p:nvSpPr>
              <p:spPr bwMode="auto">
                <a:xfrm>
                  <a:off x="6439" y="981"/>
                  <a:ext cx="6" cy="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sp>
            <p:nvSpPr>
              <p:cNvPr id="8" name="Freeform 206">
                <a:extLst>
                  <a:ext uri="{FF2B5EF4-FFF2-40B4-BE49-F238E27FC236}">
                    <a16:creationId xmlns:a16="http://schemas.microsoft.com/office/drawing/2014/main" id="{3DC29407-1B2B-4EA1-9B7C-0361E7C95F0E}"/>
                  </a:ext>
                </a:extLst>
              </p:cNvPr>
              <p:cNvSpPr>
                <a:spLocks/>
              </p:cNvSpPr>
              <p:nvPr userDrawn="1"/>
            </p:nvSpPr>
            <p:spPr bwMode="auto">
              <a:xfrm>
                <a:off x="6449" y="981"/>
                <a:ext cx="6" cy="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4"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 name="Freeform 207">
                <a:extLst>
                  <a:ext uri="{FF2B5EF4-FFF2-40B4-BE49-F238E27FC236}">
                    <a16:creationId xmlns:a16="http://schemas.microsoft.com/office/drawing/2014/main" id="{34A5EEA8-273D-4DDE-AF4E-980CE389B441}"/>
                  </a:ext>
                </a:extLst>
              </p:cNvPr>
              <p:cNvSpPr>
                <a:spLocks/>
              </p:cNvSpPr>
              <p:nvPr userDrawn="1"/>
            </p:nvSpPr>
            <p:spPr bwMode="auto">
              <a:xfrm>
                <a:off x="6399" y="994"/>
                <a:ext cx="6" cy="9"/>
              </a:xfrm>
              <a:custGeom>
                <a:avLst/>
                <a:gdLst>
                  <a:gd name="T0" fmla="*/ 6 w 13"/>
                  <a:gd name="T1" fmla="*/ 0 h 19"/>
                  <a:gd name="T2" fmla="*/ 0 w 13"/>
                  <a:gd name="T3" fmla="*/ 7 h 19"/>
                  <a:gd name="T4" fmla="*/ 0 w 13"/>
                  <a:gd name="T5" fmla="*/ 19 h 19"/>
                  <a:gd name="T6" fmla="*/ 13 w 13"/>
                  <a:gd name="T7" fmla="*/ 19 h 19"/>
                  <a:gd name="T8" fmla="*/ 13 w 13"/>
                  <a:gd name="T9" fmla="*/ 7 h 19"/>
                  <a:gd name="T10" fmla="*/ 6 w 13"/>
                  <a:gd name="T11" fmla="*/ 0 h 19"/>
                </a:gdLst>
                <a:ahLst/>
                <a:cxnLst>
                  <a:cxn ang="0">
                    <a:pos x="T0" y="T1"/>
                  </a:cxn>
                  <a:cxn ang="0">
                    <a:pos x="T2" y="T3"/>
                  </a:cxn>
                  <a:cxn ang="0">
                    <a:pos x="T4" y="T5"/>
                  </a:cxn>
                  <a:cxn ang="0">
                    <a:pos x="T6" y="T7"/>
                  </a:cxn>
                  <a:cxn ang="0">
                    <a:pos x="T8" y="T9"/>
                  </a:cxn>
                  <a:cxn ang="0">
                    <a:pos x="T10" y="T11"/>
                  </a:cxn>
                </a:cxnLst>
                <a:rect l="0" t="0" r="r" b="b"/>
                <a:pathLst>
                  <a:path w="13" h="19">
                    <a:moveTo>
                      <a:pt x="6" y="0"/>
                    </a:moveTo>
                    <a:cubicBezTo>
                      <a:pt x="3" y="0"/>
                      <a:pt x="0" y="3"/>
                      <a:pt x="0" y="7"/>
                    </a:cubicBezTo>
                    <a:cubicBezTo>
                      <a:pt x="0" y="19"/>
                      <a:pt x="0" y="19"/>
                      <a:pt x="0" y="19"/>
                    </a:cubicBezTo>
                    <a:cubicBezTo>
                      <a:pt x="13" y="19"/>
                      <a:pt x="13" y="19"/>
                      <a:pt x="13" y="19"/>
                    </a:cubicBezTo>
                    <a:cubicBezTo>
                      <a:pt x="13" y="7"/>
                      <a:pt x="13" y="7"/>
                      <a:pt x="13" y="7"/>
                    </a:cubicBezTo>
                    <a:cubicBezTo>
                      <a:pt x="13" y="3"/>
                      <a:pt x="10" y="0"/>
                      <a:pt x="6"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1" name="Freeform 208">
                <a:extLst>
                  <a:ext uri="{FF2B5EF4-FFF2-40B4-BE49-F238E27FC236}">
                    <a16:creationId xmlns:a16="http://schemas.microsoft.com/office/drawing/2014/main" id="{C6B5AAB3-1562-4CB3-A945-2B1D8E16C239}"/>
                  </a:ext>
                </a:extLst>
              </p:cNvPr>
              <p:cNvSpPr>
                <a:spLocks/>
              </p:cNvSpPr>
              <p:nvPr userDrawn="1"/>
            </p:nvSpPr>
            <p:spPr bwMode="auto">
              <a:xfrm>
                <a:off x="6409" y="994"/>
                <a:ext cx="6" cy="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2" name="Freeform 209">
                <a:extLst>
                  <a:ext uri="{FF2B5EF4-FFF2-40B4-BE49-F238E27FC236}">
                    <a16:creationId xmlns:a16="http://schemas.microsoft.com/office/drawing/2014/main" id="{ACD033BD-0BDB-4767-A4AD-F6A52EA47DFF}"/>
                  </a:ext>
                </a:extLst>
              </p:cNvPr>
              <p:cNvSpPr>
                <a:spLocks/>
              </p:cNvSpPr>
              <p:nvPr userDrawn="1"/>
            </p:nvSpPr>
            <p:spPr bwMode="auto">
              <a:xfrm>
                <a:off x="6419" y="994"/>
                <a:ext cx="6" cy="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3" name="Freeform 210">
                <a:extLst>
                  <a:ext uri="{FF2B5EF4-FFF2-40B4-BE49-F238E27FC236}">
                    <a16:creationId xmlns:a16="http://schemas.microsoft.com/office/drawing/2014/main" id="{8263A67C-5E43-41AA-83EF-2042051F9ECE}"/>
                  </a:ext>
                </a:extLst>
              </p:cNvPr>
              <p:cNvSpPr>
                <a:spLocks/>
              </p:cNvSpPr>
              <p:nvPr userDrawn="1"/>
            </p:nvSpPr>
            <p:spPr bwMode="auto">
              <a:xfrm>
                <a:off x="6429" y="994"/>
                <a:ext cx="6" cy="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4" name="Freeform 211">
                <a:extLst>
                  <a:ext uri="{FF2B5EF4-FFF2-40B4-BE49-F238E27FC236}">
                    <a16:creationId xmlns:a16="http://schemas.microsoft.com/office/drawing/2014/main" id="{A722E5B7-E7D7-4F98-8565-8637B05C6D57}"/>
                  </a:ext>
                </a:extLst>
              </p:cNvPr>
              <p:cNvSpPr>
                <a:spLocks/>
              </p:cNvSpPr>
              <p:nvPr userDrawn="1"/>
            </p:nvSpPr>
            <p:spPr bwMode="auto">
              <a:xfrm>
                <a:off x="6439" y="994"/>
                <a:ext cx="6" cy="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5" name="Freeform 212">
                <a:extLst>
                  <a:ext uri="{FF2B5EF4-FFF2-40B4-BE49-F238E27FC236}">
                    <a16:creationId xmlns:a16="http://schemas.microsoft.com/office/drawing/2014/main" id="{9B114B29-778E-4A03-87BC-69C1B9B1D57F}"/>
                  </a:ext>
                </a:extLst>
              </p:cNvPr>
              <p:cNvSpPr>
                <a:spLocks/>
              </p:cNvSpPr>
              <p:nvPr userDrawn="1"/>
            </p:nvSpPr>
            <p:spPr bwMode="auto">
              <a:xfrm>
                <a:off x="6449" y="994"/>
                <a:ext cx="6" cy="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4"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6" name="Freeform 213">
                <a:extLst>
                  <a:ext uri="{FF2B5EF4-FFF2-40B4-BE49-F238E27FC236}">
                    <a16:creationId xmlns:a16="http://schemas.microsoft.com/office/drawing/2014/main" id="{AF49776E-1818-4148-BB56-20D88120F413}"/>
                  </a:ext>
                </a:extLst>
              </p:cNvPr>
              <p:cNvSpPr>
                <a:spLocks/>
              </p:cNvSpPr>
              <p:nvPr userDrawn="1"/>
            </p:nvSpPr>
            <p:spPr bwMode="auto">
              <a:xfrm>
                <a:off x="6399" y="880"/>
                <a:ext cx="6" cy="9"/>
              </a:xfrm>
              <a:custGeom>
                <a:avLst/>
                <a:gdLst>
                  <a:gd name="T0" fmla="*/ 6 w 13"/>
                  <a:gd name="T1" fmla="*/ 0 h 19"/>
                  <a:gd name="T2" fmla="*/ 0 w 13"/>
                  <a:gd name="T3" fmla="*/ 7 h 19"/>
                  <a:gd name="T4" fmla="*/ 0 w 13"/>
                  <a:gd name="T5" fmla="*/ 19 h 19"/>
                  <a:gd name="T6" fmla="*/ 13 w 13"/>
                  <a:gd name="T7" fmla="*/ 19 h 19"/>
                  <a:gd name="T8" fmla="*/ 13 w 13"/>
                  <a:gd name="T9" fmla="*/ 7 h 19"/>
                  <a:gd name="T10" fmla="*/ 6 w 13"/>
                  <a:gd name="T11" fmla="*/ 0 h 19"/>
                </a:gdLst>
                <a:ahLst/>
                <a:cxnLst>
                  <a:cxn ang="0">
                    <a:pos x="T0" y="T1"/>
                  </a:cxn>
                  <a:cxn ang="0">
                    <a:pos x="T2" y="T3"/>
                  </a:cxn>
                  <a:cxn ang="0">
                    <a:pos x="T4" y="T5"/>
                  </a:cxn>
                  <a:cxn ang="0">
                    <a:pos x="T6" y="T7"/>
                  </a:cxn>
                  <a:cxn ang="0">
                    <a:pos x="T8" y="T9"/>
                  </a:cxn>
                  <a:cxn ang="0">
                    <a:pos x="T10" y="T11"/>
                  </a:cxn>
                </a:cxnLst>
                <a:rect l="0" t="0" r="r" b="b"/>
                <a:pathLst>
                  <a:path w="13" h="19">
                    <a:moveTo>
                      <a:pt x="6" y="0"/>
                    </a:moveTo>
                    <a:cubicBezTo>
                      <a:pt x="3" y="0"/>
                      <a:pt x="0" y="3"/>
                      <a:pt x="0" y="7"/>
                    </a:cubicBezTo>
                    <a:cubicBezTo>
                      <a:pt x="0" y="19"/>
                      <a:pt x="0" y="19"/>
                      <a:pt x="0" y="19"/>
                    </a:cubicBezTo>
                    <a:cubicBezTo>
                      <a:pt x="13" y="19"/>
                      <a:pt x="13" y="19"/>
                      <a:pt x="13" y="19"/>
                    </a:cubicBezTo>
                    <a:cubicBezTo>
                      <a:pt x="13" y="7"/>
                      <a:pt x="13" y="7"/>
                      <a:pt x="13" y="7"/>
                    </a:cubicBezTo>
                    <a:cubicBezTo>
                      <a:pt x="13" y="3"/>
                      <a:pt x="10" y="0"/>
                      <a:pt x="6"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7" name="Freeform 214">
                <a:extLst>
                  <a:ext uri="{FF2B5EF4-FFF2-40B4-BE49-F238E27FC236}">
                    <a16:creationId xmlns:a16="http://schemas.microsoft.com/office/drawing/2014/main" id="{56E40CF7-81FF-4AEF-A691-6972050B9A90}"/>
                  </a:ext>
                </a:extLst>
              </p:cNvPr>
              <p:cNvSpPr>
                <a:spLocks/>
              </p:cNvSpPr>
              <p:nvPr userDrawn="1"/>
            </p:nvSpPr>
            <p:spPr bwMode="auto">
              <a:xfrm>
                <a:off x="6409" y="880"/>
                <a:ext cx="6" cy="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8" name="Freeform 215">
                <a:extLst>
                  <a:ext uri="{FF2B5EF4-FFF2-40B4-BE49-F238E27FC236}">
                    <a16:creationId xmlns:a16="http://schemas.microsoft.com/office/drawing/2014/main" id="{FBAFE93B-0BA6-4911-999C-CD34138653E3}"/>
                  </a:ext>
                </a:extLst>
              </p:cNvPr>
              <p:cNvSpPr>
                <a:spLocks/>
              </p:cNvSpPr>
              <p:nvPr userDrawn="1"/>
            </p:nvSpPr>
            <p:spPr bwMode="auto">
              <a:xfrm>
                <a:off x="6419" y="880"/>
                <a:ext cx="6" cy="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9" name="Freeform 216">
                <a:extLst>
                  <a:ext uri="{FF2B5EF4-FFF2-40B4-BE49-F238E27FC236}">
                    <a16:creationId xmlns:a16="http://schemas.microsoft.com/office/drawing/2014/main" id="{8F093229-7736-4224-8D46-7609B017E144}"/>
                  </a:ext>
                </a:extLst>
              </p:cNvPr>
              <p:cNvSpPr>
                <a:spLocks/>
              </p:cNvSpPr>
              <p:nvPr userDrawn="1"/>
            </p:nvSpPr>
            <p:spPr bwMode="auto">
              <a:xfrm>
                <a:off x="6429" y="880"/>
                <a:ext cx="6" cy="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0" name="Freeform 217">
                <a:extLst>
                  <a:ext uri="{FF2B5EF4-FFF2-40B4-BE49-F238E27FC236}">
                    <a16:creationId xmlns:a16="http://schemas.microsoft.com/office/drawing/2014/main" id="{62B31CDA-AD40-44D0-A705-E8D7474D0ABE}"/>
                  </a:ext>
                </a:extLst>
              </p:cNvPr>
              <p:cNvSpPr>
                <a:spLocks/>
              </p:cNvSpPr>
              <p:nvPr userDrawn="1"/>
            </p:nvSpPr>
            <p:spPr bwMode="auto">
              <a:xfrm>
                <a:off x="6439" y="880"/>
                <a:ext cx="6" cy="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1" name="Freeform 218">
                <a:extLst>
                  <a:ext uri="{FF2B5EF4-FFF2-40B4-BE49-F238E27FC236}">
                    <a16:creationId xmlns:a16="http://schemas.microsoft.com/office/drawing/2014/main" id="{76C13460-5895-48E4-8BA0-BC795AD1152D}"/>
                  </a:ext>
                </a:extLst>
              </p:cNvPr>
              <p:cNvSpPr>
                <a:spLocks/>
              </p:cNvSpPr>
              <p:nvPr userDrawn="1"/>
            </p:nvSpPr>
            <p:spPr bwMode="auto">
              <a:xfrm>
                <a:off x="6449" y="880"/>
                <a:ext cx="6" cy="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4"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2" name="Freeform 219">
                <a:extLst>
                  <a:ext uri="{FF2B5EF4-FFF2-40B4-BE49-F238E27FC236}">
                    <a16:creationId xmlns:a16="http://schemas.microsoft.com/office/drawing/2014/main" id="{7E786016-D613-4516-AF0D-48603C33B7CA}"/>
                  </a:ext>
                </a:extLst>
              </p:cNvPr>
              <p:cNvSpPr>
                <a:spLocks/>
              </p:cNvSpPr>
              <p:nvPr userDrawn="1"/>
            </p:nvSpPr>
            <p:spPr bwMode="auto">
              <a:xfrm>
                <a:off x="6399" y="893"/>
                <a:ext cx="6" cy="9"/>
              </a:xfrm>
              <a:custGeom>
                <a:avLst/>
                <a:gdLst>
                  <a:gd name="T0" fmla="*/ 6 w 13"/>
                  <a:gd name="T1" fmla="*/ 0 h 20"/>
                  <a:gd name="T2" fmla="*/ 0 w 13"/>
                  <a:gd name="T3" fmla="*/ 7 h 20"/>
                  <a:gd name="T4" fmla="*/ 0 w 13"/>
                  <a:gd name="T5" fmla="*/ 20 h 20"/>
                  <a:gd name="T6" fmla="*/ 13 w 13"/>
                  <a:gd name="T7" fmla="*/ 20 h 20"/>
                  <a:gd name="T8" fmla="*/ 13 w 13"/>
                  <a:gd name="T9" fmla="*/ 7 h 20"/>
                  <a:gd name="T10" fmla="*/ 6 w 13"/>
                  <a:gd name="T11" fmla="*/ 0 h 20"/>
                </a:gdLst>
                <a:ahLst/>
                <a:cxnLst>
                  <a:cxn ang="0">
                    <a:pos x="T0" y="T1"/>
                  </a:cxn>
                  <a:cxn ang="0">
                    <a:pos x="T2" y="T3"/>
                  </a:cxn>
                  <a:cxn ang="0">
                    <a:pos x="T4" y="T5"/>
                  </a:cxn>
                  <a:cxn ang="0">
                    <a:pos x="T6" y="T7"/>
                  </a:cxn>
                  <a:cxn ang="0">
                    <a:pos x="T8" y="T9"/>
                  </a:cxn>
                  <a:cxn ang="0">
                    <a:pos x="T10" y="T11"/>
                  </a:cxn>
                </a:cxnLst>
                <a:rect l="0" t="0" r="r" b="b"/>
                <a:pathLst>
                  <a:path w="13" h="20">
                    <a:moveTo>
                      <a:pt x="6" y="0"/>
                    </a:moveTo>
                    <a:cubicBezTo>
                      <a:pt x="3" y="0"/>
                      <a:pt x="0" y="4"/>
                      <a:pt x="0" y="7"/>
                    </a:cubicBezTo>
                    <a:cubicBezTo>
                      <a:pt x="0" y="20"/>
                      <a:pt x="0" y="20"/>
                      <a:pt x="0" y="20"/>
                    </a:cubicBezTo>
                    <a:cubicBezTo>
                      <a:pt x="13" y="20"/>
                      <a:pt x="13" y="20"/>
                      <a:pt x="13" y="20"/>
                    </a:cubicBezTo>
                    <a:cubicBezTo>
                      <a:pt x="13" y="7"/>
                      <a:pt x="13" y="7"/>
                      <a:pt x="13" y="7"/>
                    </a:cubicBezTo>
                    <a:cubicBezTo>
                      <a:pt x="13" y="4"/>
                      <a:pt x="10" y="0"/>
                      <a:pt x="6"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3" name="Freeform 220">
                <a:extLst>
                  <a:ext uri="{FF2B5EF4-FFF2-40B4-BE49-F238E27FC236}">
                    <a16:creationId xmlns:a16="http://schemas.microsoft.com/office/drawing/2014/main" id="{4897311A-FE1D-49DE-8D2A-CAE00B3CC095}"/>
                  </a:ext>
                </a:extLst>
              </p:cNvPr>
              <p:cNvSpPr>
                <a:spLocks/>
              </p:cNvSpPr>
              <p:nvPr userDrawn="1"/>
            </p:nvSpPr>
            <p:spPr bwMode="auto">
              <a:xfrm>
                <a:off x="6409" y="893"/>
                <a:ext cx="6" cy="9"/>
              </a:xfrm>
              <a:custGeom>
                <a:avLst/>
                <a:gdLst>
                  <a:gd name="T0" fmla="*/ 7 w 14"/>
                  <a:gd name="T1" fmla="*/ 0 h 20"/>
                  <a:gd name="T2" fmla="*/ 0 w 14"/>
                  <a:gd name="T3" fmla="*/ 7 h 20"/>
                  <a:gd name="T4" fmla="*/ 0 w 14"/>
                  <a:gd name="T5" fmla="*/ 20 h 20"/>
                  <a:gd name="T6" fmla="*/ 14 w 14"/>
                  <a:gd name="T7" fmla="*/ 20 h 20"/>
                  <a:gd name="T8" fmla="*/ 14 w 14"/>
                  <a:gd name="T9" fmla="*/ 7 h 20"/>
                  <a:gd name="T10" fmla="*/ 7 w 14"/>
                  <a:gd name="T11" fmla="*/ 0 h 20"/>
                </a:gdLst>
                <a:ahLst/>
                <a:cxnLst>
                  <a:cxn ang="0">
                    <a:pos x="T0" y="T1"/>
                  </a:cxn>
                  <a:cxn ang="0">
                    <a:pos x="T2" y="T3"/>
                  </a:cxn>
                  <a:cxn ang="0">
                    <a:pos x="T4" y="T5"/>
                  </a:cxn>
                  <a:cxn ang="0">
                    <a:pos x="T6" y="T7"/>
                  </a:cxn>
                  <a:cxn ang="0">
                    <a:pos x="T8" y="T9"/>
                  </a:cxn>
                  <a:cxn ang="0">
                    <a:pos x="T10" y="T11"/>
                  </a:cxn>
                </a:cxnLst>
                <a:rect l="0" t="0" r="r" b="b"/>
                <a:pathLst>
                  <a:path w="14" h="20">
                    <a:moveTo>
                      <a:pt x="7" y="0"/>
                    </a:moveTo>
                    <a:cubicBezTo>
                      <a:pt x="3" y="0"/>
                      <a:pt x="0" y="4"/>
                      <a:pt x="0" y="7"/>
                    </a:cubicBezTo>
                    <a:cubicBezTo>
                      <a:pt x="0" y="20"/>
                      <a:pt x="0" y="20"/>
                      <a:pt x="0" y="20"/>
                    </a:cubicBezTo>
                    <a:cubicBezTo>
                      <a:pt x="14" y="20"/>
                      <a:pt x="14" y="20"/>
                      <a:pt x="14" y="20"/>
                    </a:cubicBezTo>
                    <a:cubicBezTo>
                      <a:pt x="14" y="7"/>
                      <a:pt x="14" y="7"/>
                      <a:pt x="14" y="7"/>
                    </a:cubicBezTo>
                    <a:cubicBezTo>
                      <a:pt x="14" y="4"/>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4" name="Freeform 221">
                <a:extLst>
                  <a:ext uri="{FF2B5EF4-FFF2-40B4-BE49-F238E27FC236}">
                    <a16:creationId xmlns:a16="http://schemas.microsoft.com/office/drawing/2014/main" id="{C293EE50-CDA7-4D9B-A1A4-D7398BE82EB1}"/>
                  </a:ext>
                </a:extLst>
              </p:cNvPr>
              <p:cNvSpPr>
                <a:spLocks/>
              </p:cNvSpPr>
              <p:nvPr userDrawn="1"/>
            </p:nvSpPr>
            <p:spPr bwMode="auto">
              <a:xfrm>
                <a:off x="6419" y="893"/>
                <a:ext cx="6" cy="9"/>
              </a:xfrm>
              <a:custGeom>
                <a:avLst/>
                <a:gdLst>
                  <a:gd name="T0" fmla="*/ 7 w 14"/>
                  <a:gd name="T1" fmla="*/ 0 h 20"/>
                  <a:gd name="T2" fmla="*/ 0 w 14"/>
                  <a:gd name="T3" fmla="*/ 7 h 20"/>
                  <a:gd name="T4" fmla="*/ 0 w 14"/>
                  <a:gd name="T5" fmla="*/ 20 h 20"/>
                  <a:gd name="T6" fmla="*/ 14 w 14"/>
                  <a:gd name="T7" fmla="*/ 20 h 20"/>
                  <a:gd name="T8" fmla="*/ 14 w 14"/>
                  <a:gd name="T9" fmla="*/ 7 h 20"/>
                  <a:gd name="T10" fmla="*/ 7 w 14"/>
                  <a:gd name="T11" fmla="*/ 0 h 20"/>
                </a:gdLst>
                <a:ahLst/>
                <a:cxnLst>
                  <a:cxn ang="0">
                    <a:pos x="T0" y="T1"/>
                  </a:cxn>
                  <a:cxn ang="0">
                    <a:pos x="T2" y="T3"/>
                  </a:cxn>
                  <a:cxn ang="0">
                    <a:pos x="T4" y="T5"/>
                  </a:cxn>
                  <a:cxn ang="0">
                    <a:pos x="T6" y="T7"/>
                  </a:cxn>
                  <a:cxn ang="0">
                    <a:pos x="T8" y="T9"/>
                  </a:cxn>
                  <a:cxn ang="0">
                    <a:pos x="T10" y="T11"/>
                  </a:cxn>
                </a:cxnLst>
                <a:rect l="0" t="0" r="r" b="b"/>
                <a:pathLst>
                  <a:path w="14" h="20">
                    <a:moveTo>
                      <a:pt x="7" y="0"/>
                    </a:moveTo>
                    <a:cubicBezTo>
                      <a:pt x="3" y="0"/>
                      <a:pt x="0" y="4"/>
                      <a:pt x="0" y="7"/>
                    </a:cubicBezTo>
                    <a:cubicBezTo>
                      <a:pt x="0" y="20"/>
                      <a:pt x="0" y="20"/>
                      <a:pt x="0" y="20"/>
                    </a:cubicBezTo>
                    <a:cubicBezTo>
                      <a:pt x="14" y="20"/>
                      <a:pt x="14" y="20"/>
                      <a:pt x="14" y="20"/>
                    </a:cubicBezTo>
                    <a:cubicBezTo>
                      <a:pt x="14" y="7"/>
                      <a:pt x="14" y="7"/>
                      <a:pt x="14" y="7"/>
                    </a:cubicBezTo>
                    <a:cubicBezTo>
                      <a:pt x="14" y="4"/>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5" name="Freeform 222">
                <a:extLst>
                  <a:ext uri="{FF2B5EF4-FFF2-40B4-BE49-F238E27FC236}">
                    <a16:creationId xmlns:a16="http://schemas.microsoft.com/office/drawing/2014/main" id="{6E5D1E79-E226-4B2E-A02D-F11BD248B514}"/>
                  </a:ext>
                </a:extLst>
              </p:cNvPr>
              <p:cNvSpPr>
                <a:spLocks/>
              </p:cNvSpPr>
              <p:nvPr userDrawn="1"/>
            </p:nvSpPr>
            <p:spPr bwMode="auto">
              <a:xfrm>
                <a:off x="6429" y="893"/>
                <a:ext cx="6" cy="9"/>
              </a:xfrm>
              <a:custGeom>
                <a:avLst/>
                <a:gdLst>
                  <a:gd name="T0" fmla="*/ 7 w 14"/>
                  <a:gd name="T1" fmla="*/ 0 h 20"/>
                  <a:gd name="T2" fmla="*/ 0 w 14"/>
                  <a:gd name="T3" fmla="*/ 7 h 20"/>
                  <a:gd name="T4" fmla="*/ 0 w 14"/>
                  <a:gd name="T5" fmla="*/ 20 h 20"/>
                  <a:gd name="T6" fmla="*/ 14 w 14"/>
                  <a:gd name="T7" fmla="*/ 20 h 20"/>
                  <a:gd name="T8" fmla="*/ 14 w 14"/>
                  <a:gd name="T9" fmla="*/ 7 h 20"/>
                  <a:gd name="T10" fmla="*/ 7 w 14"/>
                  <a:gd name="T11" fmla="*/ 0 h 20"/>
                </a:gdLst>
                <a:ahLst/>
                <a:cxnLst>
                  <a:cxn ang="0">
                    <a:pos x="T0" y="T1"/>
                  </a:cxn>
                  <a:cxn ang="0">
                    <a:pos x="T2" y="T3"/>
                  </a:cxn>
                  <a:cxn ang="0">
                    <a:pos x="T4" y="T5"/>
                  </a:cxn>
                  <a:cxn ang="0">
                    <a:pos x="T6" y="T7"/>
                  </a:cxn>
                  <a:cxn ang="0">
                    <a:pos x="T8" y="T9"/>
                  </a:cxn>
                  <a:cxn ang="0">
                    <a:pos x="T10" y="T11"/>
                  </a:cxn>
                </a:cxnLst>
                <a:rect l="0" t="0" r="r" b="b"/>
                <a:pathLst>
                  <a:path w="14" h="20">
                    <a:moveTo>
                      <a:pt x="7" y="0"/>
                    </a:moveTo>
                    <a:cubicBezTo>
                      <a:pt x="3" y="0"/>
                      <a:pt x="0" y="4"/>
                      <a:pt x="0" y="7"/>
                    </a:cubicBezTo>
                    <a:cubicBezTo>
                      <a:pt x="0" y="20"/>
                      <a:pt x="0" y="20"/>
                      <a:pt x="0" y="20"/>
                    </a:cubicBezTo>
                    <a:cubicBezTo>
                      <a:pt x="14" y="20"/>
                      <a:pt x="14" y="20"/>
                      <a:pt x="14" y="20"/>
                    </a:cubicBezTo>
                    <a:cubicBezTo>
                      <a:pt x="14" y="7"/>
                      <a:pt x="14" y="7"/>
                      <a:pt x="14" y="7"/>
                    </a:cubicBezTo>
                    <a:cubicBezTo>
                      <a:pt x="14" y="4"/>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6" name="Freeform 223">
                <a:extLst>
                  <a:ext uri="{FF2B5EF4-FFF2-40B4-BE49-F238E27FC236}">
                    <a16:creationId xmlns:a16="http://schemas.microsoft.com/office/drawing/2014/main" id="{43AEF585-9B7A-43C0-A886-880443CF6D9B}"/>
                  </a:ext>
                </a:extLst>
              </p:cNvPr>
              <p:cNvSpPr>
                <a:spLocks/>
              </p:cNvSpPr>
              <p:nvPr userDrawn="1"/>
            </p:nvSpPr>
            <p:spPr bwMode="auto">
              <a:xfrm>
                <a:off x="6439" y="893"/>
                <a:ext cx="6" cy="9"/>
              </a:xfrm>
              <a:custGeom>
                <a:avLst/>
                <a:gdLst>
                  <a:gd name="T0" fmla="*/ 7 w 14"/>
                  <a:gd name="T1" fmla="*/ 0 h 20"/>
                  <a:gd name="T2" fmla="*/ 0 w 14"/>
                  <a:gd name="T3" fmla="*/ 7 h 20"/>
                  <a:gd name="T4" fmla="*/ 0 w 14"/>
                  <a:gd name="T5" fmla="*/ 20 h 20"/>
                  <a:gd name="T6" fmla="*/ 14 w 14"/>
                  <a:gd name="T7" fmla="*/ 20 h 20"/>
                  <a:gd name="T8" fmla="*/ 14 w 14"/>
                  <a:gd name="T9" fmla="*/ 7 h 20"/>
                  <a:gd name="T10" fmla="*/ 7 w 14"/>
                  <a:gd name="T11" fmla="*/ 0 h 20"/>
                </a:gdLst>
                <a:ahLst/>
                <a:cxnLst>
                  <a:cxn ang="0">
                    <a:pos x="T0" y="T1"/>
                  </a:cxn>
                  <a:cxn ang="0">
                    <a:pos x="T2" y="T3"/>
                  </a:cxn>
                  <a:cxn ang="0">
                    <a:pos x="T4" y="T5"/>
                  </a:cxn>
                  <a:cxn ang="0">
                    <a:pos x="T6" y="T7"/>
                  </a:cxn>
                  <a:cxn ang="0">
                    <a:pos x="T8" y="T9"/>
                  </a:cxn>
                  <a:cxn ang="0">
                    <a:pos x="T10" y="T11"/>
                  </a:cxn>
                </a:cxnLst>
                <a:rect l="0" t="0" r="r" b="b"/>
                <a:pathLst>
                  <a:path w="14" h="20">
                    <a:moveTo>
                      <a:pt x="7" y="0"/>
                    </a:moveTo>
                    <a:cubicBezTo>
                      <a:pt x="3" y="0"/>
                      <a:pt x="0" y="4"/>
                      <a:pt x="0" y="7"/>
                    </a:cubicBezTo>
                    <a:cubicBezTo>
                      <a:pt x="0" y="20"/>
                      <a:pt x="0" y="20"/>
                      <a:pt x="0" y="20"/>
                    </a:cubicBezTo>
                    <a:cubicBezTo>
                      <a:pt x="14" y="20"/>
                      <a:pt x="14" y="20"/>
                      <a:pt x="14" y="20"/>
                    </a:cubicBezTo>
                    <a:cubicBezTo>
                      <a:pt x="14" y="7"/>
                      <a:pt x="14" y="7"/>
                      <a:pt x="14" y="7"/>
                    </a:cubicBezTo>
                    <a:cubicBezTo>
                      <a:pt x="14" y="4"/>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7" name="Freeform 224">
                <a:extLst>
                  <a:ext uri="{FF2B5EF4-FFF2-40B4-BE49-F238E27FC236}">
                    <a16:creationId xmlns:a16="http://schemas.microsoft.com/office/drawing/2014/main" id="{7A92C03C-C5EC-4E63-8424-244DAE73CB26}"/>
                  </a:ext>
                </a:extLst>
              </p:cNvPr>
              <p:cNvSpPr>
                <a:spLocks/>
              </p:cNvSpPr>
              <p:nvPr userDrawn="1"/>
            </p:nvSpPr>
            <p:spPr bwMode="auto">
              <a:xfrm>
                <a:off x="6449" y="893"/>
                <a:ext cx="6" cy="9"/>
              </a:xfrm>
              <a:custGeom>
                <a:avLst/>
                <a:gdLst>
                  <a:gd name="T0" fmla="*/ 7 w 14"/>
                  <a:gd name="T1" fmla="*/ 0 h 20"/>
                  <a:gd name="T2" fmla="*/ 0 w 14"/>
                  <a:gd name="T3" fmla="*/ 7 h 20"/>
                  <a:gd name="T4" fmla="*/ 0 w 14"/>
                  <a:gd name="T5" fmla="*/ 20 h 20"/>
                  <a:gd name="T6" fmla="*/ 14 w 14"/>
                  <a:gd name="T7" fmla="*/ 20 h 20"/>
                  <a:gd name="T8" fmla="*/ 14 w 14"/>
                  <a:gd name="T9" fmla="*/ 7 h 20"/>
                  <a:gd name="T10" fmla="*/ 7 w 14"/>
                  <a:gd name="T11" fmla="*/ 0 h 20"/>
                </a:gdLst>
                <a:ahLst/>
                <a:cxnLst>
                  <a:cxn ang="0">
                    <a:pos x="T0" y="T1"/>
                  </a:cxn>
                  <a:cxn ang="0">
                    <a:pos x="T2" y="T3"/>
                  </a:cxn>
                  <a:cxn ang="0">
                    <a:pos x="T4" y="T5"/>
                  </a:cxn>
                  <a:cxn ang="0">
                    <a:pos x="T6" y="T7"/>
                  </a:cxn>
                  <a:cxn ang="0">
                    <a:pos x="T8" y="T9"/>
                  </a:cxn>
                  <a:cxn ang="0">
                    <a:pos x="T10" y="T11"/>
                  </a:cxn>
                </a:cxnLst>
                <a:rect l="0" t="0" r="r" b="b"/>
                <a:pathLst>
                  <a:path w="14" h="20">
                    <a:moveTo>
                      <a:pt x="7" y="0"/>
                    </a:moveTo>
                    <a:cubicBezTo>
                      <a:pt x="4" y="0"/>
                      <a:pt x="0" y="4"/>
                      <a:pt x="0" y="7"/>
                    </a:cubicBezTo>
                    <a:cubicBezTo>
                      <a:pt x="0" y="20"/>
                      <a:pt x="0" y="20"/>
                      <a:pt x="0" y="20"/>
                    </a:cubicBezTo>
                    <a:cubicBezTo>
                      <a:pt x="14" y="20"/>
                      <a:pt x="14" y="20"/>
                      <a:pt x="14" y="20"/>
                    </a:cubicBezTo>
                    <a:cubicBezTo>
                      <a:pt x="14" y="7"/>
                      <a:pt x="14" y="7"/>
                      <a:pt x="14" y="7"/>
                    </a:cubicBezTo>
                    <a:cubicBezTo>
                      <a:pt x="14" y="4"/>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8" name="Rectangle 225">
                <a:extLst>
                  <a:ext uri="{FF2B5EF4-FFF2-40B4-BE49-F238E27FC236}">
                    <a16:creationId xmlns:a16="http://schemas.microsoft.com/office/drawing/2014/main" id="{905DE5E0-EA09-4D4C-9314-6E0BAE3E5AAA}"/>
                  </a:ext>
                </a:extLst>
              </p:cNvPr>
              <p:cNvSpPr>
                <a:spLocks noChangeArrowheads="1"/>
              </p:cNvSpPr>
              <p:nvPr userDrawn="1"/>
            </p:nvSpPr>
            <p:spPr bwMode="auto">
              <a:xfrm>
                <a:off x="6327" y="1129"/>
                <a:ext cx="110" cy="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9" name="Rectangle 226">
                <a:extLst>
                  <a:ext uri="{FF2B5EF4-FFF2-40B4-BE49-F238E27FC236}">
                    <a16:creationId xmlns:a16="http://schemas.microsoft.com/office/drawing/2014/main" id="{0EABE4B7-EE29-40A9-AAEC-D62F22F7745F}"/>
                  </a:ext>
                </a:extLst>
              </p:cNvPr>
              <p:cNvSpPr>
                <a:spLocks noChangeArrowheads="1"/>
              </p:cNvSpPr>
              <p:nvPr userDrawn="1"/>
            </p:nvSpPr>
            <p:spPr bwMode="auto">
              <a:xfrm>
                <a:off x="6327" y="1142"/>
                <a:ext cx="110" cy="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0" name="Rectangle 227">
                <a:extLst>
                  <a:ext uri="{FF2B5EF4-FFF2-40B4-BE49-F238E27FC236}">
                    <a16:creationId xmlns:a16="http://schemas.microsoft.com/office/drawing/2014/main" id="{C35B4B54-C665-4E48-8744-BC8C27EA6CF0}"/>
                  </a:ext>
                </a:extLst>
              </p:cNvPr>
              <p:cNvSpPr>
                <a:spLocks noChangeArrowheads="1"/>
              </p:cNvSpPr>
              <p:nvPr userDrawn="1"/>
            </p:nvSpPr>
            <p:spPr bwMode="auto">
              <a:xfrm>
                <a:off x="6327" y="1136"/>
                <a:ext cx="110" cy="6"/>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1" name="Rectangle 228">
                <a:extLst>
                  <a:ext uri="{FF2B5EF4-FFF2-40B4-BE49-F238E27FC236}">
                    <a16:creationId xmlns:a16="http://schemas.microsoft.com/office/drawing/2014/main" id="{2799DDFC-7890-477C-AE3F-9D2D397C1A31}"/>
                  </a:ext>
                </a:extLst>
              </p:cNvPr>
              <p:cNvSpPr>
                <a:spLocks noChangeArrowheads="1"/>
              </p:cNvSpPr>
              <p:nvPr userDrawn="1"/>
            </p:nvSpPr>
            <p:spPr bwMode="auto">
              <a:xfrm>
                <a:off x="6403" y="1075"/>
                <a:ext cx="21" cy="5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2" name="Rectangle 229">
                <a:extLst>
                  <a:ext uri="{FF2B5EF4-FFF2-40B4-BE49-F238E27FC236}">
                    <a16:creationId xmlns:a16="http://schemas.microsoft.com/office/drawing/2014/main" id="{9DFA028E-0CC0-4325-8077-F3420E89B15E}"/>
                  </a:ext>
                </a:extLst>
              </p:cNvPr>
              <p:cNvSpPr>
                <a:spLocks noChangeArrowheads="1"/>
              </p:cNvSpPr>
              <p:nvPr userDrawn="1"/>
            </p:nvSpPr>
            <p:spPr bwMode="auto">
              <a:xfrm>
                <a:off x="6418" y="1080"/>
                <a:ext cx="6" cy="49"/>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3" name="Rectangle 230">
                <a:extLst>
                  <a:ext uri="{FF2B5EF4-FFF2-40B4-BE49-F238E27FC236}">
                    <a16:creationId xmlns:a16="http://schemas.microsoft.com/office/drawing/2014/main" id="{C4A0E2E0-AFA2-49DA-9F5E-B5EA47A05466}"/>
                  </a:ext>
                </a:extLst>
              </p:cNvPr>
              <p:cNvSpPr>
                <a:spLocks noChangeArrowheads="1"/>
              </p:cNvSpPr>
              <p:nvPr userDrawn="1"/>
            </p:nvSpPr>
            <p:spPr bwMode="auto">
              <a:xfrm>
                <a:off x="6372" y="1075"/>
                <a:ext cx="20" cy="5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4" name="Rectangle 231">
                <a:extLst>
                  <a:ext uri="{FF2B5EF4-FFF2-40B4-BE49-F238E27FC236}">
                    <a16:creationId xmlns:a16="http://schemas.microsoft.com/office/drawing/2014/main" id="{AF2E8786-F9EE-4DF9-8CFD-713BCE5301AE}"/>
                  </a:ext>
                </a:extLst>
              </p:cNvPr>
              <p:cNvSpPr>
                <a:spLocks noChangeArrowheads="1"/>
              </p:cNvSpPr>
              <p:nvPr userDrawn="1"/>
            </p:nvSpPr>
            <p:spPr bwMode="auto">
              <a:xfrm>
                <a:off x="6386" y="1080"/>
                <a:ext cx="6" cy="49"/>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5" name="Rectangle 232">
                <a:extLst>
                  <a:ext uri="{FF2B5EF4-FFF2-40B4-BE49-F238E27FC236}">
                    <a16:creationId xmlns:a16="http://schemas.microsoft.com/office/drawing/2014/main" id="{64DEEA46-F1BC-4FF6-88F6-BE5954DD0DAC}"/>
                  </a:ext>
                </a:extLst>
              </p:cNvPr>
              <p:cNvSpPr>
                <a:spLocks noChangeArrowheads="1"/>
              </p:cNvSpPr>
              <p:nvPr userDrawn="1"/>
            </p:nvSpPr>
            <p:spPr bwMode="auto">
              <a:xfrm>
                <a:off x="6341" y="1075"/>
                <a:ext cx="20" cy="5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6" name="Rectangle 233">
                <a:extLst>
                  <a:ext uri="{FF2B5EF4-FFF2-40B4-BE49-F238E27FC236}">
                    <a16:creationId xmlns:a16="http://schemas.microsoft.com/office/drawing/2014/main" id="{46EF07B2-DC3D-4F4F-802E-A216B4C6E1AD}"/>
                  </a:ext>
                </a:extLst>
              </p:cNvPr>
              <p:cNvSpPr>
                <a:spLocks noChangeArrowheads="1"/>
              </p:cNvSpPr>
              <p:nvPr userDrawn="1"/>
            </p:nvSpPr>
            <p:spPr bwMode="auto">
              <a:xfrm>
                <a:off x="6355" y="1080"/>
                <a:ext cx="6" cy="49"/>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7" name="Rectangle 234">
                <a:extLst>
                  <a:ext uri="{FF2B5EF4-FFF2-40B4-BE49-F238E27FC236}">
                    <a16:creationId xmlns:a16="http://schemas.microsoft.com/office/drawing/2014/main" id="{E99E1D74-FF85-4585-B3FC-1E3ED6B02898}"/>
                  </a:ext>
                </a:extLst>
              </p:cNvPr>
              <p:cNvSpPr>
                <a:spLocks noChangeArrowheads="1"/>
              </p:cNvSpPr>
              <p:nvPr userDrawn="1"/>
            </p:nvSpPr>
            <p:spPr bwMode="auto">
              <a:xfrm>
                <a:off x="6341" y="1081"/>
                <a:ext cx="14" cy="6"/>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8" name="Rectangle 235">
                <a:extLst>
                  <a:ext uri="{FF2B5EF4-FFF2-40B4-BE49-F238E27FC236}">
                    <a16:creationId xmlns:a16="http://schemas.microsoft.com/office/drawing/2014/main" id="{45108875-5304-42B1-A994-7CBD40387FDB}"/>
                  </a:ext>
                </a:extLst>
              </p:cNvPr>
              <p:cNvSpPr>
                <a:spLocks noChangeArrowheads="1"/>
              </p:cNvSpPr>
              <p:nvPr userDrawn="1"/>
            </p:nvSpPr>
            <p:spPr bwMode="auto">
              <a:xfrm>
                <a:off x="6372" y="1081"/>
                <a:ext cx="14" cy="6"/>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9" name="Rectangle 236">
                <a:extLst>
                  <a:ext uri="{FF2B5EF4-FFF2-40B4-BE49-F238E27FC236}">
                    <a16:creationId xmlns:a16="http://schemas.microsoft.com/office/drawing/2014/main" id="{2F2033C9-0F69-4265-AD2F-AC06896377A4}"/>
                  </a:ext>
                </a:extLst>
              </p:cNvPr>
              <p:cNvSpPr>
                <a:spLocks noChangeArrowheads="1"/>
              </p:cNvSpPr>
              <p:nvPr userDrawn="1"/>
            </p:nvSpPr>
            <p:spPr bwMode="auto">
              <a:xfrm>
                <a:off x="6403" y="1081"/>
                <a:ext cx="15" cy="6"/>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0" name="Freeform 237">
                <a:extLst>
                  <a:ext uri="{FF2B5EF4-FFF2-40B4-BE49-F238E27FC236}">
                    <a16:creationId xmlns:a16="http://schemas.microsoft.com/office/drawing/2014/main" id="{057E6B48-D98F-4418-8C14-62384D60FD9E}"/>
                  </a:ext>
                </a:extLst>
              </p:cNvPr>
              <p:cNvSpPr>
                <a:spLocks/>
              </p:cNvSpPr>
              <p:nvPr userDrawn="1"/>
            </p:nvSpPr>
            <p:spPr bwMode="auto">
              <a:xfrm>
                <a:off x="6327" y="1040"/>
                <a:ext cx="110" cy="41"/>
              </a:xfrm>
              <a:custGeom>
                <a:avLst/>
                <a:gdLst>
                  <a:gd name="T0" fmla="*/ 110 w 110"/>
                  <a:gd name="T1" fmla="*/ 41 h 41"/>
                  <a:gd name="T2" fmla="*/ 0 w 110"/>
                  <a:gd name="T3" fmla="*/ 41 h 41"/>
                  <a:gd name="T4" fmla="*/ 55 w 110"/>
                  <a:gd name="T5" fmla="*/ 0 h 41"/>
                  <a:gd name="T6" fmla="*/ 110 w 110"/>
                  <a:gd name="T7" fmla="*/ 41 h 41"/>
                </a:gdLst>
                <a:ahLst/>
                <a:cxnLst>
                  <a:cxn ang="0">
                    <a:pos x="T0" y="T1"/>
                  </a:cxn>
                  <a:cxn ang="0">
                    <a:pos x="T2" y="T3"/>
                  </a:cxn>
                  <a:cxn ang="0">
                    <a:pos x="T4" y="T5"/>
                  </a:cxn>
                  <a:cxn ang="0">
                    <a:pos x="T6" y="T7"/>
                  </a:cxn>
                </a:cxnLst>
                <a:rect l="0" t="0" r="r" b="b"/>
                <a:pathLst>
                  <a:path w="110" h="41">
                    <a:moveTo>
                      <a:pt x="110" y="41"/>
                    </a:moveTo>
                    <a:lnTo>
                      <a:pt x="0" y="41"/>
                    </a:lnTo>
                    <a:lnTo>
                      <a:pt x="55" y="0"/>
                    </a:lnTo>
                    <a:lnTo>
                      <a:pt x="110" y="4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1" name="Freeform 238">
                <a:extLst>
                  <a:ext uri="{FF2B5EF4-FFF2-40B4-BE49-F238E27FC236}">
                    <a16:creationId xmlns:a16="http://schemas.microsoft.com/office/drawing/2014/main" id="{E3C0E190-D3D8-4436-A38E-7956FBB901E1}"/>
                  </a:ext>
                </a:extLst>
              </p:cNvPr>
              <p:cNvSpPr>
                <a:spLocks/>
              </p:cNvSpPr>
              <p:nvPr userDrawn="1"/>
            </p:nvSpPr>
            <p:spPr bwMode="auto">
              <a:xfrm>
                <a:off x="6377" y="1040"/>
                <a:ext cx="60" cy="41"/>
              </a:xfrm>
              <a:custGeom>
                <a:avLst/>
                <a:gdLst>
                  <a:gd name="T0" fmla="*/ 5 w 60"/>
                  <a:gd name="T1" fmla="*/ 0 h 41"/>
                  <a:gd name="T2" fmla="*/ 0 w 60"/>
                  <a:gd name="T3" fmla="*/ 4 h 41"/>
                  <a:gd name="T4" fmla="*/ 32 w 60"/>
                  <a:gd name="T5" fmla="*/ 41 h 41"/>
                  <a:gd name="T6" fmla="*/ 60 w 60"/>
                  <a:gd name="T7" fmla="*/ 41 h 41"/>
                  <a:gd name="T8" fmla="*/ 5 w 60"/>
                  <a:gd name="T9" fmla="*/ 0 h 41"/>
                </a:gdLst>
                <a:ahLst/>
                <a:cxnLst>
                  <a:cxn ang="0">
                    <a:pos x="T0" y="T1"/>
                  </a:cxn>
                  <a:cxn ang="0">
                    <a:pos x="T2" y="T3"/>
                  </a:cxn>
                  <a:cxn ang="0">
                    <a:pos x="T4" y="T5"/>
                  </a:cxn>
                  <a:cxn ang="0">
                    <a:pos x="T6" y="T7"/>
                  </a:cxn>
                  <a:cxn ang="0">
                    <a:pos x="T8" y="T9"/>
                  </a:cxn>
                </a:cxnLst>
                <a:rect l="0" t="0" r="r" b="b"/>
                <a:pathLst>
                  <a:path w="60" h="41">
                    <a:moveTo>
                      <a:pt x="5" y="0"/>
                    </a:moveTo>
                    <a:lnTo>
                      <a:pt x="0" y="4"/>
                    </a:lnTo>
                    <a:lnTo>
                      <a:pt x="32" y="41"/>
                    </a:lnTo>
                    <a:lnTo>
                      <a:pt x="60" y="41"/>
                    </a:lnTo>
                    <a:lnTo>
                      <a:pt x="5"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2" name="Freeform 239">
                <a:extLst>
                  <a:ext uri="{FF2B5EF4-FFF2-40B4-BE49-F238E27FC236}">
                    <a16:creationId xmlns:a16="http://schemas.microsoft.com/office/drawing/2014/main" id="{4D1C808F-C1DB-4940-B28B-D3C1659955E3}"/>
                  </a:ext>
                </a:extLst>
              </p:cNvPr>
              <p:cNvSpPr>
                <a:spLocks/>
              </p:cNvSpPr>
              <p:nvPr userDrawn="1"/>
            </p:nvSpPr>
            <p:spPr bwMode="auto">
              <a:xfrm>
                <a:off x="6453" y="1043"/>
                <a:ext cx="142" cy="40"/>
              </a:xfrm>
              <a:custGeom>
                <a:avLst/>
                <a:gdLst>
                  <a:gd name="T0" fmla="*/ 274 w 311"/>
                  <a:gd name="T1" fmla="*/ 0 h 89"/>
                  <a:gd name="T2" fmla="*/ 281 w 311"/>
                  <a:gd name="T3" fmla="*/ 24 h 89"/>
                  <a:gd name="T4" fmla="*/ 261 w 311"/>
                  <a:gd name="T5" fmla="*/ 62 h 89"/>
                  <a:gd name="T6" fmla="*/ 236 w 311"/>
                  <a:gd name="T7" fmla="*/ 69 h 89"/>
                  <a:gd name="T8" fmla="*/ 15 w 311"/>
                  <a:gd name="T9" fmla="*/ 69 h 89"/>
                  <a:gd name="T10" fmla="*/ 0 w 311"/>
                  <a:gd name="T11" fmla="*/ 67 h 89"/>
                  <a:gd name="T12" fmla="*/ 45 w 311"/>
                  <a:gd name="T13" fmla="*/ 89 h 89"/>
                  <a:gd name="T14" fmla="*/ 266 w 311"/>
                  <a:gd name="T15" fmla="*/ 89 h 89"/>
                  <a:gd name="T16" fmla="*/ 290 w 311"/>
                  <a:gd name="T17" fmla="*/ 82 h 89"/>
                  <a:gd name="T18" fmla="*/ 311 w 311"/>
                  <a:gd name="T19" fmla="*/ 44 h 89"/>
                  <a:gd name="T20" fmla="*/ 274 w 311"/>
                  <a:gd name="T21"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1" h="89">
                    <a:moveTo>
                      <a:pt x="274" y="0"/>
                    </a:moveTo>
                    <a:cubicBezTo>
                      <a:pt x="279" y="7"/>
                      <a:pt x="281" y="15"/>
                      <a:pt x="281" y="24"/>
                    </a:cubicBezTo>
                    <a:cubicBezTo>
                      <a:pt x="281" y="40"/>
                      <a:pt x="273" y="54"/>
                      <a:pt x="261" y="62"/>
                    </a:cubicBezTo>
                    <a:cubicBezTo>
                      <a:pt x="253" y="66"/>
                      <a:pt x="245" y="69"/>
                      <a:pt x="236" y="69"/>
                    </a:cubicBezTo>
                    <a:cubicBezTo>
                      <a:pt x="15" y="69"/>
                      <a:pt x="15" y="69"/>
                      <a:pt x="15" y="69"/>
                    </a:cubicBezTo>
                    <a:cubicBezTo>
                      <a:pt x="10" y="69"/>
                      <a:pt x="4" y="68"/>
                      <a:pt x="0" y="67"/>
                    </a:cubicBezTo>
                    <a:cubicBezTo>
                      <a:pt x="10" y="81"/>
                      <a:pt x="26" y="89"/>
                      <a:pt x="45" y="89"/>
                    </a:cubicBezTo>
                    <a:cubicBezTo>
                      <a:pt x="266" y="89"/>
                      <a:pt x="266" y="89"/>
                      <a:pt x="266" y="89"/>
                    </a:cubicBezTo>
                    <a:cubicBezTo>
                      <a:pt x="275" y="89"/>
                      <a:pt x="283" y="87"/>
                      <a:pt x="290" y="82"/>
                    </a:cubicBezTo>
                    <a:cubicBezTo>
                      <a:pt x="303" y="74"/>
                      <a:pt x="311" y="60"/>
                      <a:pt x="311" y="44"/>
                    </a:cubicBezTo>
                    <a:cubicBezTo>
                      <a:pt x="311" y="22"/>
                      <a:pt x="295" y="4"/>
                      <a:pt x="274"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3" name="Freeform 240">
                <a:extLst>
                  <a:ext uri="{FF2B5EF4-FFF2-40B4-BE49-F238E27FC236}">
                    <a16:creationId xmlns:a16="http://schemas.microsoft.com/office/drawing/2014/main" id="{AB12E6C6-C2F7-4E0E-B229-7A35BAB8165B}"/>
                  </a:ext>
                </a:extLst>
              </p:cNvPr>
              <p:cNvSpPr>
                <a:spLocks/>
              </p:cNvSpPr>
              <p:nvPr userDrawn="1"/>
            </p:nvSpPr>
            <p:spPr bwMode="auto">
              <a:xfrm>
                <a:off x="6448" y="1001"/>
                <a:ext cx="134" cy="73"/>
              </a:xfrm>
              <a:custGeom>
                <a:avLst/>
                <a:gdLst>
                  <a:gd name="T0" fmla="*/ 286 w 293"/>
                  <a:gd name="T1" fmla="*/ 93 h 162"/>
                  <a:gd name="T2" fmla="*/ 280 w 293"/>
                  <a:gd name="T3" fmla="*/ 85 h 162"/>
                  <a:gd name="T4" fmla="*/ 280 w 293"/>
                  <a:gd name="T5" fmla="*/ 81 h 162"/>
                  <a:gd name="T6" fmla="*/ 239 w 293"/>
                  <a:gd name="T7" fmla="*/ 26 h 162"/>
                  <a:gd name="T8" fmla="*/ 223 w 293"/>
                  <a:gd name="T9" fmla="*/ 24 h 162"/>
                  <a:gd name="T10" fmla="*/ 190 w 293"/>
                  <a:gd name="T11" fmla="*/ 35 h 162"/>
                  <a:gd name="T12" fmla="*/ 166 w 293"/>
                  <a:gd name="T13" fmla="*/ 11 h 162"/>
                  <a:gd name="T14" fmla="*/ 152 w 293"/>
                  <a:gd name="T15" fmla="*/ 4 h 162"/>
                  <a:gd name="T16" fmla="*/ 128 w 293"/>
                  <a:gd name="T17" fmla="*/ 0 h 162"/>
                  <a:gd name="T18" fmla="*/ 57 w 293"/>
                  <a:gd name="T19" fmla="*/ 68 h 162"/>
                  <a:gd name="T20" fmla="*/ 57 w 293"/>
                  <a:gd name="T21" fmla="*/ 69 h 162"/>
                  <a:gd name="T22" fmla="*/ 57 w 293"/>
                  <a:gd name="T23" fmla="*/ 69 h 162"/>
                  <a:gd name="T24" fmla="*/ 0 w 293"/>
                  <a:gd name="T25" fmla="*/ 126 h 162"/>
                  <a:gd name="T26" fmla="*/ 12 w 293"/>
                  <a:gd name="T27" fmla="*/ 160 h 162"/>
                  <a:gd name="T28" fmla="*/ 27 w 293"/>
                  <a:gd name="T29" fmla="*/ 162 h 162"/>
                  <a:gd name="T30" fmla="*/ 248 w 293"/>
                  <a:gd name="T31" fmla="*/ 162 h 162"/>
                  <a:gd name="T32" fmla="*/ 273 w 293"/>
                  <a:gd name="T33" fmla="*/ 155 h 162"/>
                  <a:gd name="T34" fmla="*/ 293 w 293"/>
                  <a:gd name="T35" fmla="*/ 117 h 162"/>
                  <a:gd name="T36" fmla="*/ 286 w 293"/>
                  <a:gd name="T37" fmla="*/ 93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93" h="162">
                    <a:moveTo>
                      <a:pt x="286" y="93"/>
                    </a:moveTo>
                    <a:cubicBezTo>
                      <a:pt x="284" y="90"/>
                      <a:pt x="282" y="87"/>
                      <a:pt x="280" y="85"/>
                    </a:cubicBezTo>
                    <a:cubicBezTo>
                      <a:pt x="280" y="84"/>
                      <a:pt x="280" y="82"/>
                      <a:pt x="280" y="81"/>
                    </a:cubicBezTo>
                    <a:cubicBezTo>
                      <a:pt x="280" y="55"/>
                      <a:pt x="262" y="33"/>
                      <a:pt x="239" y="26"/>
                    </a:cubicBezTo>
                    <a:cubicBezTo>
                      <a:pt x="234" y="25"/>
                      <a:pt x="229" y="24"/>
                      <a:pt x="223" y="24"/>
                    </a:cubicBezTo>
                    <a:cubicBezTo>
                      <a:pt x="211" y="24"/>
                      <a:pt x="199" y="28"/>
                      <a:pt x="190" y="35"/>
                    </a:cubicBezTo>
                    <a:cubicBezTo>
                      <a:pt x="184" y="25"/>
                      <a:pt x="176" y="17"/>
                      <a:pt x="166" y="11"/>
                    </a:cubicBezTo>
                    <a:cubicBezTo>
                      <a:pt x="162" y="8"/>
                      <a:pt x="157" y="6"/>
                      <a:pt x="152" y="4"/>
                    </a:cubicBezTo>
                    <a:cubicBezTo>
                      <a:pt x="144" y="1"/>
                      <a:pt x="137" y="0"/>
                      <a:pt x="128" y="0"/>
                    </a:cubicBezTo>
                    <a:cubicBezTo>
                      <a:pt x="90" y="0"/>
                      <a:pt x="59" y="30"/>
                      <a:pt x="57" y="68"/>
                    </a:cubicBezTo>
                    <a:cubicBezTo>
                      <a:pt x="57" y="68"/>
                      <a:pt x="57" y="69"/>
                      <a:pt x="57" y="69"/>
                    </a:cubicBezTo>
                    <a:cubicBezTo>
                      <a:pt x="57" y="69"/>
                      <a:pt x="57" y="69"/>
                      <a:pt x="57" y="69"/>
                    </a:cubicBezTo>
                    <a:cubicBezTo>
                      <a:pt x="25" y="69"/>
                      <a:pt x="0" y="95"/>
                      <a:pt x="0" y="126"/>
                    </a:cubicBezTo>
                    <a:cubicBezTo>
                      <a:pt x="0" y="139"/>
                      <a:pt x="4" y="151"/>
                      <a:pt x="12" y="160"/>
                    </a:cubicBezTo>
                    <a:cubicBezTo>
                      <a:pt x="16" y="161"/>
                      <a:pt x="22" y="162"/>
                      <a:pt x="27" y="162"/>
                    </a:cubicBezTo>
                    <a:cubicBezTo>
                      <a:pt x="248" y="162"/>
                      <a:pt x="248" y="162"/>
                      <a:pt x="248" y="162"/>
                    </a:cubicBezTo>
                    <a:cubicBezTo>
                      <a:pt x="257" y="162"/>
                      <a:pt x="265" y="159"/>
                      <a:pt x="273" y="155"/>
                    </a:cubicBezTo>
                    <a:cubicBezTo>
                      <a:pt x="285" y="147"/>
                      <a:pt x="293" y="133"/>
                      <a:pt x="293" y="117"/>
                    </a:cubicBezTo>
                    <a:cubicBezTo>
                      <a:pt x="293" y="108"/>
                      <a:pt x="291" y="100"/>
                      <a:pt x="286" y="9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4" name="Freeform 241">
                <a:extLst>
                  <a:ext uri="{FF2B5EF4-FFF2-40B4-BE49-F238E27FC236}">
                    <a16:creationId xmlns:a16="http://schemas.microsoft.com/office/drawing/2014/main" id="{9D524DDA-6DBC-435E-A3BB-499C403C02D3}"/>
                  </a:ext>
                </a:extLst>
              </p:cNvPr>
              <p:cNvSpPr>
                <a:spLocks/>
              </p:cNvSpPr>
              <p:nvPr userDrawn="1"/>
            </p:nvSpPr>
            <p:spPr bwMode="auto">
              <a:xfrm>
                <a:off x="5808" y="1121"/>
                <a:ext cx="104" cy="30"/>
              </a:xfrm>
              <a:custGeom>
                <a:avLst/>
                <a:gdLst>
                  <a:gd name="T0" fmla="*/ 201 w 228"/>
                  <a:gd name="T1" fmla="*/ 0 h 66"/>
                  <a:gd name="T2" fmla="*/ 206 w 228"/>
                  <a:gd name="T3" fmla="*/ 18 h 66"/>
                  <a:gd name="T4" fmla="*/ 191 w 228"/>
                  <a:gd name="T5" fmla="*/ 46 h 66"/>
                  <a:gd name="T6" fmla="*/ 173 w 228"/>
                  <a:gd name="T7" fmla="*/ 51 h 66"/>
                  <a:gd name="T8" fmla="*/ 11 w 228"/>
                  <a:gd name="T9" fmla="*/ 51 h 66"/>
                  <a:gd name="T10" fmla="*/ 0 w 228"/>
                  <a:gd name="T11" fmla="*/ 49 h 66"/>
                  <a:gd name="T12" fmla="*/ 33 w 228"/>
                  <a:gd name="T13" fmla="*/ 66 h 66"/>
                  <a:gd name="T14" fmla="*/ 195 w 228"/>
                  <a:gd name="T15" fmla="*/ 66 h 66"/>
                  <a:gd name="T16" fmla="*/ 213 w 228"/>
                  <a:gd name="T17" fmla="*/ 60 h 66"/>
                  <a:gd name="T18" fmla="*/ 228 w 228"/>
                  <a:gd name="T19" fmla="*/ 33 h 66"/>
                  <a:gd name="T20" fmla="*/ 201 w 228"/>
                  <a:gd name="T21" fmla="*/ 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8" h="66">
                    <a:moveTo>
                      <a:pt x="201" y="0"/>
                    </a:moveTo>
                    <a:cubicBezTo>
                      <a:pt x="204" y="5"/>
                      <a:pt x="206" y="11"/>
                      <a:pt x="206" y="18"/>
                    </a:cubicBezTo>
                    <a:cubicBezTo>
                      <a:pt x="206" y="29"/>
                      <a:pt x="200" y="40"/>
                      <a:pt x="191" y="46"/>
                    </a:cubicBezTo>
                    <a:cubicBezTo>
                      <a:pt x="186" y="49"/>
                      <a:pt x="180" y="51"/>
                      <a:pt x="173" y="51"/>
                    </a:cubicBezTo>
                    <a:cubicBezTo>
                      <a:pt x="11" y="51"/>
                      <a:pt x="11" y="51"/>
                      <a:pt x="11" y="51"/>
                    </a:cubicBezTo>
                    <a:cubicBezTo>
                      <a:pt x="7" y="51"/>
                      <a:pt x="3" y="50"/>
                      <a:pt x="0" y="49"/>
                    </a:cubicBezTo>
                    <a:cubicBezTo>
                      <a:pt x="7" y="59"/>
                      <a:pt x="19" y="66"/>
                      <a:pt x="33" y="66"/>
                    </a:cubicBezTo>
                    <a:cubicBezTo>
                      <a:pt x="195" y="66"/>
                      <a:pt x="195" y="66"/>
                      <a:pt x="195" y="66"/>
                    </a:cubicBezTo>
                    <a:cubicBezTo>
                      <a:pt x="202" y="66"/>
                      <a:pt x="208" y="64"/>
                      <a:pt x="213" y="60"/>
                    </a:cubicBezTo>
                    <a:cubicBezTo>
                      <a:pt x="222" y="55"/>
                      <a:pt x="228" y="44"/>
                      <a:pt x="228" y="33"/>
                    </a:cubicBezTo>
                    <a:cubicBezTo>
                      <a:pt x="228" y="16"/>
                      <a:pt x="216" y="3"/>
                      <a:pt x="201"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5" name="Freeform 242">
                <a:extLst>
                  <a:ext uri="{FF2B5EF4-FFF2-40B4-BE49-F238E27FC236}">
                    <a16:creationId xmlns:a16="http://schemas.microsoft.com/office/drawing/2014/main" id="{DB28202D-099F-4221-B93C-A1D1AA2ABE06}"/>
                  </a:ext>
                </a:extLst>
              </p:cNvPr>
              <p:cNvSpPr>
                <a:spLocks/>
              </p:cNvSpPr>
              <p:nvPr userDrawn="1"/>
            </p:nvSpPr>
            <p:spPr bwMode="auto">
              <a:xfrm>
                <a:off x="5804" y="1090"/>
                <a:ext cx="98" cy="54"/>
              </a:xfrm>
              <a:custGeom>
                <a:avLst/>
                <a:gdLst>
                  <a:gd name="T0" fmla="*/ 210 w 215"/>
                  <a:gd name="T1" fmla="*/ 68 h 119"/>
                  <a:gd name="T2" fmla="*/ 205 w 215"/>
                  <a:gd name="T3" fmla="*/ 62 h 119"/>
                  <a:gd name="T4" fmla="*/ 205 w 215"/>
                  <a:gd name="T5" fmla="*/ 59 h 119"/>
                  <a:gd name="T6" fmla="*/ 175 w 215"/>
                  <a:gd name="T7" fmla="*/ 19 h 119"/>
                  <a:gd name="T8" fmla="*/ 164 w 215"/>
                  <a:gd name="T9" fmla="*/ 18 h 119"/>
                  <a:gd name="T10" fmla="*/ 139 w 215"/>
                  <a:gd name="T11" fmla="*/ 26 h 119"/>
                  <a:gd name="T12" fmla="*/ 122 w 215"/>
                  <a:gd name="T13" fmla="*/ 8 h 119"/>
                  <a:gd name="T14" fmla="*/ 111 w 215"/>
                  <a:gd name="T15" fmla="*/ 3 h 119"/>
                  <a:gd name="T16" fmla="*/ 94 w 215"/>
                  <a:gd name="T17" fmla="*/ 0 h 119"/>
                  <a:gd name="T18" fmla="*/ 42 w 215"/>
                  <a:gd name="T19" fmla="*/ 50 h 119"/>
                  <a:gd name="T20" fmla="*/ 42 w 215"/>
                  <a:gd name="T21" fmla="*/ 51 h 119"/>
                  <a:gd name="T22" fmla="*/ 42 w 215"/>
                  <a:gd name="T23" fmla="*/ 51 h 119"/>
                  <a:gd name="T24" fmla="*/ 0 w 215"/>
                  <a:gd name="T25" fmla="*/ 92 h 119"/>
                  <a:gd name="T26" fmla="*/ 9 w 215"/>
                  <a:gd name="T27" fmla="*/ 117 h 119"/>
                  <a:gd name="T28" fmla="*/ 20 w 215"/>
                  <a:gd name="T29" fmla="*/ 119 h 119"/>
                  <a:gd name="T30" fmla="*/ 182 w 215"/>
                  <a:gd name="T31" fmla="*/ 119 h 119"/>
                  <a:gd name="T32" fmla="*/ 200 w 215"/>
                  <a:gd name="T33" fmla="*/ 114 h 119"/>
                  <a:gd name="T34" fmla="*/ 215 w 215"/>
                  <a:gd name="T35" fmla="*/ 86 h 119"/>
                  <a:gd name="T36" fmla="*/ 210 w 215"/>
                  <a:gd name="T37" fmla="*/ 68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15" h="119">
                    <a:moveTo>
                      <a:pt x="210" y="68"/>
                    </a:moveTo>
                    <a:cubicBezTo>
                      <a:pt x="209" y="66"/>
                      <a:pt x="207" y="64"/>
                      <a:pt x="205" y="62"/>
                    </a:cubicBezTo>
                    <a:cubicBezTo>
                      <a:pt x="205" y="61"/>
                      <a:pt x="205" y="60"/>
                      <a:pt x="205" y="59"/>
                    </a:cubicBezTo>
                    <a:cubicBezTo>
                      <a:pt x="205" y="40"/>
                      <a:pt x="193" y="24"/>
                      <a:pt x="175" y="19"/>
                    </a:cubicBezTo>
                    <a:cubicBezTo>
                      <a:pt x="172" y="18"/>
                      <a:pt x="168" y="18"/>
                      <a:pt x="164" y="18"/>
                    </a:cubicBezTo>
                    <a:cubicBezTo>
                      <a:pt x="155" y="18"/>
                      <a:pt x="146" y="21"/>
                      <a:pt x="139" y="26"/>
                    </a:cubicBezTo>
                    <a:cubicBezTo>
                      <a:pt x="135" y="19"/>
                      <a:pt x="129" y="12"/>
                      <a:pt x="122" y="8"/>
                    </a:cubicBezTo>
                    <a:cubicBezTo>
                      <a:pt x="119" y="6"/>
                      <a:pt x="115" y="4"/>
                      <a:pt x="111" y="3"/>
                    </a:cubicBezTo>
                    <a:cubicBezTo>
                      <a:pt x="106" y="1"/>
                      <a:pt x="100" y="0"/>
                      <a:pt x="94" y="0"/>
                    </a:cubicBezTo>
                    <a:cubicBezTo>
                      <a:pt x="66" y="0"/>
                      <a:pt x="43" y="22"/>
                      <a:pt x="42" y="50"/>
                    </a:cubicBezTo>
                    <a:cubicBezTo>
                      <a:pt x="42" y="50"/>
                      <a:pt x="42" y="51"/>
                      <a:pt x="42" y="51"/>
                    </a:cubicBezTo>
                    <a:cubicBezTo>
                      <a:pt x="42" y="51"/>
                      <a:pt x="42" y="51"/>
                      <a:pt x="42" y="51"/>
                    </a:cubicBezTo>
                    <a:cubicBezTo>
                      <a:pt x="19" y="51"/>
                      <a:pt x="0" y="69"/>
                      <a:pt x="0" y="92"/>
                    </a:cubicBezTo>
                    <a:cubicBezTo>
                      <a:pt x="0" y="102"/>
                      <a:pt x="3" y="110"/>
                      <a:pt x="9" y="117"/>
                    </a:cubicBezTo>
                    <a:cubicBezTo>
                      <a:pt x="12" y="118"/>
                      <a:pt x="16" y="119"/>
                      <a:pt x="20" y="119"/>
                    </a:cubicBezTo>
                    <a:cubicBezTo>
                      <a:pt x="182" y="119"/>
                      <a:pt x="182" y="119"/>
                      <a:pt x="182" y="119"/>
                    </a:cubicBezTo>
                    <a:cubicBezTo>
                      <a:pt x="189" y="119"/>
                      <a:pt x="195" y="117"/>
                      <a:pt x="200" y="114"/>
                    </a:cubicBezTo>
                    <a:cubicBezTo>
                      <a:pt x="209" y="108"/>
                      <a:pt x="215" y="97"/>
                      <a:pt x="215" y="86"/>
                    </a:cubicBezTo>
                    <a:cubicBezTo>
                      <a:pt x="215" y="79"/>
                      <a:pt x="213" y="73"/>
                      <a:pt x="210" y="6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6" name="Freeform 243">
                <a:extLst>
                  <a:ext uri="{FF2B5EF4-FFF2-40B4-BE49-F238E27FC236}">
                    <a16:creationId xmlns:a16="http://schemas.microsoft.com/office/drawing/2014/main" id="{641A4A6A-901C-4B88-9B91-777E7B1D5D38}"/>
                  </a:ext>
                </a:extLst>
              </p:cNvPr>
              <p:cNvSpPr>
                <a:spLocks/>
              </p:cNvSpPr>
              <p:nvPr userDrawn="1"/>
            </p:nvSpPr>
            <p:spPr bwMode="auto">
              <a:xfrm>
                <a:off x="5928" y="688"/>
                <a:ext cx="83" cy="23"/>
              </a:xfrm>
              <a:custGeom>
                <a:avLst/>
                <a:gdLst>
                  <a:gd name="T0" fmla="*/ 161 w 183"/>
                  <a:gd name="T1" fmla="*/ 0 h 52"/>
                  <a:gd name="T2" fmla="*/ 165 w 183"/>
                  <a:gd name="T3" fmla="*/ 14 h 52"/>
                  <a:gd name="T4" fmla="*/ 153 w 183"/>
                  <a:gd name="T5" fmla="*/ 36 h 52"/>
                  <a:gd name="T6" fmla="*/ 139 w 183"/>
                  <a:gd name="T7" fmla="*/ 41 h 52"/>
                  <a:gd name="T8" fmla="*/ 9 w 183"/>
                  <a:gd name="T9" fmla="*/ 41 h 52"/>
                  <a:gd name="T10" fmla="*/ 0 w 183"/>
                  <a:gd name="T11" fmla="*/ 39 h 52"/>
                  <a:gd name="T12" fmla="*/ 27 w 183"/>
                  <a:gd name="T13" fmla="*/ 52 h 52"/>
                  <a:gd name="T14" fmla="*/ 156 w 183"/>
                  <a:gd name="T15" fmla="*/ 52 h 52"/>
                  <a:gd name="T16" fmla="*/ 171 w 183"/>
                  <a:gd name="T17" fmla="*/ 48 h 52"/>
                  <a:gd name="T18" fmla="*/ 183 w 183"/>
                  <a:gd name="T19" fmla="*/ 26 h 52"/>
                  <a:gd name="T20" fmla="*/ 161 w 183"/>
                  <a:gd name="T21"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3" h="52">
                    <a:moveTo>
                      <a:pt x="161" y="0"/>
                    </a:moveTo>
                    <a:cubicBezTo>
                      <a:pt x="164" y="4"/>
                      <a:pt x="165" y="9"/>
                      <a:pt x="165" y="14"/>
                    </a:cubicBezTo>
                    <a:cubicBezTo>
                      <a:pt x="165" y="23"/>
                      <a:pt x="161" y="31"/>
                      <a:pt x="153" y="36"/>
                    </a:cubicBezTo>
                    <a:cubicBezTo>
                      <a:pt x="149" y="39"/>
                      <a:pt x="144" y="41"/>
                      <a:pt x="139" y="41"/>
                    </a:cubicBezTo>
                    <a:cubicBezTo>
                      <a:pt x="9" y="41"/>
                      <a:pt x="9" y="41"/>
                      <a:pt x="9" y="41"/>
                    </a:cubicBezTo>
                    <a:cubicBezTo>
                      <a:pt x="6" y="41"/>
                      <a:pt x="3" y="40"/>
                      <a:pt x="0" y="39"/>
                    </a:cubicBezTo>
                    <a:cubicBezTo>
                      <a:pt x="6" y="47"/>
                      <a:pt x="16" y="52"/>
                      <a:pt x="27" y="52"/>
                    </a:cubicBezTo>
                    <a:cubicBezTo>
                      <a:pt x="156" y="52"/>
                      <a:pt x="156" y="52"/>
                      <a:pt x="156" y="52"/>
                    </a:cubicBezTo>
                    <a:cubicBezTo>
                      <a:pt x="162" y="52"/>
                      <a:pt x="167" y="51"/>
                      <a:pt x="171" y="48"/>
                    </a:cubicBezTo>
                    <a:cubicBezTo>
                      <a:pt x="178" y="43"/>
                      <a:pt x="183" y="35"/>
                      <a:pt x="183" y="26"/>
                    </a:cubicBezTo>
                    <a:cubicBezTo>
                      <a:pt x="183" y="13"/>
                      <a:pt x="174" y="2"/>
                      <a:pt x="161"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7" name="Freeform 244">
                <a:extLst>
                  <a:ext uri="{FF2B5EF4-FFF2-40B4-BE49-F238E27FC236}">
                    <a16:creationId xmlns:a16="http://schemas.microsoft.com/office/drawing/2014/main" id="{8759466C-6C58-486D-BF35-615BC5380F68}"/>
                  </a:ext>
                </a:extLst>
              </p:cNvPr>
              <p:cNvSpPr>
                <a:spLocks/>
              </p:cNvSpPr>
              <p:nvPr userDrawn="1"/>
            </p:nvSpPr>
            <p:spPr bwMode="auto">
              <a:xfrm>
                <a:off x="5925" y="663"/>
                <a:ext cx="78" cy="43"/>
              </a:xfrm>
              <a:custGeom>
                <a:avLst/>
                <a:gdLst>
                  <a:gd name="T0" fmla="*/ 167 w 171"/>
                  <a:gd name="T1" fmla="*/ 55 h 96"/>
                  <a:gd name="T2" fmla="*/ 163 w 171"/>
                  <a:gd name="T3" fmla="*/ 50 h 96"/>
                  <a:gd name="T4" fmla="*/ 164 w 171"/>
                  <a:gd name="T5" fmla="*/ 48 h 96"/>
                  <a:gd name="T6" fmla="*/ 139 w 171"/>
                  <a:gd name="T7" fmla="*/ 16 h 96"/>
                  <a:gd name="T8" fmla="*/ 130 w 171"/>
                  <a:gd name="T9" fmla="*/ 15 h 96"/>
                  <a:gd name="T10" fmla="*/ 111 w 171"/>
                  <a:gd name="T11" fmla="*/ 21 h 96"/>
                  <a:gd name="T12" fmla="*/ 97 w 171"/>
                  <a:gd name="T13" fmla="*/ 7 h 96"/>
                  <a:gd name="T14" fmla="*/ 89 w 171"/>
                  <a:gd name="T15" fmla="*/ 3 h 96"/>
                  <a:gd name="T16" fmla="*/ 75 w 171"/>
                  <a:gd name="T17" fmla="*/ 0 h 96"/>
                  <a:gd name="T18" fmla="*/ 33 w 171"/>
                  <a:gd name="T19" fmla="*/ 40 h 96"/>
                  <a:gd name="T20" fmla="*/ 33 w 171"/>
                  <a:gd name="T21" fmla="*/ 41 h 96"/>
                  <a:gd name="T22" fmla="*/ 33 w 171"/>
                  <a:gd name="T23" fmla="*/ 41 h 96"/>
                  <a:gd name="T24" fmla="*/ 0 w 171"/>
                  <a:gd name="T25" fmla="*/ 74 h 96"/>
                  <a:gd name="T26" fmla="*/ 6 w 171"/>
                  <a:gd name="T27" fmla="*/ 94 h 96"/>
                  <a:gd name="T28" fmla="*/ 15 w 171"/>
                  <a:gd name="T29" fmla="*/ 96 h 96"/>
                  <a:gd name="T30" fmla="*/ 145 w 171"/>
                  <a:gd name="T31" fmla="*/ 96 h 96"/>
                  <a:gd name="T32" fmla="*/ 159 w 171"/>
                  <a:gd name="T33" fmla="*/ 91 h 96"/>
                  <a:gd name="T34" fmla="*/ 171 w 171"/>
                  <a:gd name="T35" fmla="*/ 69 h 96"/>
                  <a:gd name="T36" fmla="*/ 167 w 171"/>
                  <a:gd name="T37" fmla="*/ 5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71" h="96">
                    <a:moveTo>
                      <a:pt x="167" y="55"/>
                    </a:moveTo>
                    <a:cubicBezTo>
                      <a:pt x="166" y="53"/>
                      <a:pt x="165" y="52"/>
                      <a:pt x="163" y="50"/>
                    </a:cubicBezTo>
                    <a:cubicBezTo>
                      <a:pt x="164" y="49"/>
                      <a:pt x="164" y="49"/>
                      <a:pt x="164" y="48"/>
                    </a:cubicBezTo>
                    <a:cubicBezTo>
                      <a:pt x="164" y="33"/>
                      <a:pt x="153" y="20"/>
                      <a:pt x="139" y="16"/>
                    </a:cubicBezTo>
                    <a:cubicBezTo>
                      <a:pt x="136" y="15"/>
                      <a:pt x="134" y="15"/>
                      <a:pt x="130" y="15"/>
                    </a:cubicBezTo>
                    <a:cubicBezTo>
                      <a:pt x="123" y="15"/>
                      <a:pt x="116" y="17"/>
                      <a:pt x="111" y="21"/>
                    </a:cubicBezTo>
                    <a:cubicBezTo>
                      <a:pt x="107" y="15"/>
                      <a:pt x="103" y="10"/>
                      <a:pt x="97" y="7"/>
                    </a:cubicBezTo>
                    <a:cubicBezTo>
                      <a:pt x="94" y="5"/>
                      <a:pt x="92" y="4"/>
                      <a:pt x="89" y="3"/>
                    </a:cubicBezTo>
                    <a:cubicBezTo>
                      <a:pt x="84" y="1"/>
                      <a:pt x="80" y="0"/>
                      <a:pt x="75" y="0"/>
                    </a:cubicBezTo>
                    <a:cubicBezTo>
                      <a:pt x="52" y="0"/>
                      <a:pt x="34" y="18"/>
                      <a:pt x="33" y="40"/>
                    </a:cubicBezTo>
                    <a:cubicBezTo>
                      <a:pt x="33" y="41"/>
                      <a:pt x="33" y="41"/>
                      <a:pt x="33" y="41"/>
                    </a:cubicBezTo>
                    <a:cubicBezTo>
                      <a:pt x="33" y="41"/>
                      <a:pt x="33" y="41"/>
                      <a:pt x="33" y="41"/>
                    </a:cubicBezTo>
                    <a:cubicBezTo>
                      <a:pt x="14" y="41"/>
                      <a:pt x="0" y="56"/>
                      <a:pt x="0" y="74"/>
                    </a:cubicBezTo>
                    <a:cubicBezTo>
                      <a:pt x="0" y="82"/>
                      <a:pt x="2" y="89"/>
                      <a:pt x="6" y="94"/>
                    </a:cubicBezTo>
                    <a:cubicBezTo>
                      <a:pt x="9" y="95"/>
                      <a:pt x="12" y="96"/>
                      <a:pt x="15" y="96"/>
                    </a:cubicBezTo>
                    <a:cubicBezTo>
                      <a:pt x="145" y="96"/>
                      <a:pt x="145" y="96"/>
                      <a:pt x="145" y="96"/>
                    </a:cubicBezTo>
                    <a:cubicBezTo>
                      <a:pt x="150" y="96"/>
                      <a:pt x="155" y="94"/>
                      <a:pt x="159" y="91"/>
                    </a:cubicBezTo>
                    <a:cubicBezTo>
                      <a:pt x="167" y="86"/>
                      <a:pt x="171" y="78"/>
                      <a:pt x="171" y="69"/>
                    </a:cubicBezTo>
                    <a:cubicBezTo>
                      <a:pt x="171" y="64"/>
                      <a:pt x="170" y="59"/>
                      <a:pt x="167" y="5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grpSp>
    </p:spTree>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ank">
    <p:bg>
      <p:bgPr>
        <a:solidFill>
          <a:srgbClr val="0078D7"/>
        </a:solidFill>
        <a:effectLst/>
      </p:bgPr>
    </p:bg>
    <p:spTree>
      <p:nvGrpSpPr>
        <p:cNvPr id="1" name=""/>
        <p:cNvGrpSpPr/>
        <p:nvPr/>
      </p:nvGrpSpPr>
      <p:grpSpPr>
        <a:xfrm>
          <a:off x="0" y="0"/>
          <a:ext cx="0" cy="0"/>
          <a:chOff x="0" y="0"/>
          <a:chExt cx="0" cy="0"/>
        </a:xfrm>
      </p:grpSpPr>
    </p:spTree>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Closing logo slide">
    <p:bg>
      <p:bgPr>
        <a:solidFill>
          <a:srgbClr val="002050"/>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389071"/>
            <a:ext cx="11887199" cy="449227"/>
          </a:xfrm>
          <a:prstGeom prst="rect">
            <a:avLst/>
          </a:prstGeom>
          <a:noFill/>
          <a:ln w="12700">
            <a:noFill/>
            <a:miter lim="800000"/>
            <a:headEnd type="none" w="sm" len="sm"/>
            <a:tailEnd type="none" w="sm" len="sm"/>
          </a:ln>
          <a:effectLst/>
        </p:spPr>
        <p:txBody>
          <a:bodyPr vert="horz" wrap="square" lIns="182802" tIns="146241" rIns="182802" bIns="146241" numCol="1" anchor="t" anchorCtr="0" compatLnSpc="1">
            <a:prstTxWarp prst="textNoShape">
              <a:avLst/>
            </a:prstTxWarp>
            <a:spAutoFit/>
          </a:bodyPr>
          <a:lstStyle/>
          <a:p>
            <a:pPr defTabSz="931753" eaLnBrk="0" hangingPunct="0">
              <a:defRPr/>
            </a:pPr>
            <a:r>
              <a:rPr lang="en-US" sz="1000">
                <a:gradFill>
                  <a:gsLst>
                    <a:gs pos="0">
                      <a:srgbClr val="FFFFFF"/>
                    </a:gs>
                    <a:gs pos="100000">
                      <a:srgbClr val="FFFFFF"/>
                    </a:gs>
                  </a:gsLst>
                  <a:lin ang="5400000" scaled="0"/>
                </a:gradFill>
                <a:cs typeface="Segoe UI" pitchFamily="34" charset="0"/>
              </a:rPr>
              <a:t>© 2017 Microsoft Corporation. All rights reserved. </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9230" y="3145043"/>
            <a:ext cx="3288506" cy="704445"/>
          </a:xfrm>
          <a:prstGeom prst="rect">
            <a:avLst/>
          </a:prstGeom>
        </p:spPr>
      </p:pic>
    </p:spTree>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Tree>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Title Only">
    <p:bg>
      <p:bgPr>
        <a:solidFill>
          <a:schemeClr val="tx1"/>
        </a:solidFill>
        <a:effectLst/>
      </p:bgPr>
    </p:bg>
    <p:spTree>
      <p:nvGrpSpPr>
        <p:cNvPr id="1" name=""/>
        <p:cNvGrpSpPr/>
        <p:nvPr/>
      </p:nvGrpSpPr>
      <p:grpSpPr>
        <a:xfrm>
          <a:off x="0" y="0"/>
          <a:ext cx="0" cy="0"/>
          <a:chOff x="0" y="0"/>
          <a:chExt cx="0" cy="0"/>
        </a:xfrm>
      </p:grpSpPr>
    </p:spTree>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amp; Non-Bulleted Text (3)">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99">
                <a:solidFill>
                  <a:schemeClr val="tx1"/>
                </a:solidFill>
              </a:defRPr>
            </a:lvl1pPr>
          </a:lstStyle>
          <a:p>
            <a:r>
              <a:rPr lang="en-US"/>
              <a:t>Click to edit Master title style</a:t>
            </a:r>
          </a:p>
        </p:txBody>
      </p:sp>
      <p:sp>
        <p:nvSpPr>
          <p:cNvPr id="5" name="Text Placeholder 3"/>
          <p:cNvSpPr>
            <a:spLocks noGrp="1"/>
          </p:cNvSpPr>
          <p:nvPr>
            <p:ph type="body" sz="quarter" idx="13"/>
          </p:nvPr>
        </p:nvSpPr>
        <p:spPr>
          <a:xfrm>
            <a:off x="274640" y="1818958"/>
            <a:ext cx="11889564" cy="2092080"/>
          </a:xfrm>
        </p:spPr>
        <p:txBody>
          <a:bodyPr/>
          <a:lstStyle>
            <a:lvl1pPr marL="0" indent="0">
              <a:buNone/>
              <a:defRPr>
                <a:solidFill>
                  <a:schemeClr val="tx1"/>
                </a:solidFill>
              </a:defRPr>
            </a:lvl1pPr>
            <a:lvl2pPr marL="28538" indent="0">
              <a:buNone/>
              <a:defRPr sz="1998">
                <a:solidFill>
                  <a:schemeClr val="tx1"/>
                </a:solidFill>
              </a:defRPr>
            </a:lvl2pPr>
            <a:lvl3pPr marL="223547" indent="0">
              <a:buNone/>
              <a:defRPr sz="1998">
                <a:solidFill>
                  <a:schemeClr val="tx1"/>
                </a:solidFill>
              </a:defRPr>
            </a:lvl3pPr>
            <a:lvl4pPr marL="475631" indent="0">
              <a:buNone/>
              <a:defRPr sz="1798">
                <a:solidFill>
                  <a:schemeClr val="tx1"/>
                </a:solidFill>
              </a:defRPr>
            </a:lvl4pPr>
            <a:lvl5pPr marL="738816" indent="0">
              <a:buNone/>
              <a:defRPr sz="1798">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702597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80635405"/>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0078D7"/>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2025170"/>
          </a:xfrm>
        </p:spPr>
        <p:txBody>
          <a:bodyPr>
            <a:spAutoFit/>
          </a:bodyPr>
          <a:lstStyle>
            <a:lvl1pPr>
              <a:defRPr sz="359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Custom Layout">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69509B-61B4-40F9-875D-A93F57416A85}"/>
              </a:ext>
            </a:extLst>
          </p:cNvPr>
          <p:cNvSpPr>
            <a:spLocks noGrp="1"/>
          </p:cNvSpPr>
          <p:nvPr>
            <p:ph type="title"/>
          </p:nvPr>
        </p:nvSpPr>
        <p:spPr>
          <a:xfrm>
            <a:off x="0" y="1"/>
            <a:ext cx="12164203" cy="771524"/>
          </a:xfrm>
        </p:spPr>
        <p:txBody>
          <a:bodyPr lIns="91440" tIns="91440" rIns="0"/>
          <a:lstStyle>
            <a:lvl1pPr>
              <a:defRPr sz="2200">
                <a:solidFill>
                  <a:schemeClr val="bg2"/>
                </a:solidFill>
                <a:latin typeface="+mn-lt"/>
              </a:defRPr>
            </a:lvl1pPr>
          </a:lstStyle>
          <a:p>
            <a:r>
              <a:rPr lang="en-US"/>
              <a:t>Click to edit Master title style</a:t>
            </a:r>
          </a:p>
        </p:txBody>
      </p:sp>
    </p:spTree>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Custom Layout">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69509B-61B4-40F9-875D-A93F57416A85}"/>
              </a:ext>
            </a:extLst>
          </p:cNvPr>
          <p:cNvSpPr>
            <a:spLocks noGrp="1"/>
          </p:cNvSpPr>
          <p:nvPr>
            <p:ph type="title"/>
          </p:nvPr>
        </p:nvSpPr>
        <p:spPr>
          <a:xfrm>
            <a:off x="274638" y="182880"/>
            <a:ext cx="5852893" cy="771524"/>
          </a:xfrm>
        </p:spPr>
        <p:txBody>
          <a:bodyPr lIns="0" tIns="91440" rIns="0" bIns="0"/>
          <a:lstStyle>
            <a:lvl1pPr>
              <a:lnSpc>
                <a:spcPct val="110000"/>
              </a:lnSpc>
              <a:spcBef>
                <a:spcPts val="1200"/>
              </a:spcBef>
              <a:spcAft>
                <a:spcPts val="1200"/>
              </a:spcAft>
              <a:defRPr sz="2200">
                <a:solidFill>
                  <a:schemeClr val="bg2"/>
                </a:solidFill>
                <a:latin typeface="+mn-lt"/>
              </a:defRPr>
            </a:lvl1pPr>
          </a:lstStyle>
          <a:p>
            <a:r>
              <a:rPr lang="en-US"/>
              <a:t>Click to edit Master title style</a:t>
            </a:r>
          </a:p>
        </p:txBody>
      </p:sp>
      <p:sp>
        <p:nvSpPr>
          <p:cNvPr id="4" name="Rectangle 3">
            <a:extLst>
              <a:ext uri="{FF2B5EF4-FFF2-40B4-BE49-F238E27FC236}">
                <a16:creationId xmlns:a16="http://schemas.microsoft.com/office/drawing/2014/main" id="{FF57A33A-3D8F-4CA0-9CBC-4D552F0603A6}"/>
              </a:ext>
            </a:extLst>
          </p:cNvPr>
          <p:cNvSpPr/>
          <p:nvPr userDrawn="1"/>
        </p:nvSpPr>
        <p:spPr>
          <a:xfrm>
            <a:off x="10878947" y="6729193"/>
            <a:ext cx="1380506" cy="238527"/>
          </a:xfrm>
          <a:prstGeom prst="rect">
            <a:avLst/>
          </a:prstGeom>
        </p:spPr>
        <p:txBody>
          <a:bodyPr wrap="none">
            <a:spAutoFit/>
          </a:bodyPr>
          <a:lstStyle/>
          <a:p>
            <a:pPr algn="r"/>
            <a:r>
              <a:rPr lang="en-US" sz="950">
                <a:solidFill>
                  <a:srgbClr val="505050"/>
                </a:solidFill>
                <a:ea typeface="PMingLiU" panose="02020500000000000000" pitchFamily="18" charset="-120"/>
                <a:cs typeface="Segoe UI" panose="020B0502040204020203" pitchFamily="34" charset="0"/>
              </a:rPr>
              <a:t>Microsoft Confidential</a:t>
            </a:r>
            <a:endParaRPr lang="en-US" sz="950">
              <a:solidFill>
                <a:srgbClr val="505050"/>
              </a:solidFill>
              <a:cs typeface="Segoe UI" panose="020B0502040204020203" pitchFamily="34" charset="0"/>
            </a:endParaRPr>
          </a:p>
        </p:txBody>
      </p:sp>
      <p:sp>
        <p:nvSpPr>
          <p:cNvPr id="5" name="Text Placeholder 4">
            <a:extLst>
              <a:ext uri="{FF2B5EF4-FFF2-40B4-BE49-F238E27FC236}">
                <a16:creationId xmlns:a16="http://schemas.microsoft.com/office/drawing/2014/main" id="{01F61F92-46EF-4AD5-B4FC-1EFA03DD2C5D}"/>
              </a:ext>
            </a:extLst>
          </p:cNvPr>
          <p:cNvSpPr>
            <a:spLocks noGrp="1"/>
          </p:cNvSpPr>
          <p:nvPr>
            <p:ph type="body" sz="quarter" idx="10"/>
          </p:nvPr>
        </p:nvSpPr>
        <p:spPr>
          <a:xfrm>
            <a:off x="6218238" y="182880"/>
            <a:ext cx="5943600" cy="557076"/>
          </a:xfrm>
        </p:spPr>
        <p:txBody>
          <a:bodyPr tIns="91440"/>
          <a:lstStyle>
            <a:lvl1pPr marL="0" indent="0">
              <a:lnSpc>
                <a:spcPct val="110000"/>
              </a:lnSpc>
              <a:spcBef>
                <a:spcPts val="1200"/>
              </a:spcBef>
              <a:spcAft>
                <a:spcPts val="1200"/>
              </a:spcAft>
              <a:buNone/>
              <a:defRPr sz="2200">
                <a:solidFill>
                  <a:schemeClr val="bg2"/>
                </a:solidFill>
                <a:latin typeface="+mn-lt"/>
              </a:defRPr>
            </a:lvl1pPr>
          </a:lstStyle>
          <a:p>
            <a:pPr lvl="0"/>
            <a:endParaRPr lang="en-US"/>
          </a:p>
        </p:txBody>
      </p:sp>
    </p:spTree>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5_Custom Layout">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69509B-61B4-40F9-875D-A93F57416A85}"/>
              </a:ext>
            </a:extLst>
          </p:cNvPr>
          <p:cNvSpPr>
            <a:spLocks noGrp="1"/>
          </p:cNvSpPr>
          <p:nvPr>
            <p:ph type="title"/>
          </p:nvPr>
        </p:nvSpPr>
        <p:spPr>
          <a:xfrm>
            <a:off x="274638" y="182880"/>
            <a:ext cx="9731210" cy="771524"/>
          </a:xfrm>
        </p:spPr>
        <p:txBody>
          <a:bodyPr lIns="0" tIns="91440" rIns="0" bIns="0"/>
          <a:lstStyle>
            <a:lvl1pPr>
              <a:lnSpc>
                <a:spcPct val="100000"/>
              </a:lnSpc>
              <a:spcBef>
                <a:spcPts val="600"/>
              </a:spcBef>
              <a:spcAft>
                <a:spcPts val="600"/>
              </a:spcAft>
              <a:defRPr sz="4800">
                <a:solidFill>
                  <a:schemeClr val="bg2"/>
                </a:solidFill>
                <a:latin typeface="+mj-lt"/>
              </a:defRPr>
            </a:lvl1pPr>
          </a:lstStyle>
          <a:p>
            <a:r>
              <a:rPr lang="en-US"/>
              <a:t>Click to edit Master title style</a:t>
            </a:r>
          </a:p>
        </p:txBody>
      </p:sp>
    </p:spTree>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6_Custom Layout">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69509B-61B4-40F9-875D-A93F57416A85}"/>
              </a:ext>
            </a:extLst>
          </p:cNvPr>
          <p:cNvSpPr>
            <a:spLocks noGrp="1"/>
          </p:cNvSpPr>
          <p:nvPr>
            <p:ph type="title"/>
          </p:nvPr>
        </p:nvSpPr>
        <p:spPr>
          <a:xfrm>
            <a:off x="274638" y="182880"/>
            <a:ext cx="9731210" cy="771524"/>
          </a:xfrm>
        </p:spPr>
        <p:txBody>
          <a:bodyPr lIns="0" tIns="91440" rIns="0" bIns="0"/>
          <a:lstStyle>
            <a:lvl1pPr>
              <a:lnSpc>
                <a:spcPct val="100000"/>
              </a:lnSpc>
              <a:spcBef>
                <a:spcPts val="600"/>
              </a:spcBef>
              <a:spcAft>
                <a:spcPts val="600"/>
              </a:spcAft>
              <a:defRPr sz="4800">
                <a:solidFill>
                  <a:schemeClr val="bg2"/>
                </a:solidFill>
                <a:latin typeface="+mj-lt"/>
              </a:defRPr>
            </a:lvl1pPr>
          </a:lstStyle>
          <a:p>
            <a:r>
              <a:rPr lang="en-US"/>
              <a:t>Click to edit Master title style</a:t>
            </a:r>
          </a:p>
        </p:txBody>
      </p:sp>
      <p:sp>
        <p:nvSpPr>
          <p:cNvPr id="6" name="Text Placeholder 3">
            <a:extLst>
              <a:ext uri="{FF2B5EF4-FFF2-40B4-BE49-F238E27FC236}">
                <a16:creationId xmlns:a16="http://schemas.microsoft.com/office/drawing/2014/main" id="{A2348ECF-26C5-46F7-AB4A-94957FAB561F}"/>
              </a:ext>
            </a:extLst>
          </p:cNvPr>
          <p:cNvSpPr>
            <a:spLocks noGrp="1"/>
          </p:cNvSpPr>
          <p:nvPr>
            <p:ph type="body" sz="quarter" idx="10"/>
          </p:nvPr>
        </p:nvSpPr>
        <p:spPr>
          <a:xfrm>
            <a:off x="274639" y="1212851"/>
            <a:ext cx="11887200" cy="2403607"/>
          </a:xfrm>
        </p:spPr>
        <p:txBody>
          <a:bodyPr>
            <a:spAutoFit/>
          </a:bodyPr>
          <a:lstStyle>
            <a:lvl1pPr>
              <a:lnSpc>
                <a:spcPct val="95000"/>
              </a:lnSpc>
              <a:spcBef>
                <a:spcPts val="600"/>
              </a:spcBef>
              <a:spcAft>
                <a:spcPts val="600"/>
              </a:spcAft>
              <a:defRPr sz="3599">
                <a:solidFill>
                  <a:schemeClr val="bg1"/>
                </a:solidFill>
              </a:defRPr>
            </a:lvl1pPr>
            <a:lvl2pPr>
              <a:lnSpc>
                <a:spcPct val="95000"/>
              </a:lnSpc>
              <a:spcBef>
                <a:spcPts val="600"/>
              </a:spcBef>
              <a:spcAft>
                <a:spcPts val="600"/>
              </a:spcAft>
              <a:defRPr>
                <a:solidFill>
                  <a:schemeClr val="bg1"/>
                </a:solidFill>
              </a:defRPr>
            </a:lvl2pPr>
            <a:lvl3pPr>
              <a:lnSpc>
                <a:spcPct val="95000"/>
              </a:lnSpc>
              <a:spcBef>
                <a:spcPts val="600"/>
              </a:spcBef>
              <a:spcAft>
                <a:spcPts val="600"/>
              </a:spcAft>
              <a:defRPr>
                <a:solidFill>
                  <a:schemeClr val="bg1"/>
                </a:solidFill>
              </a:defRPr>
            </a:lvl3pPr>
            <a:lvl4pPr>
              <a:lnSpc>
                <a:spcPct val="95000"/>
              </a:lnSpc>
              <a:spcBef>
                <a:spcPts val="600"/>
              </a:spcBef>
              <a:spcAft>
                <a:spcPts val="600"/>
              </a:spcAft>
              <a:defRPr>
                <a:solidFill>
                  <a:schemeClr val="bg1"/>
                </a:solidFill>
              </a:defRPr>
            </a:lvl4pPr>
            <a:lvl5pPr>
              <a:lnSpc>
                <a:spcPct val="95000"/>
              </a:lnSpc>
              <a:spcBef>
                <a:spcPts val="600"/>
              </a:spcBef>
              <a:spcAft>
                <a:spcPts val="600"/>
              </a:spcAf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Custom Layout">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69509B-61B4-40F9-875D-A93F57416A85}"/>
              </a:ext>
            </a:extLst>
          </p:cNvPr>
          <p:cNvSpPr>
            <a:spLocks noGrp="1"/>
          </p:cNvSpPr>
          <p:nvPr>
            <p:ph type="title"/>
          </p:nvPr>
        </p:nvSpPr>
        <p:spPr>
          <a:xfrm>
            <a:off x="2466975" y="178675"/>
            <a:ext cx="9697228" cy="592849"/>
          </a:xfrm>
        </p:spPr>
        <p:txBody>
          <a:bodyPr lIns="91440" tIns="91440" rIns="0"/>
          <a:lstStyle>
            <a:lvl1pPr>
              <a:lnSpc>
                <a:spcPct val="110000"/>
              </a:lnSpc>
              <a:spcBef>
                <a:spcPts val="1200"/>
              </a:spcBef>
              <a:spcAft>
                <a:spcPts val="1200"/>
              </a:spcAft>
              <a:defRPr sz="2200">
                <a:solidFill>
                  <a:schemeClr val="bg2"/>
                </a:solidFill>
                <a:latin typeface="+mn-lt"/>
              </a:defRPr>
            </a:lvl1pPr>
          </a:lstStyle>
          <a:p>
            <a:r>
              <a:rPr lang="en-US"/>
              <a:t>Click to edit Master title style</a:t>
            </a:r>
          </a:p>
        </p:txBody>
      </p:sp>
      <p:sp>
        <p:nvSpPr>
          <p:cNvPr id="3" name="Rectangle 2">
            <a:extLst>
              <a:ext uri="{FF2B5EF4-FFF2-40B4-BE49-F238E27FC236}">
                <a16:creationId xmlns:a16="http://schemas.microsoft.com/office/drawing/2014/main" id="{4F243B09-5841-4563-9530-811E07832996}"/>
              </a:ext>
            </a:extLst>
          </p:cNvPr>
          <p:cNvSpPr/>
          <p:nvPr userDrawn="1"/>
        </p:nvSpPr>
        <p:spPr bwMode="auto">
          <a:xfrm>
            <a:off x="0" y="0"/>
            <a:ext cx="2286000" cy="6994525"/>
          </a:xfrm>
          <a:prstGeom prst="rect">
            <a:avLst/>
          </a:prstGeom>
          <a:solidFill>
            <a:schemeClr val="tx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a:extLst>
              <a:ext uri="{FF2B5EF4-FFF2-40B4-BE49-F238E27FC236}">
                <a16:creationId xmlns:a16="http://schemas.microsoft.com/office/drawing/2014/main" id="{998673CB-7580-4B9B-8920-DC15219E923C}"/>
              </a:ext>
            </a:extLst>
          </p:cNvPr>
          <p:cNvSpPr/>
          <p:nvPr userDrawn="1"/>
        </p:nvSpPr>
        <p:spPr>
          <a:xfrm>
            <a:off x="10878947" y="6729193"/>
            <a:ext cx="1380506" cy="238527"/>
          </a:xfrm>
          <a:prstGeom prst="rect">
            <a:avLst/>
          </a:prstGeom>
        </p:spPr>
        <p:txBody>
          <a:bodyPr wrap="none">
            <a:spAutoFit/>
          </a:bodyPr>
          <a:lstStyle/>
          <a:p>
            <a:pPr algn="r"/>
            <a:r>
              <a:rPr lang="en-US" sz="950">
                <a:solidFill>
                  <a:srgbClr val="505050"/>
                </a:solidFill>
                <a:ea typeface="PMingLiU" panose="02020500000000000000" pitchFamily="18" charset="-120"/>
                <a:cs typeface="Segoe UI" panose="020B0502040204020203" pitchFamily="34" charset="0"/>
              </a:rPr>
              <a:t>Microsoft Confidential</a:t>
            </a:r>
            <a:endParaRPr lang="en-US" sz="950">
              <a:solidFill>
                <a:srgbClr val="505050"/>
              </a:solidFill>
              <a:cs typeface="Segoe UI" panose="020B0502040204020203" pitchFamily="34" charset="0"/>
            </a:endParaRPr>
          </a:p>
        </p:txBody>
      </p:sp>
    </p:spTree>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78D7"/>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702" y="2571750"/>
            <a:ext cx="9612248" cy="3667124"/>
          </a:xfrm>
          <a:noFill/>
        </p:spPr>
        <p:txBody>
          <a:bodyPr lIns="146304" tIns="0" rIns="0" bIns="91440" anchor="t" anchorCtr="0"/>
          <a:lstStyle>
            <a:lvl1pPr>
              <a:defRPr sz="5399" spc="-100" baseline="0">
                <a:solidFill>
                  <a:schemeClr val="tx1"/>
                </a:solidFill>
              </a:defRPr>
            </a:lvl1pPr>
          </a:lstStyle>
          <a:p>
            <a:r>
              <a:rPr lang="en-US"/>
              <a:t>Lorem ipsum</a:t>
            </a:r>
          </a:p>
        </p:txBody>
      </p:sp>
    </p:spTree>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accent4"/>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0" tIns="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7005" y="1516063"/>
            <a:ext cx="11887198" cy="2000419"/>
          </a:xfrm>
          <a:prstGeom prst="rect">
            <a:avLst/>
          </a:prstGeom>
        </p:spPr>
        <p:txBody>
          <a:bodyPr vert="horz" wrap="square" lIns="0" tIns="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6229967"/>
      </p:ext>
    </p:extLst>
  </p:cSld>
  <p:clrMap bg1="dk1" tx1="lt1" bg2="dk2" tx2="lt2" accent1="accent1" accent2="accent2" accent3="accent3" accent4="accent4" accent5="accent5" accent6="accent6" hlink="hlink" folHlink="folHlink"/>
  <p:sldLayoutIdLst>
    <p:sldLayoutId id="2147484938" r:id="rId1"/>
    <p:sldLayoutId id="2147484943" r:id="rId2"/>
    <p:sldLayoutId id="2147484944" r:id="rId3"/>
    <p:sldLayoutId id="2147484945" r:id="rId4"/>
    <p:sldLayoutId id="2147484946" r:id="rId5"/>
    <p:sldLayoutId id="2147484947" r:id="rId6"/>
    <p:sldLayoutId id="2147484948" r:id="rId7"/>
    <p:sldLayoutId id="2147484949" r:id="rId8"/>
    <p:sldLayoutId id="2147484950" r:id="rId9"/>
    <p:sldLayoutId id="2147484951" r:id="rId10"/>
    <p:sldLayoutId id="2147484952" r:id="rId11"/>
    <p:sldLayoutId id="2147484953" r:id="rId12"/>
    <p:sldLayoutId id="2147484954" r:id="rId13"/>
    <p:sldLayoutId id="2147485057" r:id="rId14"/>
    <p:sldLayoutId id="2147485058" r:id="rId15"/>
  </p:sldLayoutIdLst>
  <p:transition>
    <p:fade/>
  </p:transition>
  <p:txStyles>
    <p:titleStyle>
      <a:lvl1pPr algn="l" defTabSz="932563" rtl="0" eaLnBrk="1" latinLnBrk="0" hangingPunct="1">
        <a:lnSpc>
          <a:spcPct val="100000"/>
        </a:lnSpc>
        <a:spcBef>
          <a:spcPts val="600"/>
        </a:spcBef>
        <a:spcAft>
          <a:spcPts val="600"/>
        </a:spcAft>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173">
          <p15:clr>
            <a:srgbClr val="C35EA4"/>
          </p15:clr>
        </p15:guide>
        <p15:guide id="17" pos="7661">
          <p15:clr>
            <a:srgbClr val="C35EA4"/>
          </p15:clr>
        </p15:guide>
        <p15:guide id="25" orient="horz" pos="187">
          <p15:clr>
            <a:srgbClr val="C35EA4"/>
          </p15:clr>
        </p15:guide>
        <p15:guide id="26" orient="horz" pos="4219">
          <p15:clr>
            <a:srgbClr val="C35EA4"/>
          </p15:clr>
        </p15:guide>
        <p15:guide id="27" pos="3917">
          <p15:clr>
            <a:srgbClr val="C35EA4"/>
          </p15:clr>
        </p15:guide>
        <p15:guide id="28" orient="horz" pos="955">
          <p15:clr>
            <a:srgbClr val="C35EA4"/>
          </p15:clr>
        </p15:guide>
        <p15:guide id="30" orient="horz" pos="283">
          <p15:clr>
            <a:srgbClr val="C35EA4"/>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jpg"/><Relationship Id="rId5" Type="http://schemas.openxmlformats.org/officeDocument/2006/relationships/hyperlink" Target="http://aka.ms/70-534-book" TargetMode="External"/><Relationship Id="rId4" Type="http://schemas.openxmlformats.org/officeDocument/2006/relationships/image" Target="../media/image3.png"/><Relationship Id="rId9" Type="http://schemas.openxmlformats.org/officeDocument/2006/relationships/image" Target="../media/image7.jpg"/></Relationships>
</file>

<file path=ppt/slides/_rels/slide10.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27.png"/><Relationship Id="rId11" Type="http://schemas.openxmlformats.org/officeDocument/2006/relationships/image" Target="../media/image32.png"/><Relationship Id="rId5" Type="http://schemas.openxmlformats.org/officeDocument/2006/relationships/image" Target="../media/image26.pn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openxmlformats.org/officeDocument/2006/relationships/image" Target="../media/image36.png"/><Relationship Id="rId4" Type="http://schemas.openxmlformats.org/officeDocument/2006/relationships/image" Target="../media/image35.png"/></Relationships>
</file>

<file path=ppt/slides/_rels/slide1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6.xml"/><Relationship Id="rId1" Type="http://schemas.openxmlformats.org/officeDocument/2006/relationships/slideLayout" Target="../slideLayouts/slideLayout7.xml"/><Relationship Id="rId5" Type="http://schemas.openxmlformats.org/officeDocument/2006/relationships/image" Target="../media/image39.png"/><Relationship Id="rId4" Type="http://schemas.openxmlformats.org/officeDocument/2006/relationships/image" Target="../media/image38.png"/></Relationships>
</file>

<file path=ppt/slides/_rels/slide1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18.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19.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notesSlide" Target="../notesSlides/notesSlide19.xml"/><Relationship Id="rId1" Type="http://schemas.openxmlformats.org/officeDocument/2006/relationships/slideLayout" Target="../slideLayouts/slideLayout6.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 Id="rId9" Type="http://schemas.openxmlformats.org/officeDocument/2006/relationships/image" Target="../media/image53.png"/></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9.xml"/><Relationship Id="rId4" Type="http://schemas.openxmlformats.org/officeDocument/2006/relationships/hyperlink" Target="http://aka.ms/certup" TargetMode="External"/></Relationships>
</file>

<file path=ppt/slides/_rels/slide20.xml.rels><?xml version="1.0" encoding="UTF-8" standalone="yes"?>
<Relationships xmlns="http://schemas.openxmlformats.org/package/2006/relationships"><Relationship Id="rId8" Type="http://schemas.openxmlformats.org/officeDocument/2006/relationships/image" Target="../media/image59.jpg"/><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notesSlide" Target="../notesSlides/notesSlide20.xml"/><Relationship Id="rId1" Type="http://schemas.openxmlformats.org/officeDocument/2006/relationships/slideLayout" Target="../slideLayouts/slideLayout6.xml"/><Relationship Id="rId6" Type="http://schemas.openxmlformats.org/officeDocument/2006/relationships/image" Target="../media/image57.png"/><Relationship Id="rId11" Type="http://schemas.openxmlformats.org/officeDocument/2006/relationships/image" Target="../media/image62.png"/><Relationship Id="rId5" Type="http://schemas.openxmlformats.org/officeDocument/2006/relationships/image" Target="../media/image56.png"/><Relationship Id="rId10" Type="http://schemas.openxmlformats.org/officeDocument/2006/relationships/image" Target="../media/image61.png"/><Relationship Id="rId4" Type="http://schemas.openxmlformats.org/officeDocument/2006/relationships/image" Target="../media/image55.png"/><Relationship Id="rId9" Type="http://schemas.openxmlformats.org/officeDocument/2006/relationships/image" Target="../media/image60.png"/></Relationships>
</file>

<file path=ppt/slides/_rels/slide21.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63.jpeg"/><Relationship Id="rId7" Type="http://schemas.openxmlformats.org/officeDocument/2006/relationships/image" Target="../media/image67.png"/><Relationship Id="rId2" Type="http://schemas.openxmlformats.org/officeDocument/2006/relationships/notesSlide" Target="../notesSlides/notesSlide21.xml"/><Relationship Id="rId1" Type="http://schemas.openxmlformats.org/officeDocument/2006/relationships/slideLayout" Target="../slideLayouts/slideLayout6.xml"/><Relationship Id="rId6" Type="http://schemas.openxmlformats.org/officeDocument/2006/relationships/image" Target="../media/image66.png"/><Relationship Id="rId11" Type="http://schemas.openxmlformats.org/officeDocument/2006/relationships/image" Target="../media/image71.png"/><Relationship Id="rId5" Type="http://schemas.openxmlformats.org/officeDocument/2006/relationships/image" Target="../media/image65.png"/><Relationship Id="rId10" Type="http://schemas.openxmlformats.org/officeDocument/2006/relationships/image" Target="../media/image70.png"/><Relationship Id="rId4" Type="http://schemas.openxmlformats.org/officeDocument/2006/relationships/image" Target="../media/image64.png"/><Relationship Id="rId9" Type="http://schemas.openxmlformats.org/officeDocument/2006/relationships/image" Target="../media/image69.png"/></Relationships>
</file>

<file path=ppt/slides/_rels/slide22.xml.rels><?xml version="1.0" encoding="UTF-8" standalone="yes"?>
<Relationships xmlns="http://schemas.openxmlformats.org/package/2006/relationships"><Relationship Id="rId8" Type="http://schemas.openxmlformats.org/officeDocument/2006/relationships/image" Target="../media/image77.jpeg"/><Relationship Id="rId3" Type="http://schemas.openxmlformats.org/officeDocument/2006/relationships/image" Target="../media/image72.png"/><Relationship Id="rId7" Type="http://schemas.openxmlformats.org/officeDocument/2006/relationships/image" Target="../media/image76.png"/><Relationship Id="rId2" Type="http://schemas.openxmlformats.org/officeDocument/2006/relationships/notesSlide" Target="../notesSlides/notesSlide22.xml"/><Relationship Id="rId1" Type="http://schemas.openxmlformats.org/officeDocument/2006/relationships/slideLayout" Target="../slideLayouts/slideLayout6.xml"/><Relationship Id="rId6" Type="http://schemas.openxmlformats.org/officeDocument/2006/relationships/image" Target="../media/image75.png"/><Relationship Id="rId5" Type="http://schemas.openxmlformats.org/officeDocument/2006/relationships/image" Target="../media/image74.png"/><Relationship Id="rId10" Type="http://schemas.openxmlformats.org/officeDocument/2006/relationships/image" Target="../media/image79.jpeg"/><Relationship Id="rId4" Type="http://schemas.openxmlformats.org/officeDocument/2006/relationships/image" Target="../media/image73.png"/><Relationship Id="rId9" Type="http://schemas.openxmlformats.org/officeDocument/2006/relationships/image" Target="../media/image78.png"/></Relationships>
</file>

<file path=ppt/slides/_rels/slide23.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80.png"/><Relationship Id="rId7" Type="http://schemas.openxmlformats.org/officeDocument/2006/relationships/image" Target="../media/image84.png"/><Relationship Id="rId2" Type="http://schemas.openxmlformats.org/officeDocument/2006/relationships/notesSlide" Target="../notesSlides/notesSlide23.xml"/><Relationship Id="rId1" Type="http://schemas.openxmlformats.org/officeDocument/2006/relationships/slideLayout" Target="../slideLayouts/slideLayout6.xml"/><Relationship Id="rId6" Type="http://schemas.openxmlformats.org/officeDocument/2006/relationships/image" Target="../media/image83.png"/><Relationship Id="rId11" Type="http://schemas.openxmlformats.org/officeDocument/2006/relationships/image" Target="../media/image88.png"/><Relationship Id="rId5" Type="http://schemas.openxmlformats.org/officeDocument/2006/relationships/image" Target="../media/image82.png"/><Relationship Id="rId10" Type="http://schemas.openxmlformats.org/officeDocument/2006/relationships/image" Target="../media/image87.png"/><Relationship Id="rId4" Type="http://schemas.openxmlformats.org/officeDocument/2006/relationships/image" Target="../media/image81.png"/><Relationship Id="rId9" Type="http://schemas.openxmlformats.org/officeDocument/2006/relationships/image" Target="../media/image86.png"/></Relationships>
</file>

<file path=ppt/slides/_rels/slide24.xml.rels><?xml version="1.0" encoding="UTF-8" standalone="yes"?>
<Relationships xmlns="http://schemas.openxmlformats.org/package/2006/relationships"><Relationship Id="rId8" Type="http://schemas.openxmlformats.org/officeDocument/2006/relationships/image" Target="../media/image94.png"/><Relationship Id="rId3" Type="http://schemas.openxmlformats.org/officeDocument/2006/relationships/image" Target="../media/image89.png"/><Relationship Id="rId7" Type="http://schemas.openxmlformats.org/officeDocument/2006/relationships/image" Target="../media/image93.png"/><Relationship Id="rId2" Type="http://schemas.openxmlformats.org/officeDocument/2006/relationships/notesSlide" Target="../notesSlides/notesSlide24.xml"/><Relationship Id="rId1" Type="http://schemas.openxmlformats.org/officeDocument/2006/relationships/slideLayout" Target="../slideLayouts/slideLayout6.xml"/><Relationship Id="rId6" Type="http://schemas.openxmlformats.org/officeDocument/2006/relationships/image" Target="../media/image92.png"/><Relationship Id="rId5" Type="http://schemas.openxmlformats.org/officeDocument/2006/relationships/image" Target="../media/image91.png"/><Relationship Id="rId10" Type="http://schemas.openxmlformats.org/officeDocument/2006/relationships/image" Target="../media/image62.png"/><Relationship Id="rId4" Type="http://schemas.openxmlformats.org/officeDocument/2006/relationships/image" Target="../media/image90.png"/><Relationship Id="rId9" Type="http://schemas.openxmlformats.org/officeDocument/2006/relationships/image" Target="../media/image95.jpe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8" Type="http://schemas.openxmlformats.org/officeDocument/2006/relationships/image" Target="../media/image101.png"/><Relationship Id="rId13" Type="http://schemas.microsoft.com/office/2007/relationships/hdphoto" Target="../media/hdphoto2.wdp"/><Relationship Id="rId3" Type="http://schemas.openxmlformats.org/officeDocument/2006/relationships/image" Target="../media/image96.png"/><Relationship Id="rId7" Type="http://schemas.openxmlformats.org/officeDocument/2006/relationships/image" Target="../media/image100.jpeg"/><Relationship Id="rId12" Type="http://schemas.openxmlformats.org/officeDocument/2006/relationships/image" Target="../media/image104.png"/><Relationship Id="rId17" Type="http://schemas.openxmlformats.org/officeDocument/2006/relationships/image" Target="../media/image107.emf"/><Relationship Id="rId2" Type="http://schemas.openxmlformats.org/officeDocument/2006/relationships/notesSlide" Target="../notesSlides/notesSlide26.xml"/><Relationship Id="rId16" Type="http://schemas.microsoft.com/office/2007/relationships/hdphoto" Target="../media/hdphoto3.wdp"/><Relationship Id="rId1" Type="http://schemas.openxmlformats.org/officeDocument/2006/relationships/slideLayout" Target="../slideLayouts/slideLayout13.xml"/><Relationship Id="rId6" Type="http://schemas.openxmlformats.org/officeDocument/2006/relationships/image" Target="../media/image99.emf"/><Relationship Id="rId11" Type="http://schemas.microsoft.com/office/2007/relationships/hdphoto" Target="../media/hdphoto1.wdp"/><Relationship Id="rId5" Type="http://schemas.openxmlformats.org/officeDocument/2006/relationships/image" Target="../media/image98.emf"/><Relationship Id="rId15" Type="http://schemas.openxmlformats.org/officeDocument/2006/relationships/image" Target="../media/image106.png"/><Relationship Id="rId10" Type="http://schemas.openxmlformats.org/officeDocument/2006/relationships/image" Target="../media/image103.png"/><Relationship Id="rId4" Type="http://schemas.openxmlformats.org/officeDocument/2006/relationships/image" Target="../media/image97.emf"/><Relationship Id="rId9" Type="http://schemas.openxmlformats.org/officeDocument/2006/relationships/image" Target="../media/image102.emf"/><Relationship Id="rId14" Type="http://schemas.openxmlformats.org/officeDocument/2006/relationships/image" Target="../media/image105.emf"/></Relationships>
</file>

<file path=ppt/slides/_rels/slide27.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27.xml"/><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3" Type="http://schemas.openxmlformats.org/officeDocument/2006/relationships/image" Target="../media/image109.emf"/><Relationship Id="rId7" Type="http://schemas.openxmlformats.org/officeDocument/2006/relationships/image" Target="../media/image113.png"/><Relationship Id="rId2" Type="http://schemas.openxmlformats.org/officeDocument/2006/relationships/notesSlide" Target="../notesSlides/notesSlide28.xml"/><Relationship Id="rId1" Type="http://schemas.openxmlformats.org/officeDocument/2006/relationships/slideLayout" Target="../slideLayouts/slideLayout15.xml"/><Relationship Id="rId6" Type="http://schemas.openxmlformats.org/officeDocument/2006/relationships/image" Target="../media/image112.emf"/><Relationship Id="rId5" Type="http://schemas.openxmlformats.org/officeDocument/2006/relationships/image" Target="../media/image111.emf"/><Relationship Id="rId4" Type="http://schemas.openxmlformats.org/officeDocument/2006/relationships/image" Target="../media/image110.emf"/></Relationships>
</file>

<file path=ppt/slides/_rels/slide29.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29.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10.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11.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png"/></Relationships>
</file>

<file path=ppt/slides/_rels/slide30.xml.rels><?xml version="1.0" encoding="UTF-8" standalone="yes"?>
<Relationships xmlns="http://schemas.openxmlformats.org/package/2006/relationships"><Relationship Id="rId8" Type="http://schemas.openxmlformats.org/officeDocument/2006/relationships/image" Target="../media/image119.emf"/><Relationship Id="rId13" Type="http://schemas.openxmlformats.org/officeDocument/2006/relationships/image" Target="../media/image123.emf"/><Relationship Id="rId3" Type="http://schemas.openxmlformats.org/officeDocument/2006/relationships/image" Target="../media/image115.emf"/><Relationship Id="rId7" Type="http://schemas.openxmlformats.org/officeDocument/2006/relationships/image" Target="../media/image118.emf"/><Relationship Id="rId12" Type="http://schemas.openxmlformats.org/officeDocument/2006/relationships/image" Target="../media/image122.emf"/><Relationship Id="rId2" Type="http://schemas.openxmlformats.org/officeDocument/2006/relationships/notesSlide" Target="../notesSlides/notesSlide30.xml"/><Relationship Id="rId1" Type="http://schemas.openxmlformats.org/officeDocument/2006/relationships/slideLayout" Target="../slideLayouts/slideLayout15.xml"/><Relationship Id="rId6" Type="http://schemas.openxmlformats.org/officeDocument/2006/relationships/image" Target="../media/image117.emf"/><Relationship Id="rId11" Type="http://schemas.openxmlformats.org/officeDocument/2006/relationships/image" Target="../media/image121.emf"/><Relationship Id="rId5" Type="http://schemas.openxmlformats.org/officeDocument/2006/relationships/image" Target="../media/image116.emf"/><Relationship Id="rId10" Type="http://schemas.openxmlformats.org/officeDocument/2006/relationships/image" Target="../media/image112.emf"/><Relationship Id="rId4" Type="http://schemas.openxmlformats.org/officeDocument/2006/relationships/image" Target="../media/image110.emf"/><Relationship Id="rId9" Type="http://schemas.openxmlformats.org/officeDocument/2006/relationships/image" Target="../media/image120.emf"/></Relationships>
</file>

<file path=ppt/slides/_rels/slide31.xml.rels><?xml version="1.0" encoding="UTF-8" standalone="yes"?>
<Relationships xmlns="http://schemas.openxmlformats.org/package/2006/relationships"><Relationship Id="rId8" Type="http://schemas.openxmlformats.org/officeDocument/2006/relationships/image" Target="../media/image129.emf"/><Relationship Id="rId3" Type="http://schemas.openxmlformats.org/officeDocument/2006/relationships/image" Target="../media/image124.emf"/><Relationship Id="rId7" Type="http://schemas.openxmlformats.org/officeDocument/2006/relationships/image" Target="../media/image128.emf"/><Relationship Id="rId2" Type="http://schemas.openxmlformats.org/officeDocument/2006/relationships/notesSlide" Target="../notesSlides/notesSlide31.xml"/><Relationship Id="rId1" Type="http://schemas.openxmlformats.org/officeDocument/2006/relationships/slideLayout" Target="../slideLayouts/slideLayout15.xml"/><Relationship Id="rId6" Type="http://schemas.openxmlformats.org/officeDocument/2006/relationships/image" Target="../media/image127.emf"/><Relationship Id="rId5" Type="http://schemas.openxmlformats.org/officeDocument/2006/relationships/image" Target="../media/image126.emf"/><Relationship Id="rId10" Type="http://schemas.openxmlformats.org/officeDocument/2006/relationships/image" Target="../media/image131.emf"/><Relationship Id="rId4" Type="http://schemas.openxmlformats.org/officeDocument/2006/relationships/image" Target="../media/image125.emf"/><Relationship Id="rId9" Type="http://schemas.openxmlformats.org/officeDocument/2006/relationships/image" Target="../media/image130.emf"/></Relationships>
</file>

<file path=ppt/slides/_rels/slide32.xml.rels><?xml version="1.0" encoding="UTF-8" standalone="yes"?>
<Relationships xmlns="http://schemas.openxmlformats.org/package/2006/relationships"><Relationship Id="rId8" Type="http://schemas.microsoft.com/office/2007/relationships/diagramDrawing" Target="../diagrams/drawing6.xml"/><Relationship Id="rId3" Type="http://schemas.openxmlformats.org/officeDocument/2006/relationships/image" Target="../media/image132.png"/><Relationship Id="rId7" Type="http://schemas.openxmlformats.org/officeDocument/2006/relationships/diagramColors" Target="../diagrams/colors6.xml"/><Relationship Id="rId2" Type="http://schemas.openxmlformats.org/officeDocument/2006/relationships/notesSlide" Target="../notesSlides/notesSlide32.xml"/><Relationship Id="rId1" Type="http://schemas.openxmlformats.org/officeDocument/2006/relationships/slideLayout" Target="../slideLayouts/slideLayout15.xml"/><Relationship Id="rId6" Type="http://schemas.openxmlformats.org/officeDocument/2006/relationships/diagramQuickStyle" Target="../diagrams/quickStyle6.xml"/><Relationship Id="rId5" Type="http://schemas.openxmlformats.org/officeDocument/2006/relationships/diagramLayout" Target="../diagrams/layout6.xml"/><Relationship Id="rId4" Type="http://schemas.openxmlformats.org/officeDocument/2006/relationships/diagramData" Target="../diagrams/data6.xml"/></Relationships>
</file>

<file path=ppt/slides/_rels/slide33.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33.xml"/><Relationship Id="rId1" Type="http://schemas.openxmlformats.org/officeDocument/2006/relationships/slideLayout" Target="../slideLayouts/slideLayout3.xml"/><Relationship Id="rId4" Type="http://schemas.openxmlformats.org/officeDocument/2006/relationships/image" Target="../media/image134.png"/></Relationships>
</file>

<file path=ppt/slides/_rels/slide34.xml.rels><?xml version="1.0" encoding="UTF-8" standalone="yes"?>
<Relationships xmlns="http://schemas.openxmlformats.org/package/2006/relationships"><Relationship Id="rId3" Type="http://schemas.openxmlformats.org/officeDocument/2006/relationships/image" Target="../media/image135.jpe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35.xml"/><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36.xml"/><Relationship Id="rId1" Type="http://schemas.openxmlformats.org/officeDocument/2006/relationships/slideLayout" Target="../slideLayouts/slideLayout6.xml"/><Relationship Id="rId4" Type="http://schemas.microsoft.com/office/2007/relationships/hdphoto" Target="../media/hdphoto4.wdp"/></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6.xml"/><Relationship Id="rId1" Type="http://schemas.openxmlformats.org/officeDocument/2006/relationships/themeOverride" Target="../theme/themeOverride1.xml"/><Relationship Id="rId4" Type="http://schemas.openxmlformats.org/officeDocument/2006/relationships/image" Target="../media/image138.png"/></Relationships>
</file>

<file path=ppt/slides/_rels/slide38.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38.xml"/><Relationship Id="rId1" Type="http://schemas.openxmlformats.org/officeDocument/2006/relationships/slideLayout" Target="../slideLayouts/slideLayout6.xml"/><Relationship Id="rId4" Type="http://schemas.openxmlformats.org/officeDocument/2006/relationships/image" Target="../media/image140.png"/></Relationships>
</file>

<file path=ppt/slides/_rels/slide39.xml.rels><?xml version="1.0" encoding="UTF-8" standalone="yes"?>
<Relationships xmlns="http://schemas.openxmlformats.org/package/2006/relationships"><Relationship Id="rId3" Type="http://schemas.openxmlformats.org/officeDocument/2006/relationships/image" Target="../media/image141.png"/><Relationship Id="rId7" Type="http://schemas.openxmlformats.org/officeDocument/2006/relationships/image" Target="../media/image145.png"/><Relationship Id="rId2" Type="http://schemas.openxmlformats.org/officeDocument/2006/relationships/notesSlide" Target="../notesSlides/notesSlide39.xml"/><Relationship Id="rId1" Type="http://schemas.openxmlformats.org/officeDocument/2006/relationships/slideLayout" Target="../slideLayouts/slideLayout6.xml"/><Relationship Id="rId6" Type="http://schemas.openxmlformats.org/officeDocument/2006/relationships/image" Target="../media/image144.jpg"/><Relationship Id="rId5" Type="http://schemas.openxmlformats.org/officeDocument/2006/relationships/image" Target="../media/image143.png"/><Relationship Id="rId4" Type="http://schemas.openxmlformats.org/officeDocument/2006/relationships/image" Target="../media/image142.jpg"/></Relationships>
</file>

<file path=ppt/slides/_rels/slide4.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40.xml.rels><?xml version="1.0" encoding="UTF-8" standalone="yes"?>
<Relationships xmlns="http://schemas.openxmlformats.org/package/2006/relationships"><Relationship Id="rId3" Type="http://schemas.openxmlformats.org/officeDocument/2006/relationships/image" Target="../media/image146.emf"/><Relationship Id="rId2" Type="http://schemas.openxmlformats.org/officeDocument/2006/relationships/notesSlide" Target="../notesSlides/notesSlide40.xml"/><Relationship Id="rId1" Type="http://schemas.openxmlformats.org/officeDocument/2006/relationships/slideLayout" Target="../slideLayouts/slideLayout6.xml"/><Relationship Id="rId4" Type="http://schemas.openxmlformats.org/officeDocument/2006/relationships/image" Target="../media/image147.emf"/></Relationships>
</file>

<file path=ppt/slides/_rels/slide41.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41.xml"/><Relationship Id="rId1" Type="http://schemas.openxmlformats.org/officeDocument/2006/relationships/slideLayout" Target="../slideLayouts/slideLayout6.xml"/><Relationship Id="rId4" Type="http://schemas.openxmlformats.org/officeDocument/2006/relationships/image" Target="../media/image149.emf"/></Relationships>
</file>

<file path=ppt/slides/_rels/slide42.xml.rels><?xml version="1.0" encoding="UTF-8" standalone="yes"?>
<Relationships xmlns="http://schemas.openxmlformats.org/package/2006/relationships"><Relationship Id="rId3" Type="http://schemas.openxmlformats.org/officeDocument/2006/relationships/image" Target="../media/image147.emf"/><Relationship Id="rId2" Type="http://schemas.openxmlformats.org/officeDocument/2006/relationships/notesSlide" Target="../notesSlides/notesSlide42.xml"/><Relationship Id="rId1" Type="http://schemas.openxmlformats.org/officeDocument/2006/relationships/slideLayout" Target="../slideLayouts/slideLayout7.xml"/><Relationship Id="rId4" Type="http://schemas.openxmlformats.org/officeDocument/2006/relationships/image" Target="../media/image150.emf"/></Relationships>
</file>

<file path=ppt/slides/_rels/slide43.xml.rels><?xml version="1.0" encoding="UTF-8" standalone="yes"?>
<Relationships xmlns="http://schemas.openxmlformats.org/package/2006/relationships"><Relationship Id="rId8" Type="http://schemas.openxmlformats.org/officeDocument/2006/relationships/image" Target="../media/image156.png"/><Relationship Id="rId3" Type="http://schemas.openxmlformats.org/officeDocument/2006/relationships/image" Target="../media/image151.png"/><Relationship Id="rId7" Type="http://schemas.openxmlformats.org/officeDocument/2006/relationships/image" Target="../media/image155.png"/><Relationship Id="rId2" Type="http://schemas.openxmlformats.org/officeDocument/2006/relationships/notesSlide" Target="../notesSlides/notesSlide43.xml"/><Relationship Id="rId1" Type="http://schemas.openxmlformats.org/officeDocument/2006/relationships/slideLayout" Target="../slideLayouts/slideLayout6.xml"/><Relationship Id="rId6" Type="http://schemas.openxmlformats.org/officeDocument/2006/relationships/image" Target="../media/image154.png"/><Relationship Id="rId5" Type="http://schemas.openxmlformats.org/officeDocument/2006/relationships/image" Target="../media/image153.png"/><Relationship Id="rId4" Type="http://schemas.openxmlformats.org/officeDocument/2006/relationships/image" Target="../media/image152.png"/><Relationship Id="rId9" Type="http://schemas.openxmlformats.org/officeDocument/2006/relationships/image" Target="../media/image157.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158.emf"/><Relationship Id="rId2" Type="http://schemas.openxmlformats.org/officeDocument/2006/relationships/notesSlide" Target="../notesSlides/notesSlide45.xml"/><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8" Type="http://schemas.openxmlformats.org/officeDocument/2006/relationships/image" Target="../media/image164.png"/><Relationship Id="rId13" Type="http://schemas.openxmlformats.org/officeDocument/2006/relationships/image" Target="../media/image169.png"/><Relationship Id="rId18" Type="http://schemas.openxmlformats.org/officeDocument/2006/relationships/image" Target="../media/image174.png"/><Relationship Id="rId3" Type="http://schemas.openxmlformats.org/officeDocument/2006/relationships/image" Target="../media/image159.jpg"/><Relationship Id="rId21" Type="http://schemas.openxmlformats.org/officeDocument/2006/relationships/image" Target="../media/image177.tiff"/><Relationship Id="rId7" Type="http://schemas.openxmlformats.org/officeDocument/2006/relationships/image" Target="../media/image163.png"/><Relationship Id="rId12" Type="http://schemas.openxmlformats.org/officeDocument/2006/relationships/image" Target="../media/image168.png"/><Relationship Id="rId17" Type="http://schemas.openxmlformats.org/officeDocument/2006/relationships/image" Target="../media/image173.png"/><Relationship Id="rId2" Type="http://schemas.openxmlformats.org/officeDocument/2006/relationships/notesSlide" Target="../notesSlides/notesSlide48.xml"/><Relationship Id="rId16" Type="http://schemas.openxmlformats.org/officeDocument/2006/relationships/image" Target="../media/image172.png"/><Relationship Id="rId20" Type="http://schemas.openxmlformats.org/officeDocument/2006/relationships/image" Target="../media/image176.png"/><Relationship Id="rId1" Type="http://schemas.openxmlformats.org/officeDocument/2006/relationships/slideLayout" Target="../slideLayouts/slideLayout13.xml"/><Relationship Id="rId6" Type="http://schemas.openxmlformats.org/officeDocument/2006/relationships/image" Target="../media/image162.png"/><Relationship Id="rId11" Type="http://schemas.openxmlformats.org/officeDocument/2006/relationships/image" Target="../media/image167.png"/><Relationship Id="rId5" Type="http://schemas.openxmlformats.org/officeDocument/2006/relationships/image" Target="../media/image161.png"/><Relationship Id="rId15" Type="http://schemas.openxmlformats.org/officeDocument/2006/relationships/image" Target="../media/image171.png"/><Relationship Id="rId10" Type="http://schemas.openxmlformats.org/officeDocument/2006/relationships/image" Target="../media/image166.png"/><Relationship Id="rId19" Type="http://schemas.openxmlformats.org/officeDocument/2006/relationships/image" Target="../media/image175.png"/><Relationship Id="rId4" Type="http://schemas.openxmlformats.org/officeDocument/2006/relationships/image" Target="../media/image160.png"/><Relationship Id="rId9" Type="http://schemas.openxmlformats.org/officeDocument/2006/relationships/image" Target="../media/image165.png"/><Relationship Id="rId14" Type="http://schemas.openxmlformats.org/officeDocument/2006/relationships/image" Target="../media/image170.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1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8" Type="http://schemas.openxmlformats.org/officeDocument/2006/relationships/image" Target="../media/image184.png"/><Relationship Id="rId13" Type="http://schemas.openxmlformats.org/officeDocument/2006/relationships/image" Target="../media/image189.png"/><Relationship Id="rId18" Type="http://schemas.openxmlformats.org/officeDocument/2006/relationships/image" Target="../media/image194.emf"/><Relationship Id="rId3" Type="http://schemas.openxmlformats.org/officeDocument/2006/relationships/image" Target="../media/image179.emf"/><Relationship Id="rId7" Type="http://schemas.openxmlformats.org/officeDocument/2006/relationships/image" Target="../media/image183.png"/><Relationship Id="rId12" Type="http://schemas.openxmlformats.org/officeDocument/2006/relationships/image" Target="../media/image188.emf"/><Relationship Id="rId17" Type="http://schemas.openxmlformats.org/officeDocument/2006/relationships/image" Target="../media/image193.png"/><Relationship Id="rId2" Type="http://schemas.openxmlformats.org/officeDocument/2006/relationships/notesSlide" Target="../notesSlides/notesSlide52.xml"/><Relationship Id="rId16" Type="http://schemas.openxmlformats.org/officeDocument/2006/relationships/image" Target="../media/image192.emf"/><Relationship Id="rId20" Type="http://schemas.openxmlformats.org/officeDocument/2006/relationships/image" Target="../media/image196.png"/><Relationship Id="rId1" Type="http://schemas.openxmlformats.org/officeDocument/2006/relationships/slideLayout" Target="../slideLayouts/slideLayout6.xml"/><Relationship Id="rId6" Type="http://schemas.openxmlformats.org/officeDocument/2006/relationships/image" Target="../media/image182.png"/><Relationship Id="rId11" Type="http://schemas.openxmlformats.org/officeDocument/2006/relationships/image" Target="../media/image187.png"/><Relationship Id="rId5" Type="http://schemas.openxmlformats.org/officeDocument/2006/relationships/image" Target="../media/image181.emf"/><Relationship Id="rId15" Type="http://schemas.openxmlformats.org/officeDocument/2006/relationships/image" Target="../media/image191.png"/><Relationship Id="rId10" Type="http://schemas.openxmlformats.org/officeDocument/2006/relationships/image" Target="../media/image186.emf"/><Relationship Id="rId19" Type="http://schemas.openxmlformats.org/officeDocument/2006/relationships/image" Target="../media/image195.emf"/><Relationship Id="rId4" Type="http://schemas.openxmlformats.org/officeDocument/2006/relationships/image" Target="../media/image180.emf"/><Relationship Id="rId9" Type="http://schemas.openxmlformats.org/officeDocument/2006/relationships/image" Target="../media/image185.png"/><Relationship Id="rId14" Type="http://schemas.openxmlformats.org/officeDocument/2006/relationships/image" Target="../media/image190.png"/></Relationships>
</file>

<file path=ppt/slides/_rels/slide53.xml.rels><?xml version="1.0" encoding="UTF-8" standalone="yes"?>
<Relationships xmlns="http://schemas.openxmlformats.org/package/2006/relationships"><Relationship Id="rId8" Type="http://schemas.openxmlformats.org/officeDocument/2006/relationships/image" Target="../media/image202.png"/><Relationship Id="rId13" Type="http://schemas.openxmlformats.org/officeDocument/2006/relationships/image" Target="../media/image207.png"/><Relationship Id="rId18" Type="http://schemas.openxmlformats.org/officeDocument/2006/relationships/image" Target="../media/image210.png"/><Relationship Id="rId26" Type="http://schemas.openxmlformats.org/officeDocument/2006/relationships/image" Target="../media/image196.png"/><Relationship Id="rId3" Type="http://schemas.openxmlformats.org/officeDocument/2006/relationships/image" Target="../media/image197.png"/><Relationship Id="rId21" Type="http://schemas.openxmlformats.org/officeDocument/2006/relationships/image" Target="../media/image213.png"/><Relationship Id="rId7" Type="http://schemas.openxmlformats.org/officeDocument/2006/relationships/image" Target="../media/image201.png"/><Relationship Id="rId12" Type="http://schemas.openxmlformats.org/officeDocument/2006/relationships/image" Target="../media/image206.png"/><Relationship Id="rId17" Type="http://schemas.openxmlformats.org/officeDocument/2006/relationships/image" Target="../media/image190.png"/><Relationship Id="rId25" Type="http://schemas.openxmlformats.org/officeDocument/2006/relationships/image" Target="../media/image195.emf"/><Relationship Id="rId2" Type="http://schemas.openxmlformats.org/officeDocument/2006/relationships/notesSlide" Target="../notesSlides/notesSlide53.xml"/><Relationship Id="rId16" Type="http://schemas.openxmlformats.org/officeDocument/2006/relationships/image" Target="../media/image189.png"/><Relationship Id="rId20" Type="http://schemas.openxmlformats.org/officeDocument/2006/relationships/image" Target="../media/image212.png"/><Relationship Id="rId1" Type="http://schemas.openxmlformats.org/officeDocument/2006/relationships/slideLayout" Target="../slideLayouts/slideLayout4.xml"/><Relationship Id="rId6" Type="http://schemas.openxmlformats.org/officeDocument/2006/relationships/image" Target="../media/image200.jpeg"/><Relationship Id="rId11" Type="http://schemas.openxmlformats.org/officeDocument/2006/relationships/image" Target="../media/image205.png"/><Relationship Id="rId24" Type="http://schemas.openxmlformats.org/officeDocument/2006/relationships/image" Target="../media/image194.emf"/><Relationship Id="rId5" Type="http://schemas.openxmlformats.org/officeDocument/2006/relationships/image" Target="../media/image199.png"/><Relationship Id="rId15" Type="http://schemas.openxmlformats.org/officeDocument/2006/relationships/image" Target="../media/image209.png"/><Relationship Id="rId23" Type="http://schemas.openxmlformats.org/officeDocument/2006/relationships/image" Target="../media/image191.png"/><Relationship Id="rId28" Type="http://schemas.openxmlformats.org/officeDocument/2006/relationships/image" Target="../media/image214.png"/><Relationship Id="rId10" Type="http://schemas.openxmlformats.org/officeDocument/2006/relationships/image" Target="../media/image204.png"/><Relationship Id="rId19" Type="http://schemas.openxmlformats.org/officeDocument/2006/relationships/image" Target="../media/image211.png"/><Relationship Id="rId4" Type="http://schemas.openxmlformats.org/officeDocument/2006/relationships/image" Target="../media/image198.png"/><Relationship Id="rId9" Type="http://schemas.openxmlformats.org/officeDocument/2006/relationships/image" Target="../media/image203.png"/><Relationship Id="rId14" Type="http://schemas.openxmlformats.org/officeDocument/2006/relationships/image" Target="../media/image208.png"/><Relationship Id="rId22" Type="http://schemas.openxmlformats.org/officeDocument/2006/relationships/image" Target="../media/image193.png"/><Relationship Id="rId27" Type="http://schemas.openxmlformats.org/officeDocument/2006/relationships/image" Target="../media/image179.emf"/></Relationships>
</file>

<file path=ppt/slides/_rels/slide54.xml.rels><?xml version="1.0" encoding="UTF-8" standalone="yes"?>
<Relationships xmlns="http://schemas.openxmlformats.org/package/2006/relationships"><Relationship Id="rId3" Type="http://schemas.openxmlformats.org/officeDocument/2006/relationships/image" Target="../media/image215.png"/><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8" Type="http://schemas.openxmlformats.org/officeDocument/2006/relationships/image" Target="../media/image221.jpeg"/><Relationship Id="rId13" Type="http://schemas.openxmlformats.org/officeDocument/2006/relationships/image" Target="../media/image226.png"/><Relationship Id="rId18" Type="http://schemas.openxmlformats.org/officeDocument/2006/relationships/image" Target="../media/image231.png"/><Relationship Id="rId26" Type="http://schemas.openxmlformats.org/officeDocument/2006/relationships/image" Target="../media/image239.png"/><Relationship Id="rId3" Type="http://schemas.openxmlformats.org/officeDocument/2006/relationships/image" Target="../media/image216.png"/><Relationship Id="rId21" Type="http://schemas.openxmlformats.org/officeDocument/2006/relationships/image" Target="../media/image234.png"/><Relationship Id="rId7" Type="http://schemas.openxmlformats.org/officeDocument/2006/relationships/image" Target="../media/image220.png"/><Relationship Id="rId12" Type="http://schemas.openxmlformats.org/officeDocument/2006/relationships/image" Target="../media/image225.png"/><Relationship Id="rId17" Type="http://schemas.openxmlformats.org/officeDocument/2006/relationships/image" Target="../media/image230.png"/><Relationship Id="rId25" Type="http://schemas.openxmlformats.org/officeDocument/2006/relationships/image" Target="../media/image238.png"/><Relationship Id="rId2" Type="http://schemas.openxmlformats.org/officeDocument/2006/relationships/notesSlide" Target="../notesSlides/notesSlide55.xml"/><Relationship Id="rId16" Type="http://schemas.openxmlformats.org/officeDocument/2006/relationships/image" Target="../media/image229.png"/><Relationship Id="rId20" Type="http://schemas.openxmlformats.org/officeDocument/2006/relationships/image" Target="../media/image233.jpeg"/><Relationship Id="rId29" Type="http://schemas.openxmlformats.org/officeDocument/2006/relationships/image" Target="../media/image242.png"/><Relationship Id="rId1" Type="http://schemas.openxmlformats.org/officeDocument/2006/relationships/slideLayout" Target="../slideLayouts/slideLayout9.xml"/><Relationship Id="rId6" Type="http://schemas.openxmlformats.org/officeDocument/2006/relationships/image" Target="../media/image219.png"/><Relationship Id="rId11" Type="http://schemas.openxmlformats.org/officeDocument/2006/relationships/image" Target="../media/image224.png"/><Relationship Id="rId24" Type="http://schemas.openxmlformats.org/officeDocument/2006/relationships/image" Target="../media/image237.png"/><Relationship Id="rId5" Type="http://schemas.openxmlformats.org/officeDocument/2006/relationships/image" Target="../media/image218.png"/><Relationship Id="rId15" Type="http://schemas.openxmlformats.org/officeDocument/2006/relationships/image" Target="../media/image228.jpeg"/><Relationship Id="rId23" Type="http://schemas.openxmlformats.org/officeDocument/2006/relationships/image" Target="../media/image236.png"/><Relationship Id="rId28" Type="http://schemas.openxmlformats.org/officeDocument/2006/relationships/image" Target="../media/image241.jpeg"/><Relationship Id="rId10" Type="http://schemas.openxmlformats.org/officeDocument/2006/relationships/image" Target="../media/image223.png"/><Relationship Id="rId19" Type="http://schemas.openxmlformats.org/officeDocument/2006/relationships/image" Target="../media/image232.png"/><Relationship Id="rId4" Type="http://schemas.openxmlformats.org/officeDocument/2006/relationships/image" Target="../media/image217.jpeg"/><Relationship Id="rId9" Type="http://schemas.openxmlformats.org/officeDocument/2006/relationships/image" Target="../media/image222.png"/><Relationship Id="rId14" Type="http://schemas.openxmlformats.org/officeDocument/2006/relationships/image" Target="../media/image227.jpeg"/><Relationship Id="rId22" Type="http://schemas.openxmlformats.org/officeDocument/2006/relationships/image" Target="../media/image235.jpeg"/><Relationship Id="rId27" Type="http://schemas.openxmlformats.org/officeDocument/2006/relationships/image" Target="../media/image240.jpeg"/><Relationship Id="rId30" Type="http://schemas.openxmlformats.org/officeDocument/2006/relationships/image" Target="../media/image243.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9.xml"/></Relationships>
</file>

<file path=ppt/slides/_rels/slide5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7.xml"/><Relationship Id="rId1" Type="http://schemas.openxmlformats.org/officeDocument/2006/relationships/slideLayout" Target="../slideLayouts/slideLayout7.xml"/><Relationship Id="rId5" Type="http://schemas.openxmlformats.org/officeDocument/2006/relationships/image" Target="../media/image36.png"/><Relationship Id="rId4" Type="http://schemas.openxmlformats.org/officeDocument/2006/relationships/image" Target="../media/image35.png"/></Relationships>
</file>

<file path=ppt/slides/_rels/slide58.xml.rels><?xml version="1.0" encoding="UTF-8" standalone="yes"?>
<Relationships xmlns="http://schemas.openxmlformats.org/package/2006/relationships"><Relationship Id="rId3" Type="http://schemas.openxmlformats.org/officeDocument/2006/relationships/hyperlink" Target="http://www.azuremigrationcenter.com/" TargetMode="External"/><Relationship Id="rId2" Type="http://schemas.openxmlformats.org/officeDocument/2006/relationships/notesSlide" Target="../notesSlides/notesSlide58.xml"/><Relationship Id="rId1" Type="http://schemas.openxmlformats.org/officeDocument/2006/relationships/slideLayout" Target="../slideLayouts/slideLayout9.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8" Type="http://schemas.openxmlformats.org/officeDocument/2006/relationships/diagramData" Target="../diagrams/data3.xml"/><Relationship Id="rId13" Type="http://schemas.openxmlformats.org/officeDocument/2006/relationships/diagramData" Target="../diagrams/data4.xml"/><Relationship Id="rId3" Type="http://schemas.openxmlformats.org/officeDocument/2006/relationships/diagramData" Target="../diagrams/data2.xml"/><Relationship Id="rId7" Type="http://schemas.microsoft.com/office/2007/relationships/diagramDrawing" Target="../diagrams/drawing2.xml"/><Relationship Id="rId12" Type="http://schemas.microsoft.com/office/2007/relationships/diagramDrawing" Target="../diagrams/drawing3.xml"/><Relationship Id="rId17" Type="http://schemas.microsoft.com/office/2007/relationships/diagramDrawing" Target="../diagrams/drawing4.xml"/><Relationship Id="rId2" Type="http://schemas.openxmlformats.org/officeDocument/2006/relationships/notesSlide" Target="../notesSlides/notesSlide9.xml"/><Relationship Id="rId16" Type="http://schemas.openxmlformats.org/officeDocument/2006/relationships/diagramColors" Target="../diagrams/colors4.xml"/><Relationship Id="rId1" Type="http://schemas.openxmlformats.org/officeDocument/2006/relationships/slideLayout" Target="../slideLayouts/slideLayout6.xml"/><Relationship Id="rId6" Type="http://schemas.openxmlformats.org/officeDocument/2006/relationships/diagramColors" Target="../diagrams/colors2.xml"/><Relationship Id="rId11" Type="http://schemas.openxmlformats.org/officeDocument/2006/relationships/diagramColors" Target="../diagrams/colors3.xml"/><Relationship Id="rId5" Type="http://schemas.openxmlformats.org/officeDocument/2006/relationships/diagramQuickStyle" Target="../diagrams/quickStyle2.xml"/><Relationship Id="rId15" Type="http://schemas.openxmlformats.org/officeDocument/2006/relationships/diagramQuickStyle" Target="../diagrams/quickStyle4.xml"/><Relationship Id="rId10" Type="http://schemas.openxmlformats.org/officeDocument/2006/relationships/diagramQuickStyle" Target="../diagrams/quickStyle3.xml"/><Relationship Id="rId4" Type="http://schemas.openxmlformats.org/officeDocument/2006/relationships/diagramLayout" Target="../diagrams/layout2.xml"/><Relationship Id="rId9" Type="http://schemas.openxmlformats.org/officeDocument/2006/relationships/diagramLayout" Target="../diagrams/layout3.xml"/><Relationship Id="rId14" Type="http://schemas.openxmlformats.org/officeDocument/2006/relationships/diagramLayout" Target="../diagrams/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26667E-3DAF-4B47-BD8C-50446FDD6DE4}"/>
              </a:ext>
            </a:extLst>
          </p:cNvPr>
          <p:cNvSpPr>
            <a:spLocks noGrp="1"/>
          </p:cNvSpPr>
          <p:nvPr>
            <p:ph type="title"/>
          </p:nvPr>
        </p:nvSpPr>
        <p:spPr>
          <a:xfrm>
            <a:off x="274702" y="1303069"/>
            <a:ext cx="8754998" cy="1112754"/>
          </a:xfrm>
        </p:spPr>
        <p:txBody>
          <a:bodyPr/>
          <a:lstStyle/>
          <a:p>
            <a:r>
              <a:rPr lang="en-US" sz="4000" dirty="0"/>
              <a:t>Datacenter Transformation to the Cloud</a:t>
            </a:r>
            <a:endParaRPr lang="en-US" sz="4400" dirty="0"/>
          </a:p>
        </p:txBody>
      </p:sp>
      <p:sp>
        <p:nvSpPr>
          <p:cNvPr id="8" name="Text Placeholder 7">
            <a:extLst>
              <a:ext uri="{FF2B5EF4-FFF2-40B4-BE49-F238E27FC236}">
                <a16:creationId xmlns:a16="http://schemas.microsoft.com/office/drawing/2014/main" id="{EB69F611-E7D9-41D7-9A23-E7D5698AFE9F}"/>
              </a:ext>
            </a:extLst>
          </p:cNvPr>
          <p:cNvSpPr>
            <a:spLocks noGrp="1"/>
          </p:cNvSpPr>
          <p:nvPr>
            <p:ph type="body" sz="quarter" idx="10"/>
          </p:nvPr>
        </p:nvSpPr>
        <p:spPr>
          <a:xfrm>
            <a:off x="274702" y="2114356"/>
            <a:ext cx="8111079" cy="978729"/>
          </a:xfrm>
          <a:solidFill>
            <a:srgbClr val="0078D7"/>
          </a:solidFill>
        </p:spPr>
        <p:txBody>
          <a:bodyPr vert="horz" wrap="square" lIns="0" tIns="0" rIns="146304" bIns="91440" rtlCol="0" anchor="t">
            <a:spAutoFit/>
          </a:bodyPr>
          <a:lstStyle/>
          <a:p>
            <a:r>
              <a:rPr lang="en-US" sz="3200" dirty="0"/>
              <a:t>Technical Overview: Migrating Apps, Workloads, and Data to Azure</a:t>
            </a:r>
          </a:p>
        </p:txBody>
      </p:sp>
      <p:pic>
        <p:nvPicPr>
          <p:cNvPr id="4" name="Picture 3">
            <a:extLst>
              <a:ext uri="{FF2B5EF4-FFF2-40B4-BE49-F238E27FC236}">
                <a16:creationId xmlns:a16="http://schemas.microsoft.com/office/drawing/2014/main" id="{73C11781-3755-4189-B80F-523A28F075FE}"/>
              </a:ext>
            </a:extLst>
          </p:cNvPr>
          <p:cNvPicPr>
            <a:picLocks noChangeAspect="1"/>
          </p:cNvPicPr>
          <p:nvPr/>
        </p:nvPicPr>
        <p:blipFill>
          <a:blip r:embed="rId3"/>
          <a:stretch>
            <a:fillRect/>
          </a:stretch>
        </p:blipFill>
        <p:spPr>
          <a:xfrm>
            <a:off x="216264" y="160095"/>
            <a:ext cx="4055416" cy="1448363"/>
          </a:xfrm>
          <a:prstGeom prst="rect">
            <a:avLst/>
          </a:prstGeom>
        </p:spPr>
      </p:pic>
      <p:pic>
        <p:nvPicPr>
          <p:cNvPr id="5" name="Picture 4">
            <a:extLst>
              <a:ext uri="{FF2B5EF4-FFF2-40B4-BE49-F238E27FC236}">
                <a16:creationId xmlns:a16="http://schemas.microsoft.com/office/drawing/2014/main" id="{7E54DCB5-C9BE-46C0-A468-F9A15830D2C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18237" y="6363806"/>
            <a:ext cx="2435478" cy="523177"/>
          </a:xfrm>
          <a:prstGeom prst="rect">
            <a:avLst/>
          </a:prstGeom>
        </p:spPr>
      </p:pic>
      <p:sp>
        <p:nvSpPr>
          <p:cNvPr id="6" name="TextBox 5">
            <a:extLst>
              <a:ext uri="{FF2B5EF4-FFF2-40B4-BE49-F238E27FC236}">
                <a16:creationId xmlns:a16="http://schemas.microsoft.com/office/drawing/2014/main" id="{1ACC711B-1227-4717-9B93-755DD2467711}"/>
              </a:ext>
            </a:extLst>
          </p:cNvPr>
          <p:cNvSpPr txBox="1"/>
          <p:nvPr/>
        </p:nvSpPr>
        <p:spPr>
          <a:xfrm>
            <a:off x="2528305" y="3558797"/>
            <a:ext cx="5309467" cy="2415405"/>
          </a:xfrm>
          <a:prstGeom prst="rect">
            <a:avLst/>
          </a:prstGeom>
          <a:noFill/>
        </p:spPr>
        <p:txBody>
          <a:bodyPr wrap="none" rtlCol="0">
            <a:spAutoFit/>
          </a:bodyPr>
          <a:lstStyle/>
          <a:p>
            <a:pPr>
              <a:defRPr/>
            </a:pPr>
            <a:r>
              <a:rPr lang="en-US" sz="3264" kern="0" dirty="0">
                <a:latin typeface="Segoe UI Light" panose="020B0502040204020203" pitchFamily="34" charset="0"/>
                <a:cs typeface="Segoe UI Light" panose="020B0502040204020203" pitchFamily="34" charset="0"/>
              </a:rPr>
              <a:t>Dan Stolts </a:t>
            </a:r>
            <a:r>
              <a:rPr lang="en-US" sz="2448" kern="0" dirty="0">
                <a:latin typeface="Segoe UI Light" panose="020B0502040204020203" pitchFamily="34" charset="0"/>
                <a:cs typeface="Segoe UI Light" panose="020B0502040204020203" pitchFamily="34" charset="0"/>
              </a:rPr>
              <a:t>(@ITProGuru)</a:t>
            </a:r>
            <a:br>
              <a:rPr lang="en-US" sz="2448" kern="0" dirty="0">
                <a:latin typeface="Segoe UI Light" panose="020B0502040204020203" pitchFamily="34" charset="0"/>
                <a:cs typeface="Segoe UI Light" panose="020B0502040204020203" pitchFamily="34" charset="0"/>
              </a:rPr>
            </a:br>
            <a:r>
              <a:rPr lang="en-US" sz="2040" kern="0" dirty="0">
                <a:latin typeface="Segoe UI Light" panose="020B0502040204020203" pitchFamily="34" charset="0"/>
                <a:cs typeface="Segoe UI Light" panose="020B0502040204020203" pitchFamily="34" charset="0"/>
              </a:rPr>
              <a:t>Chief Technology Strategist</a:t>
            </a:r>
            <a:br>
              <a:rPr lang="en-US" sz="2040" kern="0" dirty="0">
                <a:latin typeface="Segoe UI Light" panose="020B0502040204020203" pitchFamily="34" charset="0"/>
                <a:cs typeface="Segoe UI Light" panose="020B0502040204020203" pitchFamily="34" charset="0"/>
              </a:rPr>
            </a:br>
            <a:r>
              <a:rPr lang="en-US" sz="2040" kern="0" dirty="0">
                <a:latin typeface="Segoe UI Light" panose="020B0502040204020203" pitchFamily="34" charset="0"/>
                <a:cs typeface="Segoe UI Light" panose="020B0502040204020203" pitchFamily="34" charset="0"/>
              </a:rPr>
              <a:t>Microsoft – Commercial Software Engineering</a:t>
            </a:r>
            <a:br>
              <a:rPr lang="en-US" sz="2040" kern="0" dirty="0">
                <a:latin typeface="Segoe UI Light" panose="020B0502040204020203" pitchFamily="34" charset="0"/>
                <a:cs typeface="Segoe UI Light" panose="020B0502040204020203" pitchFamily="34" charset="0"/>
              </a:rPr>
            </a:br>
            <a:r>
              <a:rPr lang="en-US" sz="2448" kern="0" dirty="0">
                <a:latin typeface="Segoe UI Light" panose="020B0502040204020203" pitchFamily="34" charset="0"/>
                <a:cs typeface="Segoe UI Light" panose="020B0502040204020203" pitchFamily="34" charset="0"/>
              </a:rPr>
              <a:t>Blog: ITProGuru.com</a:t>
            </a:r>
            <a:r>
              <a:rPr lang="en-US" sz="2856" kern="0" dirty="0">
                <a:latin typeface="Segoe UI Light" panose="020B0502040204020203" pitchFamily="34" charset="0"/>
                <a:cs typeface="Segoe UI Light" panose="020B0502040204020203" pitchFamily="34" charset="0"/>
              </a:rPr>
              <a:t> </a:t>
            </a:r>
            <a:endParaRPr lang="en-US" sz="2856" kern="0" dirty="0"/>
          </a:p>
          <a:p>
            <a:pPr defTabSz="932597">
              <a:defRPr/>
            </a:pPr>
            <a:r>
              <a:rPr lang="en-US" sz="2448" kern="0" dirty="0">
                <a:latin typeface="Segoe UI Light" panose="020B0502040204020203" pitchFamily="34" charset="0"/>
                <a:cs typeface="Segoe UI Light" panose="020B0502040204020203" pitchFamily="34" charset="0"/>
              </a:rPr>
              <a:t>dstolts@Microsoft.com </a:t>
            </a:r>
          </a:p>
          <a:p>
            <a:pPr lvl="0">
              <a:defRPr/>
            </a:pPr>
            <a:r>
              <a:rPr lang="en-US" sz="2040" kern="0" dirty="0">
                <a:latin typeface="Segoe UI Light" panose="020B0502040204020203" pitchFamily="34" charset="0"/>
                <a:cs typeface="Segoe UI Light" panose="020B0502040204020203" pitchFamily="34" charset="0"/>
              </a:rPr>
              <a:t>www.linkedin.com/in/danstolts</a:t>
            </a:r>
            <a:r>
              <a:rPr lang="en-US" sz="2448" kern="0" dirty="0">
                <a:latin typeface="Segoe UI Light" panose="020B0502040204020203" pitchFamily="34" charset="0"/>
                <a:cs typeface="Segoe UI Light" panose="020B0502040204020203" pitchFamily="34" charset="0"/>
              </a:rPr>
              <a:t> </a:t>
            </a:r>
            <a:endParaRPr lang="en-US" sz="2040" kern="0" dirty="0">
              <a:latin typeface="Segoe UI Light" panose="020B0502040204020203" pitchFamily="34" charset="0"/>
              <a:cs typeface="Segoe UI Light" panose="020B0502040204020203" pitchFamily="34" charset="0"/>
            </a:endParaRPr>
          </a:p>
        </p:txBody>
      </p:sp>
      <p:pic>
        <p:nvPicPr>
          <p:cNvPr id="7" name="Picture 6">
            <a:hlinkClick r:id="rId5"/>
            <a:extLst>
              <a:ext uri="{FF2B5EF4-FFF2-40B4-BE49-F238E27FC236}">
                <a16:creationId xmlns:a16="http://schemas.microsoft.com/office/drawing/2014/main" id="{F83AE78A-FC11-4FEE-9E95-1436119F65D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4702" y="4149529"/>
            <a:ext cx="1349068" cy="1661415"/>
          </a:xfrm>
          <a:prstGeom prst="rect">
            <a:avLst/>
          </a:prstGeom>
        </p:spPr>
      </p:pic>
      <p:pic>
        <p:nvPicPr>
          <p:cNvPr id="9" name="Picture 22" descr="http://www.steveor.com/images/stories/linkedin-badge.png">
            <a:extLst>
              <a:ext uri="{FF2B5EF4-FFF2-40B4-BE49-F238E27FC236}">
                <a16:creationId xmlns:a16="http://schemas.microsoft.com/office/drawing/2014/main" id="{4154CCD3-2F5E-4180-A82D-5E1FC2F07CA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87687" y="5438654"/>
            <a:ext cx="386888" cy="38875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6" descr="http://t2.gstatic.com/images?q=tbn:ANd9GcQ9lxPrdR4gJjCmZrMC122VeCdeKejTHxvjYK4EeaB6Jb_CwNbeqQ">
            <a:extLst>
              <a:ext uri="{FF2B5EF4-FFF2-40B4-BE49-F238E27FC236}">
                <a16:creationId xmlns:a16="http://schemas.microsoft.com/office/drawing/2014/main" id="{65DE3030-BAE2-40ED-B227-32322F4E563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787687" y="5007657"/>
            <a:ext cx="386889" cy="38875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BA9197AC-A718-4873-999F-83C69DA7DC9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782057" y="4600847"/>
            <a:ext cx="392519" cy="379390"/>
          </a:xfrm>
          <a:prstGeom prst="rect">
            <a:avLst/>
          </a:prstGeom>
        </p:spPr>
      </p:pic>
      <p:sp>
        <p:nvSpPr>
          <p:cNvPr id="3" name="TextBox 2">
            <a:extLst>
              <a:ext uri="{FF2B5EF4-FFF2-40B4-BE49-F238E27FC236}">
                <a16:creationId xmlns:a16="http://schemas.microsoft.com/office/drawing/2014/main" id="{AA54030C-8636-418E-AF55-50C6931705BA}"/>
              </a:ext>
            </a:extLst>
          </p:cNvPr>
          <p:cNvSpPr txBox="1"/>
          <p:nvPr/>
        </p:nvSpPr>
        <p:spPr>
          <a:xfrm>
            <a:off x="125952" y="5300016"/>
            <a:ext cx="1702848" cy="475515"/>
          </a:xfrm>
          <a:prstGeom prst="rect">
            <a:avLst/>
          </a:prstGeom>
          <a:noFill/>
        </p:spPr>
        <p:txBody>
          <a:bodyPr wrap="square" lIns="182880" tIns="146304" rIns="182880" bIns="146304" rtlCol="0">
            <a:spAutoFit/>
          </a:bodyPr>
          <a:lstStyle/>
          <a:p>
            <a:pPr>
              <a:lnSpc>
                <a:spcPct val="90000"/>
              </a:lnSpc>
              <a:spcAft>
                <a:spcPts val="600"/>
              </a:spcAft>
            </a:pPr>
            <a:r>
              <a:rPr lang="en-US" sz="1200" dirty="0">
                <a:solidFill>
                  <a:schemeClr val="bg1">
                    <a:lumMod val="75000"/>
                  </a:schemeClr>
                </a:solidFill>
              </a:rPr>
              <a:t>+Exam Ref </a:t>
            </a:r>
            <a:r>
              <a:rPr lang="en-US" sz="1300" b="1" dirty="0">
                <a:solidFill>
                  <a:schemeClr val="bg1">
                    <a:lumMod val="75000"/>
                  </a:schemeClr>
                </a:solidFill>
              </a:rPr>
              <a:t>70-535</a:t>
            </a:r>
          </a:p>
        </p:txBody>
      </p:sp>
      <p:sp>
        <p:nvSpPr>
          <p:cNvPr id="12" name="TextBox 11">
            <a:extLst>
              <a:ext uri="{FF2B5EF4-FFF2-40B4-BE49-F238E27FC236}">
                <a16:creationId xmlns:a16="http://schemas.microsoft.com/office/drawing/2014/main" id="{4CFCEFFB-1287-4CFB-B994-3AC5F9843AEB}"/>
              </a:ext>
            </a:extLst>
          </p:cNvPr>
          <p:cNvSpPr txBox="1"/>
          <p:nvPr/>
        </p:nvSpPr>
        <p:spPr>
          <a:xfrm>
            <a:off x="0" y="6366661"/>
            <a:ext cx="7035800"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solidFill>
                  <a:schemeClr val="accent1">
                    <a:lumMod val="90000"/>
                    <a:lumOff val="10000"/>
                  </a:schemeClr>
                </a:solidFill>
              </a:rPr>
              <a:t>Slides: http://github.com/dstolts/resources</a:t>
            </a:r>
          </a:p>
        </p:txBody>
      </p:sp>
    </p:spTree>
    <p:extLst>
      <p:ext uri="{BB962C8B-B14F-4D97-AF65-F5344CB8AC3E}">
        <p14:creationId xmlns:p14="http://schemas.microsoft.com/office/powerpoint/2010/main" val="9110065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fltVal val="0"/>
                                          </p:val>
                                        </p:tav>
                                        <p:tav tm="100000">
                                          <p:val>
                                            <p:strVal val="#ppt_w"/>
                                          </p:val>
                                        </p:tav>
                                      </p:tavLst>
                                    </p:anim>
                                    <p:anim calcmode="lin" valueType="num">
                                      <p:cBhvr>
                                        <p:cTn id="8" dur="1000" fill="hold"/>
                                        <p:tgtEl>
                                          <p:spTgt spid="7"/>
                                        </p:tgtEl>
                                        <p:attrNameLst>
                                          <p:attrName>ppt_h</p:attrName>
                                        </p:attrNameLst>
                                      </p:cBhvr>
                                      <p:tavLst>
                                        <p:tav tm="0">
                                          <p:val>
                                            <p:fltVal val="0"/>
                                          </p:val>
                                        </p:tav>
                                        <p:tav tm="100000">
                                          <p:val>
                                            <p:strVal val="#ppt_h"/>
                                          </p:val>
                                        </p:tav>
                                      </p:tavLst>
                                    </p:anim>
                                    <p:anim calcmode="lin" valueType="num">
                                      <p:cBhvr>
                                        <p:cTn id="9" dur="1000" fill="hold"/>
                                        <p:tgtEl>
                                          <p:spTgt spid="7"/>
                                        </p:tgtEl>
                                        <p:attrNameLst>
                                          <p:attrName>style.rotation</p:attrName>
                                        </p:attrNameLst>
                                      </p:cBhvr>
                                      <p:tavLst>
                                        <p:tav tm="0">
                                          <p:val>
                                            <p:fltVal val="90"/>
                                          </p:val>
                                        </p:tav>
                                        <p:tav tm="100000">
                                          <p:val>
                                            <p:fltVal val="0"/>
                                          </p:val>
                                        </p:tav>
                                      </p:tavLst>
                                    </p:anim>
                                    <p:animEffect transition="in" filter="fade">
                                      <p:cBhvr>
                                        <p:cTn id="10" dur="1000"/>
                                        <p:tgtEl>
                                          <p:spTgt spid="7"/>
                                        </p:tgtEl>
                                      </p:cBhvr>
                                    </p:animEffect>
                                  </p:childTnLst>
                                </p:cTn>
                              </p:par>
                            </p:childTnLst>
                          </p:cTn>
                        </p:par>
                        <p:par>
                          <p:cTn id="11" fill="hold">
                            <p:stCondLst>
                              <p:cond delay="1000"/>
                            </p:stCondLst>
                            <p:childTnLst>
                              <p:par>
                                <p:cTn id="12" presetID="10" presetClass="entr" presetSubtype="0" fill="hold" grpId="0" nodeType="after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Rectangle 41"/>
          <p:cNvSpPr/>
          <p:nvPr/>
        </p:nvSpPr>
        <p:spPr bwMode="auto">
          <a:xfrm>
            <a:off x="366590" y="2369185"/>
            <a:ext cx="2168750" cy="109696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01" tIns="137101" rIns="182802" bIns="137101" numCol="1" spcCol="0" rtlCol="0" fromWordArt="0" anchor="ctr" anchorCtr="0" forceAA="0" compatLnSpc="1">
            <a:prstTxWarp prst="textNoShape">
              <a:avLst/>
            </a:prstTxWarp>
            <a:noAutofit/>
          </a:bodyPr>
          <a:lstStyle/>
          <a:p>
            <a:pPr defTabSz="932563" fontAlgn="base">
              <a:lnSpc>
                <a:spcPct val="90000"/>
              </a:lnSpc>
              <a:spcBef>
                <a:spcPct val="0"/>
              </a:spcBef>
              <a:spcAft>
                <a:spcPct val="0"/>
              </a:spcAft>
              <a:defRPr/>
            </a:pPr>
            <a:r>
              <a:rPr lang="en-US" sz="2000" b="1">
                <a:solidFill>
                  <a:srgbClr val="002050"/>
                </a:solidFill>
                <a:ea typeface="Segoe UI" panose="020B0502040204020203" pitchFamily="34" charset="0"/>
                <a:cs typeface="Segoe UI" panose="020B0502040204020203" pitchFamily="34" charset="0"/>
              </a:rPr>
              <a:t>From Microsoft</a:t>
            </a:r>
          </a:p>
        </p:txBody>
      </p:sp>
      <p:sp>
        <p:nvSpPr>
          <p:cNvPr id="43" name="Rectangle 42"/>
          <p:cNvSpPr/>
          <p:nvPr/>
        </p:nvSpPr>
        <p:spPr bwMode="auto">
          <a:xfrm>
            <a:off x="375316" y="5215874"/>
            <a:ext cx="2168750" cy="57119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01" tIns="137101" rIns="182802" bIns="137101" numCol="1" spcCol="0" rtlCol="0" fromWordArt="0" anchor="ctr" anchorCtr="0" forceAA="0" compatLnSpc="1">
            <a:prstTxWarp prst="textNoShape">
              <a:avLst/>
            </a:prstTxWarp>
            <a:noAutofit/>
          </a:bodyPr>
          <a:lstStyle/>
          <a:p>
            <a:pPr defTabSz="932563" fontAlgn="base">
              <a:lnSpc>
                <a:spcPct val="90000"/>
              </a:lnSpc>
              <a:spcBef>
                <a:spcPct val="0"/>
              </a:spcBef>
              <a:spcAft>
                <a:spcPct val="0"/>
              </a:spcAft>
              <a:defRPr/>
            </a:pPr>
            <a:r>
              <a:rPr lang="en-US" sz="2000" b="1">
                <a:solidFill>
                  <a:srgbClr val="002050"/>
                </a:solidFill>
                <a:ea typeface="Segoe UI" panose="020B0502040204020203" pitchFamily="34" charset="0"/>
                <a:cs typeface="Segoe UI" panose="020B0502040204020203" pitchFamily="34" charset="0"/>
              </a:rPr>
              <a:t>Our Partners</a:t>
            </a:r>
          </a:p>
        </p:txBody>
      </p:sp>
      <p:sp>
        <p:nvSpPr>
          <p:cNvPr id="62" name="TextBox 61">
            <a:extLst>
              <a:ext uri="{FF2B5EF4-FFF2-40B4-BE49-F238E27FC236}">
                <a16:creationId xmlns:a16="http://schemas.microsoft.com/office/drawing/2014/main" id="{06E1D07F-E7D0-40E2-8FA1-418FA9C146FE}"/>
              </a:ext>
            </a:extLst>
          </p:cNvPr>
          <p:cNvSpPr txBox="1"/>
          <p:nvPr/>
        </p:nvSpPr>
        <p:spPr>
          <a:xfrm>
            <a:off x="6485234" y="2801185"/>
            <a:ext cx="2226577" cy="606488"/>
          </a:xfrm>
          <a:prstGeom prst="rect">
            <a:avLst/>
          </a:prstGeom>
          <a:noFill/>
        </p:spPr>
        <p:txBody>
          <a:bodyPr wrap="square" rtlCol="0">
            <a:spAutoFit/>
          </a:bodyPr>
          <a:lstStyle/>
          <a:p>
            <a:pPr algn="ctr" defTabSz="932563">
              <a:defRPr/>
            </a:pPr>
            <a:r>
              <a:rPr lang="en-US" sz="1632">
                <a:solidFill>
                  <a:srgbClr val="002050"/>
                </a:solidFill>
                <a:ea typeface="Segoe UI" panose="020B0502040204020203" pitchFamily="34" charset="0"/>
                <a:cs typeface="Segoe UI" panose="020B0502040204020203" pitchFamily="34" charset="0"/>
              </a:rPr>
              <a:t>Database Migration</a:t>
            </a:r>
          </a:p>
          <a:p>
            <a:pPr algn="ctr" defTabSz="932563">
              <a:defRPr/>
            </a:pPr>
            <a:r>
              <a:rPr lang="en-US" sz="1632">
                <a:solidFill>
                  <a:srgbClr val="002050"/>
                </a:solidFill>
                <a:ea typeface="Segoe UI" panose="020B0502040204020203" pitchFamily="34" charset="0"/>
                <a:cs typeface="Segoe UI" panose="020B0502040204020203" pitchFamily="34" charset="0"/>
              </a:rPr>
              <a:t>Service</a:t>
            </a:r>
          </a:p>
        </p:txBody>
      </p:sp>
      <p:sp>
        <p:nvSpPr>
          <p:cNvPr id="65" name="TextBox 64">
            <a:extLst>
              <a:ext uri="{FF2B5EF4-FFF2-40B4-BE49-F238E27FC236}">
                <a16:creationId xmlns:a16="http://schemas.microsoft.com/office/drawing/2014/main" id="{DE6330C5-DB3C-4F1D-A76D-3AB1737C2DE3}"/>
              </a:ext>
            </a:extLst>
          </p:cNvPr>
          <p:cNvSpPr txBox="1"/>
          <p:nvPr/>
        </p:nvSpPr>
        <p:spPr>
          <a:xfrm>
            <a:off x="9900132" y="2555946"/>
            <a:ext cx="1928670" cy="1096967"/>
          </a:xfrm>
          <a:prstGeom prst="rect">
            <a:avLst/>
          </a:prstGeom>
          <a:noFill/>
        </p:spPr>
        <p:txBody>
          <a:bodyPr wrap="none" rtlCol="0">
            <a:spAutoFit/>
          </a:bodyPr>
          <a:lstStyle/>
          <a:p>
            <a:pPr algn="ctr" defTabSz="932563">
              <a:defRPr/>
            </a:pPr>
            <a:r>
              <a:rPr lang="en-US" sz="1632">
                <a:solidFill>
                  <a:srgbClr val="002050"/>
                </a:solidFill>
                <a:ea typeface="Segoe UI" panose="020B0502040204020203" pitchFamily="34" charset="0"/>
                <a:cs typeface="Segoe UI" panose="020B0502040204020203" pitchFamily="34" charset="0"/>
              </a:rPr>
              <a:t>Operations </a:t>
            </a:r>
          </a:p>
          <a:p>
            <a:pPr algn="ctr" defTabSz="932563">
              <a:defRPr/>
            </a:pPr>
            <a:r>
              <a:rPr lang="en-US" sz="1632">
                <a:solidFill>
                  <a:srgbClr val="002050"/>
                </a:solidFill>
                <a:ea typeface="Segoe UI" panose="020B0502040204020203" pitchFamily="34" charset="0"/>
                <a:cs typeface="Segoe UI" panose="020B0502040204020203" pitchFamily="34" charset="0"/>
              </a:rPr>
              <a:t>Management Suite</a:t>
            </a:r>
          </a:p>
          <a:p>
            <a:pPr algn="ctr" defTabSz="932563">
              <a:defRPr/>
            </a:pPr>
            <a:r>
              <a:rPr lang="en-US" sz="1632">
                <a:solidFill>
                  <a:srgbClr val="002050"/>
                </a:solidFill>
                <a:ea typeface="Segoe UI" panose="020B0502040204020203" pitchFamily="34" charset="0"/>
                <a:cs typeface="Segoe UI" panose="020B0502040204020203" pitchFamily="34" charset="0"/>
              </a:rPr>
              <a:t>+</a:t>
            </a:r>
          </a:p>
          <a:p>
            <a:pPr algn="ctr" defTabSz="932563">
              <a:defRPr/>
            </a:pPr>
            <a:r>
              <a:rPr lang="en-US" sz="1632" err="1">
                <a:solidFill>
                  <a:srgbClr val="002050"/>
                </a:solidFill>
                <a:ea typeface="Segoe UI" panose="020B0502040204020203" pitchFamily="34" charset="0"/>
                <a:cs typeface="Segoe UI" panose="020B0502040204020203" pitchFamily="34" charset="0"/>
              </a:rPr>
              <a:t>Cloudyn</a:t>
            </a:r>
            <a:endParaRPr lang="en-US" sz="1632">
              <a:solidFill>
                <a:srgbClr val="002050"/>
              </a:solidFill>
              <a:ea typeface="Segoe UI" panose="020B0502040204020203" pitchFamily="34" charset="0"/>
              <a:cs typeface="Segoe UI" panose="020B0502040204020203" pitchFamily="34" charset="0"/>
            </a:endParaRPr>
          </a:p>
        </p:txBody>
      </p:sp>
      <p:pic>
        <p:nvPicPr>
          <p:cNvPr id="23" name="Picture 22" descr="A picture containing object&#10;&#10;Description generated with high confidence">
            <a:extLst>
              <a:ext uri="{FF2B5EF4-FFF2-40B4-BE49-F238E27FC236}">
                <a16:creationId xmlns:a16="http://schemas.microsoft.com/office/drawing/2014/main" id="{C2AF4C87-1910-4213-A46A-091CA8ABAB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81144" y="5769980"/>
            <a:ext cx="1566647" cy="394795"/>
          </a:xfrm>
          <a:prstGeom prst="rect">
            <a:avLst/>
          </a:prstGeom>
        </p:spPr>
      </p:pic>
      <p:cxnSp>
        <p:nvCxnSpPr>
          <p:cNvPr id="40" name="Straight Connector 39"/>
          <p:cNvCxnSpPr>
            <a:cxnSpLocks/>
          </p:cNvCxnSpPr>
          <p:nvPr/>
        </p:nvCxnSpPr>
        <p:spPr>
          <a:xfrm flipV="1">
            <a:off x="5760625" y="2657316"/>
            <a:ext cx="0" cy="1290307"/>
          </a:xfrm>
          <a:prstGeom prst="line">
            <a:avLst/>
          </a:prstGeom>
          <a:ln w="127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a:cxnSpLocks/>
          </p:cNvCxnSpPr>
          <p:nvPr/>
        </p:nvCxnSpPr>
        <p:spPr>
          <a:xfrm flipV="1">
            <a:off x="9421605" y="2657817"/>
            <a:ext cx="0" cy="1289304"/>
          </a:xfrm>
          <a:prstGeom prst="line">
            <a:avLst/>
          </a:prstGeom>
          <a:ln w="127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flipV="1">
            <a:off x="5774226" y="4487862"/>
            <a:ext cx="0" cy="1861225"/>
          </a:xfrm>
          <a:prstGeom prst="line">
            <a:avLst/>
          </a:prstGeom>
          <a:ln w="127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V="1">
            <a:off x="9421605" y="4487862"/>
            <a:ext cx="0" cy="1861225"/>
          </a:xfrm>
          <a:prstGeom prst="line">
            <a:avLst/>
          </a:prstGeom>
          <a:ln w="127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1" name="TextBox 50">
            <a:extLst/>
          </p:cNvPr>
          <p:cNvSpPr txBox="1"/>
          <p:nvPr/>
        </p:nvSpPr>
        <p:spPr>
          <a:xfrm>
            <a:off x="3188108" y="3974286"/>
            <a:ext cx="2001702" cy="369332"/>
          </a:xfrm>
          <a:prstGeom prst="rect">
            <a:avLst/>
          </a:prstGeom>
          <a:noFill/>
        </p:spPr>
        <p:txBody>
          <a:bodyPr wrap="square" rtlCol="0">
            <a:spAutoFit/>
          </a:bodyPr>
          <a:lstStyle/>
          <a:p>
            <a:pPr algn="ctr" defTabSz="932563">
              <a:defRPr/>
            </a:pPr>
            <a:r>
              <a:rPr lang="en-US" b="1">
                <a:solidFill>
                  <a:srgbClr val="0078D7"/>
                </a:solidFill>
                <a:ea typeface="Segoe UI" panose="020B0502040204020203" pitchFamily="34" charset="0"/>
                <a:cs typeface="Segoe UI" panose="020B0502040204020203" pitchFamily="34" charset="0"/>
              </a:rPr>
              <a:t>Discovery</a:t>
            </a:r>
          </a:p>
        </p:txBody>
      </p:sp>
      <p:sp>
        <p:nvSpPr>
          <p:cNvPr id="52" name="TextBox 51">
            <a:extLst/>
          </p:cNvPr>
          <p:cNvSpPr txBox="1"/>
          <p:nvPr/>
        </p:nvSpPr>
        <p:spPr>
          <a:xfrm>
            <a:off x="6485234" y="3974286"/>
            <a:ext cx="2226576" cy="369332"/>
          </a:xfrm>
          <a:prstGeom prst="rect">
            <a:avLst/>
          </a:prstGeom>
          <a:noFill/>
        </p:spPr>
        <p:txBody>
          <a:bodyPr wrap="square" rtlCol="0">
            <a:spAutoFit/>
          </a:bodyPr>
          <a:lstStyle/>
          <a:p>
            <a:pPr algn="ctr" defTabSz="932563">
              <a:defRPr/>
            </a:pPr>
            <a:r>
              <a:rPr lang="en-US" b="1" dirty="0">
                <a:solidFill>
                  <a:srgbClr val="0078D7"/>
                </a:solidFill>
                <a:ea typeface="Segoe UI" panose="020B0502040204020203" pitchFamily="34" charset="0"/>
                <a:cs typeface="Segoe UI" panose="020B0502040204020203" pitchFamily="34" charset="0"/>
              </a:rPr>
              <a:t>Migrate</a:t>
            </a:r>
          </a:p>
        </p:txBody>
      </p:sp>
      <p:sp>
        <p:nvSpPr>
          <p:cNvPr id="53" name="TextBox 52">
            <a:extLst/>
          </p:cNvPr>
          <p:cNvSpPr txBox="1"/>
          <p:nvPr/>
        </p:nvSpPr>
        <p:spPr>
          <a:xfrm>
            <a:off x="9726601" y="3974286"/>
            <a:ext cx="2438204" cy="369332"/>
          </a:xfrm>
          <a:prstGeom prst="rect">
            <a:avLst/>
          </a:prstGeom>
          <a:noFill/>
        </p:spPr>
        <p:txBody>
          <a:bodyPr wrap="square" rtlCol="0">
            <a:spAutoFit/>
          </a:bodyPr>
          <a:lstStyle/>
          <a:p>
            <a:pPr algn="ctr" defTabSz="932563">
              <a:defRPr/>
            </a:pPr>
            <a:r>
              <a:rPr lang="en-US" b="1">
                <a:solidFill>
                  <a:srgbClr val="0078D7"/>
                </a:solidFill>
                <a:ea typeface="Segoe UI" panose="020B0502040204020203" pitchFamily="34" charset="0"/>
                <a:cs typeface="Segoe UI" panose="020B0502040204020203" pitchFamily="34" charset="0"/>
              </a:rPr>
              <a:t>Optimize/Modernize</a:t>
            </a:r>
          </a:p>
        </p:txBody>
      </p:sp>
      <p:pic>
        <p:nvPicPr>
          <p:cNvPr id="2" name="Picture 1">
            <a:extLst>
              <a:ext uri="{FF2B5EF4-FFF2-40B4-BE49-F238E27FC236}">
                <a16:creationId xmlns:a16="http://schemas.microsoft.com/office/drawing/2014/main" id="{BF3B67F4-99DE-43ED-9A90-F1F6C948C1D6}"/>
              </a:ext>
            </a:extLst>
          </p:cNvPr>
          <p:cNvPicPr>
            <a:picLocks noChangeAspect="1"/>
          </p:cNvPicPr>
          <p:nvPr/>
        </p:nvPicPr>
        <p:blipFill>
          <a:blip r:embed="rId4"/>
          <a:stretch>
            <a:fillRect/>
          </a:stretch>
        </p:blipFill>
        <p:spPr>
          <a:xfrm>
            <a:off x="4310870" y="4969478"/>
            <a:ext cx="1167105" cy="334111"/>
          </a:xfrm>
          <a:prstGeom prst="rect">
            <a:avLst/>
          </a:prstGeom>
        </p:spPr>
      </p:pic>
      <p:pic>
        <p:nvPicPr>
          <p:cNvPr id="48" name="Picture 47" descr="A picture containing object, building, thing, light&#10;&#10;Description generated with very high confidence">
            <a:extLst>
              <a:ext uri="{FF2B5EF4-FFF2-40B4-BE49-F238E27FC236}">
                <a16:creationId xmlns:a16="http://schemas.microsoft.com/office/drawing/2014/main" id="{C0A26D2B-CC8C-412A-A2FB-A200B115E2C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29646" y="5041738"/>
            <a:ext cx="1360981" cy="189590"/>
          </a:xfrm>
          <a:prstGeom prst="rect">
            <a:avLst/>
          </a:prstGeom>
        </p:spPr>
      </p:pic>
      <p:pic>
        <p:nvPicPr>
          <p:cNvPr id="55" name="Picture 54">
            <a:extLst>
              <a:ext uri="{FF2B5EF4-FFF2-40B4-BE49-F238E27FC236}">
                <a16:creationId xmlns:a16="http://schemas.microsoft.com/office/drawing/2014/main" id="{0FFBDFC6-0956-48FA-8D9C-B1FE73DEBA5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14099" y="5790730"/>
            <a:ext cx="1232103" cy="366626"/>
          </a:xfrm>
          <a:prstGeom prst="rect">
            <a:avLst/>
          </a:prstGeom>
        </p:spPr>
      </p:pic>
      <p:pic>
        <p:nvPicPr>
          <p:cNvPr id="58" name="Picture 57">
            <a:extLst>
              <a:ext uri="{FF2B5EF4-FFF2-40B4-BE49-F238E27FC236}">
                <a16:creationId xmlns:a16="http://schemas.microsoft.com/office/drawing/2014/main" id="{811286B2-156B-4074-BD75-FE6EDD5BA0B1}"/>
              </a:ext>
            </a:extLst>
          </p:cNvPr>
          <p:cNvPicPr>
            <a:picLocks noChangeAspect="1"/>
          </p:cNvPicPr>
          <p:nvPr/>
        </p:nvPicPr>
        <p:blipFill>
          <a:blip r:embed="rId7"/>
          <a:stretch>
            <a:fillRect/>
          </a:stretch>
        </p:blipFill>
        <p:spPr>
          <a:xfrm>
            <a:off x="2780231" y="5781208"/>
            <a:ext cx="1204477" cy="385670"/>
          </a:xfrm>
          <a:prstGeom prst="rect">
            <a:avLst/>
          </a:prstGeom>
        </p:spPr>
      </p:pic>
      <p:pic>
        <p:nvPicPr>
          <p:cNvPr id="37" name="Picture 36">
            <a:extLst>
              <a:ext uri="{FF2B5EF4-FFF2-40B4-BE49-F238E27FC236}">
                <a16:creationId xmlns:a16="http://schemas.microsoft.com/office/drawing/2014/main" id="{7CC3B5CA-5791-4AC6-BFEA-8B6F24F65FC4}"/>
              </a:ext>
            </a:extLst>
          </p:cNvPr>
          <p:cNvPicPr>
            <a:picLocks noChangeAspect="1"/>
          </p:cNvPicPr>
          <p:nvPr/>
        </p:nvPicPr>
        <p:blipFill>
          <a:blip r:embed="rId8"/>
          <a:stretch>
            <a:fillRect/>
          </a:stretch>
        </p:blipFill>
        <p:spPr>
          <a:xfrm>
            <a:off x="6154114" y="5783832"/>
            <a:ext cx="1414542" cy="557496"/>
          </a:xfrm>
          <a:prstGeom prst="rect">
            <a:avLst/>
          </a:prstGeom>
        </p:spPr>
      </p:pic>
      <p:pic>
        <p:nvPicPr>
          <p:cNvPr id="38" name="Picture 37" descr="A picture containing thing, object&#10;&#10;Description generated with high confidence">
            <a:extLst>
              <a:ext uri="{FF2B5EF4-FFF2-40B4-BE49-F238E27FC236}">
                <a16:creationId xmlns:a16="http://schemas.microsoft.com/office/drawing/2014/main" id="{E58C3E4D-591A-4E1E-A91D-1D9D70D397D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698833" y="4872096"/>
            <a:ext cx="1799378" cy="221253"/>
          </a:xfrm>
          <a:prstGeom prst="rect">
            <a:avLst/>
          </a:prstGeom>
        </p:spPr>
      </p:pic>
      <p:pic>
        <p:nvPicPr>
          <p:cNvPr id="54" name="Picture 53">
            <a:extLst>
              <a:ext uri="{FF2B5EF4-FFF2-40B4-BE49-F238E27FC236}">
                <a16:creationId xmlns:a16="http://schemas.microsoft.com/office/drawing/2014/main" id="{0BB35AA9-2ADF-40BC-8678-8D5D36F22D6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617520" y="5111590"/>
            <a:ext cx="1962005" cy="654001"/>
          </a:xfrm>
          <a:prstGeom prst="rect">
            <a:avLst/>
          </a:prstGeom>
        </p:spPr>
      </p:pic>
      <p:sp>
        <p:nvSpPr>
          <p:cNvPr id="3" name="Rectangle 2">
            <a:extLst>
              <a:ext uri="{FF2B5EF4-FFF2-40B4-BE49-F238E27FC236}">
                <a16:creationId xmlns:a16="http://schemas.microsoft.com/office/drawing/2014/main" id="{606E4D7E-B2EF-4789-B3AD-A532F6D39A11}"/>
              </a:ext>
            </a:extLst>
          </p:cNvPr>
          <p:cNvSpPr/>
          <p:nvPr/>
        </p:nvSpPr>
        <p:spPr>
          <a:xfrm>
            <a:off x="2996441" y="2801185"/>
            <a:ext cx="2628860" cy="606488"/>
          </a:xfrm>
          <a:prstGeom prst="rect">
            <a:avLst/>
          </a:prstGeom>
        </p:spPr>
        <p:txBody>
          <a:bodyPr wrap="square">
            <a:spAutoFit/>
          </a:bodyPr>
          <a:lstStyle/>
          <a:p>
            <a:pPr algn="ctr" defTabSz="932563">
              <a:defRPr/>
            </a:pPr>
            <a:r>
              <a:rPr lang="en-US" sz="1632">
                <a:solidFill>
                  <a:srgbClr val="002050"/>
                </a:solidFill>
                <a:ea typeface="Segoe UI" panose="020B0502040204020203" pitchFamily="34" charset="0"/>
                <a:cs typeface="Segoe UI" panose="020B0502040204020203" pitchFamily="34" charset="0"/>
              </a:rPr>
              <a:t>Database Migration</a:t>
            </a:r>
          </a:p>
          <a:p>
            <a:pPr algn="ctr" defTabSz="932563">
              <a:defRPr/>
            </a:pPr>
            <a:r>
              <a:rPr lang="en-US" sz="1632">
                <a:solidFill>
                  <a:srgbClr val="002050"/>
                </a:solidFill>
                <a:ea typeface="Segoe UI" panose="020B0502040204020203" pitchFamily="34" charset="0"/>
                <a:cs typeface="Segoe UI" panose="020B0502040204020203" pitchFamily="34" charset="0"/>
              </a:rPr>
              <a:t>Assistant</a:t>
            </a:r>
          </a:p>
        </p:txBody>
      </p:sp>
      <p:sp>
        <p:nvSpPr>
          <p:cNvPr id="28" name="TextBox 27">
            <a:extLst>
              <a:ext uri="{FF2B5EF4-FFF2-40B4-BE49-F238E27FC236}">
                <a16:creationId xmlns:a16="http://schemas.microsoft.com/office/drawing/2014/main" id="{5DADC3AE-5824-4C1D-BEA1-8CCEFF4BC548}"/>
              </a:ext>
            </a:extLst>
          </p:cNvPr>
          <p:cNvSpPr txBox="1"/>
          <p:nvPr/>
        </p:nvSpPr>
        <p:spPr>
          <a:xfrm>
            <a:off x="2688684" y="1897062"/>
            <a:ext cx="6732921" cy="369332"/>
          </a:xfrm>
          <a:prstGeom prst="rect">
            <a:avLst/>
          </a:prstGeom>
          <a:solidFill>
            <a:schemeClr val="accent1"/>
          </a:solidFill>
        </p:spPr>
        <p:txBody>
          <a:bodyPr wrap="square" rtlCol="0" anchor="ctr">
            <a:spAutoFit/>
          </a:bodyPr>
          <a:lstStyle/>
          <a:p>
            <a:pPr algn="ctr" defTabSz="932563">
              <a:defRPr/>
            </a:pPr>
            <a:r>
              <a:rPr lang="en-US" dirty="0">
                <a:solidFill>
                  <a:srgbClr val="FFFFFF"/>
                </a:solidFill>
                <a:ea typeface="Segoe UI" panose="020B0502040204020203" pitchFamily="34" charset="0"/>
                <a:cs typeface="Segoe UI" panose="020B0502040204020203" pitchFamily="34" charset="0"/>
              </a:rPr>
              <a:t>Azure Migrate (including ASR)</a:t>
            </a:r>
          </a:p>
        </p:txBody>
      </p:sp>
      <p:pic>
        <p:nvPicPr>
          <p:cNvPr id="9" name="Picture 8">
            <a:extLst>
              <a:ext uri="{FF2B5EF4-FFF2-40B4-BE49-F238E27FC236}">
                <a16:creationId xmlns:a16="http://schemas.microsoft.com/office/drawing/2014/main" id="{4C9BA21C-D9B8-4B87-B170-6A780BD9BD50}"/>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233017" y="4982723"/>
            <a:ext cx="1262900" cy="466302"/>
          </a:xfrm>
          <a:prstGeom prst="rect">
            <a:avLst/>
          </a:prstGeom>
        </p:spPr>
      </p:pic>
      <p:sp>
        <p:nvSpPr>
          <p:cNvPr id="25" name="Rectangle 24">
            <a:extLst>
              <a:ext uri="{FF2B5EF4-FFF2-40B4-BE49-F238E27FC236}">
                <a16:creationId xmlns:a16="http://schemas.microsoft.com/office/drawing/2014/main" id="{E7756397-9F6A-4EF2-9E71-44D1D41DCF03}"/>
              </a:ext>
            </a:extLst>
          </p:cNvPr>
          <p:cNvSpPr/>
          <p:nvPr/>
        </p:nvSpPr>
        <p:spPr>
          <a:xfrm>
            <a:off x="7517674" y="5889934"/>
            <a:ext cx="1759372" cy="350330"/>
          </a:xfrm>
          <a:prstGeom prst="rect">
            <a:avLst/>
          </a:prstGeom>
        </p:spPr>
        <p:txBody>
          <a:bodyPr wrap="square">
            <a:spAutoFit/>
          </a:bodyPr>
          <a:lstStyle/>
          <a:p>
            <a:pPr algn="ctr" defTabSz="932563">
              <a:defRPr/>
            </a:pPr>
            <a:r>
              <a:rPr lang="en-US" sz="1632">
                <a:solidFill>
                  <a:srgbClr val="002050"/>
                </a:solidFill>
                <a:ea typeface="Segoe UI" panose="020B0502040204020203" pitchFamily="34" charset="0"/>
                <a:cs typeface="Segoe UI" panose="020B0502040204020203" pitchFamily="34" charset="0"/>
              </a:rPr>
              <a:t>+ MTA Program</a:t>
            </a:r>
          </a:p>
        </p:txBody>
      </p:sp>
      <p:sp>
        <p:nvSpPr>
          <p:cNvPr id="4" name="Title 3">
            <a:extLst>
              <a:ext uri="{FF2B5EF4-FFF2-40B4-BE49-F238E27FC236}">
                <a16:creationId xmlns:a16="http://schemas.microsoft.com/office/drawing/2014/main" id="{F2455DA1-3097-42B3-9A58-B3870CA7857B}"/>
              </a:ext>
            </a:extLst>
          </p:cNvPr>
          <p:cNvSpPr>
            <a:spLocks noGrp="1"/>
          </p:cNvSpPr>
          <p:nvPr>
            <p:ph type="title"/>
          </p:nvPr>
        </p:nvSpPr>
        <p:spPr/>
        <p:txBody>
          <a:bodyPr/>
          <a:lstStyle/>
          <a:p>
            <a:r>
              <a:rPr lang="en-US"/>
              <a:t>Integrated tools across every stage</a:t>
            </a:r>
          </a:p>
        </p:txBody>
      </p:sp>
    </p:spTree>
    <p:extLst>
      <p:ext uri="{BB962C8B-B14F-4D97-AF65-F5344CB8AC3E}">
        <p14:creationId xmlns:p14="http://schemas.microsoft.com/office/powerpoint/2010/main" val="1010038354"/>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51"/>
        <p:cNvGrpSpPr/>
        <p:nvPr/>
      </p:nvGrpSpPr>
      <p:grpSpPr>
        <a:xfrm>
          <a:off x="0" y="0"/>
          <a:ext cx="0" cy="0"/>
          <a:chOff x="0" y="0"/>
          <a:chExt cx="0" cy="0"/>
        </a:xfrm>
      </p:grpSpPr>
      <p:cxnSp>
        <p:nvCxnSpPr>
          <p:cNvPr id="659" name="Shape 659"/>
          <p:cNvCxnSpPr/>
          <p:nvPr/>
        </p:nvCxnSpPr>
        <p:spPr>
          <a:xfrm>
            <a:off x="4514474" y="4327497"/>
            <a:ext cx="2060329" cy="0"/>
          </a:xfrm>
          <a:prstGeom prst="straightConnector1">
            <a:avLst/>
          </a:prstGeom>
          <a:noFill/>
          <a:ln w="38100" cap="flat" cmpd="sng">
            <a:solidFill>
              <a:schemeClr val="bg2"/>
            </a:solidFill>
            <a:prstDash val="solid"/>
            <a:round/>
            <a:headEnd type="none" w="med" len="med"/>
            <a:tailEnd type="none" w="med" len="med"/>
          </a:ln>
        </p:spPr>
      </p:cxnSp>
      <p:cxnSp>
        <p:nvCxnSpPr>
          <p:cNvPr id="662" name="Shape 662"/>
          <p:cNvCxnSpPr/>
          <p:nvPr/>
        </p:nvCxnSpPr>
        <p:spPr>
          <a:xfrm>
            <a:off x="6930282" y="4332748"/>
            <a:ext cx="2060329" cy="0"/>
          </a:xfrm>
          <a:prstGeom prst="straightConnector1">
            <a:avLst/>
          </a:prstGeom>
          <a:noFill/>
          <a:ln w="38100" cap="flat" cmpd="sng">
            <a:solidFill>
              <a:schemeClr val="accent2"/>
            </a:solidFill>
            <a:prstDash val="solid"/>
            <a:round/>
            <a:headEnd type="none" w="med" len="med"/>
            <a:tailEnd type="none" w="med" len="med"/>
          </a:ln>
        </p:spPr>
      </p:cxnSp>
      <p:cxnSp>
        <p:nvCxnSpPr>
          <p:cNvPr id="663" name="Shape 663"/>
          <p:cNvCxnSpPr/>
          <p:nvPr/>
        </p:nvCxnSpPr>
        <p:spPr>
          <a:xfrm>
            <a:off x="9346091" y="4327497"/>
            <a:ext cx="2060329" cy="0"/>
          </a:xfrm>
          <a:prstGeom prst="straightConnector1">
            <a:avLst/>
          </a:prstGeom>
          <a:noFill/>
          <a:ln w="38100" cap="flat" cmpd="sng">
            <a:solidFill>
              <a:schemeClr val="bg1"/>
            </a:solidFill>
            <a:prstDash val="solid"/>
            <a:round/>
            <a:headEnd type="none" w="med" len="med"/>
            <a:tailEnd type="none" w="med" len="med"/>
          </a:ln>
        </p:spPr>
      </p:cxnSp>
      <p:cxnSp>
        <p:nvCxnSpPr>
          <p:cNvPr id="665" name="Shape 665"/>
          <p:cNvCxnSpPr/>
          <p:nvPr/>
        </p:nvCxnSpPr>
        <p:spPr>
          <a:xfrm>
            <a:off x="2098666" y="4335281"/>
            <a:ext cx="2060329" cy="0"/>
          </a:xfrm>
          <a:prstGeom prst="straightConnector1">
            <a:avLst/>
          </a:prstGeom>
          <a:noFill/>
          <a:ln w="38100" cap="flat" cmpd="sng">
            <a:solidFill>
              <a:schemeClr val="accent1"/>
            </a:solidFill>
            <a:prstDash val="solid"/>
            <a:round/>
            <a:headEnd type="none" w="med" len="med"/>
            <a:tailEnd type="none" w="med" len="med"/>
          </a:ln>
        </p:spPr>
      </p:cxnSp>
      <p:grpSp>
        <p:nvGrpSpPr>
          <p:cNvPr id="666" name="Shape 666"/>
          <p:cNvGrpSpPr/>
          <p:nvPr/>
        </p:nvGrpSpPr>
        <p:grpSpPr>
          <a:xfrm>
            <a:off x="1541520" y="1846915"/>
            <a:ext cx="10279448" cy="440148"/>
            <a:chOff x="2216" y="0"/>
            <a:chExt cx="7560176" cy="554400"/>
          </a:xfrm>
        </p:grpSpPr>
        <p:sp>
          <p:nvSpPr>
            <p:cNvPr id="667" name="Shape 667"/>
            <p:cNvSpPr/>
            <p:nvPr/>
          </p:nvSpPr>
          <p:spPr>
            <a:xfrm>
              <a:off x="2215" y="0"/>
              <a:ext cx="2223600" cy="554400"/>
            </a:xfrm>
            <a:prstGeom prst="homePlate">
              <a:avLst>
                <a:gd name="adj" fmla="val 50000"/>
              </a:avLst>
            </a:prstGeom>
            <a:solidFill>
              <a:srgbClr val="1F94C9"/>
            </a:solidFill>
            <a:ln>
              <a:noFill/>
            </a:ln>
          </p:spPr>
          <p:txBody>
            <a:bodyPr lIns="124309" tIns="124309" rIns="124309" bIns="124309" anchor="ctr" anchorCtr="0">
              <a:noAutofit/>
            </a:bodyPr>
            <a:lstStyle/>
            <a:p>
              <a:pPr defTabSz="932563">
                <a:defRPr/>
              </a:pPr>
              <a:endParaRPr sz="2175" b="1">
                <a:solidFill>
                  <a:srgbClr val="FFFFFF"/>
                </a:solidFill>
                <a:latin typeface="Segoe UI Semilight"/>
              </a:endParaRPr>
            </a:p>
          </p:txBody>
        </p:sp>
        <p:sp>
          <p:nvSpPr>
            <p:cNvPr id="668" name="Shape 668"/>
            <p:cNvSpPr txBox="1"/>
            <p:nvPr/>
          </p:nvSpPr>
          <p:spPr>
            <a:xfrm>
              <a:off x="2215" y="0"/>
              <a:ext cx="2085000" cy="554400"/>
            </a:xfrm>
            <a:prstGeom prst="rect">
              <a:avLst/>
            </a:prstGeom>
            <a:solidFill>
              <a:schemeClr val="accent1"/>
            </a:solidFill>
            <a:ln>
              <a:noFill/>
            </a:ln>
          </p:spPr>
          <p:txBody>
            <a:bodyPr lIns="210309" tIns="105137" rIns="52552" bIns="105137" anchor="ctr" anchorCtr="0">
              <a:noAutofit/>
            </a:bodyPr>
            <a:lstStyle/>
            <a:p>
              <a:pPr algn="ctr" defTabSz="932563">
                <a:lnSpc>
                  <a:spcPct val="90000"/>
                </a:lnSpc>
                <a:buClr>
                  <a:srgbClr val="FFFFFF"/>
                </a:buClr>
                <a:buSzPct val="25000"/>
                <a:defRPr/>
              </a:pPr>
              <a:r>
                <a:rPr lang="en" sz="2175" b="1">
                  <a:solidFill>
                    <a:srgbClr val="FFFFFF"/>
                  </a:solidFill>
                  <a:latin typeface="Arial"/>
                  <a:ea typeface="Arial"/>
                  <a:cs typeface="Arial"/>
                  <a:sym typeface="Arial"/>
                </a:rPr>
                <a:t>1</a:t>
              </a:r>
            </a:p>
          </p:txBody>
        </p:sp>
        <p:sp>
          <p:nvSpPr>
            <p:cNvPr id="669" name="Shape 669"/>
            <p:cNvSpPr/>
            <p:nvPr/>
          </p:nvSpPr>
          <p:spPr>
            <a:xfrm>
              <a:off x="1781075" y="0"/>
              <a:ext cx="2223600" cy="554400"/>
            </a:xfrm>
            <a:prstGeom prst="chevron">
              <a:avLst>
                <a:gd name="adj" fmla="val 50000"/>
              </a:avLst>
            </a:prstGeom>
            <a:solidFill>
              <a:schemeClr val="bg2"/>
            </a:solidFill>
            <a:ln>
              <a:noFill/>
            </a:ln>
          </p:spPr>
          <p:txBody>
            <a:bodyPr lIns="124309" tIns="124309" rIns="124309" bIns="124309" anchor="ctr" anchorCtr="0">
              <a:noAutofit/>
            </a:bodyPr>
            <a:lstStyle/>
            <a:p>
              <a:pPr defTabSz="932563">
                <a:defRPr/>
              </a:pPr>
              <a:endParaRPr sz="2175" b="1">
                <a:solidFill>
                  <a:srgbClr val="FFFFFF"/>
                </a:solidFill>
                <a:latin typeface="Segoe UI Semilight"/>
              </a:endParaRPr>
            </a:p>
          </p:txBody>
        </p:sp>
        <p:sp>
          <p:nvSpPr>
            <p:cNvPr id="670" name="Shape 670"/>
            <p:cNvSpPr/>
            <p:nvPr/>
          </p:nvSpPr>
          <p:spPr>
            <a:xfrm>
              <a:off x="3559933" y="0"/>
              <a:ext cx="2223600" cy="554400"/>
            </a:xfrm>
            <a:prstGeom prst="chevron">
              <a:avLst>
                <a:gd name="adj" fmla="val 50000"/>
              </a:avLst>
            </a:prstGeom>
            <a:solidFill>
              <a:schemeClr val="accent2"/>
            </a:solidFill>
            <a:ln>
              <a:noFill/>
            </a:ln>
          </p:spPr>
          <p:txBody>
            <a:bodyPr lIns="124309" tIns="124309" rIns="124309" bIns="124309" anchor="ctr" anchorCtr="0">
              <a:noAutofit/>
            </a:bodyPr>
            <a:lstStyle/>
            <a:p>
              <a:pPr defTabSz="932563">
                <a:defRPr/>
              </a:pPr>
              <a:endParaRPr sz="2175" b="1">
                <a:solidFill>
                  <a:srgbClr val="FFFFFF"/>
                </a:solidFill>
                <a:latin typeface="Segoe UI Semilight"/>
              </a:endParaRPr>
            </a:p>
          </p:txBody>
        </p:sp>
        <p:sp>
          <p:nvSpPr>
            <p:cNvPr id="671" name="Shape 671"/>
            <p:cNvSpPr txBox="1"/>
            <p:nvPr/>
          </p:nvSpPr>
          <p:spPr>
            <a:xfrm>
              <a:off x="3837066" y="0"/>
              <a:ext cx="1669200" cy="554400"/>
            </a:xfrm>
            <a:prstGeom prst="rect">
              <a:avLst/>
            </a:prstGeom>
            <a:noFill/>
            <a:ln>
              <a:noFill/>
            </a:ln>
          </p:spPr>
          <p:txBody>
            <a:bodyPr lIns="157724" tIns="105137" rIns="52552" bIns="105137" anchor="ctr" anchorCtr="0">
              <a:noAutofit/>
            </a:bodyPr>
            <a:lstStyle/>
            <a:p>
              <a:pPr algn="ctr" defTabSz="932563">
                <a:lnSpc>
                  <a:spcPct val="90000"/>
                </a:lnSpc>
                <a:buClr>
                  <a:srgbClr val="FFFFFF"/>
                </a:buClr>
                <a:buSzPct val="25000"/>
                <a:defRPr/>
              </a:pPr>
              <a:r>
                <a:rPr lang="en" sz="2175" b="1">
                  <a:solidFill>
                    <a:srgbClr val="FFFFFF"/>
                  </a:solidFill>
                  <a:latin typeface="Arial"/>
                  <a:ea typeface="Arial"/>
                  <a:cs typeface="Arial"/>
                  <a:sym typeface="Arial"/>
                </a:rPr>
                <a:t>3</a:t>
              </a:r>
            </a:p>
          </p:txBody>
        </p:sp>
        <p:sp>
          <p:nvSpPr>
            <p:cNvPr id="672" name="Shape 672"/>
            <p:cNvSpPr/>
            <p:nvPr/>
          </p:nvSpPr>
          <p:spPr>
            <a:xfrm>
              <a:off x="5338792" y="0"/>
              <a:ext cx="2223600" cy="554400"/>
            </a:xfrm>
            <a:prstGeom prst="chevron">
              <a:avLst>
                <a:gd name="adj" fmla="val 50000"/>
              </a:avLst>
            </a:prstGeom>
            <a:solidFill>
              <a:schemeClr val="bg1">
                <a:lumMod val="40000"/>
                <a:lumOff val="60000"/>
              </a:schemeClr>
            </a:solidFill>
            <a:ln>
              <a:noFill/>
            </a:ln>
          </p:spPr>
          <p:txBody>
            <a:bodyPr lIns="124309" tIns="124309" rIns="124309" bIns="124309" anchor="ctr" anchorCtr="0">
              <a:noAutofit/>
            </a:bodyPr>
            <a:lstStyle/>
            <a:p>
              <a:pPr defTabSz="932563">
                <a:defRPr/>
              </a:pPr>
              <a:endParaRPr sz="2175" b="1">
                <a:solidFill>
                  <a:srgbClr val="FFFFFF"/>
                </a:solidFill>
                <a:latin typeface="Segoe UI Semilight"/>
              </a:endParaRPr>
            </a:p>
          </p:txBody>
        </p:sp>
        <p:sp>
          <p:nvSpPr>
            <p:cNvPr id="673" name="Shape 673"/>
            <p:cNvSpPr txBox="1"/>
            <p:nvPr/>
          </p:nvSpPr>
          <p:spPr>
            <a:xfrm>
              <a:off x="5615925" y="0"/>
              <a:ext cx="1669200" cy="554400"/>
            </a:xfrm>
            <a:prstGeom prst="rect">
              <a:avLst/>
            </a:prstGeom>
            <a:noFill/>
            <a:ln>
              <a:noFill/>
            </a:ln>
          </p:spPr>
          <p:txBody>
            <a:bodyPr lIns="157724" tIns="105137" rIns="52552" bIns="105137" anchor="ctr" anchorCtr="0">
              <a:noAutofit/>
            </a:bodyPr>
            <a:lstStyle/>
            <a:p>
              <a:pPr algn="ctr" defTabSz="932563">
                <a:lnSpc>
                  <a:spcPct val="90000"/>
                </a:lnSpc>
                <a:buClr>
                  <a:srgbClr val="FFFFFF"/>
                </a:buClr>
                <a:buSzPct val="25000"/>
                <a:defRPr/>
              </a:pPr>
              <a:r>
                <a:rPr lang="en" sz="2175" b="1">
                  <a:solidFill>
                    <a:srgbClr val="FFFFFF"/>
                  </a:solidFill>
                  <a:latin typeface="Arial"/>
                  <a:ea typeface="Arial"/>
                  <a:cs typeface="Arial"/>
                  <a:sym typeface="Arial"/>
                </a:rPr>
                <a:t>4</a:t>
              </a:r>
            </a:p>
          </p:txBody>
        </p:sp>
        <p:sp>
          <p:nvSpPr>
            <p:cNvPr id="674" name="Shape 674"/>
            <p:cNvSpPr txBox="1"/>
            <p:nvPr/>
          </p:nvSpPr>
          <p:spPr>
            <a:xfrm>
              <a:off x="2058207" y="0"/>
              <a:ext cx="1669200" cy="554400"/>
            </a:xfrm>
            <a:prstGeom prst="rect">
              <a:avLst/>
            </a:prstGeom>
            <a:noFill/>
            <a:ln>
              <a:noFill/>
            </a:ln>
          </p:spPr>
          <p:txBody>
            <a:bodyPr lIns="157724" tIns="105137" rIns="52552" bIns="105137" anchor="ctr" anchorCtr="0">
              <a:noAutofit/>
            </a:bodyPr>
            <a:lstStyle/>
            <a:p>
              <a:pPr algn="ctr" defTabSz="932563">
                <a:lnSpc>
                  <a:spcPct val="90000"/>
                </a:lnSpc>
                <a:buClr>
                  <a:srgbClr val="FFFFFF"/>
                </a:buClr>
                <a:buSzPct val="25000"/>
                <a:defRPr/>
              </a:pPr>
              <a:r>
                <a:rPr lang="en" sz="2175" b="1">
                  <a:solidFill>
                    <a:srgbClr val="FFFFFF"/>
                  </a:solidFill>
                  <a:latin typeface="Arial"/>
                  <a:ea typeface="Arial"/>
                  <a:cs typeface="Arial"/>
                  <a:sym typeface="Arial"/>
                </a:rPr>
                <a:t>2</a:t>
              </a:r>
            </a:p>
          </p:txBody>
        </p:sp>
      </p:grpSp>
      <p:sp>
        <p:nvSpPr>
          <p:cNvPr id="654" name="Shape 654"/>
          <p:cNvSpPr txBox="1"/>
          <p:nvPr/>
        </p:nvSpPr>
        <p:spPr>
          <a:xfrm>
            <a:off x="2084166" y="3857810"/>
            <a:ext cx="1997512" cy="449376"/>
          </a:xfrm>
          <a:prstGeom prst="rect">
            <a:avLst/>
          </a:prstGeom>
          <a:noFill/>
          <a:ln>
            <a:noFill/>
          </a:ln>
        </p:spPr>
        <p:txBody>
          <a:bodyPr lIns="124309" tIns="124309" rIns="124309" bIns="124309" anchor="t" anchorCtr="0">
            <a:noAutofit/>
          </a:bodyPr>
          <a:lstStyle/>
          <a:p>
            <a:pPr algn="ctr" defTabSz="932563">
              <a:buClr>
                <a:srgbClr val="BAD80A"/>
              </a:buClr>
              <a:buSzPct val="25000"/>
              <a:defRPr/>
            </a:pPr>
            <a:r>
              <a:rPr lang="en-US" sz="1400" b="1">
                <a:solidFill>
                  <a:srgbClr val="002050"/>
                </a:solidFill>
                <a:ea typeface="Arial"/>
                <a:cs typeface="Segoe UI" panose="020B0502040204020203" pitchFamily="34" charset="0"/>
                <a:sym typeface="Arial"/>
              </a:rPr>
              <a:t>Containerize the app</a:t>
            </a:r>
            <a:endParaRPr lang="en" sz="1400" b="1">
              <a:solidFill>
                <a:srgbClr val="002050"/>
              </a:solidFill>
              <a:ea typeface="Arial"/>
              <a:cs typeface="Segoe UI" panose="020B0502040204020203" pitchFamily="34" charset="0"/>
              <a:sym typeface="Arial"/>
            </a:endParaRPr>
          </a:p>
        </p:txBody>
      </p:sp>
      <p:grpSp>
        <p:nvGrpSpPr>
          <p:cNvPr id="6" name="Group 5">
            <a:extLst>
              <a:ext uri="{FF2B5EF4-FFF2-40B4-BE49-F238E27FC236}">
                <a16:creationId xmlns:a16="http://schemas.microsoft.com/office/drawing/2014/main" id="{B19BDFD0-4614-4B80-A9D3-7D3A42B74EE5}"/>
              </a:ext>
            </a:extLst>
          </p:cNvPr>
          <p:cNvGrpSpPr/>
          <p:nvPr/>
        </p:nvGrpSpPr>
        <p:grpSpPr>
          <a:xfrm>
            <a:off x="2047442" y="4270884"/>
            <a:ext cx="2223491" cy="2966359"/>
            <a:chOff x="2160295" y="4270994"/>
            <a:chExt cx="2223806" cy="2966780"/>
          </a:xfrm>
        </p:grpSpPr>
        <p:sp>
          <p:nvSpPr>
            <p:cNvPr id="652" name="Shape 652"/>
            <p:cNvSpPr txBox="1"/>
            <p:nvPr/>
          </p:nvSpPr>
          <p:spPr>
            <a:xfrm>
              <a:off x="2342278" y="4270994"/>
              <a:ext cx="1799117" cy="920771"/>
            </a:xfrm>
            <a:prstGeom prst="rect">
              <a:avLst/>
            </a:prstGeom>
            <a:noFill/>
            <a:ln>
              <a:noFill/>
            </a:ln>
          </p:spPr>
          <p:txBody>
            <a:bodyPr lIns="124309" tIns="62137" rIns="124309" bIns="62137" anchor="t" anchorCtr="0">
              <a:noAutofit/>
            </a:bodyPr>
            <a:lstStyle/>
            <a:p>
              <a:pPr algn="ctr" defTabSz="932563">
                <a:buClr>
                  <a:srgbClr val="000000"/>
                </a:buClr>
                <a:defRPr/>
              </a:pPr>
              <a:r>
                <a:rPr lang="en" sz="2000" b="1">
                  <a:solidFill>
                    <a:srgbClr val="505050"/>
                  </a:solidFill>
                  <a:ea typeface="Arial"/>
                  <a:cs typeface="Arial"/>
                  <a:sym typeface="Arial"/>
                </a:rPr>
                <a:t>10X</a:t>
              </a:r>
              <a:r>
                <a:rPr lang="en" sz="2400" b="1">
                  <a:solidFill>
                    <a:srgbClr val="505050"/>
                  </a:solidFill>
                </a:rPr>
                <a:t> </a:t>
              </a:r>
            </a:p>
            <a:p>
              <a:pPr algn="ctr" defTabSz="932563">
                <a:buClr>
                  <a:srgbClr val="000000"/>
                </a:buClr>
                <a:buSzPct val="25000"/>
                <a:defRPr/>
              </a:pPr>
              <a:r>
                <a:rPr lang="en" sz="1400">
                  <a:solidFill>
                    <a:srgbClr val="505050"/>
                  </a:solidFill>
                  <a:cs typeface="Segoe UI" panose="020B0502040204020203" pitchFamily="34" charset="0"/>
                </a:rPr>
                <a:t>OpEx </a:t>
              </a:r>
              <a:r>
                <a:rPr lang="en" sz="1400">
                  <a:solidFill>
                    <a:srgbClr val="505050"/>
                  </a:solidFill>
                  <a:ea typeface="Arial"/>
                  <a:cs typeface="Segoe UI" panose="020B0502040204020203" pitchFamily="34" charset="0"/>
                  <a:sym typeface="Arial"/>
                </a:rPr>
                <a:t>time savings</a:t>
              </a:r>
            </a:p>
          </p:txBody>
        </p:sp>
        <p:sp>
          <p:nvSpPr>
            <p:cNvPr id="661" name="Shape 661"/>
            <p:cNvSpPr txBox="1"/>
            <p:nvPr/>
          </p:nvSpPr>
          <p:spPr>
            <a:xfrm>
              <a:off x="2219502" y="5208160"/>
              <a:ext cx="2109575" cy="859170"/>
            </a:xfrm>
            <a:prstGeom prst="rect">
              <a:avLst/>
            </a:prstGeom>
            <a:noFill/>
            <a:ln>
              <a:noFill/>
            </a:ln>
          </p:spPr>
          <p:txBody>
            <a:bodyPr lIns="124309" tIns="62137" rIns="124309" bIns="62137" anchor="t" anchorCtr="0">
              <a:noAutofit/>
            </a:bodyPr>
            <a:lstStyle/>
            <a:p>
              <a:pPr algn="ctr" defTabSz="932563">
                <a:buClr>
                  <a:srgbClr val="000000"/>
                </a:buClr>
                <a:defRPr/>
              </a:pPr>
              <a:r>
                <a:rPr lang="en" sz="2000" b="1">
                  <a:solidFill>
                    <a:srgbClr val="505050"/>
                  </a:solidFill>
                  <a:ea typeface="Arial"/>
                  <a:cs typeface="Arial"/>
                  <a:sym typeface="Arial"/>
                </a:rPr>
                <a:t>99%</a:t>
              </a:r>
            </a:p>
            <a:p>
              <a:pPr algn="ctr" defTabSz="932563">
                <a:buClr>
                  <a:srgbClr val="000000"/>
                </a:buClr>
                <a:buSzPct val="25000"/>
                <a:defRPr/>
              </a:pPr>
              <a:r>
                <a:rPr lang="en" sz="1400">
                  <a:solidFill>
                    <a:srgbClr val="505050"/>
                  </a:solidFill>
                  <a:ea typeface="Arial"/>
                  <a:cs typeface="Arial"/>
                  <a:sym typeface="Arial"/>
                </a:rPr>
                <a:t>Faster security VULN MTTR</a:t>
              </a:r>
            </a:p>
          </p:txBody>
        </p:sp>
        <p:sp>
          <p:nvSpPr>
            <p:cNvPr id="675" name="Shape 675"/>
            <p:cNvSpPr txBox="1"/>
            <p:nvPr/>
          </p:nvSpPr>
          <p:spPr>
            <a:xfrm>
              <a:off x="2160295" y="6024084"/>
              <a:ext cx="2223806" cy="1213690"/>
            </a:xfrm>
            <a:prstGeom prst="rect">
              <a:avLst/>
            </a:prstGeom>
            <a:noFill/>
            <a:ln>
              <a:noFill/>
            </a:ln>
          </p:spPr>
          <p:txBody>
            <a:bodyPr lIns="124309" tIns="62137" rIns="124309" bIns="62137" anchor="t" anchorCtr="0">
              <a:noAutofit/>
            </a:bodyPr>
            <a:lstStyle/>
            <a:p>
              <a:pPr algn="ctr" defTabSz="932563">
                <a:buClr>
                  <a:srgbClr val="000000"/>
                </a:buClr>
                <a:defRPr/>
              </a:pPr>
              <a:r>
                <a:rPr lang="en" sz="2000" b="1">
                  <a:solidFill>
                    <a:srgbClr val="505050"/>
                  </a:solidFill>
                </a:rPr>
                <a:t>5 min</a:t>
              </a:r>
            </a:p>
            <a:p>
              <a:pPr algn="ctr" defTabSz="932563">
                <a:buClr>
                  <a:srgbClr val="000000"/>
                </a:buClr>
                <a:buSzPct val="25000"/>
                <a:defRPr/>
              </a:pPr>
              <a:r>
                <a:rPr lang="en" sz="1400">
                  <a:solidFill>
                    <a:srgbClr val="505050"/>
                  </a:solidFill>
                </a:rPr>
                <a:t>Average new time to scale apps</a:t>
              </a:r>
            </a:p>
          </p:txBody>
        </p:sp>
      </p:grpSp>
      <p:grpSp>
        <p:nvGrpSpPr>
          <p:cNvPr id="677" name="Shape 677"/>
          <p:cNvGrpSpPr/>
          <p:nvPr/>
        </p:nvGrpSpPr>
        <p:grpSpPr>
          <a:xfrm>
            <a:off x="2794843" y="2703700"/>
            <a:ext cx="930778" cy="859011"/>
            <a:chOff x="2637210" y="2050516"/>
            <a:chExt cx="1052676" cy="971360"/>
          </a:xfrm>
        </p:grpSpPr>
        <p:grpSp>
          <p:nvGrpSpPr>
            <p:cNvPr id="678" name="Shape 678"/>
            <p:cNvGrpSpPr/>
            <p:nvPr/>
          </p:nvGrpSpPr>
          <p:grpSpPr>
            <a:xfrm>
              <a:off x="2637210" y="2050516"/>
              <a:ext cx="873791" cy="857636"/>
              <a:chOff x="-633412" y="1071562"/>
              <a:chExt cx="646200" cy="646200"/>
            </a:xfrm>
          </p:grpSpPr>
          <p:sp>
            <p:nvSpPr>
              <p:cNvPr id="679" name="Shape 679"/>
              <p:cNvSpPr/>
              <p:nvPr/>
            </p:nvSpPr>
            <p:spPr>
              <a:xfrm>
                <a:off x="-633412" y="1071562"/>
                <a:ext cx="646200" cy="646200"/>
              </a:xfrm>
              <a:custGeom>
                <a:avLst/>
                <a:gdLst/>
                <a:ahLst/>
                <a:cxnLst/>
                <a:rect l="0" t="0" r="0" b="0"/>
                <a:pathLst>
                  <a:path w="120000" h="120000" extrusionOk="0">
                    <a:moveTo>
                      <a:pt x="11282" y="0"/>
                    </a:moveTo>
                    <a:cubicBezTo>
                      <a:pt x="109743" y="0"/>
                      <a:pt x="109743" y="0"/>
                      <a:pt x="109743" y="0"/>
                    </a:cubicBezTo>
                    <a:cubicBezTo>
                      <a:pt x="115897" y="0"/>
                      <a:pt x="120000" y="5128"/>
                      <a:pt x="120000" y="11282"/>
                    </a:cubicBezTo>
                    <a:cubicBezTo>
                      <a:pt x="120000" y="109743"/>
                      <a:pt x="120000" y="109743"/>
                      <a:pt x="120000" y="109743"/>
                    </a:cubicBezTo>
                    <a:cubicBezTo>
                      <a:pt x="120000" y="115897"/>
                      <a:pt x="115897" y="120000"/>
                      <a:pt x="109743" y="120000"/>
                    </a:cubicBezTo>
                    <a:cubicBezTo>
                      <a:pt x="11282" y="120000"/>
                      <a:pt x="11282" y="120000"/>
                      <a:pt x="11282" y="120000"/>
                    </a:cubicBezTo>
                    <a:cubicBezTo>
                      <a:pt x="5128" y="120000"/>
                      <a:pt x="0" y="115897"/>
                      <a:pt x="0" y="109743"/>
                    </a:cubicBezTo>
                    <a:cubicBezTo>
                      <a:pt x="0" y="11282"/>
                      <a:pt x="0" y="11282"/>
                      <a:pt x="0" y="11282"/>
                    </a:cubicBezTo>
                    <a:cubicBezTo>
                      <a:pt x="0" y="5128"/>
                      <a:pt x="5128" y="0"/>
                      <a:pt x="11282" y="0"/>
                    </a:cubicBezTo>
                    <a:close/>
                  </a:path>
                </a:pathLst>
              </a:custGeom>
              <a:solidFill>
                <a:schemeClr val="lt2"/>
              </a:solidFill>
              <a:ln w="28575" cap="flat" cmpd="sng">
                <a:solidFill>
                  <a:schemeClr val="accent1"/>
                </a:solidFill>
                <a:prstDash val="solid"/>
                <a:miter/>
                <a:headEnd type="none" w="med" len="med"/>
                <a:tailEnd type="none" w="med" len="med"/>
              </a:ln>
            </p:spPr>
            <p:txBody>
              <a:bodyPr lIns="91405" tIns="45686" rIns="91405" bIns="45686" anchor="t" anchorCtr="0">
                <a:noAutofit/>
              </a:bodyPr>
              <a:lstStyle/>
              <a:p>
                <a:pPr defTabSz="932563">
                  <a:buClr>
                    <a:srgbClr val="000000"/>
                  </a:buClr>
                  <a:defRPr/>
                </a:pPr>
                <a:endParaRPr sz="1360">
                  <a:solidFill>
                    <a:srgbClr val="000000"/>
                  </a:solidFill>
                  <a:latin typeface="Arial"/>
                  <a:ea typeface="Arial"/>
                  <a:cs typeface="Arial"/>
                  <a:sym typeface="Arial"/>
                </a:endParaRPr>
              </a:p>
            </p:txBody>
          </p:sp>
          <p:cxnSp>
            <p:nvCxnSpPr>
              <p:cNvPr id="680" name="Shape 680"/>
              <p:cNvCxnSpPr/>
              <p:nvPr/>
            </p:nvCxnSpPr>
            <p:spPr>
              <a:xfrm rot="10800000">
                <a:off x="-455612" y="1227024"/>
                <a:ext cx="0" cy="319200"/>
              </a:xfrm>
              <a:prstGeom prst="straightConnector1">
                <a:avLst/>
              </a:prstGeom>
              <a:noFill/>
              <a:ln w="28575" cap="rnd" cmpd="sng">
                <a:solidFill>
                  <a:schemeClr val="accent1"/>
                </a:solidFill>
                <a:prstDash val="solid"/>
                <a:round/>
                <a:headEnd type="none" w="med" len="med"/>
                <a:tailEnd type="none" w="med" len="med"/>
              </a:ln>
            </p:spPr>
          </p:cxnSp>
          <p:cxnSp>
            <p:nvCxnSpPr>
              <p:cNvPr id="681" name="Shape 681"/>
              <p:cNvCxnSpPr/>
              <p:nvPr/>
            </p:nvCxnSpPr>
            <p:spPr>
              <a:xfrm rot="10800000">
                <a:off x="-361937" y="1227024"/>
                <a:ext cx="0" cy="319200"/>
              </a:xfrm>
              <a:prstGeom prst="straightConnector1">
                <a:avLst/>
              </a:prstGeom>
              <a:noFill/>
              <a:ln w="28575" cap="rnd" cmpd="sng">
                <a:solidFill>
                  <a:schemeClr val="accent1"/>
                </a:solidFill>
                <a:prstDash val="solid"/>
                <a:round/>
                <a:headEnd type="none" w="med" len="med"/>
                <a:tailEnd type="none" w="med" len="med"/>
              </a:ln>
            </p:spPr>
          </p:cxnSp>
          <p:cxnSp>
            <p:nvCxnSpPr>
              <p:cNvPr id="682" name="Shape 682"/>
              <p:cNvCxnSpPr/>
              <p:nvPr/>
            </p:nvCxnSpPr>
            <p:spPr>
              <a:xfrm rot="10800000">
                <a:off x="-263512" y="1227024"/>
                <a:ext cx="0" cy="319200"/>
              </a:xfrm>
              <a:prstGeom prst="straightConnector1">
                <a:avLst/>
              </a:prstGeom>
              <a:noFill/>
              <a:ln w="28575" cap="rnd" cmpd="sng">
                <a:solidFill>
                  <a:schemeClr val="accent1"/>
                </a:solidFill>
                <a:prstDash val="solid"/>
                <a:round/>
                <a:headEnd type="none" w="med" len="med"/>
                <a:tailEnd type="none" w="med" len="med"/>
              </a:ln>
            </p:spPr>
          </p:cxnSp>
          <p:cxnSp>
            <p:nvCxnSpPr>
              <p:cNvPr id="683" name="Shape 683"/>
              <p:cNvCxnSpPr/>
              <p:nvPr/>
            </p:nvCxnSpPr>
            <p:spPr>
              <a:xfrm rot="10800000">
                <a:off x="-168268" y="1227024"/>
                <a:ext cx="0" cy="319200"/>
              </a:xfrm>
              <a:prstGeom prst="straightConnector1">
                <a:avLst/>
              </a:prstGeom>
              <a:noFill/>
              <a:ln w="28575" cap="rnd" cmpd="sng">
                <a:solidFill>
                  <a:schemeClr val="accent1"/>
                </a:solidFill>
                <a:prstDash val="solid"/>
                <a:round/>
                <a:headEnd type="none" w="med" len="med"/>
                <a:tailEnd type="none" w="med" len="med"/>
              </a:ln>
            </p:spPr>
          </p:cxnSp>
        </p:grpSp>
        <p:grpSp>
          <p:nvGrpSpPr>
            <p:cNvPr id="684" name="Shape 684"/>
            <p:cNvGrpSpPr/>
            <p:nvPr/>
          </p:nvGrpSpPr>
          <p:grpSpPr>
            <a:xfrm>
              <a:off x="3198864" y="2530855"/>
              <a:ext cx="491022" cy="491022"/>
              <a:chOff x="6953410" y="2267675"/>
              <a:chExt cx="324000" cy="324000"/>
            </a:xfrm>
          </p:grpSpPr>
          <p:sp>
            <p:nvSpPr>
              <p:cNvPr id="685" name="Shape 685"/>
              <p:cNvSpPr/>
              <p:nvPr/>
            </p:nvSpPr>
            <p:spPr>
              <a:xfrm>
                <a:off x="6953410" y="2267675"/>
                <a:ext cx="324000" cy="324000"/>
              </a:xfrm>
              <a:prstGeom prst="ellipse">
                <a:avLst/>
              </a:prstGeom>
              <a:solidFill>
                <a:schemeClr val="lt2"/>
              </a:solidFill>
              <a:ln w="28575" cap="flat" cmpd="sng">
                <a:solidFill>
                  <a:schemeClr val="accent1"/>
                </a:solidFill>
                <a:prstDash val="solid"/>
                <a:miter/>
                <a:headEnd type="none" w="med" len="med"/>
                <a:tailEnd type="none" w="med" len="med"/>
              </a:ln>
            </p:spPr>
            <p:txBody>
              <a:bodyPr lIns="91405" tIns="45686" rIns="91405" bIns="45686" anchor="ctr" anchorCtr="0">
                <a:noAutofit/>
              </a:bodyPr>
              <a:lstStyle/>
              <a:p>
                <a:pPr algn="ctr" defTabSz="932563">
                  <a:buClr>
                    <a:srgbClr val="353535"/>
                  </a:buClr>
                  <a:defRPr/>
                </a:pPr>
                <a:endParaRPr sz="1767">
                  <a:solidFill>
                    <a:srgbClr val="FFFFFF"/>
                  </a:solidFill>
                  <a:latin typeface="Arial"/>
                  <a:ea typeface="Arial"/>
                  <a:cs typeface="Arial"/>
                  <a:sym typeface="Arial"/>
                </a:endParaRPr>
              </a:p>
            </p:txBody>
          </p:sp>
          <p:sp>
            <p:nvSpPr>
              <p:cNvPr id="686" name="Shape 686"/>
              <p:cNvSpPr/>
              <p:nvPr/>
            </p:nvSpPr>
            <p:spPr>
              <a:xfrm>
                <a:off x="7036428" y="2315491"/>
                <a:ext cx="157800" cy="213600"/>
              </a:xfrm>
              <a:custGeom>
                <a:avLst/>
                <a:gdLst/>
                <a:ahLst/>
                <a:cxnLst/>
                <a:rect l="0" t="0" r="0" b="0"/>
                <a:pathLst>
                  <a:path w="120000" h="120000" extrusionOk="0">
                    <a:moveTo>
                      <a:pt x="106551" y="52919"/>
                    </a:moveTo>
                    <a:cubicBezTo>
                      <a:pt x="13448" y="52919"/>
                      <a:pt x="13448" y="52919"/>
                      <a:pt x="13448" y="52919"/>
                    </a:cubicBezTo>
                    <a:cubicBezTo>
                      <a:pt x="6206" y="52919"/>
                      <a:pt x="0" y="57142"/>
                      <a:pt x="0" y="62360"/>
                    </a:cubicBezTo>
                    <a:cubicBezTo>
                      <a:pt x="0" y="110310"/>
                      <a:pt x="0" y="110310"/>
                      <a:pt x="0" y="110310"/>
                    </a:cubicBezTo>
                    <a:cubicBezTo>
                      <a:pt x="0" y="115776"/>
                      <a:pt x="6206" y="120000"/>
                      <a:pt x="13448" y="120000"/>
                    </a:cubicBezTo>
                    <a:cubicBezTo>
                      <a:pt x="106551" y="120000"/>
                      <a:pt x="106551" y="120000"/>
                      <a:pt x="106551" y="120000"/>
                    </a:cubicBezTo>
                    <a:cubicBezTo>
                      <a:pt x="114137" y="120000"/>
                      <a:pt x="120000" y="115776"/>
                      <a:pt x="120000" y="110310"/>
                    </a:cubicBezTo>
                    <a:cubicBezTo>
                      <a:pt x="120000" y="62360"/>
                      <a:pt x="120000" y="62360"/>
                      <a:pt x="120000" y="62360"/>
                    </a:cubicBezTo>
                    <a:cubicBezTo>
                      <a:pt x="120000" y="57142"/>
                      <a:pt x="114137" y="52919"/>
                      <a:pt x="106551" y="52919"/>
                    </a:cubicBezTo>
                    <a:close/>
                    <a:moveTo>
                      <a:pt x="113448" y="110310"/>
                    </a:moveTo>
                    <a:cubicBezTo>
                      <a:pt x="113448" y="113043"/>
                      <a:pt x="110344" y="115279"/>
                      <a:pt x="106551" y="115279"/>
                    </a:cubicBezTo>
                    <a:cubicBezTo>
                      <a:pt x="13448" y="115279"/>
                      <a:pt x="13448" y="115279"/>
                      <a:pt x="13448" y="115279"/>
                    </a:cubicBezTo>
                    <a:cubicBezTo>
                      <a:pt x="9655" y="115279"/>
                      <a:pt x="6896" y="113043"/>
                      <a:pt x="6896" y="110310"/>
                    </a:cubicBezTo>
                    <a:cubicBezTo>
                      <a:pt x="6896" y="62360"/>
                      <a:pt x="6896" y="62360"/>
                      <a:pt x="6896" y="62360"/>
                    </a:cubicBezTo>
                    <a:cubicBezTo>
                      <a:pt x="6896" y="59875"/>
                      <a:pt x="9655" y="57639"/>
                      <a:pt x="13448" y="57639"/>
                    </a:cubicBezTo>
                    <a:cubicBezTo>
                      <a:pt x="106551" y="57639"/>
                      <a:pt x="106551" y="57639"/>
                      <a:pt x="106551" y="57639"/>
                    </a:cubicBezTo>
                    <a:cubicBezTo>
                      <a:pt x="110344" y="57639"/>
                      <a:pt x="113448" y="59875"/>
                      <a:pt x="113448" y="62360"/>
                    </a:cubicBezTo>
                    <a:lnTo>
                      <a:pt x="113448" y="110310"/>
                    </a:lnTo>
                    <a:close/>
                    <a:moveTo>
                      <a:pt x="23448" y="31304"/>
                    </a:moveTo>
                    <a:cubicBezTo>
                      <a:pt x="23448" y="16645"/>
                      <a:pt x="40000" y="4720"/>
                      <a:pt x="60000" y="4720"/>
                    </a:cubicBezTo>
                    <a:cubicBezTo>
                      <a:pt x="80344" y="4720"/>
                      <a:pt x="96551" y="16645"/>
                      <a:pt x="96551" y="31304"/>
                    </a:cubicBezTo>
                    <a:cubicBezTo>
                      <a:pt x="96551" y="47950"/>
                      <a:pt x="96551" y="47950"/>
                      <a:pt x="96551" y="47950"/>
                    </a:cubicBezTo>
                    <a:cubicBezTo>
                      <a:pt x="103448" y="47950"/>
                      <a:pt x="103448" y="47950"/>
                      <a:pt x="103448" y="47950"/>
                    </a:cubicBezTo>
                    <a:cubicBezTo>
                      <a:pt x="103448" y="31304"/>
                      <a:pt x="103448" y="31304"/>
                      <a:pt x="103448" y="31304"/>
                    </a:cubicBezTo>
                    <a:cubicBezTo>
                      <a:pt x="103448" y="13913"/>
                      <a:pt x="83793" y="0"/>
                      <a:pt x="60000" y="0"/>
                    </a:cubicBezTo>
                    <a:cubicBezTo>
                      <a:pt x="36206" y="0"/>
                      <a:pt x="16896" y="13913"/>
                      <a:pt x="16896" y="31304"/>
                    </a:cubicBezTo>
                    <a:cubicBezTo>
                      <a:pt x="16896" y="47950"/>
                      <a:pt x="16896" y="47950"/>
                      <a:pt x="16896" y="47950"/>
                    </a:cubicBezTo>
                    <a:cubicBezTo>
                      <a:pt x="23448" y="47950"/>
                      <a:pt x="23448" y="47950"/>
                      <a:pt x="23448" y="47950"/>
                    </a:cubicBezTo>
                    <a:lnTo>
                      <a:pt x="23448" y="31304"/>
                    </a:lnTo>
                    <a:close/>
                    <a:moveTo>
                      <a:pt x="60000" y="74285"/>
                    </a:moveTo>
                    <a:cubicBezTo>
                      <a:pt x="54482" y="74285"/>
                      <a:pt x="50000" y="77515"/>
                      <a:pt x="50000" y="81490"/>
                    </a:cubicBezTo>
                    <a:cubicBezTo>
                      <a:pt x="50000" y="84720"/>
                      <a:pt x="52758" y="87453"/>
                      <a:pt x="56551" y="88447"/>
                    </a:cubicBezTo>
                    <a:cubicBezTo>
                      <a:pt x="56551" y="103105"/>
                      <a:pt x="56551" y="103105"/>
                      <a:pt x="56551" y="103105"/>
                    </a:cubicBezTo>
                    <a:cubicBezTo>
                      <a:pt x="63448" y="103105"/>
                      <a:pt x="63448" y="103105"/>
                      <a:pt x="63448" y="103105"/>
                    </a:cubicBezTo>
                    <a:cubicBezTo>
                      <a:pt x="63448" y="88447"/>
                      <a:pt x="63448" y="88447"/>
                      <a:pt x="63448" y="88447"/>
                    </a:cubicBezTo>
                    <a:cubicBezTo>
                      <a:pt x="67241" y="87453"/>
                      <a:pt x="70000" y="84720"/>
                      <a:pt x="70000" y="81490"/>
                    </a:cubicBezTo>
                    <a:cubicBezTo>
                      <a:pt x="70000" y="77515"/>
                      <a:pt x="65517" y="74285"/>
                      <a:pt x="60000" y="74285"/>
                    </a:cubicBezTo>
                    <a:close/>
                  </a:path>
                </a:pathLst>
              </a:custGeom>
              <a:solidFill>
                <a:schemeClr val="lt1"/>
              </a:solidFill>
              <a:ln w="28575" cap="flat" cmpd="sng">
                <a:solidFill>
                  <a:schemeClr val="accent1"/>
                </a:solidFill>
                <a:prstDash val="solid"/>
                <a:round/>
                <a:headEnd type="none" w="med" len="med"/>
                <a:tailEnd type="none" w="med" len="med"/>
              </a:ln>
            </p:spPr>
            <p:txBody>
              <a:bodyPr lIns="91405" tIns="45686" rIns="91405" bIns="45686" anchor="t" anchorCtr="0">
                <a:noAutofit/>
              </a:bodyPr>
              <a:lstStyle/>
              <a:p>
                <a:pPr defTabSz="932563">
                  <a:buClr>
                    <a:srgbClr val="353535"/>
                  </a:buClr>
                  <a:defRPr/>
                </a:pPr>
                <a:endParaRPr sz="1767">
                  <a:solidFill>
                    <a:srgbClr val="353535"/>
                  </a:solidFill>
                  <a:latin typeface="Arial"/>
                  <a:ea typeface="Arial"/>
                  <a:cs typeface="Arial"/>
                  <a:sym typeface="Arial"/>
                </a:endParaRPr>
              </a:p>
            </p:txBody>
          </p:sp>
        </p:grpSp>
      </p:grpSp>
      <p:grpSp>
        <p:nvGrpSpPr>
          <p:cNvPr id="687" name="Shape 687"/>
          <p:cNvGrpSpPr/>
          <p:nvPr/>
        </p:nvGrpSpPr>
        <p:grpSpPr>
          <a:xfrm>
            <a:off x="680656" y="2530346"/>
            <a:ext cx="749494" cy="1205300"/>
            <a:chOff x="942054" y="1700401"/>
            <a:chExt cx="893400" cy="1436487"/>
          </a:xfrm>
        </p:grpSpPr>
        <p:sp>
          <p:nvSpPr>
            <p:cNvPr id="688" name="Shape 688"/>
            <p:cNvSpPr/>
            <p:nvPr/>
          </p:nvSpPr>
          <p:spPr>
            <a:xfrm>
              <a:off x="942054" y="2082089"/>
              <a:ext cx="893400" cy="1054800"/>
            </a:xfrm>
            <a:custGeom>
              <a:avLst/>
              <a:gdLst/>
              <a:ahLst/>
              <a:cxnLst/>
              <a:rect l="0" t="0" r="0" b="0"/>
              <a:pathLst>
                <a:path w="120000" h="120000" extrusionOk="0">
                  <a:moveTo>
                    <a:pt x="37348" y="67281"/>
                  </a:moveTo>
                  <a:cubicBezTo>
                    <a:pt x="35359" y="67281"/>
                    <a:pt x="33812" y="68571"/>
                    <a:pt x="33812" y="70230"/>
                  </a:cubicBezTo>
                  <a:cubicBezTo>
                    <a:pt x="33812" y="71889"/>
                    <a:pt x="35359" y="73179"/>
                    <a:pt x="37348" y="73179"/>
                  </a:cubicBezTo>
                  <a:cubicBezTo>
                    <a:pt x="39337" y="73179"/>
                    <a:pt x="40883" y="71889"/>
                    <a:pt x="40883" y="70230"/>
                  </a:cubicBezTo>
                  <a:cubicBezTo>
                    <a:pt x="40883" y="68571"/>
                    <a:pt x="39337" y="67281"/>
                    <a:pt x="37348" y="67281"/>
                  </a:cubicBezTo>
                  <a:close/>
                  <a:moveTo>
                    <a:pt x="36906" y="70230"/>
                  </a:moveTo>
                  <a:cubicBezTo>
                    <a:pt x="36906" y="70046"/>
                    <a:pt x="37127" y="69861"/>
                    <a:pt x="37348" y="69861"/>
                  </a:cubicBezTo>
                  <a:cubicBezTo>
                    <a:pt x="37569" y="69861"/>
                    <a:pt x="37790" y="70046"/>
                    <a:pt x="37790" y="70230"/>
                  </a:cubicBezTo>
                  <a:cubicBezTo>
                    <a:pt x="37790" y="70783"/>
                    <a:pt x="36906" y="70783"/>
                    <a:pt x="36906" y="70230"/>
                  </a:cubicBezTo>
                  <a:close/>
                  <a:moveTo>
                    <a:pt x="104972" y="68571"/>
                  </a:moveTo>
                  <a:cubicBezTo>
                    <a:pt x="78011" y="68571"/>
                    <a:pt x="78011" y="68571"/>
                    <a:pt x="78011" y="68571"/>
                  </a:cubicBezTo>
                  <a:cubicBezTo>
                    <a:pt x="76906" y="68571"/>
                    <a:pt x="76022" y="69308"/>
                    <a:pt x="76022" y="70230"/>
                  </a:cubicBezTo>
                  <a:cubicBezTo>
                    <a:pt x="76022" y="71152"/>
                    <a:pt x="76906" y="71889"/>
                    <a:pt x="78011" y="71889"/>
                  </a:cubicBezTo>
                  <a:cubicBezTo>
                    <a:pt x="104972" y="71889"/>
                    <a:pt x="104972" y="71889"/>
                    <a:pt x="104972" y="71889"/>
                  </a:cubicBezTo>
                  <a:cubicBezTo>
                    <a:pt x="106077" y="71889"/>
                    <a:pt x="106961" y="71152"/>
                    <a:pt x="106961" y="70230"/>
                  </a:cubicBezTo>
                  <a:cubicBezTo>
                    <a:pt x="106961" y="69308"/>
                    <a:pt x="106077" y="68571"/>
                    <a:pt x="104972" y="68571"/>
                  </a:cubicBezTo>
                  <a:close/>
                  <a:moveTo>
                    <a:pt x="52154" y="94746"/>
                  </a:moveTo>
                  <a:cubicBezTo>
                    <a:pt x="50165" y="94746"/>
                    <a:pt x="48618" y="96036"/>
                    <a:pt x="48618" y="97695"/>
                  </a:cubicBezTo>
                  <a:cubicBezTo>
                    <a:pt x="48618" y="99354"/>
                    <a:pt x="50165" y="100645"/>
                    <a:pt x="52154" y="100645"/>
                  </a:cubicBezTo>
                  <a:cubicBezTo>
                    <a:pt x="54143" y="100645"/>
                    <a:pt x="55690" y="99354"/>
                    <a:pt x="55690" y="97695"/>
                  </a:cubicBezTo>
                  <a:cubicBezTo>
                    <a:pt x="55690" y="96036"/>
                    <a:pt x="54143" y="94746"/>
                    <a:pt x="52154" y="94746"/>
                  </a:cubicBezTo>
                  <a:close/>
                  <a:moveTo>
                    <a:pt x="51712" y="97695"/>
                  </a:moveTo>
                  <a:cubicBezTo>
                    <a:pt x="51712" y="97327"/>
                    <a:pt x="51933" y="97142"/>
                    <a:pt x="52154" y="97142"/>
                  </a:cubicBezTo>
                  <a:cubicBezTo>
                    <a:pt x="52596" y="97142"/>
                    <a:pt x="52817" y="97327"/>
                    <a:pt x="52817" y="97695"/>
                  </a:cubicBezTo>
                  <a:cubicBezTo>
                    <a:pt x="52817" y="98064"/>
                    <a:pt x="51712" y="98064"/>
                    <a:pt x="51712" y="97695"/>
                  </a:cubicBezTo>
                  <a:close/>
                  <a:moveTo>
                    <a:pt x="104972" y="95852"/>
                  </a:moveTo>
                  <a:cubicBezTo>
                    <a:pt x="78011" y="95852"/>
                    <a:pt x="78011" y="95852"/>
                    <a:pt x="78011" y="95852"/>
                  </a:cubicBezTo>
                  <a:cubicBezTo>
                    <a:pt x="76906" y="95852"/>
                    <a:pt x="76022" y="96774"/>
                    <a:pt x="76022" y="97695"/>
                  </a:cubicBezTo>
                  <a:cubicBezTo>
                    <a:pt x="76022" y="98617"/>
                    <a:pt x="76906" y="99354"/>
                    <a:pt x="78011" y="99354"/>
                  </a:cubicBezTo>
                  <a:cubicBezTo>
                    <a:pt x="104972" y="99354"/>
                    <a:pt x="104972" y="99354"/>
                    <a:pt x="104972" y="99354"/>
                  </a:cubicBezTo>
                  <a:cubicBezTo>
                    <a:pt x="106077" y="99354"/>
                    <a:pt x="106961" y="98617"/>
                    <a:pt x="106961" y="97695"/>
                  </a:cubicBezTo>
                  <a:cubicBezTo>
                    <a:pt x="106961" y="96774"/>
                    <a:pt x="106077" y="95852"/>
                    <a:pt x="104972" y="95852"/>
                  </a:cubicBezTo>
                  <a:close/>
                  <a:moveTo>
                    <a:pt x="52154" y="67281"/>
                  </a:moveTo>
                  <a:cubicBezTo>
                    <a:pt x="50165" y="67281"/>
                    <a:pt x="48618" y="68571"/>
                    <a:pt x="48618" y="70230"/>
                  </a:cubicBezTo>
                  <a:cubicBezTo>
                    <a:pt x="48618" y="71889"/>
                    <a:pt x="50165" y="73179"/>
                    <a:pt x="52154" y="73179"/>
                  </a:cubicBezTo>
                  <a:cubicBezTo>
                    <a:pt x="54143" y="73179"/>
                    <a:pt x="55690" y="71889"/>
                    <a:pt x="55690" y="70230"/>
                  </a:cubicBezTo>
                  <a:cubicBezTo>
                    <a:pt x="55690" y="68571"/>
                    <a:pt x="54143" y="67281"/>
                    <a:pt x="52154" y="67281"/>
                  </a:cubicBezTo>
                  <a:close/>
                  <a:moveTo>
                    <a:pt x="51712" y="70230"/>
                  </a:moveTo>
                  <a:cubicBezTo>
                    <a:pt x="51712" y="70046"/>
                    <a:pt x="51933" y="69861"/>
                    <a:pt x="52154" y="69861"/>
                  </a:cubicBezTo>
                  <a:cubicBezTo>
                    <a:pt x="52596" y="69861"/>
                    <a:pt x="52817" y="70046"/>
                    <a:pt x="52817" y="70230"/>
                  </a:cubicBezTo>
                  <a:cubicBezTo>
                    <a:pt x="52817" y="70783"/>
                    <a:pt x="51712" y="70783"/>
                    <a:pt x="51712" y="70230"/>
                  </a:cubicBezTo>
                  <a:close/>
                  <a:moveTo>
                    <a:pt x="22541" y="67281"/>
                  </a:moveTo>
                  <a:cubicBezTo>
                    <a:pt x="20552" y="67281"/>
                    <a:pt x="19005" y="68571"/>
                    <a:pt x="19005" y="70230"/>
                  </a:cubicBezTo>
                  <a:cubicBezTo>
                    <a:pt x="19005" y="71889"/>
                    <a:pt x="20552" y="73179"/>
                    <a:pt x="22541" y="73179"/>
                  </a:cubicBezTo>
                  <a:cubicBezTo>
                    <a:pt x="24530" y="73179"/>
                    <a:pt x="26077" y="71889"/>
                    <a:pt x="26077" y="70230"/>
                  </a:cubicBezTo>
                  <a:cubicBezTo>
                    <a:pt x="26077" y="68571"/>
                    <a:pt x="24530" y="67281"/>
                    <a:pt x="22541" y="67281"/>
                  </a:cubicBezTo>
                  <a:close/>
                  <a:moveTo>
                    <a:pt x="22099" y="70230"/>
                  </a:moveTo>
                  <a:cubicBezTo>
                    <a:pt x="22099" y="70046"/>
                    <a:pt x="22320" y="69861"/>
                    <a:pt x="22541" y="69861"/>
                  </a:cubicBezTo>
                  <a:cubicBezTo>
                    <a:pt x="22762" y="69861"/>
                    <a:pt x="22983" y="70046"/>
                    <a:pt x="22983" y="70230"/>
                  </a:cubicBezTo>
                  <a:cubicBezTo>
                    <a:pt x="22983" y="70783"/>
                    <a:pt x="22099" y="70783"/>
                    <a:pt x="22099" y="70230"/>
                  </a:cubicBezTo>
                  <a:close/>
                  <a:moveTo>
                    <a:pt x="37348" y="94746"/>
                  </a:moveTo>
                  <a:cubicBezTo>
                    <a:pt x="35359" y="94746"/>
                    <a:pt x="33812" y="96036"/>
                    <a:pt x="33812" y="97695"/>
                  </a:cubicBezTo>
                  <a:cubicBezTo>
                    <a:pt x="33812" y="99354"/>
                    <a:pt x="35359" y="100645"/>
                    <a:pt x="37348" y="100645"/>
                  </a:cubicBezTo>
                  <a:cubicBezTo>
                    <a:pt x="39337" y="100645"/>
                    <a:pt x="40883" y="99354"/>
                    <a:pt x="40883" y="97695"/>
                  </a:cubicBezTo>
                  <a:cubicBezTo>
                    <a:pt x="40883" y="96036"/>
                    <a:pt x="39337" y="94746"/>
                    <a:pt x="37348" y="94746"/>
                  </a:cubicBezTo>
                  <a:close/>
                  <a:moveTo>
                    <a:pt x="36906" y="97695"/>
                  </a:moveTo>
                  <a:cubicBezTo>
                    <a:pt x="36906" y="97327"/>
                    <a:pt x="37127" y="97142"/>
                    <a:pt x="37348" y="97142"/>
                  </a:cubicBezTo>
                  <a:cubicBezTo>
                    <a:pt x="37569" y="97142"/>
                    <a:pt x="37790" y="97327"/>
                    <a:pt x="37790" y="97695"/>
                  </a:cubicBezTo>
                  <a:cubicBezTo>
                    <a:pt x="37790" y="98064"/>
                    <a:pt x="36906" y="98064"/>
                    <a:pt x="36906" y="97695"/>
                  </a:cubicBezTo>
                  <a:close/>
                  <a:moveTo>
                    <a:pt x="22541" y="94746"/>
                  </a:moveTo>
                  <a:cubicBezTo>
                    <a:pt x="20552" y="94746"/>
                    <a:pt x="19005" y="96036"/>
                    <a:pt x="19005" y="97695"/>
                  </a:cubicBezTo>
                  <a:cubicBezTo>
                    <a:pt x="19005" y="99354"/>
                    <a:pt x="20552" y="100645"/>
                    <a:pt x="22541" y="100645"/>
                  </a:cubicBezTo>
                  <a:cubicBezTo>
                    <a:pt x="24530" y="100645"/>
                    <a:pt x="26077" y="99354"/>
                    <a:pt x="26077" y="97695"/>
                  </a:cubicBezTo>
                  <a:cubicBezTo>
                    <a:pt x="26077" y="96036"/>
                    <a:pt x="24530" y="94746"/>
                    <a:pt x="22541" y="94746"/>
                  </a:cubicBezTo>
                  <a:close/>
                  <a:moveTo>
                    <a:pt x="22099" y="97695"/>
                  </a:moveTo>
                  <a:cubicBezTo>
                    <a:pt x="22099" y="97327"/>
                    <a:pt x="22320" y="97142"/>
                    <a:pt x="22541" y="97142"/>
                  </a:cubicBezTo>
                  <a:cubicBezTo>
                    <a:pt x="22762" y="97142"/>
                    <a:pt x="22983" y="97327"/>
                    <a:pt x="22983" y="97695"/>
                  </a:cubicBezTo>
                  <a:cubicBezTo>
                    <a:pt x="22983" y="98064"/>
                    <a:pt x="22099" y="98064"/>
                    <a:pt x="22099" y="97695"/>
                  </a:cubicBezTo>
                  <a:close/>
                  <a:moveTo>
                    <a:pt x="52154" y="12534"/>
                  </a:moveTo>
                  <a:cubicBezTo>
                    <a:pt x="50165" y="12534"/>
                    <a:pt x="48618" y="13824"/>
                    <a:pt x="48618" y="15483"/>
                  </a:cubicBezTo>
                  <a:cubicBezTo>
                    <a:pt x="48618" y="17142"/>
                    <a:pt x="50165" y="18433"/>
                    <a:pt x="52154" y="18433"/>
                  </a:cubicBezTo>
                  <a:cubicBezTo>
                    <a:pt x="54143" y="18433"/>
                    <a:pt x="55690" y="17142"/>
                    <a:pt x="55690" y="15483"/>
                  </a:cubicBezTo>
                  <a:cubicBezTo>
                    <a:pt x="55690" y="13824"/>
                    <a:pt x="54143" y="12534"/>
                    <a:pt x="52154" y="12534"/>
                  </a:cubicBezTo>
                  <a:close/>
                  <a:moveTo>
                    <a:pt x="51712" y="15483"/>
                  </a:moveTo>
                  <a:cubicBezTo>
                    <a:pt x="51712" y="15299"/>
                    <a:pt x="51933" y="15115"/>
                    <a:pt x="52154" y="15115"/>
                  </a:cubicBezTo>
                  <a:cubicBezTo>
                    <a:pt x="52596" y="15115"/>
                    <a:pt x="52817" y="15299"/>
                    <a:pt x="52817" y="15483"/>
                  </a:cubicBezTo>
                  <a:cubicBezTo>
                    <a:pt x="52817" y="16036"/>
                    <a:pt x="51712" y="16036"/>
                    <a:pt x="51712" y="15483"/>
                  </a:cubicBezTo>
                  <a:close/>
                  <a:moveTo>
                    <a:pt x="37348" y="12534"/>
                  </a:moveTo>
                  <a:cubicBezTo>
                    <a:pt x="35359" y="12534"/>
                    <a:pt x="33812" y="13824"/>
                    <a:pt x="33812" y="15483"/>
                  </a:cubicBezTo>
                  <a:cubicBezTo>
                    <a:pt x="33812" y="17142"/>
                    <a:pt x="35359" y="18433"/>
                    <a:pt x="37348" y="18433"/>
                  </a:cubicBezTo>
                  <a:cubicBezTo>
                    <a:pt x="39337" y="18433"/>
                    <a:pt x="40883" y="17142"/>
                    <a:pt x="40883" y="15483"/>
                  </a:cubicBezTo>
                  <a:cubicBezTo>
                    <a:pt x="40883" y="13824"/>
                    <a:pt x="39337" y="12534"/>
                    <a:pt x="37348" y="12534"/>
                  </a:cubicBezTo>
                  <a:close/>
                  <a:moveTo>
                    <a:pt x="36906" y="15483"/>
                  </a:moveTo>
                  <a:cubicBezTo>
                    <a:pt x="36906" y="15299"/>
                    <a:pt x="37127" y="15115"/>
                    <a:pt x="37348" y="15115"/>
                  </a:cubicBezTo>
                  <a:cubicBezTo>
                    <a:pt x="37569" y="15115"/>
                    <a:pt x="37790" y="15299"/>
                    <a:pt x="37790" y="15483"/>
                  </a:cubicBezTo>
                  <a:cubicBezTo>
                    <a:pt x="37790" y="16036"/>
                    <a:pt x="36906" y="16036"/>
                    <a:pt x="36906" y="15483"/>
                  </a:cubicBezTo>
                  <a:close/>
                  <a:moveTo>
                    <a:pt x="104972" y="13824"/>
                  </a:moveTo>
                  <a:cubicBezTo>
                    <a:pt x="78011" y="13824"/>
                    <a:pt x="78011" y="13824"/>
                    <a:pt x="78011" y="13824"/>
                  </a:cubicBezTo>
                  <a:cubicBezTo>
                    <a:pt x="76906" y="13824"/>
                    <a:pt x="76022" y="14562"/>
                    <a:pt x="76022" y="15483"/>
                  </a:cubicBezTo>
                  <a:cubicBezTo>
                    <a:pt x="76022" y="16405"/>
                    <a:pt x="76906" y="17142"/>
                    <a:pt x="78011" y="17142"/>
                  </a:cubicBezTo>
                  <a:cubicBezTo>
                    <a:pt x="104972" y="17142"/>
                    <a:pt x="104972" y="17142"/>
                    <a:pt x="104972" y="17142"/>
                  </a:cubicBezTo>
                  <a:cubicBezTo>
                    <a:pt x="106077" y="17142"/>
                    <a:pt x="106961" y="16405"/>
                    <a:pt x="106961" y="15483"/>
                  </a:cubicBezTo>
                  <a:cubicBezTo>
                    <a:pt x="106961" y="14562"/>
                    <a:pt x="106077" y="13824"/>
                    <a:pt x="104972" y="13824"/>
                  </a:cubicBezTo>
                  <a:close/>
                  <a:moveTo>
                    <a:pt x="120000" y="5714"/>
                  </a:moveTo>
                  <a:cubicBezTo>
                    <a:pt x="120000" y="2580"/>
                    <a:pt x="116906" y="0"/>
                    <a:pt x="113149" y="0"/>
                  </a:cubicBezTo>
                  <a:cubicBezTo>
                    <a:pt x="6850" y="0"/>
                    <a:pt x="6850" y="0"/>
                    <a:pt x="6850" y="0"/>
                  </a:cubicBezTo>
                  <a:cubicBezTo>
                    <a:pt x="3093" y="0"/>
                    <a:pt x="0" y="2580"/>
                    <a:pt x="0" y="5714"/>
                  </a:cubicBezTo>
                  <a:cubicBezTo>
                    <a:pt x="0" y="25253"/>
                    <a:pt x="0" y="25253"/>
                    <a:pt x="0" y="25253"/>
                  </a:cubicBezTo>
                  <a:cubicBezTo>
                    <a:pt x="0" y="26728"/>
                    <a:pt x="662" y="28202"/>
                    <a:pt x="1988" y="29124"/>
                  </a:cubicBezTo>
                  <a:cubicBezTo>
                    <a:pt x="662" y="30230"/>
                    <a:pt x="0" y="31520"/>
                    <a:pt x="0" y="33179"/>
                  </a:cubicBezTo>
                  <a:cubicBezTo>
                    <a:pt x="0" y="52534"/>
                    <a:pt x="0" y="52534"/>
                    <a:pt x="0" y="52534"/>
                  </a:cubicBezTo>
                  <a:cubicBezTo>
                    <a:pt x="0" y="54193"/>
                    <a:pt x="662" y="55483"/>
                    <a:pt x="1988" y="56589"/>
                  </a:cubicBezTo>
                  <a:cubicBezTo>
                    <a:pt x="662" y="57511"/>
                    <a:pt x="0" y="58986"/>
                    <a:pt x="0" y="60460"/>
                  </a:cubicBezTo>
                  <a:cubicBezTo>
                    <a:pt x="0" y="80000"/>
                    <a:pt x="0" y="80000"/>
                    <a:pt x="0" y="80000"/>
                  </a:cubicBezTo>
                  <a:cubicBezTo>
                    <a:pt x="0" y="81474"/>
                    <a:pt x="662" y="82949"/>
                    <a:pt x="1988" y="83870"/>
                  </a:cubicBezTo>
                  <a:cubicBezTo>
                    <a:pt x="662" y="84976"/>
                    <a:pt x="0" y="86451"/>
                    <a:pt x="0" y="87926"/>
                  </a:cubicBezTo>
                  <a:cubicBezTo>
                    <a:pt x="0" y="107281"/>
                    <a:pt x="0" y="107281"/>
                    <a:pt x="0" y="107281"/>
                  </a:cubicBezTo>
                  <a:cubicBezTo>
                    <a:pt x="0" y="110414"/>
                    <a:pt x="3093" y="112995"/>
                    <a:pt x="6850" y="112995"/>
                  </a:cubicBezTo>
                  <a:cubicBezTo>
                    <a:pt x="15027" y="112995"/>
                    <a:pt x="15027" y="112995"/>
                    <a:pt x="15027" y="112995"/>
                  </a:cubicBezTo>
                  <a:cubicBezTo>
                    <a:pt x="15027" y="116682"/>
                    <a:pt x="15027" y="116682"/>
                    <a:pt x="15027" y="116682"/>
                  </a:cubicBezTo>
                  <a:cubicBezTo>
                    <a:pt x="15027" y="118525"/>
                    <a:pt x="16795" y="120000"/>
                    <a:pt x="19005" y="120000"/>
                  </a:cubicBezTo>
                  <a:cubicBezTo>
                    <a:pt x="35359" y="120000"/>
                    <a:pt x="35359" y="120000"/>
                    <a:pt x="35359" y="120000"/>
                  </a:cubicBezTo>
                  <a:cubicBezTo>
                    <a:pt x="37790" y="120000"/>
                    <a:pt x="39558" y="118525"/>
                    <a:pt x="39558" y="116682"/>
                  </a:cubicBezTo>
                  <a:cubicBezTo>
                    <a:pt x="39558" y="112995"/>
                    <a:pt x="39558" y="112995"/>
                    <a:pt x="39558" y="112995"/>
                  </a:cubicBezTo>
                  <a:cubicBezTo>
                    <a:pt x="77790" y="112995"/>
                    <a:pt x="77790" y="112995"/>
                    <a:pt x="77790" y="112995"/>
                  </a:cubicBezTo>
                  <a:cubicBezTo>
                    <a:pt x="77790" y="116682"/>
                    <a:pt x="77790" y="116682"/>
                    <a:pt x="77790" y="116682"/>
                  </a:cubicBezTo>
                  <a:cubicBezTo>
                    <a:pt x="77790" y="118525"/>
                    <a:pt x="79558" y="120000"/>
                    <a:pt x="81988" y="120000"/>
                  </a:cubicBezTo>
                  <a:cubicBezTo>
                    <a:pt x="98342" y="120000"/>
                    <a:pt x="98342" y="120000"/>
                    <a:pt x="98342" y="120000"/>
                  </a:cubicBezTo>
                  <a:cubicBezTo>
                    <a:pt x="100552" y="120000"/>
                    <a:pt x="102320" y="118525"/>
                    <a:pt x="102320" y="116682"/>
                  </a:cubicBezTo>
                  <a:cubicBezTo>
                    <a:pt x="102320" y="112995"/>
                    <a:pt x="102320" y="112995"/>
                    <a:pt x="102320" y="112995"/>
                  </a:cubicBezTo>
                  <a:cubicBezTo>
                    <a:pt x="113149" y="112995"/>
                    <a:pt x="113149" y="112995"/>
                    <a:pt x="113149" y="112995"/>
                  </a:cubicBezTo>
                  <a:cubicBezTo>
                    <a:pt x="116906" y="112995"/>
                    <a:pt x="120000" y="110414"/>
                    <a:pt x="120000" y="107281"/>
                  </a:cubicBezTo>
                  <a:cubicBezTo>
                    <a:pt x="120000" y="87926"/>
                    <a:pt x="120000" y="87926"/>
                    <a:pt x="120000" y="87926"/>
                  </a:cubicBezTo>
                  <a:cubicBezTo>
                    <a:pt x="120000" y="86451"/>
                    <a:pt x="119116" y="84976"/>
                    <a:pt x="118011" y="83870"/>
                  </a:cubicBezTo>
                  <a:cubicBezTo>
                    <a:pt x="119116" y="82949"/>
                    <a:pt x="120000" y="81474"/>
                    <a:pt x="120000" y="80000"/>
                  </a:cubicBezTo>
                  <a:cubicBezTo>
                    <a:pt x="120000" y="60460"/>
                    <a:pt x="120000" y="60460"/>
                    <a:pt x="120000" y="60460"/>
                  </a:cubicBezTo>
                  <a:cubicBezTo>
                    <a:pt x="120000" y="58986"/>
                    <a:pt x="119116" y="57511"/>
                    <a:pt x="118011" y="56589"/>
                  </a:cubicBezTo>
                  <a:cubicBezTo>
                    <a:pt x="119116" y="55483"/>
                    <a:pt x="120000" y="54193"/>
                    <a:pt x="120000" y="52534"/>
                  </a:cubicBezTo>
                  <a:cubicBezTo>
                    <a:pt x="120000" y="33179"/>
                    <a:pt x="120000" y="33179"/>
                    <a:pt x="120000" y="33179"/>
                  </a:cubicBezTo>
                  <a:cubicBezTo>
                    <a:pt x="120000" y="31520"/>
                    <a:pt x="119116" y="30230"/>
                    <a:pt x="118011" y="29124"/>
                  </a:cubicBezTo>
                  <a:cubicBezTo>
                    <a:pt x="119116" y="28202"/>
                    <a:pt x="120000" y="26728"/>
                    <a:pt x="120000" y="25253"/>
                  </a:cubicBezTo>
                  <a:cubicBezTo>
                    <a:pt x="120000" y="5714"/>
                    <a:pt x="120000" y="5714"/>
                    <a:pt x="120000" y="5714"/>
                  </a:cubicBezTo>
                  <a:close/>
                  <a:moveTo>
                    <a:pt x="35359" y="116682"/>
                  </a:moveTo>
                  <a:cubicBezTo>
                    <a:pt x="19005" y="116682"/>
                    <a:pt x="19005" y="116682"/>
                    <a:pt x="19005" y="116682"/>
                  </a:cubicBezTo>
                  <a:cubicBezTo>
                    <a:pt x="19005" y="112995"/>
                    <a:pt x="19005" y="112995"/>
                    <a:pt x="19005" y="112995"/>
                  </a:cubicBezTo>
                  <a:cubicBezTo>
                    <a:pt x="35359" y="112995"/>
                    <a:pt x="35359" y="112995"/>
                    <a:pt x="35359" y="112995"/>
                  </a:cubicBezTo>
                  <a:lnTo>
                    <a:pt x="35359" y="116682"/>
                  </a:lnTo>
                  <a:close/>
                  <a:moveTo>
                    <a:pt x="98342" y="116682"/>
                  </a:moveTo>
                  <a:cubicBezTo>
                    <a:pt x="81988" y="116682"/>
                    <a:pt x="81988" y="116682"/>
                    <a:pt x="81988" y="116682"/>
                  </a:cubicBezTo>
                  <a:cubicBezTo>
                    <a:pt x="81988" y="112995"/>
                    <a:pt x="81988" y="112995"/>
                    <a:pt x="81988" y="112995"/>
                  </a:cubicBezTo>
                  <a:cubicBezTo>
                    <a:pt x="98342" y="112995"/>
                    <a:pt x="98342" y="112995"/>
                    <a:pt x="98342" y="112995"/>
                  </a:cubicBezTo>
                  <a:lnTo>
                    <a:pt x="98342" y="116682"/>
                  </a:lnTo>
                  <a:close/>
                  <a:moveTo>
                    <a:pt x="115801" y="107281"/>
                  </a:moveTo>
                  <a:cubicBezTo>
                    <a:pt x="115801" y="108571"/>
                    <a:pt x="114696" y="109677"/>
                    <a:pt x="113149" y="109677"/>
                  </a:cubicBezTo>
                  <a:cubicBezTo>
                    <a:pt x="6850" y="109677"/>
                    <a:pt x="6850" y="109677"/>
                    <a:pt x="6850" y="109677"/>
                  </a:cubicBezTo>
                  <a:cubicBezTo>
                    <a:pt x="5303" y="109677"/>
                    <a:pt x="3977" y="108571"/>
                    <a:pt x="3977" y="107281"/>
                  </a:cubicBezTo>
                  <a:cubicBezTo>
                    <a:pt x="3977" y="87926"/>
                    <a:pt x="3977" y="87926"/>
                    <a:pt x="3977" y="87926"/>
                  </a:cubicBezTo>
                  <a:cubicBezTo>
                    <a:pt x="3977" y="86635"/>
                    <a:pt x="5303" y="85714"/>
                    <a:pt x="6850" y="85714"/>
                  </a:cubicBezTo>
                  <a:cubicBezTo>
                    <a:pt x="113149" y="85714"/>
                    <a:pt x="113149" y="85714"/>
                    <a:pt x="113149" y="85714"/>
                  </a:cubicBezTo>
                  <a:cubicBezTo>
                    <a:pt x="114696" y="85714"/>
                    <a:pt x="115801" y="86635"/>
                    <a:pt x="115801" y="87926"/>
                  </a:cubicBezTo>
                  <a:lnTo>
                    <a:pt x="115801" y="107281"/>
                  </a:lnTo>
                  <a:close/>
                  <a:moveTo>
                    <a:pt x="115801" y="80000"/>
                  </a:moveTo>
                  <a:cubicBezTo>
                    <a:pt x="115801" y="81290"/>
                    <a:pt x="114696" y="82211"/>
                    <a:pt x="113149" y="82211"/>
                  </a:cubicBezTo>
                  <a:cubicBezTo>
                    <a:pt x="6850" y="82211"/>
                    <a:pt x="6850" y="82211"/>
                    <a:pt x="6850" y="82211"/>
                  </a:cubicBezTo>
                  <a:cubicBezTo>
                    <a:pt x="5303" y="82211"/>
                    <a:pt x="3977" y="81290"/>
                    <a:pt x="3977" y="80000"/>
                  </a:cubicBezTo>
                  <a:cubicBezTo>
                    <a:pt x="3977" y="60460"/>
                    <a:pt x="3977" y="60460"/>
                    <a:pt x="3977" y="60460"/>
                  </a:cubicBezTo>
                  <a:cubicBezTo>
                    <a:pt x="3977" y="59354"/>
                    <a:pt x="5303" y="58248"/>
                    <a:pt x="6850" y="58248"/>
                  </a:cubicBezTo>
                  <a:cubicBezTo>
                    <a:pt x="113149" y="58248"/>
                    <a:pt x="113149" y="58248"/>
                    <a:pt x="113149" y="58248"/>
                  </a:cubicBezTo>
                  <a:cubicBezTo>
                    <a:pt x="114696" y="58248"/>
                    <a:pt x="115801" y="59354"/>
                    <a:pt x="115801" y="60460"/>
                  </a:cubicBezTo>
                  <a:lnTo>
                    <a:pt x="115801" y="80000"/>
                  </a:lnTo>
                  <a:close/>
                  <a:moveTo>
                    <a:pt x="115801" y="52534"/>
                  </a:moveTo>
                  <a:cubicBezTo>
                    <a:pt x="115801" y="53824"/>
                    <a:pt x="114696" y="54930"/>
                    <a:pt x="113149" y="54930"/>
                  </a:cubicBezTo>
                  <a:cubicBezTo>
                    <a:pt x="6850" y="54930"/>
                    <a:pt x="6850" y="54930"/>
                    <a:pt x="6850" y="54930"/>
                  </a:cubicBezTo>
                  <a:cubicBezTo>
                    <a:pt x="5303" y="54930"/>
                    <a:pt x="3977" y="53824"/>
                    <a:pt x="3977" y="52534"/>
                  </a:cubicBezTo>
                  <a:cubicBezTo>
                    <a:pt x="3977" y="33179"/>
                    <a:pt x="3977" y="33179"/>
                    <a:pt x="3977" y="33179"/>
                  </a:cubicBezTo>
                  <a:cubicBezTo>
                    <a:pt x="3977" y="31889"/>
                    <a:pt x="5303" y="30783"/>
                    <a:pt x="6850" y="30783"/>
                  </a:cubicBezTo>
                  <a:cubicBezTo>
                    <a:pt x="113149" y="30783"/>
                    <a:pt x="113149" y="30783"/>
                    <a:pt x="113149" y="30783"/>
                  </a:cubicBezTo>
                  <a:cubicBezTo>
                    <a:pt x="114696" y="30783"/>
                    <a:pt x="115801" y="31889"/>
                    <a:pt x="115801" y="33179"/>
                  </a:cubicBezTo>
                  <a:lnTo>
                    <a:pt x="115801" y="52534"/>
                  </a:lnTo>
                  <a:close/>
                  <a:moveTo>
                    <a:pt x="115801" y="25253"/>
                  </a:moveTo>
                  <a:cubicBezTo>
                    <a:pt x="115801" y="26359"/>
                    <a:pt x="114696" y="27465"/>
                    <a:pt x="113149" y="27465"/>
                  </a:cubicBezTo>
                  <a:cubicBezTo>
                    <a:pt x="6850" y="27465"/>
                    <a:pt x="6850" y="27465"/>
                    <a:pt x="6850" y="27465"/>
                  </a:cubicBezTo>
                  <a:cubicBezTo>
                    <a:pt x="5303" y="27465"/>
                    <a:pt x="3977" y="26359"/>
                    <a:pt x="3977" y="25253"/>
                  </a:cubicBezTo>
                  <a:cubicBezTo>
                    <a:pt x="3977" y="5714"/>
                    <a:pt x="3977" y="5714"/>
                    <a:pt x="3977" y="5714"/>
                  </a:cubicBezTo>
                  <a:cubicBezTo>
                    <a:pt x="3977" y="4423"/>
                    <a:pt x="5303" y="3502"/>
                    <a:pt x="6850" y="3502"/>
                  </a:cubicBezTo>
                  <a:cubicBezTo>
                    <a:pt x="113149" y="3502"/>
                    <a:pt x="113149" y="3502"/>
                    <a:pt x="113149" y="3502"/>
                  </a:cubicBezTo>
                  <a:cubicBezTo>
                    <a:pt x="114696" y="3502"/>
                    <a:pt x="115801" y="4423"/>
                    <a:pt x="115801" y="5714"/>
                  </a:cubicBezTo>
                  <a:lnTo>
                    <a:pt x="115801" y="25253"/>
                  </a:lnTo>
                  <a:close/>
                  <a:moveTo>
                    <a:pt x="37348" y="39815"/>
                  </a:moveTo>
                  <a:cubicBezTo>
                    <a:pt x="35359" y="39815"/>
                    <a:pt x="33812" y="41290"/>
                    <a:pt x="33812" y="42764"/>
                  </a:cubicBezTo>
                  <a:cubicBezTo>
                    <a:pt x="33812" y="44423"/>
                    <a:pt x="35359" y="45898"/>
                    <a:pt x="37348" y="45898"/>
                  </a:cubicBezTo>
                  <a:cubicBezTo>
                    <a:pt x="39337" y="45898"/>
                    <a:pt x="40883" y="44423"/>
                    <a:pt x="40883" y="42764"/>
                  </a:cubicBezTo>
                  <a:cubicBezTo>
                    <a:pt x="40883" y="41290"/>
                    <a:pt x="39337" y="39815"/>
                    <a:pt x="37348" y="39815"/>
                  </a:cubicBezTo>
                  <a:close/>
                  <a:moveTo>
                    <a:pt x="36906" y="42764"/>
                  </a:moveTo>
                  <a:cubicBezTo>
                    <a:pt x="36906" y="42580"/>
                    <a:pt x="37127" y="42396"/>
                    <a:pt x="37348" y="42396"/>
                  </a:cubicBezTo>
                  <a:cubicBezTo>
                    <a:pt x="37569" y="42396"/>
                    <a:pt x="37790" y="42580"/>
                    <a:pt x="37790" y="42764"/>
                  </a:cubicBezTo>
                  <a:cubicBezTo>
                    <a:pt x="37790" y="43317"/>
                    <a:pt x="36906" y="43317"/>
                    <a:pt x="36906" y="42764"/>
                  </a:cubicBezTo>
                  <a:close/>
                  <a:moveTo>
                    <a:pt x="22541" y="39815"/>
                  </a:moveTo>
                  <a:cubicBezTo>
                    <a:pt x="20552" y="39815"/>
                    <a:pt x="19005" y="41290"/>
                    <a:pt x="19005" y="42764"/>
                  </a:cubicBezTo>
                  <a:cubicBezTo>
                    <a:pt x="19005" y="44423"/>
                    <a:pt x="20552" y="45898"/>
                    <a:pt x="22541" y="45898"/>
                  </a:cubicBezTo>
                  <a:cubicBezTo>
                    <a:pt x="24530" y="45898"/>
                    <a:pt x="26077" y="44423"/>
                    <a:pt x="26077" y="42764"/>
                  </a:cubicBezTo>
                  <a:cubicBezTo>
                    <a:pt x="26077" y="41290"/>
                    <a:pt x="24530" y="39815"/>
                    <a:pt x="22541" y="39815"/>
                  </a:cubicBezTo>
                  <a:close/>
                  <a:moveTo>
                    <a:pt x="22099" y="42764"/>
                  </a:moveTo>
                  <a:cubicBezTo>
                    <a:pt x="22099" y="42580"/>
                    <a:pt x="22320" y="42396"/>
                    <a:pt x="22541" y="42396"/>
                  </a:cubicBezTo>
                  <a:cubicBezTo>
                    <a:pt x="22762" y="42396"/>
                    <a:pt x="22983" y="42580"/>
                    <a:pt x="22983" y="42764"/>
                  </a:cubicBezTo>
                  <a:cubicBezTo>
                    <a:pt x="22983" y="43317"/>
                    <a:pt x="22099" y="43317"/>
                    <a:pt x="22099" y="42764"/>
                  </a:cubicBezTo>
                  <a:close/>
                  <a:moveTo>
                    <a:pt x="52154" y="39815"/>
                  </a:moveTo>
                  <a:cubicBezTo>
                    <a:pt x="50165" y="39815"/>
                    <a:pt x="48618" y="41290"/>
                    <a:pt x="48618" y="42764"/>
                  </a:cubicBezTo>
                  <a:cubicBezTo>
                    <a:pt x="48618" y="44423"/>
                    <a:pt x="50165" y="45898"/>
                    <a:pt x="52154" y="45898"/>
                  </a:cubicBezTo>
                  <a:cubicBezTo>
                    <a:pt x="54143" y="45898"/>
                    <a:pt x="55690" y="44423"/>
                    <a:pt x="55690" y="42764"/>
                  </a:cubicBezTo>
                  <a:cubicBezTo>
                    <a:pt x="55690" y="41290"/>
                    <a:pt x="54143" y="39815"/>
                    <a:pt x="52154" y="39815"/>
                  </a:cubicBezTo>
                  <a:close/>
                  <a:moveTo>
                    <a:pt x="51712" y="42764"/>
                  </a:moveTo>
                  <a:cubicBezTo>
                    <a:pt x="51712" y="42580"/>
                    <a:pt x="51933" y="42396"/>
                    <a:pt x="52154" y="42396"/>
                  </a:cubicBezTo>
                  <a:cubicBezTo>
                    <a:pt x="52596" y="42396"/>
                    <a:pt x="52817" y="42580"/>
                    <a:pt x="52817" y="42764"/>
                  </a:cubicBezTo>
                  <a:cubicBezTo>
                    <a:pt x="52817" y="43317"/>
                    <a:pt x="51712" y="43317"/>
                    <a:pt x="51712" y="42764"/>
                  </a:cubicBezTo>
                  <a:close/>
                  <a:moveTo>
                    <a:pt x="104972" y="41105"/>
                  </a:moveTo>
                  <a:cubicBezTo>
                    <a:pt x="78011" y="41105"/>
                    <a:pt x="78011" y="41105"/>
                    <a:pt x="78011" y="41105"/>
                  </a:cubicBezTo>
                  <a:cubicBezTo>
                    <a:pt x="76906" y="41105"/>
                    <a:pt x="76022" y="41843"/>
                    <a:pt x="76022" y="42764"/>
                  </a:cubicBezTo>
                  <a:cubicBezTo>
                    <a:pt x="76022" y="43870"/>
                    <a:pt x="76906" y="44608"/>
                    <a:pt x="78011" y="44608"/>
                  </a:cubicBezTo>
                  <a:cubicBezTo>
                    <a:pt x="104972" y="44608"/>
                    <a:pt x="104972" y="44608"/>
                    <a:pt x="104972" y="44608"/>
                  </a:cubicBezTo>
                  <a:cubicBezTo>
                    <a:pt x="106077" y="44608"/>
                    <a:pt x="106961" y="43870"/>
                    <a:pt x="106961" y="42764"/>
                  </a:cubicBezTo>
                  <a:cubicBezTo>
                    <a:pt x="106961" y="41843"/>
                    <a:pt x="106077" y="41105"/>
                    <a:pt x="104972" y="41105"/>
                  </a:cubicBezTo>
                  <a:close/>
                  <a:moveTo>
                    <a:pt x="22541" y="12534"/>
                  </a:moveTo>
                  <a:cubicBezTo>
                    <a:pt x="20552" y="12534"/>
                    <a:pt x="19005" y="13824"/>
                    <a:pt x="19005" y="15483"/>
                  </a:cubicBezTo>
                  <a:cubicBezTo>
                    <a:pt x="19005" y="17142"/>
                    <a:pt x="20552" y="18433"/>
                    <a:pt x="22541" y="18433"/>
                  </a:cubicBezTo>
                  <a:cubicBezTo>
                    <a:pt x="24530" y="18433"/>
                    <a:pt x="26077" y="17142"/>
                    <a:pt x="26077" y="15483"/>
                  </a:cubicBezTo>
                  <a:cubicBezTo>
                    <a:pt x="26077" y="13824"/>
                    <a:pt x="24530" y="12534"/>
                    <a:pt x="22541" y="12534"/>
                  </a:cubicBezTo>
                  <a:close/>
                  <a:moveTo>
                    <a:pt x="22099" y="15483"/>
                  </a:moveTo>
                  <a:cubicBezTo>
                    <a:pt x="22099" y="15299"/>
                    <a:pt x="22320" y="15115"/>
                    <a:pt x="22541" y="15115"/>
                  </a:cubicBezTo>
                  <a:cubicBezTo>
                    <a:pt x="22762" y="15115"/>
                    <a:pt x="22983" y="15299"/>
                    <a:pt x="22983" y="15483"/>
                  </a:cubicBezTo>
                  <a:cubicBezTo>
                    <a:pt x="22983" y="16036"/>
                    <a:pt x="22099" y="16036"/>
                    <a:pt x="22099" y="15483"/>
                  </a:cubicBezTo>
                  <a:close/>
                </a:path>
              </a:pathLst>
            </a:custGeom>
            <a:solidFill>
              <a:schemeClr val="accent1"/>
            </a:solidFill>
            <a:ln>
              <a:noFill/>
            </a:ln>
          </p:spPr>
          <p:txBody>
            <a:bodyPr lIns="91405" tIns="45686" rIns="91405" bIns="45686" anchor="t" anchorCtr="0">
              <a:noAutofit/>
            </a:bodyPr>
            <a:lstStyle/>
            <a:p>
              <a:pPr defTabSz="932563">
                <a:buClr>
                  <a:srgbClr val="353535"/>
                </a:buClr>
                <a:defRPr/>
              </a:pPr>
              <a:endParaRPr sz="1767">
                <a:solidFill>
                  <a:srgbClr val="353535"/>
                </a:solidFill>
                <a:latin typeface="Arial"/>
                <a:ea typeface="Arial"/>
                <a:cs typeface="Arial"/>
                <a:sym typeface="Arial"/>
              </a:endParaRPr>
            </a:p>
          </p:txBody>
        </p:sp>
        <p:sp>
          <p:nvSpPr>
            <p:cNvPr id="689" name="Shape 689"/>
            <p:cNvSpPr/>
            <p:nvPr/>
          </p:nvSpPr>
          <p:spPr>
            <a:xfrm>
              <a:off x="942054" y="1700401"/>
              <a:ext cx="893400" cy="333000"/>
            </a:xfrm>
            <a:prstGeom prst="roundRect">
              <a:avLst>
                <a:gd name="adj" fmla="val 6752"/>
              </a:avLst>
            </a:prstGeom>
            <a:solidFill>
              <a:schemeClr val="accent1"/>
            </a:solidFill>
            <a:ln>
              <a:noFill/>
            </a:ln>
          </p:spPr>
          <p:txBody>
            <a:bodyPr lIns="91405" tIns="91405" rIns="91405" bIns="91405" anchor="ctr" anchorCtr="0">
              <a:noAutofit/>
            </a:bodyPr>
            <a:lstStyle/>
            <a:p>
              <a:pPr algn="ctr" defTabSz="932563">
                <a:buClr>
                  <a:srgbClr val="FFFFFF"/>
                </a:buClr>
                <a:buSzPct val="25000"/>
                <a:defRPr/>
              </a:pPr>
              <a:r>
                <a:rPr lang="en" sz="1632">
                  <a:solidFill>
                    <a:srgbClr val="FFFFFF"/>
                  </a:solidFill>
                  <a:latin typeface="Arial"/>
                  <a:ea typeface="Arial"/>
                  <a:cs typeface="Arial"/>
                  <a:sym typeface="Arial"/>
                </a:rPr>
                <a:t>APP</a:t>
              </a:r>
            </a:p>
          </p:txBody>
        </p:sp>
      </p:grpSp>
      <p:grpSp>
        <p:nvGrpSpPr>
          <p:cNvPr id="690" name="Shape 690"/>
          <p:cNvGrpSpPr/>
          <p:nvPr/>
        </p:nvGrpSpPr>
        <p:grpSpPr>
          <a:xfrm>
            <a:off x="9705394" y="2578147"/>
            <a:ext cx="1341723" cy="974842"/>
            <a:chOff x="4949049" y="1526863"/>
            <a:chExt cx="1593654" cy="1157697"/>
          </a:xfrm>
        </p:grpSpPr>
        <p:cxnSp>
          <p:nvCxnSpPr>
            <p:cNvPr id="691" name="Shape 691"/>
            <p:cNvCxnSpPr/>
            <p:nvPr/>
          </p:nvCxnSpPr>
          <p:spPr>
            <a:xfrm rot="10800000" flipH="1">
              <a:off x="5697414" y="1826431"/>
              <a:ext cx="207900" cy="168000"/>
            </a:xfrm>
            <a:prstGeom prst="straightConnector1">
              <a:avLst/>
            </a:prstGeom>
            <a:noFill/>
            <a:ln w="28575" cap="flat" cmpd="sng">
              <a:solidFill>
                <a:schemeClr val="accent1"/>
              </a:solidFill>
              <a:prstDash val="dot"/>
              <a:miter/>
              <a:headEnd type="none" w="med" len="med"/>
              <a:tailEnd type="none" w="med" len="med"/>
            </a:ln>
          </p:spPr>
        </p:cxnSp>
        <p:cxnSp>
          <p:nvCxnSpPr>
            <p:cNvPr id="692" name="Shape 692"/>
            <p:cNvCxnSpPr/>
            <p:nvPr/>
          </p:nvCxnSpPr>
          <p:spPr>
            <a:xfrm rot="10800000">
              <a:off x="6188646" y="2010866"/>
              <a:ext cx="72000" cy="168000"/>
            </a:xfrm>
            <a:prstGeom prst="straightConnector1">
              <a:avLst/>
            </a:prstGeom>
            <a:noFill/>
            <a:ln w="28575" cap="flat" cmpd="sng">
              <a:solidFill>
                <a:schemeClr val="accent1"/>
              </a:solidFill>
              <a:prstDash val="dot"/>
              <a:miter/>
              <a:headEnd type="none" w="med" len="med"/>
              <a:tailEnd type="none" w="med" len="med"/>
            </a:ln>
          </p:spPr>
        </p:cxnSp>
        <p:cxnSp>
          <p:nvCxnSpPr>
            <p:cNvPr id="693" name="Shape 693"/>
            <p:cNvCxnSpPr/>
            <p:nvPr/>
          </p:nvCxnSpPr>
          <p:spPr>
            <a:xfrm>
              <a:off x="5681039" y="2517868"/>
              <a:ext cx="371700" cy="87600"/>
            </a:xfrm>
            <a:prstGeom prst="straightConnector1">
              <a:avLst/>
            </a:prstGeom>
            <a:noFill/>
            <a:ln w="28575" cap="flat" cmpd="sng">
              <a:solidFill>
                <a:schemeClr val="accent1"/>
              </a:solidFill>
              <a:prstDash val="dot"/>
              <a:miter/>
              <a:headEnd type="none" w="med" len="med"/>
              <a:tailEnd type="none" w="med" len="med"/>
            </a:ln>
          </p:spPr>
        </p:cxnSp>
        <p:grpSp>
          <p:nvGrpSpPr>
            <p:cNvPr id="694" name="Shape 694"/>
            <p:cNvGrpSpPr/>
            <p:nvPr/>
          </p:nvGrpSpPr>
          <p:grpSpPr>
            <a:xfrm>
              <a:off x="4949049" y="1526863"/>
              <a:ext cx="1593654" cy="1157697"/>
              <a:chOff x="4314197" y="1570215"/>
              <a:chExt cx="1593654" cy="1157697"/>
            </a:xfrm>
          </p:grpSpPr>
          <p:grpSp>
            <p:nvGrpSpPr>
              <p:cNvPr id="695" name="Shape 695"/>
              <p:cNvGrpSpPr/>
              <p:nvPr/>
            </p:nvGrpSpPr>
            <p:grpSpPr>
              <a:xfrm>
                <a:off x="4314197" y="1923527"/>
                <a:ext cx="739188" cy="725553"/>
                <a:chOff x="-633412" y="1071562"/>
                <a:chExt cx="646200" cy="646200"/>
              </a:xfrm>
            </p:grpSpPr>
            <p:sp>
              <p:nvSpPr>
                <p:cNvPr id="696" name="Shape 696"/>
                <p:cNvSpPr/>
                <p:nvPr/>
              </p:nvSpPr>
              <p:spPr>
                <a:xfrm>
                  <a:off x="-633412" y="1071562"/>
                  <a:ext cx="646200" cy="646200"/>
                </a:xfrm>
                <a:custGeom>
                  <a:avLst/>
                  <a:gdLst/>
                  <a:ahLst/>
                  <a:cxnLst/>
                  <a:rect l="0" t="0" r="0" b="0"/>
                  <a:pathLst>
                    <a:path w="120000" h="120000" extrusionOk="0">
                      <a:moveTo>
                        <a:pt x="11282" y="0"/>
                      </a:moveTo>
                      <a:cubicBezTo>
                        <a:pt x="109743" y="0"/>
                        <a:pt x="109743" y="0"/>
                        <a:pt x="109743" y="0"/>
                      </a:cubicBezTo>
                      <a:cubicBezTo>
                        <a:pt x="115897" y="0"/>
                        <a:pt x="120000" y="5128"/>
                        <a:pt x="120000" y="11282"/>
                      </a:cubicBezTo>
                      <a:cubicBezTo>
                        <a:pt x="120000" y="109743"/>
                        <a:pt x="120000" y="109743"/>
                        <a:pt x="120000" y="109743"/>
                      </a:cubicBezTo>
                      <a:cubicBezTo>
                        <a:pt x="120000" y="115897"/>
                        <a:pt x="115897" y="120000"/>
                        <a:pt x="109743" y="120000"/>
                      </a:cubicBezTo>
                      <a:cubicBezTo>
                        <a:pt x="11282" y="120000"/>
                        <a:pt x="11282" y="120000"/>
                        <a:pt x="11282" y="120000"/>
                      </a:cubicBezTo>
                      <a:cubicBezTo>
                        <a:pt x="5128" y="120000"/>
                        <a:pt x="0" y="115897"/>
                        <a:pt x="0" y="109743"/>
                      </a:cubicBezTo>
                      <a:cubicBezTo>
                        <a:pt x="0" y="11282"/>
                        <a:pt x="0" y="11282"/>
                        <a:pt x="0" y="11282"/>
                      </a:cubicBezTo>
                      <a:cubicBezTo>
                        <a:pt x="0" y="5128"/>
                        <a:pt x="5128" y="0"/>
                        <a:pt x="11282" y="0"/>
                      </a:cubicBezTo>
                      <a:close/>
                    </a:path>
                  </a:pathLst>
                </a:custGeom>
                <a:solidFill>
                  <a:schemeClr val="lt2"/>
                </a:solidFill>
                <a:ln w="28575" cap="flat" cmpd="sng">
                  <a:solidFill>
                    <a:schemeClr val="accent1"/>
                  </a:solidFill>
                  <a:prstDash val="solid"/>
                  <a:miter/>
                  <a:headEnd type="none" w="med" len="med"/>
                  <a:tailEnd type="none" w="med" len="med"/>
                </a:ln>
              </p:spPr>
              <p:txBody>
                <a:bodyPr lIns="91405" tIns="45686" rIns="91405" bIns="45686" anchor="t" anchorCtr="0">
                  <a:noAutofit/>
                </a:bodyPr>
                <a:lstStyle/>
                <a:p>
                  <a:pPr defTabSz="932563">
                    <a:buClr>
                      <a:srgbClr val="000000"/>
                    </a:buClr>
                    <a:defRPr/>
                  </a:pPr>
                  <a:endParaRPr sz="1360">
                    <a:solidFill>
                      <a:srgbClr val="000000"/>
                    </a:solidFill>
                    <a:latin typeface="Arial"/>
                    <a:ea typeface="Arial"/>
                    <a:cs typeface="Arial"/>
                    <a:sym typeface="Arial"/>
                  </a:endParaRPr>
                </a:p>
              </p:txBody>
            </p:sp>
            <p:cxnSp>
              <p:nvCxnSpPr>
                <p:cNvPr id="697" name="Shape 697"/>
                <p:cNvCxnSpPr/>
                <p:nvPr/>
              </p:nvCxnSpPr>
              <p:spPr>
                <a:xfrm rot="10800000">
                  <a:off x="-455612" y="1227024"/>
                  <a:ext cx="0" cy="319200"/>
                </a:xfrm>
                <a:prstGeom prst="straightConnector1">
                  <a:avLst/>
                </a:prstGeom>
                <a:noFill/>
                <a:ln w="28575" cap="rnd" cmpd="sng">
                  <a:solidFill>
                    <a:schemeClr val="accent1"/>
                  </a:solidFill>
                  <a:prstDash val="solid"/>
                  <a:round/>
                  <a:headEnd type="none" w="med" len="med"/>
                  <a:tailEnd type="none" w="med" len="med"/>
                </a:ln>
              </p:spPr>
            </p:cxnSp>
            <p:cxnSp>
              <p:nvCxnSpPr>
                <p:cNvPr id="698" name="Shape 698"/>
                <p:cNvCxnSpPr/>
                <p:nvPr/>
              </p:nvCxnSpPr>
              <p:spPr>
                <a:xfrm rot="10800000">
                  <a:off x="-361937" y="1227024"/>
                  <a:ext cx="0" cy="319200"/>
                </a:xfrm>
                <a:prstGeom prst="straightConnector1">
                  <a:avLst/>
                </a:prstGeom>
                <a:noFill/>
                <a:ln w="28575" cap="rnd" cmpd="sng">
                  <a:solidFill>
                    <a:schemeClr val="accent1"/>
                  </a:solidFill>
                  <a:prstDash val="solid"/>
                  <a:round/>
                  <a:headEnd type="none" w="med" len="med"/>
                  <a:tailEnd type="none" w="med" len="med"/>
                </a:ln>
              </p:spPr>
            </p:cxnSp>
            <p:cxnSp>
              <p:nvCxnSpPr>
                <p:cNvPr id="699" name="Shape 699"/>
                <p:cNvCxnSpPr/>
                <p:nvPr/>
              </p:nvCxnSpPr>
              <p:spPr>
                <a:xfrm rot="10800000">
                  <a:off x="-263512" y="1227024"/>
                  <a:ext cx="0" cy="319200"/>
                </a:xfrm>
                <a:prstGeom prst="straightConnector1">
                  <a:avLst/>
                </a:prstGeom>
                <a:noFill/>
                <a:ln w="28575" cap="rnd" cmpd="sng">
                  <a:solidFill>
                    <a:schemeClr val="accent1"/>
                  </a:solidFill>
                  <a:prstDash val="solid"/>
                  <a:round/>
                  <a:headEnd type="none" w="med" len="med"/>
                  <a:tailEnd type="none" w="med" len="med"/>
                </a:ln>
              </p:spPr>
            </p:cxnSp>
            <p:cxnSp>
              <p:nvCxnSpPr>
                <p:cNvPr id="700" name="Shape 700"/>
                <p:cNvCxnSpPr/>
                <p:nvPr/>
              </p:nvCxnSpPr>
              <p:spPr>
                <a:xfrm rot="10800000">
                  <a:off x="-168268" y="1227024"/>
                  <a:ext cx="0" cy="319200"/>
                </a:xfrm>
                <a:prstGeom prst="straightConnector1">
                  <a:avLst/>
                </a:prstGeom>
                <a:noFill/>
                <a:ln w="28575" cap="rnd" cmpd="sng">
                  <a:solidFill>
                    <a:schemeClr val="accent1"/>
                  </a:solidFill>
                  <a:prstDash val="solid"/>
                  <a:round/>
                  <a:headEnd type="none" w="med" len="med"/>
                  <a:tailEnd type="none" w="med" len="med"/>
                </a:ln>
              </p:spPr>
            </p:cxnSp>
          </p:grpSp>
          <p:grpSp>
            <p:nvGrpSpPr>
              <p:cNvPr id="701" name="Shape 701"/>
              <p:cNvGrpSpPr/>
              <p:nvPr/>
            </p:nvGrpSpPr>
            <p:grpSpPr>
              <a:xfrm>
                <a:off x="5282600" y="1570215"/>
                <a:ext cx="488462" cy="479415"/>
                <a:chOff x="-633412" y="1071562"/>
                <a:chExt cx="646200" cy="646200"/>
              </a:xfrm>
            </p:grpSpPr>
            <p:sp>
              <p:nvSpPr>
                <p:cNvPr id="702" name="Shape 702"/>
                <p:cNvSpPr/>
                <p:nvPr/>
              </p:nvSpPr>
              <p:spPr>
                <a:xfrm>
                  <a:off x="-633412" y="1071562"/>
                  <a:ext cx="646200" cy="646200"/>
                </a:xfrm>
                <a:custGeom>
                  <a:avLst/>
                  <a:gdLst/>
                  <a:ahLst/>
                  <a:cxnLst/>
                  <a:rect l="0" t="0" r="0" b="0"/>
                  <a:pathLst>
                    <a:path w="120000" h="120000" extrusionOk="0">
                      <a:moveTo>
                        <a:pt x="11282" y="0"/>
                      </a:moveTo>
                      <a:cubicBezTo>
                        <a:pt x="109743" y="0"/>
                        <a:pt x="109743" y="0"/>
                        <a:pt x="109743" y="0"/>
                      </a:cubicBezTo>
                      <a:cubicBezTo>
                        <a:pt x="115897" y="0"/>
                        <a:pt x="120000" y="5128"/>
                        <a:pt x="120000" y="11282"/>
                      </a:cubicBezTo>
                      <a:cubicBezTo>
                        <a:pt x="120000" y="109743"/>
                        <a:pt x="120000" y="109743"/>
                        <a:pt x="120000" y="109743"/>
                      </a:cubicBezTo>
                      <a:cubicBezTo>
                        <a:pt x="120000" y="115897"/>
                        <a:pt x="115897" y="120000"/>
                        <a:pt x="109743" y="120000"/>
                      </a:cubicBezTo>
                      <a:cubicBezTo>
                        <a:pt x="11282" y="120000"/>
                        <a:pt x="11282" y="120000"/>
                        <a:pt x="11282" y="120000"/>
                      </a:cubicBezTo>
                      <a:cubicBezTo>
                        <a:pt x="5128" y="120000"/>
                        <a:pt x="0" y="115897"/>
                        <a:pt x="0" y="109743"/>
                      </a:cubicBezTo>
                      <a:cubicBezTo>
                        <a:pt x="0" y="11282"/>
                        <a:pt x="0" y="11282"/>
                        <a:pt x="0" y="11282"/>
                      </a:cubicBezTo>
                      <a:cubicBezTo>
                        <a:pt x="0" y="5128"/>
                        <a:pt x="5128" y="0"/>
                        <a:pt x="11282" y="0"/>
                      </a:cubicBezTo>
                      <a:close/>
                    </a:path>
                  </a:pathLst>
                </a:custGeom>
                <a:solidFill>
                  <a:schemeClr val="lt2"/>
                </a:solidFill>
                <a:ln w="28575" cap="flat" cmpd="sng">
                  <a:solidFill>
                    <a:schemeClr val="accent1"/>
                  </a:solidFill>
                  <a:prstDash val="solid"/>
                  <a:miter/>
                  <a:headEnd type="none" w="med" len="med"/>
                  <a:tailEnd type="none" w="med" len="med"/>
                </a:ln>
              </p:spPr>
              <p:txBody>
                <a:bodyPr lIns="91405" tIns="45686" rIns="91405" bIns="45686" anchor="t" anchorCtr="0">
                  <a:noAutofit/>
                </a:bodyPr>
                <a:lstStyle/>
                <a:p>
                  <a:pPr defTabSz="932563">
                    <a:buClr>
                      <a:srgbClr val="000000"/>
                    </a:buClr>
                    <a:defRPr/>
                  </a:pPr>
                  <a:endParaRPr sz="1360">
                    <a:solidFill>
                      <a:srgbClr val="000000"/>
                    </a:solidFill>
                    <a:latin typeface="Arial"/>
                    <a:ea typeface="Arial"/>
                    <a:cs typeface="Arial"/>
                    <a:sym typeface="Arial"/>
                  </a:endParaRPr>
                </a:p>
              </p:txBody>
            </p:sp>
            <p:cxnSp>
              <p:nvCxnSpPr>
                <p:cNvPr id="703" name="Shape 703"/>
                <p:cNvCxnSpPr/>
                <p:nvPr/>
              </p:nvCxnSpPr>
              <p:spPr>
                <a:xfrm rot="10800000">
                  <a:off x="-455612" y="1227024"/>
                  <a:ext cx="0" cy="319200"/>
                </a:xfrm>
                <a:prstGeom prst="straightConnector1">
                  <a:avLst/>
                </a:prstGeom>
                <a:noFill/>
                <a:ln w="28575" cap="rnd" cmpd="sng">
                  <a:solidFill>
                    <a:schemeClr val="accent1"/>
                  </a:solidFill>
                  <a:prstDash val="solid"/>
                  <a:round/>
                  <a:headEnd type="none" w="med" len="med"/>
                  <a:tailEnd type="none" w="med" len="med"/>
                </a:ln>
              </p:spPr>
            </p:cxnSp>
            <p:cxnSp>
              <p:nvCxnSpPr>
                <p:cNvPr id="704" name="Shape 704"/>
                <p:cNvCxnSpPr/>
                <p:nvPr/>
              </p:nvCxnSpPr>
              <p:spPr>
                <a:xfrm rot="10800000">
                  <a:off x="-361937" y="1227024"/>
                  <a:ext cx="0" cy="319200"/>
                </a:xfrm>
                <a:prstGeom prst="straightConnector1">
                  <a:avLst/>
                </a:prstGeom>
                <a:noFill/>
                <a:ln w="28575" cap="rnd" cmpd="sng">
                  <a:solidFill>
                    <a:schemeClr val="accent1"/>
                  </a:solidFill>
                  <a:prstDash val="solid"/>
                  <a:round/>
                  <a:headEnd type="none" w="med" len="med"/>
                  <a:tailEnd type="none" w="med" len="med"/>
                </a:ln>
              </p:spPr>
            </p:cxnSp>
            <p:cxnSp>
              <p:nvCxnSpPr>
                <p:cNvPr id="705" name="Shape 705"/>
                <p:cNvCxnSpPr/>
                <p:nvPr/>
              </p:nvCxnSpPr>
              <p:spPr>
                <a:xfrm rot="10800000">
                  <a:off x="-263512" y="1227024"/>
                  <a:ext cx="0" cy="319200"/>
                </a:xfrm>
                <a:prstGeom prst="straightConnector1">
                  <a:avLst/>
                </a:prstGeom>
                <a:noFill/>
                <a:ln w="28575" cap="rnd" cmpd="sng">
                  <a:solidFill>
                    <a:schemeClr val="accent1"/>
                  </a:solidFill>
                  <a:prstDash val="solid"/>
                  <a:round/>
                  <a:headEnd type="none" w="med" len="med"/>
                  <a:tailEnd type="none" w="med" len="med"/>
                </a:ln>
              </p:spPr>
            </p:cxnSp>
            <p:cxnSp>
              <p:nvCxnSpPr>
                <p:cNvPr id="706" name="Shape 706"/>
                <p:cNvCxnSpPr/>
                <p:nvPr/>
              </p:nvCxnSpPr>
              <p:spPr>
                <a:xfrm rot="10800000">
                  <a:off x="-168268" y="1227024"/>
                  <a:ext cx="0" cy="319200"/>
                </a:xfrm>
                <a:prstGeom prst="straightConnector1">
                  <a:avLst/>
                </a:prstGeom>
                <a:noFill/>
                <a:ln w="28575" cap="rnd" cmpd="sng">
                  <a:solidFill>
                    <a:schemeClr val="accent1"/>
                  </a:solidFill>
                  <a:prstDash val="solid"/>
                  <a:round/>
                  <a:headEnd type="none" w="med" len="med"/>
                  <a:tailEnd type="none" w="med" len="med"/>
                </a:ln>
              </p:spPr>
            </p:cxnSp>
          </p:grpSp>
          <p:grpSp>
            <p:nvGrpSpPr>
              <p:cNvPr id="707" name="Shape 707"/>
              <p:cNvGrpSpPr/>
              <p:nvPr/>
            </p:nvGrpSpPr>
            <p:grpSpPr>
              <a:xfrm>
                <a:off x="5419389" y="2248497"/>
                <a:ext cx="488462" cy="479415"/>
                <a:chOff x="-633412" y="1071562"/>
                <a:chExt cx="646200" cy="646200"/>
              </a:xfrm>
            </p:grpSpPr>
            <p:sp>
              <p:nvSpPr>
                <p:cNvPr id="708" name="Shape 708"/>
                <p:cNvSpPr/>
                <p:nvPr/>
              </p:nvSpPr>
              <p:spPr>
                <a:xfrm>
                  <a:off x="-633412" y="1071562"/>
                  <a:ext cx="646200" cy="646200"/>
                </a:xfrm>
                <a:custGeom>
                  <a:avLst/>
                  <a:gdLst/>
                  <a:ahLst/>
                  <a:cxnLst/>
                  <a:rect l="0" t="0" r="0" b="0"/>
                  <a:pathLst>
                    <a:path w="120000" h="120000" extrusionOk="0">
                      <a:moveTo>
                        <a:pt x="11282" y="0"/>
                      </a:moveTo>
                      <a:cubicBezTo>
                        <a:pt x="109743" y="0"/>
                        <a:pt x="109743" y="0"/>
                        <a:pt x="109743" y="0"/>
                      </a:cubicBezTo>
                      <a:cubicBezTo>
                        <a:pt x="115897" y="0"/>
                        <a:pt x="120000" y="5128"/>
                        <a:pt x="120000" y="11282"/>
                      </a:cubicBezTo>
                      <a:cubicBezTo>
                        <a:pt x="120000" y="109743"/>
                        <a:pt x="120000" y="109743"/>
                        <a:pt x="120000" y="109743"/>
                      </a:cubicBezTo>
                      <a:cubicBezTo>
                        <a:pt x="120000" y="115897"/>
                        <a:pt x="115897" y="120000"/>
                        <a:pt x="109743" y="120000"/>
                      </a:cubicBezTo>
                      <a:cubicBezTo>
                        <a:pt x="11282" y="120000"/>
                        <a:pt x="11282" y="120000"/>
                        <a:pt x="11282" y="120000"/>
                      </a:cubicBezTo>
                      <a:cubicBezTo>
                        <a:pt x="5128" y="120000"/>
                        <a:pt x="0" y="115897"/>
                        <a:pt x="0" y="109743"/>
                      </a:cubicBezTo>
                      <a:cubicBezTo>
                        <a:pt x="0" y="11282"/>
                        <a:pt x="0" y="11282"/>
                        <a:pt x="0" y="11282"/>
                      </a:cubicBezTo>
                      <a:cubicBezTo>
                        <a:pt x="0" y="5128"/>
                        <a:pt x="5128" y="0"/>
                        <a:pt x="11282" y="0"/>
                      </a:cubicBezTo>
                      <a:close/>
                    </a:path>
                  </a:pathLst>
                </a:custGeom>
                <a:solidFill>
                  <a:schemeClr val="lt2"/>
                </a:solidFill>
                <a:ln w="28575" cap="flat" cmpd="sng">
                  <a:solidFill>
                    <a:schemeClr val="accent1"/>
                  </a:solidFill>
                  <a:prstDash val="solid"/>
                  <a:miter/>
                  <a:headEnd type="none" w="med" len="med"/>
                  <a:tailEnd type="none" w="med" len="med"/>
                </a:ln>
              </p:spPr>
              <p:txBody>
                <a:bodyPr lIns="91405" tIns="45686" rIns="91405" bIns="45686" anchor="t" anchorCtr="0">
                  <a:noAutofit/>
                </a:bodyPr>
                <a:lstStyle/>
                <a:p>
                  <a:pPr defTabSz="932563">
                    <a:buClr>
                      <a:srgbClr val="000000"/>
                    </a:buClr>
                    <a:defRPr/>
                  </a:pPr>
                  <a:endParaRPr sz="1360">
                    <a:solidFill>
                      <a:srgbClr val="000000"/>
                    </a:solidFill>
                    <a:latin typeface="Arial"/>
                    <a:ea typeface="Arial"/>
                    <a:cs typeface="Arial"/>
                    <a:sym typeface="Arial"/>
                  </a:endParaRPr>
                </a:p>
              </p:txBody>
            </p:sp>
            <p:cxnSp>
              <p:nvCxnSpPr>
                <p:cNvPr id="709" name="Shape 709"/>
                <p:cNvCxnSpPr/>
                <p:nvPr/>
              </p:nvCxnSpPr>
              <p:spPr>
                <a:xfrm rot="10800000">
                  <a:off x="-455612" y="1227024"/>
                  <a:ext cx="0" cy="319200"/>
                </a:xfrm>
                <a:prstGeom prst="straightConnector1">
                  <a:avLst/>
                </a:prstGeom>
                <a:noFill/>
                <a:ln w="28575" cap="rnd" cmpd="sng">
                  <a:solidFill>
                    <a:schemeClr val="accent1"/>
                  </a:solidFill>
                  <a:prstDash val="solid"/>
                  <a:round/>
                  <a:headEnd type="none" w="med" len="med"/>
                  <a:tailEnd type="none" w="med" len="med"/>
                </a:ln>
              </p:spPr>
            </p:cxnSp>
            <p:cxnSp>
              <p:nvCxnSpPr>
                <p:cNvPr id="710" name="Shape 710"/>
                <p:cNvCxnSpPr/>
                <p:nvPr/>
              </p:nvCxnSpPr>
              <p:spPr>
                <a:xfrm rot="10800000">
                  <a:off x="-361937" y="1227024"/>
                  <a:ext cx="0" cy="319200"/>
                </a:xfrm>
                <a:prstGeom prst="straightConnector1">
                  <a:avLst/>
                </a:prstGeom>
                <a:noFill/>
                <a:ln w="28575" cap="rnd" cmpd="sng">
                  <a:solidFill>
                    <a:schemeClr val="accent1"/>
                  </a:solidFill>
                  <a:prstDash val="solid"/>
                  <a:round/>
                  <a:headEnd type="none" w="med" len="med"/>
                  <a:tailEnd type="none" w="med" len="med"/>
                </a:ln>
              </p:spPr>
            </p:cxnSp>
            <p:cxnSp>
              <p:nvCxnSpPr>
                <p:cNvPr id="711" name="Shape 711"/>
                <p:cNvCxnSpPr/>
                <p:nvPr/>
              </p:nvCxnSpPr>
              <p:spPr>
                <a:xfrm rot="10800000">
                  <a:off x="-263512" y="1227024"/>
                  <a:ext cx="0" cy="319200"/>
                </a:xfrm>
                <a:prstGeom prst="straightConnector1">
                  <a:avLst/>
                </a:prstGeom>
                <a:noFill/>
                <a:ln w="28575" cap="rnd" cmpd="sng">
                  <a:solidFill>
                    <a:schemeClr val="accent1"/>
                  </a:solidFill>
                  <a:prstDash val="solid"/>
                  <a:round/>
                  <a:headEnd type="none" w="med" len="med"/>
                  <a:tailEnd type="none" w="med" len="med"/>
                </a:ln>
              </p:spPr>
            </p:cxnSp>
            <p:cxnSp>
              <p:nvCxnSpPr>
                <p:cNvPr id="712" name="Shape 712"/>
                <p:cNvCxnSpPr/>
                <p:nvPr/>
              </p:nvCxnSpPr>
              <p:spPr>
                <a:xfrm rot="10800000">
                  <a:off x="-168268" y="1227024"/>
                  <a:ext cx="0" cy="319200"/>
                </a:xfrm>
                <a:prstGeom prst="straightConnector1">
                  <a:avLst/>
                </a:prstGeom>
                <a:noFill/>
                <a:ln w="28575" cap="rnd" cmpd="sng">
                  <a:solidFill>
                    <a:schemeClr val="accent1"/>
                  </a:solidFill>
                  <a:prstDash val="solid"/>
                  <a:round/>
                  <a:headEnd type="none" w="med" len="med"/>
                  <a:tailEnd type="none" w="med" len="med"/>
                </a:ln>
              </p:spPr>
            </p:cxnSp>
          </p:grpSp>
        </p:grpSp>
      </p:grpSp>
      <p:grpSp>
        <p:nvGrpSpPr>
          <p:cNvPr id="713" name="Shape 713"/>
          <p:cNvGrpSpPr/>
          <p:nvPr/>
        </p:nvGrpSpPr>
        <p:grpSpPr>
          <a:xfrm>
            <a:off x="7288599" y="2504073"/>
            <a:ext cx="1185933" cy="1189094"/>
            <a:chOff x="7669850" y="1846158"/>
            <a:chExt cx="1186200" cy="1189200"/>
          </a:xfrm>
        </p:grpSpPr>
        <p:grpSp>
          <p:nvGrpSpPr>
            <p:cNvPr id="714" name="Shape 714"/>
            <p:cNvGrpSpPr/>
            <p:nvPr/>
          </p:nvGrpSpPr>
          <p:grpSpPr>
            <a:xfrm>
              <a:off x="8113241" y="2302129"/>
              <a:ext cx="298852" cy="314504"/>
              <a:chOff x="4271962" y="4619625"/>
              <a:chExt cx="366600" cy="385800"/>
            </a:xfrm>
          </p:grpSpPr>
          <p:sp>
            <p:nvSpPr>
              <p:cNvPr id="715" name="Shape 715"/>
              <p:cNvSpPr/>
              <p:nvPr/>
            </p:nvSpPr>
            <p:spPr>
              <a:xfrm>
                <a:off x="4271962" y="4619625"/>
                <a:ext cx="366600" cy="385800"/>
              </a:xfrm>
              <a:custGeom>
                <a:avLst/>
                <a:gdLst/>
                <a:ahLst/>
                <a:cxnLst/>
                <a:rect l="0" t="0" r="0" b="0"/>
                <a:pathLst>
                  <a:path w="120000" h="120000" extrusionOk="0">
                    <a:moveTo>
                      <a:pt x="118723" y="76530"/>
                    </a:moveTo>
                    <a:cubicBezTo>
                      <a:pt x="117446" y="74081"/>
                      <a:pt x="116170" y="72244"/>
                      <a:pt x="113617" y="71020"/>
                    </a:cubicBezTo>
                    <a:cubicBezTo>
                      <a:pt x="107872" y="67959"/>
                      <a:pt x="107872" y="67959"/>
                      <a:pt x="107872" y="67959"/>
                    </a:cubicBezTo>
                    <a:cubicBezTo>
                      <a:pt x="105957" y="66734"/>
                      <a:pt x="104680" y="64285"/>
                      <a:pt x="105319" y="61836"/>
                    </a:cubicBezTo>
                    <a:cubicBezTo>
                      <a:pt x="105319" y="60612"/>
                      <a:pt x="105319" y="59387"/>
                      <a:pt x="105319" y="57551"/>
                    </a:cubicBezTo>
                    <a:cubicBezTo>
                      <a:pt x="105319" y="56326"/>
                      <a:pt x="105319" y="54489"/>
                      <a:pt x="105319" y="53265"/>
                    </a:cubicBezTo>
                    <a:cubicBezTo>
                      <a:pt x="104680" y="50816"/>
                      <a:pt x="105957" y="48979"/>
                      <a:pt x="107872" y="47755"/>
                    </a:cubicBezTo>
                    <a:cubicBezTo>
                      <a:pt x="113617" y="44081"/>
                      <a:pt x="113617" y="44081"/>
                      <a:pt x="113617" y="44081"/>
                    </a:cubicBezTo>
                    <a:cubicBezTo>
                      <a:pt x="118723" y="41632"/>
                      <a:pt x="120000" y="36122"/>
                      <a:pt x="117446" y="31836"/>
                    </a:cubicBezTo>
                    <a:cubicBezTo>
                      <a:pt x="112340" y="22653"/>
                      <a:pt x="112340" y="22653"/>
                      <a:pt x="112340" y="22653"/>
                    </a:cubicBezTo>
                    <a:cubicBezTo>
                      <a:pt x="110425" y="20204"/>
                      <a:pt x="107234" y="18367"/>
                      <a:pt x="103404" y="18367"/>
                    </a:cubicBezTo>
                    <a:cubicBezTo>
                      <a:pt x="102127" y="18367"/>
                      <a:pt x="100212" y="18367"/>
                      <a:pt x="98936" y="19591"/>
                    </a:cubicBezTo>
                    <a:cubicBezTo>
                      <a:pt x="93191" y="22653"/>
                      <a:pt x="93191" y="22653"/>
                      <a:pt x="93191" y="22653"/>
                    </a:cubicBezTo>
                    <a:cubicBezTo>
                      <a:pt x="91276" y="23877"/>
                      <a:pt x="88723" y="23877"/>
                      <a:pt x="86170" y="22040"/>
                    </a:cubicBezTo>
                    <a:cubicBezTo>
                      <a:pt x="86170" y="22040"/>
                      <a:pt x="85531" y="21428"/>
                      <a:pt x="84893" y="20816"/>
                    </a:cubicBezTo>
                    <a:cubicBezTo>
                      <a:pt x="82978" y="19591"/>
                      <a:pt x="81702" y="18979"/>
                      <a:pt x="79148" y="17755"/>
                    </a:cubicBezTo>
                    <a:cubicBezTo>
                      <a:pt x="78510" y="17142"/>
                      <a:pt x="77234" y="16530"/>
                      <a:pt x="77234" y="12857"/>
                    </a:cubicBezTo>
                    <a:cubicBezTo>
                      <a:pt x="77234" y="6122"/>
                      <a:pt x="77234" y="6122"/>
                      <a:pt x="77234" y="6122"/>
                    </a:cubicBezTo>
                    <a:cubicBezTo>
                      <a:pt x="77234" y="0"/>
                      <a:pt x="68936" y="0"/>
                      <a:pt x="65106" y="0"/>
                    </a:cubicBezTo>
                    <a:cubicBezTo>
                      <a:pt x="54255" y="0"/>
                      <a:pt x="54255" y="0"/>
                      <a:pt x="54255" y="0"/>
                    </a:cubicBezTo>
                    <a:cubicBezTo>
                      <a:pt x="51063" y="0"/>
                      <a:pt x="45957" y="0"/>
                      <a:pt x="45957" y="6122"/>
                    </a:cubicBezTo>
                    <a:cubicBezTo>
                      <a:pt x="45957" y="12244"/>
                      <a:pt x="45957" y="12244"/>
                      <a:pt x="45957" y="12244"/>
                    </a:cubicBezTo>
                    <a:cubicBezTo>
                      <a:pt x="45957" y="14693"/>
                      <a:pt x="44042" y="16530"/>
                      <a:pt x="41489" y="17755"/>
                    </a:cubicBezTo>
                    <a:cubicBezTo>
                      <a:pt x="38297" y="18979"/>
                      <a:pt x="35744" y="20816"/>
                      <a:pt x="33191" y="22040"/>
                    </a:cubicBezTo>
                    <a:cubicBezTo>
                      <a:pt x="31914" y="23877"/>
                      <a:pt x="28723" y="23877"/>
                      <a:pt x="26808" y="22653"/>
                    </a:cubicBezTo>
                    <a:cubicBezTo>
                      <a:pt x="21063" y="19591"/>
                      <a:pt x="21063" y="19591"/>
                      <a:pt x="21063" y="19591"/>
                    </a:cubicBezTo>
                    <a:cubicBezTo>
                      <a:pt x="19787" y="18367"/>
                      <a:pt x="17872" y="18367"/>
                      <a:pt x="15957" y="18367"/>
                    </a:cubicBezTo>
                    <a:cubicBezTo>
                      <a:pt x="12765" y="18367"/>
                      <a:pt x="9574" y="20204"/>
                      <a:pt x="7659" y="22653"/>
                    </a:cubicBezTo>
                    <a:cubicBezTo>
                      <a:pt x="2553" y="31836"/>
                      <a:pt x="2553" y="31836"/>
                      <a:pt x="2553" y="31836"/>
                    </a:cubicBezTo>
                    <a:cubicBezTo>
                      <a:pt x="1276" y="33673"/>
                      <a:pt x="638" y="36122"/>
                      <a:pt x="1276" y="38571"/>
                    </a:cubicBezTo>
                    <a:cubicBezTo>
                      <a:pt x="1914" y="41020"/>
                      <a:pt x="3829" y="42857"/>
                      <a:pt x="5744" y="44081"/>
                    </a:cubicBezTo>
                    <a:cubicBezTo>
                      <a:pt x="12127" y="47755"/>
                      <a:pt x="12127" y="47755"/>
                      <a:pt x="12127" y="47755"/>
                    </a:cubicBezTo>
                    <a:cubicBezTo>
                      <a:pt x="14042" y="48979"/>
                      <a:pt x="14680" y="50816"/>
                      <a:pt x="14680" y="53265"/>
                    </a:cubicBezTo>
                    <a:cubicBezTo>
                      <a:pt x="14680" y="54489"/>
                      <a:pt x="14680" y="56326"/>
                      <a:pt x="14680" y="57551"/>
                    </a:cubicBezTo>
                    <a:cubicBezTo>
                      <a:pt x="14680" y="59387"/>
                      <a:pt x="14680" y="60612"/>
                      <a:pt x="14680" y="62448"/>
                    </a:cubicBezTo>
                    <a:cubicBezTo>
                      <a:pt x="14680" y="64285"/>
                      <a:pt x="14042" y="66734"/>
                      <a:pt x="12127" y="67959"/>
                    </a:cubicBezTo>
                    <a:cubicBezTo>
                      <a:pt x="5744" y="71020"/>
                      <a:pt x="5744" y="71020"/>
                      <a:pt x="5744" y="71020"/>
                    </a:cubicBezTo>
                    <a:cubicBezTo>
                      <a:pt x="1276" y="73469"/>
                      <a:pt x="0" y="78979"/>
                      <a:pt x="2553" y="83877"/>
                    </a:cubicBezTo>
                    <a:cubicBezTo>
                      <a:pt x="7659" y="92448"/>
                      <a:pt x="7659" y="92448"/>
                      <a:pt x="7659" y="92448"/>
                    </a:cubicBezTo>
                    <a:cubicBezTo>
                      <a:pt x="9574" y="95510"/>
                      <a:pt x="12765" y="97346"/>
                      <a:pt x="15957" y="97346"/>
                    </a:cubicBezTo>
                    <a:cubicBezTo>
                      <a:pt x="17872" y="97346"/>
                      <a:pt x="19787" y="96734"/>
                      <a:pt x="21063" y="96122"/>
                    </a:cubicBezTo>
                    <a:cubicBezTo>
                      <a:pt x="26808" y="92448"/>
                      <a:pt x="26808" y="92448"/>
                      <a:pt x="26808" y="92448"/>
                    </a:cubicBezTo>
                    <a:cubicBezTo>
                      <a:pt x="28723" y="91836"/>
                      <a:pt x="31276" y="91836"/>
                      <a:pt x="33191" y="93061"/>
                    </a:cubicBezTo>
                    <a:cubicBezTo>
                      <a:pt x="35744" y="94897"/>
                      <a:pt x="38297" y="96122"/>
                      <a:pt x="42127" y="97346"/>
                    </a:cubicBezTo>
                    <a:cubicBezTo>
                      <a:pt x="44042" y="98571"/>
                      <a:pt x="45957" y="101020"/>
                      <a:pt x="45957" y="102857"/>
                    </a:cubicBezTo>
                    <a:cubicBezTo>
                      <a:pt x="45957" y="108979"/>
                      <a:pt x="45957" y="108979"/>
                      <a:pt x="45957" y="108979"/>
                    </a:cubicBezTo>
                    <a:cubicBezTo>
                      <a:pt x="45957" y="114489"/>
                      <a:pt x="49148" y="119999"/>
                      <a:pt x="54893" y="119999"/>
                    </a:cubicBezTo>
                    <a:cubicBezTo>
                      <a:pt x="65106" y="119999"/>
                      <a:pt x="65106" y="119999"/>
                      <a:pt x="65106" y="119999"/>
                    </a:cubicBezTo>
                    <a:cubicBezTo>
                      <a:pt x="70851" y="119999"/>
                      <a:pt x="77234" y="114489"/>
                      <a:pt x="77234" y="108979"/>
                    </a:cubicBezTo>
                    <a:cubicBezTo>
                      <a:pt x="77234" y="102857"/>
                      <a:pt x="77234" y="102857"/>
                      <a:pt x="77234" y="102857"/>
                    </a:cubicBezTo>
                    <a:cubicBezTo>
                      <a:pt x="77234" y="99183"/>
                      <a:pt x="78510" y="97959"/>
                      <a:pt x="79787" y="97346"/>
                    </a:cubicBezTo>
                    <a:cubicBezTo>
                      <a:pt x="82340" y="96122"/>
                      <a:pt x="84893" y="94897"/>
                      <a:pt x="87446" y="93061"/>
                    </a:cubicBezTo>
                    <a:cubicBezTo>
                      <a:pt x="89361" y="91836"/>
                      <a:pt x="91276" y="91836"/>
                      <a:pt x="93829" y="92448"/>
                    </a:cubicBezTo>
                    <a:cubicBezTo>
                      <a:pt x="98936" y="96122"/>
                      <a:pt x="98936" y="96122"/>
                      <a:pt x="98936" y="96122"/>
                    </a:cubicBezTo>
                    <a:cubicBezTo>
                      <a:pt x="100851" y="96734"/>
                      <a:pt x="102127" y="97346"/>
                      <a:pt x="104042" y="97346"/>
                    </a:cubicBezTo>
                    <a:cubicBezTo>
                      <a:pt x="104042" y="97346"/>
                      <a:pt x="104042" y="97346"/>
                      <a:pt x="104042" y="97346"/>
                    </a:cubicBezTo>
                    <a:cubicBezTo>
                      <a:pt x="107234" y="97346"/>
                      <a:pt x="110425" y="95510"/>
                      <a:pt x="112340" y="92448"/>
                    </a:cubicBezTo>
                    <a:cubicBezTo>
                      <a:pt x="117446" y="83877"/>
                      <a:pt x="117446" y="83877"/>
                      <a:pt x="117446" y="83877"/>
                    </a:cubicBezTo>
                    <a:cubicBezTo>
                      <a:pt x="118723" y="81428"/>
                      <a:pt x="119361" y="78979"/>
                      <a:pt x="118723" y="76530"/>
                    </a:cubicBezTo>
                    <a:close/>
                    <a:moveTo>
                      <a:pt x="113617" y="81428"/>
                    </a:moveTo>
                    <a:cubicBezTo>
                      <a:pt x="108510" y="90612"/>
                      <a:pt x="108510" y="90612"/>
                      <a:pt x="108510" y="90612"/>
                    </a:cubicBezTo>
                    <a:cubicBezTo>
                      <a:pt x="107234" y="91836"/>
                      <a:pt x="105957" y="93061"/>
                      <a:pt x="104042" y="93061"/>
                    </a:cubicBezTo>
                    <a:cubicBezTo>
                      <a:pt x="102765" y="93061"/>
                      <a:pt x="102127" y="92448"/>
                      <a:pt x="100851" y="92448"/>
                    </a:cubicBezTo>
                    <a:cubicBezTo>
                      <a:pt x="95106" y="88775"/>
                      <a:pt x="95106" y="88775"/>
                      <a:pt x="95106" y="88775"/>
                    </a:cubicBezTo>
                    <a:cubicBezTo>
                      <a:pt x="91914" y="86938"/>
                      <a:pt x="88085" y="87551"/>
                      <a:pt x="84255" y="89387"/>
                    </a:cubicBezTo>
                    <a:cubicBezTo>
                      <a:pt x="82340" y="91224"/>
                      <a:pt x="80425" y="92448"/>
                      <a:pt x="77872" y="93673"/>
                    </a:cubicBezTo>
                    <a:cubicBezTo>
                      <a:pt x="74680" y="94897"/>
                      <a:pt x="72765" y="97959"/>
                      <a:pt x="72765" y="102244"/>
                    </a:cubicBezTo>
                    <a:cubicBezTo>
                      <a:pt x="72765" y="108979"/>
                      <a:pt x="72765" y="108979"/>
                      <a:pt x="72765" y="108979"/>
                    </a:cubicBezTo>
                    <a:cubicBezTo>
                      <a:pt x="72765" y="111428"/>
                      <a:pt x="68297" y="115714"/>
                      <a:pt x="65106" y="115714"/>
                    </a:cubicBezTo>
                    <a:cubicBezTo>
                      <a:pt x="54255" y="115714"/>
                      <a:pt x="54255" y="115714"/>
                      <a:pt x="54255" y="115714"/>
                    </a:cubicBezTo>
                    <a:cubicBezTo>
                      <a:pt x="51702" y="115714"/>
                      <a:pt x="49787" y="112040"/>
                      <a:pt x="49787" y="108979"/>
                    </a:cubicBezTo>
                    <a:cubicBezTo>
                      <a:pt x="49787" y="102244"/>
                      <a:pt x="49787" y="102244"/>
                      <a:pt x="49787" y="102244"/>
                    </a:cubicBezTo>
                    <a:cubicBezTo>
                      <a:pt x="49787" y="98571"/>
                      <a:pt x="47234" y="95510"/>
                      <a:pt x="43404" y="93673"/>
                    </a:cubicBezTo>
                    <a:cubicBezTo>
                      <a:pt x="40212" y="92448"/>
                      <a:pt x="37659" y="90612"/>
                      <a:pt x="35744" y="89387"/>
                    </a:cubicBezTo>
                    <a:cubicBezTo>
                      <a:pt x="33829" y="88163"/>
                      <a:pt x="31914" y="87551"/>
                      <a:pt x="30000" y="87551"/>
                    </a:cubicBezTo>
                    <a:cubicBezTo>
                      <a:pt x="28085" y="87551"/>
                      <a:pt x="26170" y="88163"/>
                      <a:pt x="24893" y="88775"/>
                    </a:cubicBezTo>
                    <a:cubicBezTo>
                      <a:pt x="18510" y="92448"/>
                      <a:pt x="18510" y="92448"/>
                      <a:pt x="18510" y="92448"/>
                    </a:cubicBezTo>
                    <a:cubicBezTo>
                      <a:pt x="17872" y="92448"/>
                      <a:pt x="17234" y="93061"/>
                      <a:pt x="15957" y="93061"/>
                    </a:cubicBezTo>
                    <a:cubicBezTo>
                      <a:pt x="14042" y="93061"/>
                      <a:pt x="12127" y="91836"/>
                      <a:pt x="11489" y="90612"/>
                    </a:cubicBezTo>
                    <a:cubicBezTo>
                      <a:pt x="6382" y="81428"/>
                      <a:pt x="6382" y="81428"/>
                      <a:pt x="6382" y="81428"/>
                    </a:cubicBezTo>
                    <a:cubicBezTo>
                      <a:pt x="4468" y="78979"/>
                      <a:pt x="5744" y="75918"/>
                      <a:pt x="8297" y="74693"/>
                    </a:cubicBezTo>
                    <a:cubicBezTo>
                      <a:pt x="14042" y="71020"/>
                      <a:pt x="14042" y="71020"/>
                      <a:pt x="14042" y="71020"/>
                    </a:cubicBezTo>
                    <a:cubicBezTo>
                      <a:pt x="17234" y="69183"/>
                      <a:pt x="19148" y="65510"/>
                      <a:pt x="19148" y="61836"/>
                    </a:cubicBezTo>
                    <a:cubicBezTo>
                      <a:pt x="18510" y="59999"/>
                      <a:pt x="18510" y="58775"/>
                      <a:pt x="18510" y="57551"/>
                    </a:cubicBezTo>
                    <a:cubicBezTo>
                      <a:pt x="18510" y="56326"/>
                      <a:pt x="18510" y="54489"/>
                      <a:pt x="19148" y="53265"/>
                    </a:cubicBezTo>
                    <a:cubicBezTo>
                      <a:pt x="19148" y="49591"/>
                      <a:pt x="17234" y="45918"/>
                      <a:pt x="14042" y="44081"/>
                    </a:cubicBezTo>
                    <a:cubicBezTo>
                      <a:pt x="8297" y="40408"/>
                      <a:pt x="8297" y="40408"/>
                      <a:pt x="8297" y="40408"/>
                    </a:cubicBezTo>
                    <a:cubicBezTo>
                      <a:pt x="7021" y="39795"/>
                      <a:pt x="5744" y="38571"/>
                      <a:pt x="5744" y="37346"/>
                    </a:cubicBezTo>
                    <a:cubicBezTo>
                      <a:pt x="5106" y="36122"/>
                      <a:pt x="5744" y="34897"/>
                      <a:pt x="6382" y="33673"/>
                    </a:cubicBezTo>
                    <a:cubicBezTo>
                      <a:pt x="11489" y="24489"/>
                      <a:pt x="11489" y="24489"/>
                      <a:pt x="11489" y="24489"/>
                    </a:cubicBezTo>
                    <a:cubicBezTo>
                      <a:pt x="12765" y="22653"/>
                      <a:pt x="14042" y="22040"/>
                      <a:pt x="15957" y="22040"/>
                    </a:cubicBezTo>
                    <a:cubicBezTo>
                      <a:pt x="17234" y="22040"/>
                      <a:pt x="17872" y="22040"/>
                      <a:pt x="19148" y="22653"/>
                    </a:cubicBezTo>
                    <a:cubicBezTo>
                      <a:pt x="24893" y="25714"/>
                      <a:pt x="24893" y="25714"/>
                      <a:pt x="24893" y="25714"/>
                    </a:cubicBezTo>
                    <a:cubicBezTo>
                      <a:pt x="28085" y="27551"/>
                      <a:pt x="32553" y="27551"/>
                      <a:pt x="35744" y="25102"/>
                    </a:cubicBezTo>
                    <a:cubicBezTo>
                      <a:pt x="38297" y="23877"/>
                      <a:pt x="40851" y="22653"/>
                      <a:pt x="43404" y="21428"/>
                    </a:cubicBezTo>
                    <a:cubicBezTo>
                      <a:pt x="47234" y="19591"/>
                      <a:pt x="49787" y="15918"/>
                      <a:pt x="49787" y="12244"/>
                    </a:cubicBezTo>
                    <a:cubicBezTo>
                      <a:pt x="49787" y="6122"/>
                      <a:pt x="49787" y="6122"/>
                      <a:pt x="49787" y="6122"/>
                    </a:cubicBezTo>
                    <a:cubicBezTo>
                      <a:pt x="49787" y="4285"/>
                      <a:pt x="49787" y="4285"/>
                      <a:pt x="54255" y="4285"/>
                    </a:cubicBezTo>
                    <a:cubicBezTo>
                      <a:pt x="65106" y="4285"/>
                      <a:pt x="65106" y="4285"/>
                      <a:pt x="65106" y="4285"/>
                    </a:cubicBezTo>
                    <a:cubicBezTo>
                      <a:pt x="70851" y="4285"/>
                      <a:pt x="72765" y="4897"/>
                      <a:pt x="72765" y="6122"/>
                    </a:cubicBezTo>
                    <a:cubicBezTo>
                      <a:pt x="72765" y="12244"/>
                      <a:pt x="72765" y="12244"/>
                      <a:pt x="72765" y="12244"/>
                    </a:cubicBezTo>
                    <a:cubicBezTo>
                      <a:pt x="72765" y="17142"/>
                      <a:pt x="74680" y="20204"/>
                      <a:pt x="77872" y="21428"/>
                    </a:cubicBezTo>
                    <a:cubicBezTo>
                      <a:pt x="79787" y="22040"/>
                      <a:pt x="80425" y="23265"/>
                      <a:pt x="82340" y="23877"/>
                    </a:cubicBezTo>
                    <a:cubicBezTo>
                      <a:pt x="82978" y="24489"/>
                      <a:pt x="83617" y="25102"/>
                      <a:pt x="84255" y="25714"/>
                    </a:cubicBezTo>
                    <a:cubicBezTo>
                      <a:pt x="87446" y="27551"/>
                      <a:pt x="91914" y="28163"/>
                      <a:pt x="95106" y="26326"/>
                    </a:cubicBezTo>
                    <a:cubicBezTo>
                      <a:pt x="100851" y="22653"/>
                      <a:pt x="100851" y="22653"/>
                      <a:pt x="100851" y="22653"/>
                    </a:cubicBezTo>
                    <a:cubicBezTo>
                      <a:pt x="102127" y="22653"/>
                      <a:pt x="102765" y="22040"/>
                      <a:pt x="104042" y="22040"/>
                    </a:cubicBezTo>
                    <a:cubicBezTo>
                      <a:pt x="105957" y="22040"/>
                      <a:pt x="107234" y="23265"/>
                      <a:pt x="108510" y="24489"/>
                    </a:cubicBezTo>
                    <a:cubicBezTo>
                      <a:pt x="113617" y="33673"/>
                      <a:pt x="113617" y="33673"/>
                      <a:pt x="113617" y="33673"/>
                    </a:cubicBezTo>
                    <a:cubicBezTo>
                      <a:pt x="115531" y="36122"/>
                      <a:pt x="114255" y="39183"/>
                      <a:pt x="111702" y="40408"/>
                    </a:cubicBezTo>
                    <a:cubicBezTo>
                      <a:pt x="105957" y="44081"/>
                      <a:pt x="105957" y="44081"/>
                      <a:pt x="105957" y="44081"/>
                    </a:cubicBezTo>
                    <a:cubicBezTo>
                      <a:pt x="102765" y="45918"/>
                      <a:pt x="100851" y="49591"/>
                      <a:pt x="100851" y="53265"/>
                    </a:cubicBezTo>
                    <a:cubicBezTo>
                      <a:pt x="101489" y="55102"/>
                      <a:pt x="101489" y="56326"/>
                      <a:pt x="101489" y="57551"/>
                    </a:cubicBezTo>
                    <a:cubicBezTo>
                      <a:pt x="101489" y="58775"/>
                      <a:pt x="101489" y="60612"/>
                      <a:pt x="100851" y="61836"/>
                    </a:cubicBezTo>
                    <a:cubicBezTo>
                      <a:pt x="100851" y="65510"/>
                      <a:pt x="102765" y="69183"/>
                      <a:pt x="105957" y="71020"/>
                    </a:cubicBezTo>
                    <a:cubicBezTo>
                      <a:pt x="111702" y="74693"/>
                      <a:pt x="111702" y="74693"/>
                      <a:pt x="111702" y="74693"/>
                    </a:cubicBezTo>
                    <a:cubicBezTo>
                      <a:pt x="112978" y="75306"/>
                      <a:pt x="114255" y="76530"/>
                      <a:pt x="114255" y="77755"/>
                    </a:cubicBezTo>
                    <a:cubicBezTo>
                      <a:pt x="114893" y="78979"/>
                      <a:pt x="114255" y="80204"/>
                      <a:pt x="113617" y="81428"/>
                    </a:cubicBezTo>
                    <a:close/>
                  </a:path>
                </a:pathLst>
              </a:custGeom>
              <a:solidFill>
                <a:schemeClr val="lt2"/>
              </a:solidFill>
              <a:ln w="9525" cap="flat" cmpd="sng">
                <a:solidFill>
                  <a:schemeClr val="dk1"/>
                </a:solidFill>
                <a:prstDash val="solid"/>
                <a:round/>
                <a:headEnd type="none" w="med" len="med"/>
                <a:tailEnd type="none" w="med" len="med"/>
              </a:ln>
            </p:spPr>
            <p:txBody>
              <a:bodyPr lIns="91405" tIns="45686" rIns="91405" bIns="45686" anchor="t" anchorCtr="0">
                <a:noAutofit/>
              </a:bodyPr>
              <a:lstStyle/>
              <a:p>
                <a:pPr defTabSz="932563">
                  <a:buClr>
                    <a:srgbClr val="353535"/>
                  </a:buClr>
                  <a:defRPr/>
                </a:pPr>
                <a:endParaRPr sz="1767">
                  <a:solidFill>
                    <a:srgbClr val="353535"/>
                  </a:solidFill>
                  <a:latin typeface="Arial"/>
                  <a:ea typeface="Arial"/>
                  <a:cs typeface="Arial"/>
                  <a:sym typeface="Arial"/>
                </a:endParaRPr>
              </a:p>
            </p:txBody>
          </p:sp>
          <p:sp>
            <p:nvSpPr>
              <p:cNvPr id="716" name="Shape 716"/>
              <p:cNvSpPr/>
              <p:nvPr/>
            </p:nvSpPr>
            <p:spPr>
              <a:xfrm>
                <a:off x="4400550" y="4749800"/>
                <a:ext cx="109500" cy="109500"/>
              </a:xfrm>
              <a:custGeom>
                <a:avLst/>
                <a:gdLst/>
                <a:ahLst/>
                <a:cxnLst/>
                <a:rect l="0" t="0" r="0" b="0"/>
                <a:pathLst>
                  <a:path w="120000" h="120000" extrusionOk="0">
                    <a:moveTo>
                      <a:pt x="59999" y="0"/>
                    </a:moveTo>
                    <a:cubicBezTo>
                      <a:pt x="27857" y="0"/>
                      <a:pt x="0" y="27857"/>
                      <a:pt x="0" y="59999"/>
                    </a:cubicBezTo>
                    <a:cubicBezTo>
                      <a:pt x="0" y="92142"/>
                      <a:pt x="27857" y="119999"/>
                      <a:pt x="59999" y="119999"/>
                    </a:cubicBezTo>
                    <a:cubicBezTo>
                      <a:pt x="92142" y="119999"/>
                      <a:pt x="119999" y="94285"/>
                      <a:pt x="119999" y="59999"/>
                    </a:cubicBezTo>
                    <a:cubicBezTo>
                      <a:pt x="119999" y="27857"/>
                      <a:pt x="92142" y="0"/>
                      <a:pt x="59999" y="0"/>
                    </a:cubicBezTo>
                    <a:close/>
                    <a:moveTo>
                      <a:pt x="59999" y="104999"/>
                    </a:moveTo>
                    <a:cubicBezTo>
                      <a:pt x="34285" y="104999"/>
                      <a:pt x="14999" y="85714"/>
                      <a:pt x="14999" y="59999"/>
                    </a:cubicBezTo>
                    <a:cubicBezTo>
                      <a:pt x="14999" y="36428"/>
                      <a:pt x="34285" y="14999"/>
                      <a:pt x="59999" y="14999"/>
                    </a:cubicBezTo>
                    <a:cubicBezTo>
                      <a:pt x="85714" y="14999"/>
                      <a:pt x="104999" y="36428"/>
                      <a:pt x="104999" y="59999"/>
                    </a:cubicBezTo>
                    <a:cubicBezTo>
                      <a:pt x="104999" y="85714"/>
                      <a:pt x="85714" y="104999"/>
                      <a:pt x="59999" y="104999"/>
                    </a:cubicBezTo>
                    <a:close/>
                  </a:path>
                </a:pathLst>
              </a:custGeom>
              <a:solidFill>
                <a:schemeClr val="accent1"/>
              </a:solidFill>
              <a:ln w="9525" cap="flat" cmpd="sng">
                <a:solidFill>
                  <a:schemeClr val="dk1"/>
                </a:solidFill>
                <a:prstDash val="solid"/>
                <a:round/>
                <a:headEnd type="none" w="med" len="med"/>
                <a:tailEnd type="none" w="med" len="med"/>
              </a:ln>
            </p:spPr>
            <p:txBody>
              <a:bodyPr lIns="91405" tIns="45686" rIns="91405" bIns="45686" anchor="t" anchorCtr="0">
                <a:noAutofit/>
              </a:bodyPr>
              <a:lstStyle/>
              <a:p>
                <a:pPr defTabSz="932563">
                  <a:buClr>
                    <a:srgbClr val="353535"/>
                  </a:buClr>
                  <a:defRPr/>
                </a:pPr>
                <a:endParaRPr sz="1767">
                  <a:solidFill>
                    <a:srgbClr val="353535"/>
                  </a:solidFill>
                  <a:latin typeface="Arial"/>
                  <a:ea typeface="Arial"/>
                  <a:cs typeface="Arial"/>
                  <a:sym typeface="Arial"/>
                </a:endParaRPr>
              </a:p>
            </p:txBody>
          </p:sp>
        </p:grpSp>
        <p:sp>
          <p:nvSpPr>
            <p:cNvPr id="717" name="Shape 717"/>
            <p:cNvSpPr/>
            <p:nvPr/>
          </p:nvSpPr>
          <p:spPr>
            <a:xfrm>
              <a:off x="7669850" y="1846158"/>
              <a:ext cx="1186200" cy="1189200"/>
            </a:xfrm>
            <a:custGeom>
              <a:avLst/>
              <a:gdLst/>
              <a:ahLst/>
              <a:cxnLst/>
              <a:rect l="0" t="0" r="0" b="0"/>
              <a:pathLst>
                <a:path w="120000" h="120000" extrusionOk="0">
                  <a:moveTo>
                    <a:pt x="61818" y="120000"/>
                  </a:moveTo>
                  <a:cubicBezTo>
                    <a:pt x="40727" y="98972"/>
                    <a:pt x="40727" y="98972"/>
                    <a:pt x="40727" y="98972"/>
                  </a:cubicBezTo>
                  <a:cubicBezTo>
                    <a:pt x="61818" y="77945"/>
                    <a:pt x="61818" y="77945"/>
                    <a:pt x="61818" y="77945"/>
                  </a:cubicBezTo>
                  <a:cubicBezTo>
                    <a:pt x="61818" y="91722"/>
                    <a:pt x="61818" y="91722"/>
                    <a:pt x="61818" y="91722"/>
                  </a:cubicBezTo>
                  <a:cubicBezTo>
                    <a:pt x="70909" y="91359"/>
                    <a:pt x="79272" y="87009"/>
                    <a:pt x="85090" y="79758"/>
                  </a:cubicBezTo>
                  <a:cubicBezTo>
                    <a:pt x="86181" y="77945"/>
                    <a:pt x="86181" y="77945"/>
                    <a:pt x="86181" y="77945"/>
                  </a:cubicBezTo>
                  <a:cubicBezTo>
                    <a:pt x="96727" y="88459"/>
                    <a:pt x="96727" y="88459"/>
                    <a:pt x="96727" y="88459"/>
                  </a:cubicBezTo>
                  <a:cubicBezTo>
                    <a:pt x="95636" y="89909"/>
                    <a:pt x="95636" y="89909"/>
                    <a:pt x="95636" y="89909"/>
                  </a:cubicBezTo>
                  <a:cubicBezTo>
                    <a:pt x="87272" y="99697"/>
                    <a:pt x="74909" y="105861"/>
                    <a:pt x="61818" y="106223"/>
                  </a:cubicBezTo>
                  <a:lnTo>
                    <a:pt x="61818" y="120000"/>
                  </a:lnTo>
                  <a:close/>
                  <a:moveTo>
                    <a:pt x="45818" y="98972"/>
                  </a:moveTo>
                  <a:cubicBezTo>
                    <a:pt x="58181" y="111661"/>
                    <a:pt x="58181" y="111661"/>
                    <a:pt x="58181" y="111661"/>
                  </a:cubicBezTo>
                  <a:cubicBezTo>
                    <a:pt x="58181" y="102960"/>
                    <a:pt x="58181" y="102960"/>
                    <a:pt x="58181" y="102960"/>
                  </a:cubicBezTo>
                  <a:cubicBezTo>
                    <a:pt x="60000" y="102960"/>
                    <a:pt x="60000" y="102960"/>
                    <a:pt x="60000" y="102960"/>
                  </a:cubicBezTo>
                  <a:cubicBezTo>
                    <a:pt x="72363" y="102960"/>
                    <a:pt x="83636" y="97885"/>
                    <a:pt x="92000" y="88821"/>
                  </a:cubicBezTo>
                  <a:cubicBezTo>
                    <a:pt x="86545" y="83383"/>
                    <a:pt x="86545" y="83383"/>
                    <a:pt x="86545" y="83383"/>
                  </a:cubicBezTo>
                  <a:cubicBezTo>
                    <a:pt x="79636" y="90996"/>
                    <a:pt x="70181" y="95347"/>
                    <a:pt x="60000" y="95347"/>
                  </a:cubicBezTo>
                  <a:cubicBezTo>
                    <a:pt x="58181" y="95347"/>
                    <a:pt x="58181" y="95347"/>
                    <a:pt x="58181" y="95347"/>
                  </a:cubicBezTo>
                  <a:cubicBezTo>
                    <a:pt x="58181" y="86646"/>
                    <a:pt x="58181" y="86646"/>
                    <a:pt x="58181" y="86646"/>
                  </a:cubicBezTo>
                  <a:lnTo>
                    <a:pt x="45818" y="98972"/>
                  </a:lnTo>
                  <a:close/>
                  <a:moveTo>
                    <a:pt x="31636" y="96435"/>
                  </a:moveTo>
                  <a:cubicBezTo>
                    <a:pt x="30181" y="95709"/>
                    <a:pt x="30181" y="95709"/>
                    <a:pt x="30181" y="95709"/>
                  </a:cubicBezTo>
                  <a:cubicBezTo>
                    <a:pt x="20000" y="87009"/>
                    <a:pt x="14181" y="74682"/>
                    <a:pt x="13818" y="61631"/>
                  </a:cubicBezTo>
                  <a:cubicBezTo>
                    <a:pt x="0" y="61631"/>
                    <a:pt x="0" y="61631"/>
                    <a:pt x="0" y="61631"/>
                  </a:cubicBezTo>
                  <a:cubicBezTo>
                    <a:pt x="21090" y="40966"/>
                    <a:pt x="21090" y="40966"/>
                    <a:pt x="21090" y="40966"/>
                  </a:cubicBezTo>
                  <a:cubicBezTo>
                    <a:pt x="41818" y="61631"/>
                    <a:pt x="41818" y="61631"/>
                    <a:pt x="41818" y="61631"/>
                  </a:cubicBezTo>
                  <a:cubicBezTo>
                    <a:pt x="28363" y="61631"/>
                    <a:pt x="28363" y="61631"/>
                    <a:pt x="28363" y="61631"/>
                  </a:cubicBezTo>
                  <a:cubicBezTo>
                    <a:pt x="28727" y="70694"/>
                    <a:pt x="33090" y="79033"/>
                    <a:pt x="40363" y="84833"/>
                  </a:cubicBezTo>
                  <a:cubicBezTo>
                    <a:pt x="41818" y="86283"/>
                    <a:pt x="41818" y="86283"/>
                    <a:pt x="41818" y="86283"/>
                  </a:cubicBezTo>
                  <a:lnTo>
                    <a:pt x="31636" y="96435"/>
                  </a:lnTo>
                  <a:close/>
                  <a:moveTo>
                    <a:pt x="8363" y="58368"/>
                  </a:moveTo>
                  <a:cubicBezTo>
                    <a:pt x="17090" y="58368"/>
                    <a:pt x="17090" y="58368"/>
                    <a:pt x="17090" y="58368"/>
                  </a:cubicBezTo>
                  <a:cubicBezTo>
                    <a:pt x="17090" y="60181"/>
                    <a:pt x="17090" y="60181"/>
                    <a:pt x="17090" y="60181"/>
                  </a:cubicBezTo>
                  <a:cubicBezTo>
                    <a:pt x="17090" y="72145"/>
                    <a:pt x="22181" y="83746"/>
                    <a:pt x="31272" y="91722"/>
                  </a:cubicBezTo>
                  <a:cubicBezTo>
                    <a:pt x="36727" y="86283"/>
                    <a:pt x="36727" y="86283"/>
                    <a:pt x="36727" y="86283"/>
                  </a:cubicBezTo>
                  <a:cubicBezTo>
                    <a:pt x="29090" y="79758"/>
                    <a:pt x="24727" y="70332"/>
                    <a:pt x="24727" y="60181"/>
                  </a:cubicBezTo>
                  <a:cubicBezTo>
                    <a:pt x="24727" y="58368"/>
                    <a:pt x="24727" y="58368"/>
                    <a:pt x="24727" y="58368"/>
                  </a:cubicBezTo>
                  <a:cubicBezTo>
                    <a:pt x="33454" y="58368"/>
                    <a:pt x="33454" y="58368"/>
                    <a:pt x="33454" y="58368"/>
                  </a:cubicBezTo>
                  <a:cubicBezTo>
                    <a:pt x="21090" y="45679"/>
                    <a:pt x="21090" y="45679"/>
                    <a:pt x="21090" y="45679"/>
                  </a:cubicBezTo>
                  <a:lnTo>
                    <a:pt x="8363" y="58368"/>
                  </a:lnTo>
                  <a:close/>
                  <a:moveTo>
                    <a:pt x="99272" y="79395"/>
                  </a:moveTo>
                  <a:cubicBezTo>
                    <a:pt x="78181" y="58368"/>
                    <a:pt x="78181" y="58368"/>
                    <a:pt x="78181" y="58368"/>
                  </a:cubicBezTo>
                  <a:cubicBezTo>
                    <a:pt x="91636" y="58368"/>
                    <a:pt x="91636" y="58368"/>
                    <a:pt x="91636" y="58368"/>
                  </a:cubicBezTo>
                  <a:cubicBezTo>
                    <a:pt x="91272" y="49305"/>
                    <a:pt x="86909" y="40966"/>
                    <a:pt x="79636" y="35166"/>
                  </a:cubicBezTo>
                  <a:cubicBezTo>
                    <a:pt x="78181" y="34078"/>
                    <a:pt x="78181" y="34078"/>
                    <a:pt x="78181" y="34078"/>
                  </a:cubicBezTo>
                  <a:cubicBezTo>
                    <a:pt x="88727" y="23564"/>
                    <a:pt x="88727" y="23564"/>
                    <a:pt x="88727" y="23564"/>
                  </a:cubicBezTo>
                  <a:cubicBezTo>
                    <a:pt x="89818" y="24652"/>
                    <a:pt x="89818" y="24652"/>
                    <a:pt x="89818" y="24652"/>
                  </a:cubicBezTo>
                  <a:cubicBezTo>
                    <a:pt x="100000" y="32990"/>
                    <a:pt x="105818" y="45317"/>
                    <a:pt x="106545" y="58368"/>
                  </a:cubicBezTo>
                  <a:cubicBezTo>
                    <a:pt x="120000" y="58368"/>
                    <a:pt x="120000" y="58368"/>
                    <a:pt x="120000" y="58368"/>
                  </a:cubicBezTo>
                  <a:lnTo>
                    <a:pt x="99272" y="79395"/>
                  </a:lnTo>
                  <a:close/>
                  <a:moveTo>
                    <a:pt x="86545" y="61631"/>
                  </a:moveTo>
                  <a:cubicBezTo>
                    <a:pt x="99272" y="74320"/>
                    <a:pt x="99272" y="74320"/>
                    <a:pt x="99272" y="74320"/>
                  </a:cubicBezTo>
                  <a:cubicBezTo>
                    <a:pt x="111636" y="61631"/>
                    <a:pt x="111636" y="61631"/>
                    <a:pt x="111636" y="61631"/>
                  </a:cubicBezTo>
                  <a:cubicBezTo>
                    <a:pt x="102909" y="61631"/>
                    <a:pt x="102909" y="61631"/>
                    <a:pt x="102909" y="61631"/>
                  </a:cubicBezTo>
                  <a:cubicBezTo>
                    <a:pt x="102909" y="60181"/>
                    <a:pt x="102909" y="60181"/>
                    <a:pt x="102909" y="60181"/>
                  </a:cubicBezTo>
                  <a:cubicBezTo>
                    <a:pt x="102909" y="47854"/>
                    <a:pt x="97818" y="36253"/>
                    <a:pt x="88727" y="28277"/>
                  </a:cubicBezTo>
                  <a:cubicBezTo>
                    <a:pt x="83272" y="33716"/>
                    <a:pt x="83272" y="33716"/>
                    <a:pt x="83272" y="33716"/>
                  </a:cubicBezTo>
                  <a:cubicBezTo>
                    <a:pt x="90909" y="40241"/>
                    <a:pt x="95272" y="50030"/>
                    <a:pt x="95272" y="60181"/>
                  </a:cubicBezTo>
                  <a:cubicBezTo>
                    <a:pt x="95272" y="61631"/>
                    <a:pt x="95272" y="61631"/>
                    <a:pt x="95272" y="61631"/>
                  </a:cubicBezTo>
                  <a:lnTo>
                    <a:pt x="86545" y="61631"/>
                  </a:lnTo>
                  <a:close/>
                  <a:moveTo>
                    <a:pt x="33818" y="42054"/>
                  </a:moveTo>
                  <a:cubicBezTo>
                    <a:pt x="23272" y="31540"/>
                    <a:pt x="23272" y="31540"/>
                    <a:pt x="23272" y="31540"/>
                  </a:cubicBezTo>
                  <a:cubicBezTo>
                    <a:pt x="24363" y="30453"/>
                    <a:pt x="24363" y="30453"/>
                    <a:pt x="24363" y="30453"/>
                  </a:cubicBezTo>
                  <a:cubicBezTo>
                    <a:pt x="33090" y="20302"/>
                    <a:pt x="45090" y="14138"/>
                    <a:pt x="58181" y="13776"/>
                  </a:cubicBezTo>
                  <a:cubicBezTo>
                    <a:pt x="58181" y="0"/>
                    <a:pt x="58181" y="0"/>
                    <a:pt x="58181" y="0"/>
                  </a:cubicBezTo>
                  <a:cubicBezTo>
                    <a:pt x="79272" y="21027"/>
                    <a:pt x="79272" y="21027"/>
                    <a:pt x="79272" y="21027"/>
                  </a:cubicBezTo>
                  <a:cubicBezTo>
                    <a:pt x="58181" y="42054"/>
                    <a:pt x="58181" y="42054"/>
                    <a:pt x="58181" y="42054"/>
                  </a:cubicBezTo>
                  <a:cubicBezTo>
                    <a:pt x="58181" y="28277"/>
                    <a:pt x="58181" y="28277"/>
                    <a:pt x="58181" y="28277"/>
                  </a:cubicBezTo>
                  <a:cubicBezTo>
                    <a:pt x="49090" y="29003"/>
                    <a:pt x="40727" y="33353"/>
                    <a:pt x="35272" y="40604"/>
                  </a:cubicBezTo>
                  <a:lnTo>
                    <a:pt x="33818" y="42054"/>
                  </a:lnTo>
                  <a:close/>
                  <a:moveTo>
                    <a:pt x="28000" y="31540"/>
                  </a:moveTo>
                  <a:cubicBezTo>
                    <a:pt x="33454" y="36978"/>
                    <a:pt x="33454" y="36978"/>
                    <a:pt x="33454" y="36978"/>
                  </a:cubicBezTo>
                  <a:cubicBezTo>
                    <a:pt x="40363" y="29365"/>
                    <a:pt x="49818" y="25015"/>
                    <a:pt x="60000" y="25015"/>
                  </a:cubicBezTo>
                  <a:cubicBezTo>
                    <a:pt x="61818" y="25015"/>
                    <a:pt x="61818" y="25015"/>
                    <a:pt x="61818" y="25015"/>
                  </a:cubicBezTo>
                  <a:cubicBezTo>
                    <a:pt x="61818" y="33716"/>
                    <a:pt x="61818" y="33716"/>
                    <a:pt x="61818" y="33716"/>
                  </a:cubicBezTo>
                  <a:cubicBezTo>
                    <a:pt x="74181" y="21027"/>
                    <a:pt x="74181" y="21027"/>
                    <a:pt x="74181" y="21027"/>
                  </a:cubicBezTo>
                  <a:cubicBezTo>
                    <a:pt x="61818" y="8700"/>
                    <a:pt x="61818" y="8700"/>
                    <a:pt x="61818" y="8700"/>
                  </a:cubicBezTo>
                  <a:cubicBezTo>
                    <a:pt x="61818" y="17401"/>
                    <a:pt x="61818" y="17401"/>
                    <a:pt x="61818" y="17401"/>
                  </a:cubicBezTo>
                  <a:cubicBezTo>
                    <a:pt x="60000" y="17401"/>
                    <a:pt x="60000" y="17401"/>
                    <a:pt x="60000" y="17401"/>
                  </a:cubicBezTo>
                  <a:cubicBezTo>
                    <a:pt x="48000" y="17401"/>
                    <a:pt x="36363" y="22477"/>
                    <a:pt x="28000" y="31540"/>
                  </a:cubicBezTo>
                  <a:close/>
                </a:path>
              </a:pathLst>
            </a:custGeom>
            <a:solidFill>
              <a:schemeClr val="accent1"/>
            </a:solidFill>
            <a:ln w="9525" cap="flat" cmpd="sng">
              <a:solidFill>
                <a:schemeClr val="dk1"/>
              </a:solidFill>
              <a:prstDash val="solid"/>
              <a:round/>
              <a:headEnd type="none" w="med" len="med"/>
              <a:tailEnd type="none" w="med" len="med"/>
            </a:ln>
          </p:spPr>
          <p:txBody>
            <a:bodyPr lIns="91405" tIns="45686" rIns="91405" bIns="45686" anchor="t" anchorCtr="0">
              <a:noAutofit/>
            </a:bodyPr>
            <a:lstStyle/>
            <a:p>
              <a:pPr defTabSz="932563">
                <a:buClr>
                  <a:srgbClr val="353535"/>
                </a:buClr>
                <a:defRPr/>
              </a:pPr>
              <a:endParaRPr sz="1767">
                <a:solidFill>
                  <a:srgbClr val="353535"/>
                </a:solidFill>
                <a:latin typeface="Arial"/>
                <a:ea typeface="Arial"/>
                <a:cs typeface="Arial"/>
                <a:sym typeface="Arial"/>
              </a:endParaRPr>
            </a:p>
          </p:txBody>
        </p:sp>
      </p:grpSp>
      <p:grpSp>
        <p:nvGrpSpPr>
          <p:cNvPr id="718" name="Shape 718"/>
          <p:cNvGrpSpPr/>
          <p:nvPr/>
        </p:nvGrpSpPr>
        <p:grpSpPr>
          <a:xfrm>
            <a:off x="5090314" y="2417935"/>
            <a:ext cx="759305" cy="1421540"/>
            <a:chOff x="4011246" y="1986834"/>
            <a:chExt cx="603200" cy="1129165"/>
          </a:xfrm>
        </p:grpSpPr>
        <p:sp>
          <p:nvSpPr>
            <p:cNvPr id="719" name="Shape 719"/>
            <p:cNvSpPr/>
            <p:nvPr/>
          </p:nvSpPr>
          <p:spPr>
            <a:xfrm>
              <a:off x="4019546" y="2413400"/>
              <a:ext cx="594900" cy="702600"/>
            </a:xfrm>
            <a:custGeom>
              <a:avLst/>
              <a:gdLst/>
              <a:ahLst/>
              <a:cxnLst/>
              <a:rect l="0" t="0" r="0" b="0"/>
              <a:pathLst>
                <a:path w="120000" h="120000" extrusionOk="0">
                  <a:moveTo>
                    <a:pt x="37348" y="67281"/>
                  </a:moveTo>
                  <a:cubicBezTo>
                    <a:pt x="35359" y="67281"/>
                    <a:pt x="33812" y="68571"/>
                    <a:pt x="33812" y="70230"/>
                  </a:cubicBezTo>
                  <a:cubicBezTo>
                    <a:pt x="33812" y="71889"/>
                    <a:pt x="35359" y="73179"/>
                    <a:pt x="37348" y="73179"/>
                  </a:cubicBezTo>
                  <a:cubicBezTo>
                    <a:pt x="39337" y="73179"/>
                    <a:pt x="40883" y="71889"/>
                    <a:pt x="40883" y="70230"/>
                  </a:cubicBezTo>
                  <a:cubicBezTo>
                    <a:pt x="40883" y="68571"/>
                    <a:pt x="39337" y="67281"/>
                    <a:pt x="37348" y="67281"/>
                  </a:cubicBezTo>
                  <a:close/>
                  <a:moveTo>
                    <a:pt x="36906" y="70230"/>
                  </a:moveTo>
                  <a:cubicBezTo>
                    <a:pt x="36906" y="70046"/>
                    <a:pt x="37127" y="69861"/>
                    <a:pt x="37348" y="69861"/>
                  </a:cubicBezTo>
                  <a:cubicBezTo>
                    <a:pt x="37569" y="69861"/>
                    <a:pt x="37790" y="70046"/>
                    <a:pt x="37790" y="70230"/>
                  </a:cubicBezTo>
                  <a:cubicBezTo>
                    <a:pt x="37790" y="70783"/>
                    <a:pt x="36906" y="70783"/>
                    <a:pt x="36906" y="70230"/>
                  </a:cubicBezTo>
                  <a:close/>
                  <a:moveTo>
                    <a:pt x="104972" y="68571"/>
                  </a:moveTo>
                  <a:cubicBezTo>
                    <a:pt x="78011" y="68571"/>
                    <a:pt x="78011" y="68571"/>
                    <a:pt x="78011" y="68571"/>
                  </a:cubicBezTo>
                  <a:cubicBezTo>
                    <a:pt x="76906" y="68571"/>
                    <a:pt x="76022" y="69308"/>
                    <a:pt x="76022" y="70230"/>
                  </a:cubicBezTo>
                  <a:cubicBezTo>
                    <a:pt x="76022" y="71152"/>
                    <a:pt x="76906" y="71889"/>
                    <a:pt x="78011" y="71889"/>
                  </a:cubicBezTo>
                  <a:cubicBezTo>
                    <a:pt x="104972" y="71889"/>
                    <a:pt x="104972" y="71889"/>
                    <a:pt x="104972" y="71889"/>
                  </a:cubicBezTo>
                  <a:cubicBezTo>
                    <a:pt x="106077" y="71889"/>
                    <a:pt x="106961" y="71152"/>
                    <a:pt x="106961" y="70230"/>
                  </a:cubicBezTo>
                  <a:cubicBezTo>
                    <a:pt x="106961" y="69308"/>
                    <a:pt x="106077" y="68571"/>
                    <a:pt x="104972" y="68571"/>
                  </a:cubicBezTo>
                  <a:close/>
                  <a:moveTo>
                    <a:pt x="52154" y="94746"/>
                  </a:moveTo>
                  <a:cubicBezTo>
                    <a:pt x="50165" y="94746"/>
                    <a:pt x="48618" y="96036"/>
                    <a:pt x="48618" y="97695"/>
                  </a:cubicBezTo>
                  <a:cubicBezTo>
                    <a:pt x="48618" y="99354"/>
                    <a:pt x="50165" y="100645"/>
                    <a:pt x="52154" y="100645"/>
                  </a:cubicBezTo>
                  <a:cubicBezTo>
                    <a:pt x="54143" y="100645"/>
                    <a:pt x="55690" y="99354"/>
                    <a:pt x="55690" y="97695"/>
                  </a:cubicBezTo>
                  <a:cubicBezTo>
                    <a:pt x="55690" y="96036"/>
                    <a:pt x="54143" y="94746"/>
                    <a:pt x="52154" y="94746"/>
                  </a:cubicBezTo>
                  <a:close/>
                  <a:moveTo>
                    <a:pt x="51712" y="97695"/>
                  </a:moveTo>
                  <a:cubicBezTo>
                    <a:pt x="51712" y="97327"/>
                    <a:pt x="51933" y="97142"/>
                    <a:pt x="52154" y="97142"/>
                  </a:cubicBezTo>
                  <a:cubicBezTo>
                    <a:pt x="52596" y="97142"/>
                    <a:pt x="52817" y="97327"/>
                    <a:pt x="52817" y="97695"/>
                  </a:cubicBezTo>
                  <a:cubicBezTo>
                    <a:pt x="52817" y="98064"/>
                    <a:pt x="51712" y="98064"/>
                    <a:pt x="51712" y="97695"/>
                  </a:cubicBezTo>
                  <a:close/>
                  <a:moveTo>
                    <a:pt x="104972" y="95852"/>
                  </a:moveTo>
                  <a:cubicBezTo>
                    <a:pt x="78011" y="95852"/>
                    <a:pt x="78011" y="95852"/>
                    <a:pt x="78011" y="95852"/>
                  </a:cubicBezTo>
                  <a:cubicBezTo>
                    <a:pt x="76906" y="95852"/>
                    <a:pt x="76022" y="96774"/>
                    <a:pt x="76022" y="97695"/>
                  </a:cubicBezTo>
                  <a:cubicBezTo>
                    <a:pt x="76022" y="98617"/>
                    <a:pt x="76906" y="99354"/>
                    <a:pt x="78011" y="99354"/>
                  </a:cubicBezTo>
                  <a:cubicBezTo>
                    <a:pt x="104972" y="99354"/>
                    <a:pt x="104972" y="99354"/>
                    <a:pt x="104972" y="99354"/>
                  </a:cubicBezTo>
                  <a:cubicBezTo>
                    <a:pt x="106077" y="99354"/>
                    <a:pt x="106961" y="98617"/>
                    <a:pt x="106961" y="97695"/>
                  </a:cubicBezTo>
                  <a:cubicBezTo>
                    <a:pt x="106961" y="96774"/>
                    <a:pt x="106077" y="95852"/>
                    <a:pt x="104972" y="95852"/>
                  </a:cubicBezTo>
                  <a:close/>
                  <a:moveTo>
                    <a:pt x="52154" y="67281"/>
                  </a:moveTo>
                  <a:cubicBezTo>
                    <a:pt x="50165" y="67281"/>
                    <a:pt x="48618" y="68571"/>
                    <a:pt x="48618" y="70230"/>
                  </a:cubicBezTo>
                  <a:cubicBezTo>
                    <a:pt x="48618" y="71889"/>
                    <a:pt x="50165" y="73179"/>
                    <a:pt x="52154" y="73179"/>
                  </a:cubicBezTo>
                  <a:cubicBezTo>
                    <a:pt x="54143" y="73179"/>
                    <a:pt x="55690" y="71889"/>
                    <a:pt x="55690" y="70230"/>
                  </a:cubicBezTo>
                  <a:cubicBezTo>
                    <a:pt x="55690" y="68571"/>
                    <a:pt x="54143" y="67281"/>
                    <a:pt x="52154" y="67281"/>
                  </a:cubicBezTo>
                  <a:close/>
                  <a:moveTo>
                    <a:pt x="51712" y="70230"/>
                  </a:moveTo>
                  <a:cubicBezTo>
                    <a:pt x="51712" y="70046"/>
                    <a:pt x="51933" y="69861"/>
                    <a:pt x="52154" y="69861"/>
                  </a:cubicBezTo>
                  <a:cubicBezTo>
                    <a:pt x="52596" y="69861"/>
                    <a:pt x="52817" y="70046"/>
                    <a:pt x="52817" y="70230"/>
                  </a:cubicBezTo>
                  <a:cubicBezTo>
                    <a:pt x="52817" y="70783"/>
                    <a:pt x="51712" y="70783"/>
                    <a:pt x="51712" y="70230"/>
                  </a:cubicBezTo>
                  <a:close/>
                  <a:moveTo>
                    <a:pt x="22541" y="67281"/>
                  </a:moveTo>
                  <a:cubicBezTo>
                    <a:pt x="20552" y="67281"/>
                    <a:pt x="19005" y="68571"/>
                    <a:pt x="19005" y="70230"/>
                  </a:cubicBezTo>
                  <a:cubicBezTo>
                    <a:pt x="19005" y="71889"/>
                    <a:pt x="20552" y="73179"/>
                    <a:pt x="22541" y="73179"/>
                  </a:cubicBezTo>
                  <a:cubicBezTo>
                    <a:pt x="24530" y="73179"/>
                    <a:pt x="26077" y="71889"/>
                    <a:pt x="26077" y="70230"/>
                  </a:cubicBezTo>
                  <a:cubicBezTo>
                    <a:pt x="26077" y="68571"/>
                    <a:pt x="24530" y="67281"/>
                    <a:pt x="22541" y="67281"/>
                  </a:cubicBezTo>
                  <a:close/>
                  <a:moveTo>
                    <a:pt x="22099" y="70230"/>
                  </a:moveTo>
                  <a:cubicBezTo>
                    <a:pt x="22099" y="70046"/>
                    <a:pt x="22320" y="69861"/>
                    <a:pt x="22541" y="69861"/>
                  </a:cubicBezTo>
                  <a:cubicBezTo>
                    <a:pt x="22762" y="69861"/>
                    <a:pt x="22983" y="70046"/>
                    <a:pt x="22983" y="70230"/>
                  </a:cubicBezTo>
                  <a:cubicBezTo>
                    <a:pt x="22983" y="70783"/>
                    <a:pt x="22099" y="70783"/>
                    <a:pt x="22099" y="70230"/>
                  </a:cubicBezTo>
                  <a:close/>
                  <a:moveTo>
                    <a:pt x="37348" y="94746"/>
                  </a:moveTo>
                  <a:cubicBezTo>
                    <a:pt x="35359" y="94746"/>
                    <a:pt x="33812" y="96036"/>
                    <a:pt x="33812" y="97695"/>
                  </a:cubicBezTo>
                  <a:cubicBezTo>
                    <a:pt x="33812" y="99354"/>
                    <a:pt x="35359" y="100645"/>
                    <a:pt x="37348" y="100645"/>
                  </a:cubicBezTo>
                  <a:cubicBezTo>
                    <a:pt x="39337" y="100645"/>
                    <a:pt x="40883" y="99354"/>
                    <a:pt x="40883" y="97695"/>
                  </a:cubicBezTo>
                  <a:cubicBezTo>
                    <a:pt x="40883" y="96036"/>
                    <a:pt x="39337" y="94746"/>
                    <a:pt x="37348" y="94746"/>
                  </a:cubicBezTo>
                  <a:close/>
                  <a:moveTo>
                    <a:pt x="36906" y="97695"/>
                  </a:moveTo>
                  <a:cubicBezTo>
                    <a:pt x="36906" y="97327"/>
                    <a:pt x="37127" y="97142"/>
                    <a:pt x="37348" y="97142"/>
                  </a:cubicBezTo>
                  <a:cubicBezTo>
                    <a:pt x="37569" y="97142"/>
                    <a:pt x="37790" y="97327"/>
                    <a:pt x="37790" y="97695"/>
                  </a:cubicBezTo>
                  <a:cubicBezTo>
                    <a:pt x="37790" y="98064"/>
                    <a:pt x="36906" y="98064"/>
                    <a:pt x="36906" y="97695"/>
                  </a:cubicBezTo>
                  <a:close/>
                  <a:moveTo>
                    <a:pt x="22541" y="94746"/>
                  </a:moveTo>
                  <a:cubicBezTo>
                    <a:pt x="20552" y="94746"/>
                    <a:pt x="19005" y="96036"/>
                    <a:pt x="19005" y="97695"/>
                  </a:cubicBezTo>
                  <a:cubicBezTo>
                    <a:pt x="19005" y="99354"/>
                    <a:pt x="20552" y="100645"/>
                    <a:pt x="22541" y="100645"/>
                  </a:cubicBezTo>
                  <a:cubicBezTo>
                    <a:pt x="24530" y="100645"/>
                    <a:pt x="26077" y="99354"/>
                    <a:pt x="26077" y="97695"/>
                  </a:cubicBezTo>
                  <a:cubicBezTo>
                    <a:pt x="26077" y="96036"/>
                    <a:pt x="24530" y="94746"/>
                    <a:pt x="22541" y="94746"/>
                  </a:cubicBezTo>
                  <a:close/>
                  <a:moveTo>
                    <a:pt x="22099" y="97695"/>
                  </a:moveTo>
                  <a:cubicBezTo>
                    <a:pt x="22099" y="97327"/>
                    <a:pt x="22320" y="97142"/>
                    <a:pt x="22541" y="97142"/>
                  </a:cubicBezTo>
                  <a:cubicBezTo>
                    <a:pt x="22762" y="97142"/>
                    <a:pt x="22983" y="97327"/>
                    <a:pt x="22983" y="97695"/>
                  </a:cubicBezTo>
                  <a:cubicBezTo>
                    <a:pt x="22983" y="98064"/>
                    <a:pt x="22099" y="98064"/>
                    <a:pt x="22099" y="97695"/>
                  </a:cubicBezTo>
                  <a:close/>
                  <a:moveTo>
                    <a:pt x="52154" y="12534"/>
                  </a:moveTo>
                  <a:cubicBezTo>
                    <a:pt x="50165" y="12534"/>
                    <a:pt x="48618" y="13824"/>
                    <a:pt x="48618" y="15483"/>
                  </a:cubicBezTo>
                  <a:cubicBezTo>
                    <a:pt x="48618" y="17142"/>
                    <a:pt x="50165" y="18433"/>
                    <a:pt x="52154" y="18433"/>
                  </a:cubicBezTo>
                  <a:cubicBezTo>
                    <a:pt x="54143" y="18433"/>
                    <a:pt x="55690" y="17142"/>
                    <a:pt x="55690" y="15483"/>
                  </a:cubicBezTo>
                  <a:cubicBezTo>
                    <a:pt x="55690" y="13824"/>
                    <a:pt x="54143" y="12534"/>
                    <a:pt x="52154" y="12534"/>
                  </a:cubicBezTo>
                  <a:close/>
                  <a:moveTo>
                    <a:pt x="51712" y="15483"/>
                  </a:moveTo>
                  <a:cubicBezTo>
                    <a:pt x="51712" y="15299"/>
                    <a:pt x="51933" y="15115"/>
                    <a:pt x="52154" y="15115"/>
                  </a:cubicBezTo>
                  <a:cubicBezTo>
                    <a:pt x="52596" y="15115"/>
                    <a:pt x="52817" y="15299"/>
                    <a:pt x="52817" y="15483"/>
                  </a:cubicBezTo>
                  <a:cubicBezTo>
                    <a:pt x="52817" y="16036"/>
                    <a:pt x="51712" y="16036"/>
                    <a:pt x="51712" y="15483"/>
                  </a:cubicBezTo>
                  <a:close/>
                  <a:moveTo>
                    <a:pt x="37348" y="12534"/>
                  </a:moveTo>
                  <a:cubicBezTo>
                    <a:pt x="35359" y="12534"/>
                    <a:pt x="33812" y="13824"/>
                    <a:pt x="33812" y="15483"/>
                  </a:cubicBezTo>
                  <a:cubicBezTo>
                    <a:pt x="33812" y="17142"/>
                    <a:pt x="35359" y="18433"/>
                    <a:pt x="37348" y="18433"/>
                  </a:cubicBezTo>
                  <a:cubicBezTo>
                    <a:pt x="39337" y="18433"/>
                    <a:pt x="40883" y="17142"/>
                    <a:pt x="40883" y="15483"/>
                  </a:cubicBezTo>
                  <a:cubicBezTo>
                    <a:pt x="40883" y="13824"/>
                    <a:pt x="39337" y="12534"/>
                    <a:pt x="37348" y="12534"/>
                  </a:cubicBezTo>
                  <a:close/>
                  <a:moveTo>
                    <a:pt x="36906" y="15483"/>
                  </a:moveTo>
                  <a:cubicBezTo>
                    <a:pt x="36906" y="15299"/>
                    <a:pt x="37127" y="15115"/>
                    <a:pt x="37348" y="15115"/>
                  </a:cubicBezTo>
                  <a:cubicBezTo>
                    <a:pt x="37569" y="15115"/>
                    <a:pt x="37790" y="15299"/>
                    <a:pt x="37790" y="15483"/>
                  </a:cubicBezTo>
                  <a:cubicBezTo>
                    <a:pt x="37790" y="16036"/>
                    <a:pt x="36906" y="16036"/>
                    <a:pt x="36906" y="15483"/>
                  </a:cubicBezTo>
                  <a:close/>
                  <a:moveTo>
                    <a:pt x="104972" y="13824"/>
                  </a:moveTo>
                  <a:cubicBezTo>
                    <a:pt x="78011" y="13824"/>
                    <a:pt x="78011" y="13824"/>
                    <a:pt x="78011" y="13824"/>
                  </a:cubicBezTo>
                  <a:cubicBezTo>
                    <a:pt x="76906" y="13824"/>
                    <a:pt x="76022" y="14562"/>
                    <a:pt x="76022" y="15483"/>
                  </a:cubicBezTo>
                  <a:cubicBezTo>
                    <a:pt x="76022" y="16405"/>
                    <a:pt x="76906" y="17142"/>
                    <a:pt x="78011" y="17142"/>
                  </a:cubicBezTo>
                  <a:cubicBezTo>
                    <a:pt x="104972" y="17142"/>
                    <a:pt x="104972" y="17142"/>
                    <a:pt x="104972" y="17142"/>
                  </a:cubicBezTo>
                  <a:cubicBezTo>
                    <a:pt x="106077" y="17142"/>
                    <a:pt x="106961" y="16405"/>
                    <a:pt x="106961" y="15483"/>
                  </a:cubicBezTo>
                  <a:cubicBezTo>
                    <a:pt x="106961" y="14562"/>
                    <a:pt x="106077" y="13824"/>
                    <a:pt x="104972" y="13824"/>
                  </a:cubicBezTo>
                  <a:close/>
                  <a:moveTo>
                    <a:pt x="120000" y="5714"/>
                  </a:moveTo>
                  <a:cubicBezTo>
                    <a:pt x="120000" y="2580"/>
                    <a:pt x="116906" y="0"/>
                    <a:pt x="113149" y="0"/>
                  </a:cubicBezTo>
                  <a:cubicBezTo>
                    <a:pt x="6850" y="0"/>
                    <a:pt x="6850" y="0"/>
                    <a:pt x="6850" y="0"/>
                  </a:cubicBezTo>
                  <a:cubicBezTo>
                    <a:pt x="3093" y="0"/>
                    <a:pt x="0" y="2580"/>
                    <a:pt x="0" y="5714"/>
                  </a:cubicBezTo>
                  <a:cubicBezTo>
                    <a:pt x="0" y="25253"/>
                    <a:pt x="0" y="25253"/>
                    <a:pt x="0" y="25253"/>
                  </a:cubicBezTo>
                  <a:cubicBezTo>
                    <a:pt x="0" y="26728"/>
                    <a:pt x="662" y="28202"/>
                    <a:pt x="1988" y="29124"/>
                  </a:cubicBezTo>
                  <a:cubicBezTo>
                    <a:pt x="662" y="30230"/>
                    <a:pt x="0" y="31520"/>
                    <a:pt x="0" y="33179"/>
                  </a:cubicBezTo>
                  <a:cubicBezTo>
                    <a:pt x="0" y="52534"/>
                    <a:pt x="0" y="52534"/>
                    <a:pt x="0" y="52534"/>
                  </a:cubicBezTo>
                  <a:cubicBezTo>
                    <a:pt x="0" y="54193"/>
                    <a:pt x="662" y="55483"/>
                    <a:pt x="1988" y="56589"/>
                  </a:cubicBezTo>
                  <a:cubicBezTo>
                    <a:pt x="662" y="57511"/>
                    <a:pt x="0" y="58986"/>
                    <a:pt x="0" y="60460"/>
                  </a:cubicBezTo>
                  <a:cubicBezTo>
                    <a:pt x="0" y="80000"/>
                    <a:pt x="0" y="80000"/>
                    <a:pt x="0" y="80000"/>
                  </a:cubicBezTo>
                  <a:cubicBezTo>
                    <a:pt x="0" y="81474"/>
                    <a:pt x="662" y="82949"/>
                    <a:pt x="1988" y="83870"/>
                  </a:cubicBezTo>
                  <a:cubicBezTo>
                    <a:pt x="662" y="84976"/>
                    <a:pt x="0" y="86451"/>
                    <a:pt x="0" y="87926"/>
                  </a:cubicBezTo>
                  <a:cubicBezTo>
                    <a:pt x="0" y="107281"/>
                    <a:pt x="0" y="107281"/>
                    <a:pt x="0" y="107281"/>
                  </a:cubicBezTo>
                  <a:cubicBezTo>
                    <a:pt x="0" y="110414"/>
                    <a:pt x="3093" y="112995"/>
                    <a:pt x="6850" y="112995"/>
                  </a:cubicBezTo>
                  <a:cubicBezTo>
                    <a:pt x="15027" y="112995"/>
                    <a:pt x="15027" y="112995"/>
                    <a:pt x="15027" y="112995"/>
                  </a:cubicBezTo>
                  <a:cubicBezTo>
                    <a:pt x="15027" y="116682"/>
                    <a:pt x="15027" y="116682"/>
                    <a:pt x="15027" y="116682"/>
                  </a:cubicBezTo>
                  <a:cubicBezTo>
                    <a:pt x="15027" y="118525"/>
                    <a:pt x="16795" y="120000"/>
                    <a:pt x="19005" y="120000"/>
                  </a:cubicBezTo>
                  <a:cubicBezTo>
                    <a:pt x="35359" y="120000"/>
                    <a:pt x="35359" y="120000"/>
                    <a:pt x="35359" y="120000"/>
                  </a:cubicBezTo>
                  <a:cubicBezTo>
                    <a:pt x="37790" y="120000"/>
                    <a:pt x="39558" y="118525"/>
                    <a:pt x="39558" y="116682"/>
                  </a:cubicBezTo>
                  <a:cubicBezTo>
                    <a:pt x="39558" y="112995"/>
                    <a:pt x="39558" y="112995"/>
                    <a:pt x="39558" y="112995"/>
                  </a:cubicBezTo>
                  <a:cubicBezTo>
                    <a:pt x="77790" y="112995"/>
                    <a:pt x="77790" y="112995"/>
                    <a:pt x="77790" y="112995"/>
                  </a:cubicBezTo>
                  <a:cubicBezTo>
                    <a:pt x="77790" y="116682"/>
                    <a:pt x="77790" y="116682"/>
                    <a:pt x="77790" y="116682"/>
                  </a:cubicBezTo>
                  <a:cubicBezTo>
                    <a:pt x="77790" y="118525"/>
                    <a:pt x="79558" y="120000"/>
                    <a:pt x="81988" y="120000"/>
                  </a:cubicBezTo>
                  <a:cubicBezTo>
                    <a:pt x="98342" y="120000"/>
                    <a:pt x="98342" y="120000"/>
                    <a:pt x="98342" y="120000"/>
                  </a:cubicBezTo>
                  <a:cubicBezTo>
                    <a:pt x="100552" y="120000"/>
                    <a:pt x="102320" y="118525"/>
                    <a:pt x="102320" y="116682"/>
                  </a:cubicBezTo>
                  <a:cubicBezTo>
                    <a:pt x="102320" y="112995"/>
                    <a:pt x="102320" y="112995"/>
                    <a:pt x="102320" y="112995"/>
                  </a:cubicBezTo>
                  <a:cubicBezTo>
                    <a:pt x="113149" y="112995"/>
                    <a:pt x="113149" y="112995"/>
                    <a:pt x="113149" y="112995"/>
                  </a:cubicBezTo>
                  <a:cubicBezTo>
                    <a:pt x="116906" y="112995"/>
                    <a:pt x="120000" y="110414"/>
                    <a:pt x="120000" y="107281"/>
                  </a:cubicBezTo>
                  <a:cubicBezTo>
                    <a:pt x="120000" y="87926"/>
                    <a:pt x="120000" y="87926"/>
                    <a:pt x="120000" y="87926"/>
                  </a:cubicBezTo>
                  <a:cubicBezTo>
                    <a:pt x="120000" y="86451"/>
                    <a:pt x="119116" y="84976"/>
                    <a:pt x="118011" y="83870"/>
                  </a:cubicBezTo>
                  <a:cubicBezTo>
                    <a:pt x="119116" y="82949"/>
                    <a:pt x="120000" y="81474"/>
                    <a:pt x="120000" y="80000"/>
                  </a:cubicBezTo>
                  <a:cubicBezTo>
                    <a:pt x="120000" y="60460"/>
                    <a:pt x="120000" y="60460"/>
                    <a:pt x="120000" y="60460"/>
                  </a:cubicBezTo>
                  <a:cubicBezTo>
                    <a:pt x="120000" y="58986"/>
                    <a:pt x="119116" y="57511"/>
                    <a:pt x="118011" y="56589"/>
                  </a:cubicBezTo>
                  <a:cubicBezTo>
                    <a:pt x="119116" y="55483"/>
                    <a:pt x="120000" y="54193"/>
                    <a:pt x="120000" y="52534"/>
                  </a:cubicBezTo>
                  <a:cubicBezTo>
                    <a:pt x="120000" y="33179"/>
                    <a:pt x="120000" y="33179"/>
                    <a:pt x="120000" y="33179"/>
                  </a:cubicBezTo>
                  <a:cubicBezTo>
                    <a:pt x="120000" y="31520"/>
                    <a:pt x="119116" y="30230"/>
                    <a:pt x="118011" y="29124"/>
                  </a:cubicBezTo>
                  <a:cubicBezTo>
                    <a:pt x="119116" y="28202"/>
                    <a:pt x="120000" y="26728"/>
                    <a:pt x="120000" y="25253"/>
                  </a:cubicBezTo>
                  <a:cubicBezTo>
                    <a:pt x="120000" y="5714"/>
                    <a:pt x="120000" y="5714"/>
                    <a:pt x="120000" y="5714"/>
                  </a:cubicBezTo>
                  <a:close/>
                  <a:moveTo>
                    <a:pt x="35359" y="116682"/>
                  </a:moveTo>
                  <a:cubicBezTo>
                    <a:pt x="19005" y="116682"/>
                    <a:pt x="19005" y="116682"/>
                    <a:pt x="19005" y="116682"/>
                  </a:cubicBezTo>
                  <a:cubicBezTo>
                    <a:pt x="19005" y="112995"/>
                    <a:pt x="19005" y="112995"/>
                    <a:pt x="19005" y="112995"/>
                  </a:cubicBezTo>
                  <a:cubicBezTo>
                    <a:pt x="35359" y="112995"/>
                    <a:pt x="35359" y="112995"/>
                    <a:pt x="35359" y="112995"/>
                  </a:cubicBezTo>
                  <a:lnTo>
                    <a:pt x="35359" y="116682"/>
                  </a:lnTo>
                  <a:close/>
                  <a:moveTo>
                    <a:pt x="98342" y="116682"/>
                  </a:moveTo>
                  <a:cubicBezTo>
                    <a:pt x="81988" y="116682"/>
                    <a:pt x="81988" y="116682"/>
                    <a:pt x="81988" y="116682"/>
                  </a:cubicBezTo>
                  <a:cubicBezTo>
                    <a:pt x="81988" y="112995"/>
                    <a:pt x="81988" y="112995"/>
                    <a:pt x="81988" y="112995"/>
                  </a:cubicBezTo>
                  <a:cubicBezTo>
                    <a:pt x="98342" y="112995"/>
                    <a:pt x="98342" y="112995"/>
                    <a:pt x="98342" y="112995"/>
                  </a:cubicBezTo>
                  <a:lnTo>
                    <a:pt x="98342" y="116682"/>
                  </a:lnTo>
                  <a:close/>
                  <a:moveTo>
                    <a:pt x="115801" y="107281"/>
                  </a:moveTo>
                  <a:cubicBezTo>
                    <a:pt x="115801" y="108571"/>
                    <a:pt x="114696" y="109677"/>
                    <a:pt x="113149" y="109677"/>
                  </a:cubicBezTo>
                  <a:cubicBezTo>
                    <a:pt x="6850" y="109677"/>
                    <a:pt x="6850" y="109677"/>
                    <a:pt x="6850" y="109677"/>
                  </a:cubicBezTo>
                  <a:cubicBezTo>
                    <a:pt x="5303" y="109677"/>
                    <a:pt x="3977" y="108571"/>
                    <a:pt x="3977" y="107281"/>
                  </a:cubicBezTo>
                  <a:cubicBezTo>
                    <a:pt x="3977" y="87926"/>
                    <a:pt x="3977" y="87926"/>
                    <a:pt x="3977" y="87926"/>
                  </a:cubicBezTo>
                  <a:cubicBezTo>
                    <a:pt x="3977" y="86635"/>
                    <a:pt x="5303" y="85714"/>
                    <a:pt x="6850" y="85714"/>
                  </a:cubicBezTo>
                  <a:cubicBezTo>
                    <a:pt x="113149" y="85714"/>
                    <a:pt x="113149" y="85714"/>
                    <a:pt x="113149" y="85714"/>
                  </a:cubicBezTo>
                  <a:cubicBezTo>
                    <a:pt x="114696" y="85714"/>
                    <a:pt x="115801" y="86635"/>
                    <a:pt x="115801" y="87926"/>
                  </a:cubicBezTo>
                  <a:lnTo>
                    <a:pt x="115801" y="107281"/>
                  </a:lnTo>
                  <a:close/>
                  <a:moveTo>
                    <a:pt x="115801" y="80000"/>
                  </a:moveTo>
                  <a:cubicBezTo>
                    <a:pt x="115801" y="81290"/>
                    <a:pt x="114696" y="82211"/>
                    <a:pt x="113149" y="82211"/>
                  </a:cubicBezTo>
                  <a:cubicBezTo>
                    <a:pt x="6850" y="82211"/>
                    <a:pt x="6850" y="82211"/>
                    <a:pt x="6850" y="82211"/>
                  </a:cubicBezTo>
                  <a:cubicBezTo>
                    <a:pt x="5303" y="82211"/>
                    <a:pt x="3977" y="81290"/>
                    <a:pt x="3977" y="80000"/>
                  </a:cubicBezTo>
                  <a:cubicBezTo>
                    <a:pt x="3977" y="60460"/>
                    <a:pt x="3977" y="60460"/>
                    <a:pt x="3977" y="60460"/>
                  </a:cubicBezTo>
                  <a:cubicBezTo>
                    <a:pt x="3977" y="59354"/>
                    <a:pt x="5303" y="58248"/>
                    <a:pt x="6850" y="58248"/>
                  </a:cubicBezTo>
                  <a:cubicBezTo>
                    <a:pt x="113149" y="58248"/>
                    <a:pt x="113149" y="58248"/>
                    <a:pt x="113149" y="58248"/>
                  </a:cubicBezTo>
                  <a:cubicBezTo>
                    <a:pt x="114696" y="58248"/>
                    <a:pt x="115801" y="59354"/>
                    <a:pt x="115801" y="60460"/>
                  </a:cubicBezTo>
                  <a:lnTo>
                    <a:pt x="115801" y="80000"/>
                  </a:lnTo>
                  <a:close/>
                  <a:moveTo>
                    <a:pt x="115801" y="52534"/>
                  </a:moveTo>
                  <a:cubicBezTo>
                    <a:pt x="115801" y="53824"/>
                    <a:pt x="114696" y="54930"/>
                    <a:pt x="113149" y="54930"/>
                  </a:cubicBezTo>
                  <a:cubicBezTo>
                    <a:pt x="6850" y="54930"/>
                    <a:pt x="6850" y="54930"/>
                    <a:pt x="6850" y="54930"/>
                  </a:cubicBezTo>
                  <a:cubicBezTo>
                    <a:pt x="5303" y="54930"/>
                    <a:pt x="3977" y="53824"/>
                    <a:pt x="3977" y="52534"/>
                  </a:cubicBezTo>
                  <a:cubicBezTo>
                    <a:pt x="3977" y="33179"/>
                    <a:pt x="3977" y="33179"/>
                    <a:pt x="3977" y="33179"/>
                  </a:cubicBezTo>
                  <a:cubicBezTo>
                    <a:pt x="3977" y="31889"/>
                    <a:pt x="5303" y="30783"/>
                    <a:pt x="6850" y="30783"/>
                  </a:cubicBezTo>
                  <a:cubicBezTo>
                    <a:pt x="113149" y="30783"/>
                    <a:pt x="113149" y="30783"/>
                    <a:pt x="113149" y="30783"/>
                  </a:cubicBezTo>
                  <a:cubicBezTo>
                    <a:pt x="114696" y="30783"/>
                    <a:pt x="115801" y="31889"/>
                    <a:pt x="115801" y="33179"/>
                  </a:cubicBezTo>
                  <a:lnTo>
                    <a:pt x="115801" y="52534"/>
                  </a:lnTo>
                  <a:close/>
                  <a:moveTo>
                    <a:pt x="115801" y="25253"/>
                  </a:moveTo>
                  <a:cubicBezTo>
                    <a:pt x="115801" y="26359"/>
                    <a:pt x="114696" y="27465"/>
                    <a:pt x="113149" y="27465"/>
                  </a:cubicBezTo>
                  <a:cubicBezTo>
                    <a:pt x="6850" y="27465"/>
                    <a:pt x="6850" y="27465"/>
                    <a:pt x="6850" y="27465"/>
                  </a:cubicBezTo>
                  <a:cubicBezTo>
                    <a:pt x="5303" y="27465"/>
                    <a:pt x="3977" y="26359"/>
                    <a:pt x="3977" y="25253"/>
                  </a:cubicBezTo>
                  <a:cubicBezTo>
                    <a:pt x="3977" y="5714"/>
                    <a:pt x="3977" y="5714"/>
                    <a:pt x="3977" y="5714"/>
                  </a:cubicBezTo>
                  <a:cubicBezTo>
                    <a:pt x="3977" y="4423"/>
                    <a:pt x="5303" y="3502"/>
                    <a:pt x="6850" y="3502"/>
                  </a:cubicBezTo>
                  <a:cubicBezTo>
                    <a:pt x="113149" y="3502"/>
                    <a:pt x="113149" y="3502"/>
                    <a:pt x="113149" y="3502"/>
                  </a:cubicBezTo>
                  <a:cubicBezTo>
                    <a:pt x="114696" y="3502"/>
                    <a:pt x="115801" y="4423"/>
                    <a:pt x="115801" y="5714"/>
                  </a:cubicBezTo>
                  <a:lnTo>
                    <a:pt x="115801" y="25253"/>
                  </a:lnTo>
                  <a:close/>
                  <a:moveTo>
                    <a:pt x="37348" y="39815"/>
                  </a:moveTo>
                  <a:cubicBezTo>
                    <a:pt x="35359" y="39815"/>
                    <a:pt x="33812" y="41290"/>
                    <a:pt x="33812" y="42764"/>
                  </a:cubicBezTo>
                  <a:cubicBezTo>
                    <a:pt x="33812" y="44423"/>
                    <a:pt x="35359" y="45898"/>
                    <a:pt x="37348" y="45898"/>
                  </a:cubicBezTo>
                  <a:cubicBezTo>
                    <a:pt x="39337" y="45898"/>
                    <a:pt x="40883" y="44423"/>
                    <a:pt x="40883" y="42764"/>
                  </a:cubicBezTo>
                  <a:cubicBezTo>
                    <a:pt x="40883" y="41290"/>
                    <a:pt x="39337" y="39815"/>
                    <a:pt x="37348" y="39815"/>
                  </a:cubicBezTo>
                  <a:close/>
                  <a:moveTo>
                    <a:pt x="36906" y="42764"/>
                  </a:moveTo>
                  <a:cubicBezTo>
                    <a:pt x="36906" y="42580"/>
                    <a:pt x="37127" y="42396"/>
                    <a:pt x="37348" y="42396"/>
                  </a:cubicBezTo>
                  <a:cubicBezTo>
                    <a:pt x="37569" y="42396"/>
                    <a:pt x="37790" y="42580"/>
                    <a:pt x="37790" y="42764"/>
                  </a:cubicBezTo>
                  <a:cubicBezTo>
                    <a:pt x="37790" y="43317"/>
                    <a:pt x="36906" y="43317"/>
                    <a:pt x="36906" y="42764"/>
                  </a:cubicBezTo>
                  <a:close/>
                  <a:moveTo>
                    <a:pt x="22541" y="39815"/>
                  </a:moveTo>
                  <a:cubicBezTo>
                    <a:pt x="20552" y="39815"/>
                    <a:pt x="19005" y="41290"/>
                    <a:pt x="19005" y="42764"/>
                  </a:cubicBezTo>
                  <a:cubicBezTo>
                    <a:pt x="19005" y="44423"/>
                    <a:pt x="20552" y="45898"/>
                    <a:pt x="22541" y="45898"/>
                  </a:cubicBezTo>
                  <a:cubicBezTo>
                    <a:pt x="24530" y="45898"/>
                    <a:pt x="26077" y="44423"/>
                    <a:pt x="26077" y="42764"/>
                  </a:cubicBezTo>
                  <a:cubicBezTo>
                    <a:pt x="26077" y="41290"/>
                    <a:pt x="24530" y="39815"/>
                    <a:pt x="22541" y="39815"/>
                  </a:cubicBezTo>
                  <a:close/>
                  <a:moveTo>
                    <a:pt x="22099" y="42764"/>
                  </a:moveTo>
                  <a:cubicBezTo>
                    <a:pt x="22099" y="42580"/>
                    <a:pt x="22320" y="42396"/>
                    <a:pt x="22541" y="42396"/>
                  </a:cubicBezTo>
                  <a:cubicBezTo>
                    <a:pt x="22762" y="42396"/>
                    <a:pt x="22983" y="42580"/>
                    <a:pt x="22983" y="42764"/>
                  </a:cubicBezTo>
                  <a:cubicBezTo>
                    <a:pt x="22983" y="43317"/>
                    <a:pt x="22099" y="43317"/>
                    <a:pt x="22099" y="42764"/>
                  </a:cubicBezTo>
                  <a:close/>
                  <a:moveTo>
                    <a:pt x="52154" y="39815"/>
                  </a:moveTo>
                  <a:cubicBezTo>
                    <a:pt x="50165" y="39815"/>
                    <a:pt x="48618" y="41290"/>
                    <a:pt x="48618" y="42764"/>
                  </a:cubicBezTo>
                  <a:cubicBezTo>
                    <a:pt x="48618" y="44423"/>
                    <a:pt x="50165" y="45898"/>
                    <a:pt x="52154" y="45898"/>
                  </a:cubicBezTo>
                  <a:cubicBezTo>
                    <a:pt x="54143" y="45898"/>
                    <a:pt x="55690" y="44423"/>
                    <a:pt x="55690" y="42764"/>
                  </a:cubicBezTo>
                  <a:cubicBezTo>
                    <a:pt x="55690" y="41290"/>
                    <a:pt x="54143" y="39815"/>
                    <a:pt x="52154" y="39815"/>
                  </a:cubicBezTo>
                  <a:close/>
                  <a:moveTo>
                    <a:pt x="51712" y="42764"/>
                  </a:moveTo>
                  <a:cubicBezTo>
                    <a:pt x="51712" y="42580"/>
                    <a:pt x="51933" y="42396"/>
                    <a:pt x="52154" y="42396"/>
                  </a:cubicBezTo>
                  <a:cubicBezTo>
                    <a:pt x="52596" y="42396"/>
                    <a:pt x="52817" y="42580"/>
                    <a:pt x="52817" y="42764"/>
                  </a:cubicBezTo>
                  <a:cubicBezTo>
                    <a:pt x="52817" y="43317"/>
                    <a:pt x="51712" y="43317"/>
                    <a:pt x="51712" y="42764"/>
                  </a:cubicBezTo>
                  <a:close/>
                  <a:moveTo>
                    <a:pt x="104972" y="41105"/>
                  </a:moveTo>
                  <a:cubicBezTo>
                    <a:pt x="78011" y="41105"/>
                    <a:pt x="78011" y="41105"/>
                    <a:pt x="78011" y="41105"/>
                  </a:cubicBezTo>
                  <a:cubicBezTo>
                    <a:pt x="76906" y="41105"/>
                    <a:pt x="76022" y="41843"/>
                    <a:pt x="76022" y="42764"/>
                  </a:cubicBezTo>
                  <a:cubicBezTo>
                    <a:pt x="76022" y="43870"/>
                    <a:pt x="76906" y="44608"/>
                    <a:pt x="78011" y="44608"/>
                  </a:cubicBezTo>
                  <a:cubicBezTo>
                    <a:pt x="104972" y="44608"/>
                    <a:pt x="104972" y="44608"/>
                    <a:pt x="104972" y="44608"/>
                  </a:cubicBezTo>
                  <a:cubicBezTo>
                    <a:pt x="106077" y="44608"/>
                    <a:pt x="106961" y="43870"/>
                    <a:pt x="106961" y="42764"/>
                  </a:cubicBezTo>
                  <a:cubicBezTo>
                    <a:pt x="106961" y="41843"/>
                    <a:pt x="106077" y="41105"/>
                    <a:pt x="104972" y="41105"/>
                  </a:cubicBezTo>
                  <a:close/>
                  <a:moveTo>
                    <a:pt x="22541" y="12534"/>
                  </a:moveTo>
                  <a:cubicBezTo>
                    <a:pt x="20552" y="12534"/>
                    <a:pt x="19005" y="13824"/>
                    <a:pt x="19005" y="15483"/>
                  </a:cubicBezTo>
                  <a:cubicBezTo>
                    <a:pt x="19005" y="17142"/>
                    <a:pt x="20552" y="18433"/>
                    <a:pt x="22541" y="18433"/>
                  </a:cubicBezTo>
                  <a:cubicBezTo>
                    <a:pt x="24530" y="18433"/>
                    <a:pt x="26077" y="17142"/>
                    <a:pt x="26077" y="15483"/>
                  </a:cubicBezTo>
                  <a:cubicBezTo>
                    <a:pt x="26077" y="13824"/>
                    <a:pt x="24530" y="12534"/>
                    <a:pt x="22541" y="12534"/>
                  </a:cubicBezTo>
                  <a:close/>
                  <a:moveTo>
                    <a:pt x="22099" y="15483"/>
                  </a:moveTo>
                  <a:cubicBezTo>
                    <a:pt x="22099" y="15299"/>
                    <a:pt x="22320" y="15115"/>
                    <a:pt x="22541" y="15115"/>
                  </a:cubicBezTo>
                  <a:cubicBezTo>
                    <a:pt x="22762" y="15115"/>
                    <a:pt x="22983" y="15299"/>
                    <a:pt x="22983" y="15483"/>
                  </a:cubicBezTo>
                  <a:cubicBezTo>
                    <a:pt x="22983" y="16036"/>
                    <a:pt x="22099" y="16036"/>
                    <a:pt x="22099" y="15483"/>
                  </a:cubicBezTo>
                  <a:close/>
                </a:path>
              </a:pathLst>
            </a:custGeom>
            <a:solidFill>
              <a:schemeClr val="accent1"/>
            </a:solidFill>
            <a:ln>
              <a:noFill/>
            </a:ln>
          </p:spPr>
          <p:txBody>
            <a:bodyPr lIns="91405" tIns="45686" rIns="91405" bIns="45686" anchor="t" anchorCtr="0">
              <a:noAutofit/>
            </a:bodyPr>
            <a:lstStyle/>
            <a:p>
              <a:pPr defTabSz="932563">
                <a:buClr>
                  <a:srgbClr val="353535"/>
                </a:buClr>
                <a:defRPr/>
              </a:pPr>
              <a:endParaRPr sz="1767">
                <a:solidFill>
                  <a:srgbClr val="353535"/>
                </a:solidFill>
                <a:latin typeface="Arial"/>
                <a:ea typeface="Arial"/>
                <a:cs typeface="Arial"/>
                <a:sym typeface="Arial"/>
              </a:endParaRPr>
            </a:p>
          </p:txBody>
        </p:sp>
        <p:sp>
          <p:nvSpPr>
            <p:cNvPr id="720" name="Shape 720"/>
            <p:cNvSpPr/>
            <p:nvPr/>
          </p:nvSpPr>
          <p:spPr>
            <a:xfrm>
              <a:off x="4011246" y="1986834"/>
              <a:ext cx="596400" cy="393000"/>
            </a:xfrm>
            <a:custGeom>
              <a:avLst/>
              <a:gdLst/>
              <a:ahLst/>
              <a:cxnLst/>
              <a:rect l="0" t="0" r="0" b="0"/>
              <a:pathLst>
                <a:path w="120000" h="120000" extrusionOk="0">
                  <a:moveTo>
                    <a:pt x="67475" y="120000"/>
                  </a:moveTo>
                  <a:lnTo>
                    <a:pt x="67475" y="120000"/>
                  </a:lnTo>
                  <a:lnTo>
                    <a:pt x="64875" y="119797"/>
                  </a:lnTo>
                  <a:lnTo>
                    <a:pt x="62405" y="119189"/>
                  </a:lnTo>
                  <a:lnTo>
                    <a:pt x="60065" y="118378"/>
                  </a:lnTo>
                  <a:lnTo>
                    <a:pt x="57984" y="117364"/>
                  </a:lnTo>
                  <a:lnTo>
                    <a:pt x="56034" y="116148"/>
                  </a:lnTo>
                  <a:lnTo>
                    <a:pt x="54344" y="114932"/>
                  </a:lnTo>
                  <a:lnTo>
                    <a:pt x="51614" y="112500"/>
                  </a:lnTo>
                  <a:lnTo>
                    <a:pt x="51614" y="112500"/>
                  </a:lnTo>
                  <a:lnTo>
                    <a:pt x="50314" y="113716"/>
                  </a:lnTo>
                  <a:lnTo>
                    <a:pt x="49144" y="114932"/>
                  </a:lnTo>
                  <a:lnTo>
                    <a:pt x="47713" y="115945"/>
                  </a:lnTo>
                  <a:lnTo>
                    <a:pt x="46413" y="116554"/>
                  </a:lnTo>
                  <a:lnTo>
                    <a:pt x="44983" y="117364"/>
                  </a:lnTo>
                  <a:lnTo>
                    <a:pt x="43423" y="117770"/>
                  </a:lnTo>
                  <a:lnTo>
                    <a:pt x="41993" y="118175"/>
                  </a:lnTo>
                  <a:lnTo>
                    <a:pt x="40563" y="118378"/>
                  </a:lnTo>
                  <a:lnTo>
                    <a:pt x="40563" y="118378"/>
                  </a:lnTo>
                  <a:lnTo>
                    <a:pt x="38873" y="118175"/>
                  </a:lnTo>
                  <a:lnTo>
                    <a:pt x="37183" y="117770"/>
                  </a:lnTo>
                  <a:lnTo>
                    <a:pt x="35622" y="117364"/>
                  </a:lnTo>
                  <a:lnTo>
                    <a:pt x="34062" y="116351"/>
                  </a:lnTo>
                  <a:lnTo>
                    <a:pt x="32502" y="115540"/>
                  </a:lnTo>
                  <a:lnTo>
                    <a:pt x="31072" y="114324"/>
                  </a:lnTo>
                  <a:lnTo>
                    <a:pt x="29772" y="113108"/>
                  </a:lnTo>
                  <a:lnTo>
                    <a:pt x="28472" y="111283"/>
                  </a:lnTo>
                  <a:lnTo>
                    <a:pt x="28472" y="111283"/>
                  </a:lnTo>
                  <a:lnTo>
                    <a:pt x="26002" y="112094"/>
                  </a:lnTo>
                  <a:lnTo>
                    <a:pt x="23661" y="112094"/>
                  </a:lnTo>
                  <a:lnTo>
                    <a:pt x="23661" y="112094"/>
                  </a:lnTo>
                  <a:lnTo>
                    <a:pt x="21321" y="112094"/>
                  </a:lnTo>
                  <a:lnTo>
                    <a:pt x="18981" y="111283"/>
                  </a:lnTo>
                  <a:lnTo>
                    <a:pt x="16641" y="110472"/>
                  </a:lnTo>
                  <a:lnTo>
                    <a:pt x="14431" y="109256"/>
                  </a:lnTo>
                  <a:lnTo>
                    <a:pt x="12351" y="107837"/>
                  </a:lnTo>
                  <a:lnTo>
                    <a:pt x="10530" y="105810"/>
                  </a:lnTo>
                  <a:lnTo>
                    <a:pt x="8580" y="103581"/>
                  </a:lnTo>
                  <a:lnTo>
                    <a:pt x="6890" y="101351"/>
                  </a:lnTo>
                  <a:lnTo>
                    <a:pt x="5330" y="98716"/>
                  </a:lnTo>
                  <a:lnTo>
                    <a:pt x="4030" y="95675"/>
                  </a:lnTo>
                  <a:lnTo>
                    <a:pt x="2990" y="92837"/>
                  </a:lnTo>
                  <a:lnTo>
                    <a:pt x="1820" y="89594"/>
                  </a:lnTo>
                  <a:lnTo>
                    <a:pt x="1040" y="86148"/>
                  </a:lnTo>
                  <a:lnTo>
                    <a:pt x="520" y="82500"/>
                  </a:lnTo>
                  <a:lnTo>
                    <a:pt x="130" y="79054"/>
                  </a:lnTo>
                  <a:lnTo>
                    <a:pt x="0" y="75405"/>
                  </a:lnTo>
                  <a:lnTo>
                    <a:pt x="0" y="75405"/>
                  </a:lnTo>
                  <a:lnTo>
                    <a:pt x="0" y="72162"/>
                  </a:lnTo>
                  <a:lnTo>
                    <a:pt x="260" y="69527"/>
                  </a:lnTo>
                  <a:lnTo>
                    <a:pt x="650" y="66689"/>
                  </a:lnTo>
                  <a:lnTo>
                    <a:pt x="1040" y="64054"/>
                  </a:lnTo>
                  <a:lnTo>
                    <a:pt x="1690" y="61418"/>
                  </a:lnTo>
                  <a:lnTo>
                    <a:pt x="2470" y="58783"/>
                  </a:lnTo>
                  <a:lnTo>
                    <a:pt x="3380" y="56351"/>
                  </a:lnTo>
                  <a:lnTo>
                    <a:pt x="4290" y="53918"/>
                  </a:lnTo>
                  <a:lnTo>
                    <a:pt x="5330" y="51891"/>
                  </a:lnTo>
                  <a:lnTo>
                    <a:pt x="6630" y="49662"/>
                  </a:lnTo>
                  <a:lnTo>
                    <a:pt x="7800" y="47837"/>
                  </a:lnTo>
                  <a:lnTo>
                    <a:pt x="9230" y="45810"/>
                  </a:lnTo>
                  <a:lnTo>
                    <a:pt x="10790" y="44391"/>
                  </a:lnTo>
                  <a:lnTo>
                    <a:pt x="12351" y="42972"/>
                  </a:lnTo>
                  <a:lnTo>
                    <a:pt x="14041" y="41554"/>
                  </a:lnTo>
                  <a:lnTo>
                    <a:pt x="15731" y="40540"/>
                  </a:lnTo>
                  <a:lnTo>
                    <a:pt x="15731" y="40540"/>
                  </a:lnTo>
                  <a:lnTo>
                    <a:pt x="16381" y="38108"/>
                  </a:lnTo>
                  <a:lnTo>
                    <a:pt x="17161" y="35675"/>
                  </a:lnTo>
                  <a:lnTo>
                    <a:pt x="18071" y="33445"/>
                  </a:lnTo>
                  <a:lnTo>
                    <a:pt x="18981" y="31418"/>
                  </a:lnTo>
                  <a:lnTo>
                    <a:pt x="20021" y="29189"/>
                  </a:lnTo>
                  <a:lnTo>
                    <a:pt x="21061" y="27567"/>
                  </a:lnTo>
                  <a:lnTo>
                    <a:pt x="22361" y="25743"/>
                  </a:lnTo>
                  <a:lnTo>
                    <a:pt x="23661" y="24324"/>
                  </a:lnTo>
                  <a:lnTo>
                    <a:pt x="25092" y="22702"/>
                  </a:lnTo>
                  <a:lnTo>
                    <a:pt x="26652" y="21689"/>
                  </a:lnTo>
                  <a:lnTo>
                    <a:pt x="28082" y="20472"/>
                  </a:lnTo>
                  <a:lnTo>
                    <a:pt x="29772" y="19662"/>
                  </a:lnTo>
                  <a:lnTo>
                    <a:pt x="31332" y="19054"/>
                  </a:lnTo>
                  <a:lnTo>
                    <a:pt x="33022" y="18445"/>
                  </a:lnTo>
                  <a:lnTo>
                    <a:pt x="34712" y="18040"/>
                  </a:lnTo>
                  <a:lnTo>
                    <a:pt x="36403" y="18040"/>
                  </a:lnTo>
                  <a:lnTo>
                    <a:pt x="36403" y="18040"/>
                  </a:lnTo>
                  <a:lnTo>
                    <a:pt x="38093" y="18040"/>
                  </a:lnTo>
                  <a:lnTo>
                    <a:pt x="39913" y="18445"/>
                  </a:lnTo>
                  <a:lnTo>
                    <a:pt x="39913" y="18445"/>
                  </a:lnTo>
                  <a:lnTo>
                    <a:pt x="40823" y="16418"/>
                  </a:lnTo>
                  <a:lnTo>
                    <a:pt x="41863" y="14391"/>
                  </a:lnTo>
                  <a:lnTo>
                    <a:pt x="43033" y="12567"/>
                  </a:lnTo>
                  <a:lnTo>
                    <a:pt x="44203" y="10743"/>
                  </a:lnTo>
                  <a:lnTo>
                    <a:pt x="45503" y="9121"/>
                  </a:lnTo>
                  <a:lnTo>
                    <a:pt x="46803" y="7702"/>
                  </a:lnTo>
                  <a:lnTo>
                    <a:pt x="48234" y="6283"/>
                  </a:lnTo>
                  <a:lnTo>
                    <a:pt x="49664" y="5067"/>
                  </a:lnTo>
                  <a:lnTo>
                    <a:pt x="50964" y="3851"/>
                  </a:lnTo>
                  <a:lnTo>
                    <a:pt x="52524" y="2837"/>
                  </a:lnTo>
                  <a:lnTo>
                    <a:pt x="54084" y="2229"/>
                  </a:lnTo>
                  <a:lnTo>
                    <a:pt x="55644" y="1418"/>
                  </a:lnTo>
                  <a:lnTo>
                    <a:pt x="57334" y="810"/>
                  </a:lnTo>
                  <a:lnTo>
                    <a:pt x="58894" y="405"/>
                  </a:lnTo>
                  <a:lnTo>
                    <a:pt x="60585" y="202"/>
                  </a:lnTo>
                  <a:lnTo>
                    <a:pt x="62275" y="0"/>
                  </a:lnTo>
                  <a:lnTo>
                    <a:pt x="62275" y="0"/>
                  </a:lnTo>
                  <a:lnTo>
                    <a:pt x="64485" y="202"/>
                  </a:lnTo>
                  <a:lnTo>
                    <a:pt x="66825" y="810"/>
                  </a:lnTo>
                  <a:lnTo>
                    <a:pt x="69035" y="1418"/>
                  </a:lnTo>
                  <a:lnTo>
                    <a:pt x="71115" y="2432"/>
                  </a:lnTo>
                  <a:lnTo>
                    <a:pt x="73326" y="3851"/>
                  </a:lnTo>
                  <a:lnTo>
                    <a:pt x="75276" y="5270"/>
                  </a:lnTo>
                  <a:lnTo>
                    <a:pt x="77226" y="7297"/>
                  </a:lnTo>
                  <a:lnTo>
                    <a:pt x="79046" y="9121"/>
                  </a:lnTo>
                  <a:lnTo>
                    <a:pt x="80736" y="11351"/>
                  </a:lnTo>
                  <a:lnTo>
                    <a:pt x="82296" y="13986"/>
                  </a:lnTo>
                  <a:lnTo>
                    <a:pt x="83596" y="16621"/>
                  </a:lnTo>
                  <a:lnTo>
                    <a:pt x="85027" y="19459"/>
                  </a:lnTo>
                  <a:lnTo>
                    <a:pt x="86067" y="22297"/>
                  </a:lnTo>
                  <a:lnTo>
                    <a:pt x="86977" y="25540"/>
                  </a:lnTo>
                  <a:lnTo>
                    <a:pt x="88017" y="28783"/>
                  </a:lnTo>
                  <a:lnTo>
                    <a:pt x="88537" y="32432"/>
                  </a:lnTo>
                  <a:lnTo>
                    <a:pt x="88537" y="32432"/>
                  </a:lnTo>
                  <a:lnTo>
                    <a:pt x="90227" y="32635"/>
                  </a:lnTo>
                  <a:lnTo>
                    <a:pt x="91917" y="33040"/>
                  </a:lnTo>
                  <a:lnTo>
                    <a:pt x="93607" y="34054"/>
                  </a:lnTo>
                  <a:lnTo>
                    <a:pt x="95167" y="35067"/>
                  </a:lnTo>
                  <a:lnTo>
                    <a:pt x="96728" y="36081"/>
                  </a:lnTo>
                  <a:lnTo>
                    <a:pt x="98288" y="37500"/>
                  </a:lnTo>
                  <a:lnTo>
                    <a:pt x="99718" y="38918"/>
                  </a:lnTo>
                  <a:lnTo>
                    <a:pt x="101018" y="40540"/>
                  </a:lnTo>
                  <a:lnTo>
                    <a:pt x="102318" y="42162"/>
                  </a:lnTo>
                  <a:lnTo>
                    <a:pt x="103358" y="44189"/>
                  </a:lnTo>
                  <a:lnTo>
                    <a:pt x="104398" y="46418"/>
                  </a:lnTo>
                  <a:lnTo>
                    <a:pt x="105568" y="48445"/>
                  </a:lnTo>
                  <a:lnTo>
                    <a:pt x="106348" y="50878"/>
                  </a:lnTo>
                  <a:lnTo>
                    <a:pt x="106998" y="53310"/>
                  </a:lnTo>
                  <a:lnTo>
                    <a:pt x="107648" y="55945"/>
                  </a:lnTo>
                  <a:lnTo>
                    <a:pt x="108169" y="58581"/>
                  </a:lnTo>
                  <a:lnTo>
                    <a:pt x="108169" y="58581"/>
                  </a:lnTo>
                  <a:lnTo>
                    <a:pt x="109339" y="58986"/>
                  </a:lnTo>
                  <a:lnTo>
                    <a:pt x="110639" y="60000"/>
                  </a:lnTo>
                  <a:lnTo>
                    <a:pt x="111809" y="60810"/>
                  </a:lnTo>
                  <a:lnTo>
                    <a:pt x="112849" y="61824"/>
                  </a:lnTo>
                  <a:lnTo>
                    <a:pt x="114019" y="63040"/>
                  </a:lnTo>
                  <a:lnTo>
                    <a:pt x="114929" y="64459"/>
                  </a:lnTo>
                  <a:lnTo>
                    <a:pt x="115839" y="66081"/>
                  </a:lnTo>
                  <a:lnTo>
                    <a:pt x="116749" y="67500"/>
                  </a:lnTo>
                  <a:lnTo>
                    <a:pt x="117399" y="69121"/>
                  </a:lnTo>
                  <a:lnTo>
                    <a:pt x="118179" y="70743"/>
                  </a:lnTo>
                  <a:lnTo>
                    <a:pt x="118569" y="72770"/>
                  </a:lnTo>
                  <a:lnTo>
                    <a:pt x="119089" y="74594"/>
                  </a:lnTo>
                  <a:lnTo>
                    <a:pt x="119479" y="76621"/>
                  </a:lnTo>
                  <a:lnTo>
                    <a:pt x="119869" y="78648"/>
                  </a:lnTo>
                  <a:lnTo>
                    <a:pt x="120000" y="80675"/>
                  </a:lnTo>
                  <a:lnTo>
                    <a:pt x="120000" y="82702"/>
                  </a:lnTo>
                  <a:lnTo>
                    <a:pt x="120000" y="82702"/>
                  </a:lnTo>
                  <a:lnTo>
                    <a:pt x="120000" y="85540"/>
                  </a:lnTo>
                  <a:lnTo>
                    <a:pt x="119739" y="87770"/>
                  </a:lnTo>
                  <a:lnTo>
                    <a:pt x="119349" y="90000"/>
                  </a:lnTo>
                  <a:lnTo>
                    <a:pt x="118959" y="92432"/>
                  </a:lnTo>
                  <a:lnTo>
                    <a:pt x="118309" y="94459"/>
                  </a:lnTo>
                  <a:lnTo>
                    <a:pt x="117529" y="96486"/>
                  </a:lnTo>
                  <a:lnTo>
                    <a:pt x="116619" y="98310"/>
                  </a:lnTo>
                  <a:lnTo>
                    <a:pt x="115709" y="100337"/>
                  </a:lnTo>
                  <a:lnTo>
                    <a:pt x="114669" y="101959"/>
                  </a:lnTo>
                  <a:lnTo>
                    <a:pt x="113499" y="103378"/>
                  </a:lnTo>
                  <a:lnTo>
                    <a:pt x="112329" y="104594"/>
                  </a:lnTo>
                  <a:lnTo>
                    <a:pt x="110899" y="105810"/>
                  </a:lnTo>
                  <a:lnTo>
                    <a:pt x="109469" y="106824"/>
                  </a:lnTo>
                  <a:lnTo>
                    <a:pt x="108169" y="107432"/>
                  </a:lnTo>
                  <a:lnTo>
                    <a:pt x="106608" y="108040"/>
                  </a:lnTo>
                  <a:lnTo>
                    <a:pt x="105048" y="108243"/>
                  </a:lnTo>
                  <a:lnTo>
                    <a:pt x="105048" y="108243"/>
                  </a:lnTo>
                  <a:lnTo>
                    <a:pt x="86067" y="108243"/>
                  </a:lnTo>
                  <a:lnTo>
                    <a:pt x="86067" y="108243"/>
                  </a:lnTo>
                  <a:lnTo>
                    <a:pt x="83986" y="111081"/>
                  </a:lnTo>
                  <a:lnTo>
                    <a:pt x="81776" y="113513"/>
                  </a:lnTo>
                  <a:lnTo>
                    <a:pt x="79436" y="115540"/>
                  </a:lnTo>
                  <a:lnTo>
                    <a:pt x="77226" y="117162"/>
                  </a:lnTo>
                  <a:lnTo>
                    <a:pt x="74886" y="118378"/>
                  </a:lnTo>
                  <a:lnTo>
                    <a:pt x="72416" y="119189"/>
                  </a:lnTo>
                  <a:lnTo>
                    <a:pt x="69945" y="119797"/>
                  </a:lnTo>
                  <a:lnTo>
                    <a:pt x="67475" y="120000"/>
                  </a:lnTo>
                  <a:lnTo>
                    <a:pt x="67475" y="120000"/>
                  </a:lnTo>
                  <a:close/>
                  <a:moveTo>
                    <a:pt x="51484" y="101756"/>
                  </a:moveTo>
                  <a:lnTo>
                    <a:pt x="53174" y="104189"/>
                  </a:lnTo>
                  <a:lnTo>
                    <a:pt x="53174" y="104189"/>
                  </a:lnTo>
                  <a:lnTo>
                    <a:pt x="54344" y="105608"/>
                  </a:lnTo>
                  <a:lnTo>
                    <a:pt x="55904" y="106824"/>
                  </a:lnTo>
                  <a:lnTo>
                    <a:pt x="57464" y="108243"/>
                  </a:lnTo>
                  <a:lnTo>
                    <a:pt x="59154" y="109459"/>
                  </a:lnTo>
                  <a:lnTo>
                    <a:pt x="61105" y="110472"/>
                  </a:lnTo>
                  <a:lnTo>
                    <a:pt x="63185" y="111081"/>
                  </a:lnTo>
                  <a:lnTo>
                    <a:pt x="65265" y="111689"/>
                  </a:lnTo>
                  <a:lnTo>
                    <a:pt x="67475" y="111891"/>
                  </a:lnTo>
                  <a:lnTo>
                    <a:pt x="67475" y="111891"/>
                  </a:lnTo>
                  <a:lnTo>
                    <a:pt x="69425" y="111689"/>
                  </a:lnTo>
                  <a:lnTo>
                    <a:pt x="71635" y="111081"/>
                  </a:lnTo>
                  <a:lnTo>
                    <a:pt x="73586" y="110472"/>
                  </a:lnTo>
                  <a:lnTo>
                    <a:pt x="75666" y="109256"/>
                  </a:lnTo>
                  <a:lnTo>
                    <a:pt x="77616" y="107837"/>
                  </a:lnTo>
                  <a:lnTo>
                    <a:pt x="79696" y="105810"/>
                  </a:lnTo>
                  <a:lnTo>
                    <a:pt x="81516" y="103581"/>
                  </a:lnTo>
                  <a:lnTo>
                    <a:pt x="83336" y="101351"/>
                  </a:lnTo>
                  <a:lnTo>
                    <a:pt x="84117" y="100135"/>
                  </a:lnTo>
                  <a:lnTo>
                    <a:pt x="104788" y="100135"/>
                  </a:lnTo>
                  <a:lnTo>
                    <a:pt x="104788" y="100135"/>
                  </a:lnTo>
                  <a:lnTo>
                    <a:pt x="105828" y="100135"/>
                  </a:lnTo>
                  <a:lnTo>
                    <a:pt x="106868" y="99527"/>
                  </a:lnTo>
                  <a:lnTo>
                    <a:pt x="107778" y="99121"/>
                  </a:lnTo>
                  <a:lnTo>
                    <a:pt x="108819" y="98310"/>
                  </a:lnTo>
                  <a:lnTo>
                    <a:pt x="109729" y="97702"/>
                  </a:lnTo>
                  <a:lnTo>
                    <a:pt x="110509" y="96689"/>
                  </a:lnTo>
                  <a:lnTo>
                    <a:pt x="111809" y="94459"/>
                  </a:lnTo>
                  <a:lnTo>
                    <a:pt x="113109" y="92229"/>
                  </a:lnTo>
                  <a:lnTo>
                    <a:pt x="113499" y="90810"/>
                  </a:lnTo>
                  <a:lnTo>
                    <a:pt x="114019" y="89189"/>
                  </a:lnTo>
                  <a:lnTo>
                    <a:pt x="114279" y="87770"/>
                  </a:lnTo>
                  <a:lnTo>
                    <a:pt x="114669" y="86148"/>
                  </a:lnTo>
                  <a:lnTo>
                    <a:pt x="114799" y="84527"/>
                  </a:lnTo>
                  <a:lnTo>
                    <a:pt x="114799" y="82702"/>
                  </a:lnTo>
                  <a:lnTo>
                    <a:pt x="114799" y="82702"/>
                  </a:lnTo>
                  <a:lnTo>
                    <a:pt x="114669" y="79662"/>
                  </a:lnTo>
                  <a:lnTo>
                    <a:pt x="114149" y="76824"/>
                  </a:lnTo>
                  <a:lnTo>
                    <a:pt x="113239" y="74189"/>
                  </a:lnTo>
                  <a:lnTo>
                    <a:pt x="112199" y="71756"/>
                  </a:lnTo>
                  <a:lnTo>
                    <a:pt x="110769" y="69527"/>
                  </a:lnTo>
                  <a:lnTo>
                    <a:pt x="109209" y="67905"/>
                  </a:lnTo>
                  <a:lnTo>
                    <a:pt x="107388" y="66689"/>
                  </a:lnTo>
                  <a:lnTo>
                    <a:pt x="105568" y="66081"/>
                  </a:lnTo>
                  <a:lnTo>
                    <a:pt x="103488" y="65472"/>
                  </a:lnTo>
                  <a:lnTo>
                    <a:pt x="103358" y="62432"/>
                  </a:lnTo>
                  <a:lnTo>
                    <a:pt x="103358" y="62432"/>
                  </a:lnTo>
                  <a:lnTo>
                    <a:pt x="103098" y="60202"/>
                  </a:lnTo>
                  <a:lnTo>
                    <a:pt x="102578" y="57770"/>
                  </a:lnTo>
                  <a:lnTo>
                    <a:pt x="101928" y="55743"/>
                  </a:lnTo>
                  <a:lnTo>
                    <a:pt x="101408" y="53716"/>
                  </a:lnTo>
                  <a:lnTo>
                    <a:pt x="100628" y="51891"/>
                  </a:lnTo>
                  <a:lnTo>
                    <a:pt x="99718" y="49864"/>
                  </a:lnTo>
                  <a:lnTo>
                    <a:pt x="98678" y="48243"/>
                  </a:lnTo>
                  <a:lnTo>
                    <a:pt x="97638" y="46824"/>
                  </a:lnTo>
                  <a:lnTo>
                    <a:pt x="96468" y="45405"/>
                  </a:lnTo>
                  <a:lnTo>
                    <a:pt x="95167" y="43986"/>
                  </a:lnTo>
                  <a:lnTo>
                    <a:pt x="93997" y="42972"/>
                  </a:lnTo>
                  <a:lnTo>
                    <a:pt x="92567" y="41959"/>
                  </a:lnTo>
                  <a:lnTo>
                    <a:pt x="91137" y="41351"/>
                  </a:lnTo>
                  <a:lnTo>
                    <a:pt x="89837" y="40743"/>
                  </a:lnTo>
                  <a:lnTo>
                    <a:pt x="88277" y="40540"/>
                  </a:lnTo>
                  <a:lnTo>
                    <a:pt x="86717" y="40337"/>
                  </a:lnTo>
                  <a:lnTo>
                    <a:pt x="84117" y="40337"/>
                  </a:lnTo>
                  <a:lnTo>
                    <a:pt x="83856" y="36891"/>
                  </a:lnTo>
                  <a:lnTo>
                    <a:pt x="83856" y="36891"/>
                  </a:lnTo>
                  <a:lnTo>
                    <a:pt x="83336" y="33851"/>
                  </a:lnTo>
                  <a:lnTo>
                    <a:pt x="82816" y="31013"/>
                  </a:lnTo>
                  <a:lnTo>
                    <a:pt x="82166" y="28175"/>
                  </a:lnTo>
                  <a:lnTo>
                    <a:pt x="81126" y="25540"/>
                  </a:lnTo>
                  <a:lnTo>
                    <a:pt x="80216" y="23108"/>
                  </a:lnTo>
                  <a:lnTo>
                    <a:pt x="79046" y="20675"/>
                  </a:lnTo>
                  <a:lnTo>
                    <a:pt x="77746" y="18445"/>
                  </a:lnTo>
                  <a:lnTo>
                    <a:pt x="76446" y="16418"/>
                  </a:lnTo>
                  <a:lnTo>
                    <a:pt x="74886" y="14594"/>
                  </a:lnTo>
                  <a:lnTo>
                    <a:pt x="73326" y="12972"/>
                  </a:lnTo>
                  <a:lnTo>
                    <a:pt x="71635" y="11554"/>
                  </a:lnTo>
                  <a:lnTo>
                    <a:pt x="69945" y="10337"/>
                  </a:lnTo>
                  <a:lnTo>
                    <a:pt x="68125" y="9527"/>
                  </a:lnTo>
                  <a:lnTo>
                    <a:pt x="66045" y="8918"/>
                  </a:lnTo>
                  <a:lnTo>
                    <a:pt x="64225" y="8310"/>
                  </a:lnTo>
                  <a:lnTo>
                    <a:pt x="62275" y="8108"/>
                  </a:lnTo>
                  <a:lnTo>
                    <a:pt x="62275" y="8108"/>
                  </a:lnTo>
                  <a:lnTo>
                    <a:pt x="60715" y="8310"/>
                  </a:lnTo>
                  <a:lnTo>
                    <a:pt x="59284" y="8716"/>
                  </a:lnTo>
                  <a:lnTo>
                    <a:pt x="57984" y="8918"/>
                  </a:lnTo>
                  <a:lnTo>
                    <a:pt x="56554" y="9324"/>
                  </a:lnTo>
                  <a:lnTo>
                    <a:pt x="53954" y="10743"/>
                  </a:lnTo>
                  <a:lnTo>
                    <a:pt x="51354" y="12770"/>
                  </a:lnTo>
                  <a:lnTo>
                    <a:pt x="49014" y="15202"/>
                  </a:lnTo>
                  <a:lnTo>
                    <a:pt x="46803" y="18040"/>
                  </a:lnTo>
                  <a:lnTo>
                    <a:pt x="45893" y="19662"/>
                  </a:lnTo>
                  <a:lnTo>
                    <a:pt x="44983" y="21283"/>
                  </a:lnTo>
                  <a:lnTo>
                    <a:pt x="44073" y="23108"/>
                  </a:lnTo>
                  <a:lnTo>
                    <a:pt x="43293" y="24932"/>
                  </a:lnTo>
                  <a:lnTo>
                    <a:pt x="42383" y="27567"/>
                  </a:lnTo>
                  <a:lnTo>
                    <a:pt x="40303" y="26959"/>
                  </a:lnTo>
                  <a:lnTo>
                    <a:pt x="40303" y="26959"/>
                  </a:lnTo>
                  <a:lnTo>
                    <a:pt x="38353" y="26351"/>
                  </a:lnTo>
                  <a:lnTo>
                    <a:pt x="36403" y="26148"/>
                  </a:lnTo>
                  <a:lnTo>
                    <a:pt x="36403" y="26148"/>
                  </a:lnTo>
                  <a:lnTo>
                    <a:pt x="34972" y="26148"/>
                  </a:lnTo>
                  <a:lnTo>
                    <a:pt x="33542" y="26351"/>
                  </a:lnTo>
                  <a:lnTo>
                    <a:pt x="32372" y="26959"/>
                  </a:lnTo>
                  <a:lnTo>
                    <a:pt x="30942" y="27567"/>
                  </a:lnTo>
                  <a:lnTo>
                    <a:pt x="29772" y="28378"/>
                  </a:lnTo>
                  <a:lnTo>
                    <a:pt x="28472" y="29189"/>
                  </a:lnTo>
                  <a:lnTo>
                    <a:pt x="27432" y="30202"/>
                  </a:lnTo>
                  <a:lnTo>
                    <a:pt x="26392" y="31418"/>
                  </a:lnTo>
                  <a:lnTo>
                    <a:pt x="25222" y="32635"/>
                  </a:lnTo>
                  <a:lnTo>
                    <a:pt x="24312" y="34054"/>
                  </a:lnTo>
                  <a:lnTo>
                    <a:pt x="23401" y="35675"/>
                  </a:lnTo>
                  <a:lnTo>
                    <a:pt x="22621" y="37297"/>
                  </a:lnTo>
                  <a:lnTo>
                    <a:pt x="21841" y="39121"/>
                  </a:lnTo>
                  <a:lnTo>
                    <a:pt x="21321" y="40743"/>
                  </a:lnTo>
                  <a:lnTo>
                    <a:pt x="20671" y="42972"/>
                  </a:lnTo>
                  <a:lnTo>
                    <a:pt x="20281" y="44797"/>
                  </a:lnTo>
                  <a:lnTo>
                    <a:pt x="19891" y="47027"/>
                  </a:lnTo>
                  <a:lnTo>
                    <a:pt x="18461" y="47837"/>
                  </a:lnTo>
                  <a:lnTo>
                    <a:pt x="18461" y="47837"/>
                  </a:lnTo>
                  <a:lnTo>
                    <a:pt x="17161" y="48445"/>
                  </a:lnTo>
                  <a:lnTo>
                    <a:pt x="15731" y="49459"/>
                  </a:lnTo>
                  <a:lnTo>
                    <a:pt x="14301" y="50472"/>
                  </a:lnTo>
                  <a:lnTo>
                    <a:pt x="13131" y="51689"/>
                  </a:lnTo>
                  <a:lnTo>
                    <a:pt x="11960" y="53108"/>
                  </a:lnTo>
                  <a:lnTo>
                    <a:pt x="10790" y="54729"/>
                  </a:lnTo>
                  <a:lnTo>
                    <a:pt x="9880" y="56148"/>
                  </a:lnTo>
                  <a:lnTo>
                    <a:pt x="8970" y="58175"/>
                  </a:lnTo>
                  <a:lnTo>
                    <a:pt x="8190" y="60000"/>
                  </a:lnTo>
                  <a:lnTo>
                    <a:pt x="7410" y="61824"/>
                  </a:lnTo>
                  <a:lnTo>
                    <a:pt x="6760" y="63851"/>
                  </a:lnTo>
                  <a:lnTo>
                    <a:pt x="6110" y="66081"/>
                  </a:lnTo>
                  <a:lnTo>
                    <a:pt x="5850" y="68310"/>
                  </a:lnTo>
                  <a:lnTo>
                    <a:pt x="5590" y="70540"/>
                  </a:lnTo>
                  <a:lnTo>
                    <a:pt x="5200" y="72972"/>
                  </a:lnTo>
                  <a:lnTo>
                    <a:pt x="5200" y="75405"/>
                  </a:lnTo>
                  <a:lnTo>
                    <a:pt x="5200" y="75405"/>
                  </a:lnTo>
                  <a:lnTo>
                    <a:pt x="5330" y="78243"/>
                  </a:lnTo>
                  <a:lnTo>
                    <a:pt x="5590" y="81081"/>
                  </a:lnTo>
                  <a:lnTo>
                    <a:pt x="5980" y="83716"/>
                  </a:lnTo>
                  <a:lnTo>
                    <a:pt x="6630" y="86351"/>
                  </a:lnTo>
                  <a:lnTo>
                    <a:pt x="7410" y="88986"/>
                  </a:lnTo>
                  <a:lnTo>
                    <a:pt x="8320" y="91216"/>
                  </a:lnTo>
                  <a:lnTo>
                    <a:pt x="9360" y="93648"/>
                  </a:lnTo>
                  <a:lnTo>
                    <a:pt x="10660" y="95472"/>
                  </a:lnTo>
                  <a:lnTo>
                    <a:pt x="11960" y="97500"/>
                  </a:lnTo>
                  <a:lnTo>
                    <a:pt x="13391" y="99121"/>
                  </a:lnTo>
                  <a:lnTo>
                    <a:pt x="14951" y="100540"/>
                  </a:lnTo>
                  <a:lnTo>
                    <a:pt x="16511" y="101756"/>
                  </a:lnTo>
                  <a:lnTo>
                    <a:pt x="18201" y="102770"/>
                  </a:lnTo>
                  <a:lnTo>
                    <a:pt x="20021" y="103378"/>
                  </a:lnTo>
                  <a:lnTo>
                    <a:pt x="21711" y="103986"/>
                  </a:lnTo>
                  <a:lnTo>
                    <a:pt x="23661" y="103986"/>
                  </a:lnTo>
                  <a:lnTo>
                    <a:pt x="23661" y="103986"/>
                  </a:lnTo>
                  <a:lnTo>
                    <a:pt x="26002" y="103581"/>
                  </a:lnTo>
                  <a:lnTo>
                    <a:pt x="28472" y="102972"/>
                  </a:lnTo>
                  <a:lnTo>
                    <a:pt x="29902" y="102567"/>
                  </a:lnTo>
                  <a:lnTo>
                    <a:pt x="30942" y="103986"/>
                  </a:lnTo>
                  <a:lnTo>
                    <a:pt x="30942" y="103986"/>
                  </a:lnTo>
                  <a:lnTo>
                    <a:pt x="31982" y="105405"/>
                  </a:lnTo>
                  <a:lnTo>
                    <a:pt x="33152" y="106621"/>
                  </a:lnTo>
                  <a:lnTo>
                    <a:pt x="34192" y="107837"/>
                  </a:lnTo>
                  <a:lnTo>
                    <a:pt x="35492" y="108445"/>
                  </a:lnTo>
                  <a:lnTo>
                    <a:pt x="36663" y="109256"/>
                  </a:lnTo>
                  <a:lnTo>
                    <a:pt x="37833" y="109662"/>
                  </a:lnTo>
                  <a:lnTo>
                    <a:pt x="39133" y="109864"/>
                  </a:lnTo>
                  <a:lnTo>
                    <a:pt x="40563" y="110067"/>
                  </a:lnTo>
                  <a:lnTo>
                    <a:pt x="40563" y="110067"/>
                  </a:lnTo>
                  <a:lnTo>
                    <a:pt x="41733" y="109864"/>
                  </a:lnTo>
                  <a:lnTo>
                    <a:pt x="43033" y="109662"/>
                  </a:lnTo>
                  <a:lnTo>
                    <a:pt x="44203" y="109256"/>
                  </a:lnTo>
                  <a:lnTo>
                    <a:pt x="45503" y="108445"/>
                  </a:lnTo>
                  <a:lnTo>
                    <a:pt x="46673" y="107837"/>
                  </a:lnTo>
                  <a:lnTo>
                    <a:pt x="47713" y="106824"/>
                  </a:lnTo>
                  <a:lnTo>
                    <a:pt x="48884" y="105608"/>
                  </a:lnTo>
                  <a:lnTo>
                    <a:pt x="49794" y="104391"/>
                  </a:lnTo>
                  <a:lnTo>
                    <a:pt x="51484" y="101756"/>
                  </a:lnTo>
                  <a:close/>
                </a:path>
              </a:pathLst>
            </a:custGeom>
            <a:solidFill>
              <a:schemeClr val="accent1"/>
            </a:solidFill>
            <a:ln>
              <a:noFill/>
            </a:ln>
          </p:spPr>
          <p:txBody>
            <a:bodyPr lIns="34264" tIns="17131" rIns="34264" bIns="17131" anchor="t" anchorCtr="0">
              <a:noAutofit/>
            </a:bodyPr>
            <a:lstStyle/>
            <a:p>
              <a:pPr defTabSz="932563">
                <a:buClr>
                  <a:srgbClr val="000000"/>
                </a:buClr>
                <a:defRPr/>
              </a:pPr>
              <a:endParaRPr sz="1360">
                <a:solidFill>
                  <a:srgbClr val="000000"/>
                </a:solidFill>
                <a:latin typeface="Arial"/>
                <a:ea typeface="Arial"/>
                <a:cs typeface="Arial"/>
                <a:sym typeface="Arial"/>
              </a:endParaRPr>
            </a:p>
          </p:txBody>
        </p:sp>
      </p:grpSp>
      <p:sp>
        <p:nvSpPr>
          <p:cNvPr id="721" name="Shape 721"/>
          <p:cNvSpPr/>
          <p:nvPr/>
        </p:nvSpPr>
        <p:spPr>
          <a:xfrm>
            <a:off x="1930979" y="2965553"/>
            <a:ext cx="363035" cy="266362"/>
          </a:xfrm>
          <a:prstGeom prst="rightArrow">
            <a:avLst>
              <a:gd name="adj1" fmla="val 50000"/>
              <a:gd name="adj2" fmla="val 50000"/>
            </a:avLst>
          </a:prstGeom>
          <a:solidFill>
            <a:schemeClr val="bg1">
              <a:lumMod val="50000"/>
            </a:schemeClr>
          </a:solidFill>
          <a:ln>
            <a:noFill/>
          </a:ln>
        </p:spPr>
        <p:txBody>
          <a:bodyPr lIns="91405" tIns="45686" rIns="91405" bIns="45686" anchor="ctr" anchorCtr="0">
            <a:noAutofit/>
          </a:bodyPr>
          <a:lstStyle/>
          <a:p>
            <a:pPr algn="ctr" defTabSz="932563">
              <a:buClr>
                <a:srgbClr val="353535"/>
              </a:buClr>
              <a:defRPr/>
            </a:pPr>
            <a:endParaRPr sz="1767">
              <a:solidFill>
                <a:srgbClr val="FFFFFF"/>
              </a:solidFill>
              <a:latin typeface="Arial"/>
              <a:ea typeface="Arial"/>
              <a:cs typeface="Arial"/>
              <a:sym typeface="Arial"/>
            </a:endParaRPr>
          </a:p>
        </p:txBody>
      </p:sp>
      <p:sp>
        <p:nvSpPr>
          <p:cNvPr id="722" name="Shape 722"/>
          <p:cNvSpPr/>
          <p:nvPr/>
        </p:nvSpPr>
        <p:spPr>
          <a:xfrm>
            <a:off x="4226450" y="2965553"/>
            <a:ext cx="363035" cy="266362"/>
          </a:xfrm>
          <a:prstGeom prst="rightArrow">
            <a:avLst>
              <a:gd name="adj1" fmla="val 50000"/>
              <a:gd name="adj2" fmla="val 50000"/>
            </a:avLst>
          </a:prstGeom>
          <a:solidFill>
            <a:schemeClr val="accent1"/>
          </a:solidFill>
          <a:ln>
            <a:noFill/>
          </a:ln>
        </p:spPr>
        <p:txBody>
          <a:bodyPr lIns="91405" tIns="45686" rIns="91405" bIns="45686" anchor="ctr" anchorCtr="0">
            <a:noAutofit/>
          </a:bodyPr>
          <a:lstStyle/>
          <a:p>
            <a:pPr algn="ctr" defTabSz="932563">
              <a:buClr>
                <a:srgbClr val="353535"/>
              </a:buClr>
              <a:defRPr/>
            </a:pPr>
            <a:endParaRPr sz="1767">
              <a:solidFill>
                <a:srgbClr val="FFFFFF"/>
              </a:solidFill>
              <a:latin typeface="Arial"/>
              <a:ea typeface="Arial"/>
              <a:cs typeface="Arial"/>
              <a:sym typeface="Arial"/>
            </a:endParaRPr>
          </a:p>
        </p:txBody>
      </p:sp>
      <p:sp>
        <p:nvSpPr>
          <p:cNvPr id="723" name="Shape 723"/>
          <p:cNvSpPr/>
          <p:nvPr/>
        </p:nvSpPr>
        <p:spPr>
          <a:xfrm>
            <a:off x="6350448" y="2999901"/>
            <a:ext cx="363035" cy="266362"/>
          </a:xfrm>
          <a:prstGeom prst="rightArrow">
            <a:avLst>
              <a:gd name="adj1" fmla="val 50000"/>
              <a:gd name="adj2" fmla="val 50000"/>
            </a:avLst>
          </a:prstGeom>
          <a:solidFill>
            <a:schemeClr val="bg2"/>
          </a:solidFill>
          <a:ln>
            <a:noFill/>
          </a:ln>
        </p:spPr>
        <p:txBody>
          <a:bodyPr lIns="91405" tIns="45686" rIns="91405" bIns="45686" anchor="ctr" anchorCtr="0">
            <a:noAutofit/>
          </a:bodyPr>
          <a:lstStyle/>
          <a:p>
            <a:pPr algn="ctr" defTabSz="932563">
              <a:buClr>
                <a:srgbClr val="353535"/>
              </a:buClr>
              <a:defRPr/>
            </a:pPr>
            <a:endParaRPr sz="1767">
              <a:solidFill>
                <a:srgbClr val="FFFFFF"/>
              </a:solidFill>
              <a:latin typeface="Arial"/>
              <a:ea typeface="Arial"/>
              <a:cs typeface="Arial"/>
              <a:sym typeface="Arial"/>
            </a:endParaRPr>
          </a:p>
        </p:txBody>
      </p:sp>
      <p:sp>
        <p:nvSpPr>
          <p:cNvPr id="724" name="Shape 724"/>
          <p:cNvSpPr/>
          <p:nvPr/>
        </p:nvSpPr>
        <p:spPr>
          <a:xfrm>
            <a:off x="8901074" y="2999901"/>
            <a:ext cx="363035" cy="266362"/>
          </a:xfrm>
          <a:prstGeom prst="rightArrow">
            <a:avLst>
              <a:gd name="adj1" fmla="val 50000"/>
              <a:gd name="adj2" fmla="val 50000"/>
            </a:avLst>
          </a:prstGeom>
          <a:solidFill>
            <a:schemeClr val="accent2"/>
          </a:solidFill>
          <a:ln>
            <a:noFill/>
          </a:ln>
        </p:spPr>
        <p:txBody>
          <a:bodyPr lIns="91405" tIns="45686" rIns="91405" bIns="45686" anchor="ctr" anchorCtr="0">
            <a:noAutofit/>
          </a:bodyPr>
          <a:lstStyle/>
          <a:p>
            <a:pPr algn="ctr" defTabSz="932563">
              <a:buClr>
                <a:srgbClr val="353535"/>
              </a:buClr>
              <a:defRPr/>
            </a:pPr>
            <a:endParaRPr sz="1767">
              <a:solidFill>
                <a:srgbClr val="FFFFFF"/>
              </a:solidFill>
              <a:latin typeface="Arial"/>
              <a:ea typeface="Arial"/>
              <a:cs typeface="Arial"/>
              <a:sym typeface="Arial"/>
            </a:endParaRPr>
          </a:p>
        </p:txBody>
      </p:sp>
      <p:sp>
        <p:nvSpPr>
          <p:cNvPr id="655" name="Shape 655"/>
          <p:cNvSpPr txBox="1"/>
          <p:nvPr/>
        </p:nvSpPr>
        <p:spPr>
          <a:xfrm>
            <a:off x="4357987" y="3857810"/>
            <a:ext cx="2284269" cy="426121"/>
          </a:xfrm>
          <a:prstGeom prst="rect">
            <a:avLst/>
          </a:prstGeom>
          <a:noFill/>
          <a:ln>
            <a:noFill/>
          </a:ln>
        </p:spPr>
        <p:txBody>
          <a:bodyPr lIns="124309" tIns="124309" rIns="124309" bIns="124309" anchor="t" anchorCtr="0">
            <a:noAutofit/>
          </a:bodyPr>
          <a:lstStyle/>
          <a:p>
            <a:pPr algn="ctr" defTabSz="932563">
              <a:buClr>
                <a:srgbClr val="BAD80A"/>
              </a:buClr>
              <a:buSzPct val="25000"/>
              <a:defRPr/>
            </a:pPr>
            <a:r>
              <a:rPr lang="en" sz="1400" b="1">
                <a:solidFill>
                  <a:srgbClr val="0078D7"/>
                </a:solidFill>
                <a:ea typeface="Arial"/>
                <a:cs typeface="Segoe UI" panose="020B0502040204020203" pitchFamily="34" charset="0"/>
                <a:sym typeface="Arial"/>
              </a:rPr>
              <a:t>Modern infrastructure</a:t>
            </a:r>
          </a:p>
        </p:txBody>
      </p:sp>
      <p:grpSp>
        <p:nvGrpSpPr>
          <p:cNvPr id="7" name="Group 6">
            <a:extLst>
              <a:ext uri="{FF2B5EF4-FFF2-40B4-BE49-F238E27FC236}">
                <a16:creationId xmlns:a16="http://schemas.microsoft.com/office/drawing/2014/main" id="{3AAADA33-5B49-4E0B-A8A7-35986684A3B5}"/>
              </a:ext>
            </a:extLst>
          </p:cNvPr>
          <p:cNvGrpSpPr/>
          <p:nvPr/>
        </p:nvGrpSpPr>
        <p:grpSpPr>
          <a:xfrm>
            <a:off x="4160837" y="4292946"/>
            <a:ext cx="2678569" cy="2417214"/>
            <a:chOff x="4259837" y="4293061"/>
            <a:chExt cx="2678949" cy="2417558"/>
          </a:xfrm>
        </p:grpSpPr>
        <p:sp>
          <p:nvSpPr>
            <p:cNvPr id="658" name="Shape 658"/>
            <p:cNvSpPr txBox="1"/>
            <p:nvPr/>
          </p:nvSpPr>
          <p:spPr>
            <a:xfrm>
              <a:off x="4652003" y="4293061"/>
              <a:ext cx="1799117" cy="804095"/>
            </a:xfrm>
            <a:prstGeom prst="rect">
              <a:avLst/>
            </a:prstGeom>
            <a:noFill/>
            <a:ln>
              <a:noFill/>
            </a:ln>
          </p:spPr>
          <p:txBody>
            <a:bodyPr lIns="124309" tIns="62137" rIns="124309" bIns="62137" anchor="t" anchorCtr="0">
              <a:noAutofit/>
            </a:bodyPr>
            <a:lstStyle/>
            <a:p>
              <a:pPr algn="ctr" defTabSz="932563">
                <a:buClr>
                  <a:srgbClr val="000000"/>
                </a:buClr>
                <a:defRPr/>
              </a:pPr>
              <a:r>
                <a:rPr lang="en" sz="2000" b="1">
                  <a:solidFill>
                    <a:srgbClr val="505050"/>
                  </a:solidFill>
                  <a:ea typeface="Arial"/>
                  <a:cs typeface="Arial"/>
                  <a:sym typeface="Arial"/>
                </a:rPr>
                <a:t>50% </a:t>
              </a:r>
            </a:p>
            <a:p>
              <a:pPr algn="ctr" defTabSz="932563">
                <a:buClr>
                  <a:srgbClr val="000000"/>
                </a:buClr>
                <a:buSzPct val="25000"/>
                <a:defRPr/>
              </a:pPr>
              <a:r>
                <a:rPr lang="en" sz="1400">
                  <a:solidFill>
                    <a:srgbClr val="505050"/>
                  </a:solidFill>
                  <a:ea typeface="Arial"/>
                  <a:cs typeface="Arial"/>
                  <a:sym typeface="Arial"/>
                </a:rPr>
                <a:t>Infrastructure consolidation</a:t>
              </a:r>
            </a:p>
          </p:txBody>
        </p:sp>
        <p:sp>
          <p:nvSpPr>
            <p:cNvPr id="664" name="Shape 664"/>
            <p:cNvSpPr txBox="1"/>
            <p:nvPr/>
          </p:nvSpPr>
          <p:spPr>
            <a:xfrm>
              <a:off x="4508369" y="5142394"/>
              <a:ext cx="2109576" cy="920772"/>
            </a:xfrm>
            <a:prstGeom prst="rect">
              <a:avLst/>
            </a:prstGeom>
            <a:noFill/>
            <a:ln>
              <a:noFill/>
            </a:ln>
          </p:spPr>
          <p:txBody>
            <a:bodyPr lIns="124309" tIns="62137" rIns="124309" bIns="62137" anchor="t" anchorCtr="0">
              <a:noAutofit/>
            </a:bodyPr>
            <a:lstStyle/>
            <a:p>
              <a:pPr algn="ctr" defTabSz="932563">
                <a:buClr>
                  <a:srgbClr val="000000"/>
                </a:buClr>
                <a:defRPr/>
              </a:pPr>
              <a:r>
                <a:rPr lang="en" sz="2000" b="1">
                  <a:solidFill>
                    <a:srgbClr val="505050"/>
                  </a:solidFill>
                  <a:ea typeface="Arial"/>
                  <a:cs typeface="Arial"/>
                  <a:sym typeface="Arial"/>
                </a:rPr>
                <a:t>99%</a:t>
              </a:r>
            </a:p>
            <a:p>
              <a:pPr algn="ctr" defTabSz="932563">
                <a:buClr>
                  <a:srgbClr val="000000"/>
                </a:buClr>
                <a:buSzPct val="25000"/>
                <a:defRPr/>
              </a:pPr>
              <a:r>
                <a:rPr lang="en" sz="1400">
                  <a:solidFill>
                    <a:srgbClr val="505050"/>
                  </a:solidFill>
                  <a:ea typeface="Arial"/>
                  <a:cs typeface="Arial"/>
                  <a:sym typeface="Arial"/>
                </a:rPr>
                <a:t>Deployment time savings</a:t>
              </a:r>
            </a:p>
          </p:txBody>
        </p:sp>
        <p:sp>
          <p:nvSpPr>
            <p:cNvPr id="727" name="Shape 727"/>
            <p:cNvSpPr txBox="1"/>
            <p:nvPr/>
          </p:nvSpPr>
          <p:spPr>
            <a:xfrm>
              <a:off x="4259837" y="5948136"/>
              <a:ext cx="2678949" cy="762483"/>
            </a:xfrm>
            <a:prstGeom prst="rect">
              <a:avLst/>
            </a:prstGeom>
            <a:noFill/>
            <a:ln>
              <a:noFill/>
            </a:ln>
          </p:spPr>
          <p:txBody>
            <a:bodyPr lIns="124309" tIns="124309" rIns="124309" bIns="124309" anchor="t" anchorCtr="0">
              <a:noAutofit/>
            </a:bodyPr>
            <a:lstStyle/>
            <a:p>
              <a:pPr algn="ctr" defTabSz="932563">
                <a:buClr>
                  <a:srgbClr val="000000"/>
                </a:buClr>
                <a:defRPr/>
              </a:pPr>
              <a:r>
                <a:rPr lang="en" sz="2000" b="1">
                  <a:solidFill>
                    <a:srgbClr val="505050"/>
                  </a:solidFill>
                </a:rPr>
                <a:t>99% </a:t>
              </a:r>
            </a:p>
            <a:p>
              <a:pPr defTabSz="932563">
                <a:defRPr/>
              </a:pPr>
              <a:r>
                <a:rPr lang="en" sz="1400">
                  <a:solidFill>
                    <a:srgbClr val="505050"/>
                  </a:solidFill>
                </a:rPr>
                <a:t>Portability/Cloud migrations</a:t>
              </a:r>
              <a:br>
                <a:rPr lang="en" sz="1400">
                  <a:solidFill>
                    <a:srgbClr val="505050"/>
                  </a:solidFill>
                </a:rPr>
              </a:br>
              <a:endParaRPr lang="en" sz="1400">
                <a:solidFill>
                  <a:srgbClr val="505050"/>
                </a:solidFill>
              </a:endParaRPr>
            </a:p>
          </p:txBody>
        </p:sp>
      </p:grpSp>
      <p:sp>
        <p:nvSpPr>
          <p:cNvPr id="657" name="Shape 657"/>
          <p:cNvSpPr txBox="1"/>
          <p:nvPr/>
        </p:nvSpPr>
        <p:spPr>
          <a:xfrm>
            <a:off x="6740654" y="3857810"/>
            <a:ext cx="2281822" cy="426121"/>
          </a:xfrm>
          <a:prstGeom prst="rect">
            <a:avLst/>
          </a:prstGeom>
          <a:noFill/>
          <a:ln>
            <a:noFill/>
          </a:ln>
        </p:spPr>
        <p:txBody>
          <a:bodyPr lIns="124309" tIns="124309" rIns="124309" bIns="124309" anchor="t" anchorCtr="0">
            <a:noAutofit/>
          </a:bodyPr>
          <a:lstStyle/>
          <a:p>
            <a:pPr algn="ctr" defTabSz="932563">
              <a:buClr>
                <a:srgbClr val="BAD80A"/>
              </a:buClr>
              <a:buSzPct val="25000"/>
              <a:defRPr/>
            </a:pPr>
            <a:r>
              <a:rPr lang="en" sz="1400" b="1">
                <a:solidFill>
                  <a:srgbClr val="00BCF2"/>
                </a:solidFill>
                <a:ea typeface="Arial"/>
                <a:cs typeface="Segoe UI" panose="020B0502040204020203" pitchFamily="34" charset="0"/>
                <a:sym typeface="Arial"/>
              </a:rPr>
              <a:t>Modern methodologies</a:t>
            </a:r>
          </a:p>
        </p:txBody>
      </p:sp>
      <p:grpSp>
        <p:nvGrpSpPr>
          <p:cNvPr id="8" name="Group 7">
            <a:extLst>
              <a:ext uri="{FF2B5EF4-FFF2-40B4-BE49-F238E27FC236}">
                <a16:creationId xmlns:a16="http://schemas.microsoft.com/office/drawing/2014/main" id="{F3185F16-FE38-4650-8F18-A729C1A04723}"/>
              </a:ext>
            </a:extLst>
          </p:cNvPr>
          <p:cNvGrpSpPr/>
          <p:nvPr/>
        </p:nvGrpSpPr>
        <p:grpSpPr>
          <a:xfrm>
            <a:off x="6523037" y="4349133"/>
            <a:ext cx="2717056" cy="1465825"/>
            <a:chOff x="6621204" y="4349253"/>
            <a:chExt cx="2717441" cy="1466033"/>
          </a:xfrm>
        </p:grpSpPr>
        <p:sp>
          <p:nvSpPr>
            <p:cNvPr id="725" name="Shape 725"/>
            <p:cNvSpPr txBox="1"/>
            <p:nvPr/>
          </p:nvSpPr>
          <p:spPr>
            <a:xfrm>
              <a:off x="6621204" y="4349253"/>
              <a:ext cx="2717441" cy="644581"/>
            </a:xfrm>
            <a:prstGeom prst="rect">
              <a:avLst/>
            </a:prstGeom>
            <a:noFill/>
            <a:ln>
              <a:noFill/>
            </a:ln>
          </p:spPr>
          <p:txBody>
            <a:bodyPr lIns="124309" tIns="62137" rIns="124309" bIns="62137" anchor="t" anchorCtr="0">
              <a:noAutofit/>
            </a:bodyPr>
            <a:lstStyle/>
            <a:p>
              <a:pPr algn="ctr" defTabSz="932563">
                <a:buClr>
                  <a:srgbClr val="000000"/>
                </a:buClr>
                <a:defRPr/>
              </a:pPr>
              <a:r>
                <a:rPr lang="en" sz="2000" b="1">
                  <a:solidFill>
                    <a:srgbClr val="505050"/>
                  </a:solidFill>
                </a:rPr>
                <a:t>27%</a:t>
              </a:r>
              <a:r>
                <a:rPr lang="en" sz="2000">
                  <a:solidFill>
                    <a:srgbClr val="505050"/>
                  </a:solidFill>
                </a:rPr>
                <a:t> </a:t>
              </a:r>
              <a:br>
                <a:rPr lang="en" sz="1400">
                  <a:solidFill>
                    <a:srgbClr val="505050"/>
                  </a:solidFill>
                </a:rPr>
              </a:br>
              <a:r>
                <a:rPr lang="en" sz="1400">
                  <a:solidFill>
                    <a:srgbClr val="505050"/>
                  </a:solidFill>
                </a:rPr>
                <a:t>More testing automation</a:t>
              </a:r>
            </a:p>
            <a:p>
              <a:pPr algn="ctr" defTabSz="932563">
                <a:buClr>
                  <a:srgbClr val="000000"/>
                </a:buClr>
                <a:defRPr/>
              </a:pPr>
              <a:endParaRPr sz="1400">
                <a:solidFill>
                  <a:srgbClr val="505050"/>
                </a:solidFill>
              </a:endParaRPr>
            </a:p>
          </p:txBody>
        </p:sp>
        <p:sp>
          <p:nvSpPr>
            <p:cNvPr id="728" name="Shape 728"/>
            <p:cNvSpPr txBox="1"/>
            <p:nvPr/>
          </p:nvSpPr>
          <p:spPr>
            <a:xfrm>
              <a:off x="6670815" y="5170705"/>
              <a:ext cx="2568943" cy="644581"/>
            </a:xfrm>
            <a:prstGeom prst="rect">
              <a:avLst/>
            </a:prstGeom>
            <a:noFill/>
            <a:ln>
              <a:noFill/>
            </a:ln>
          </p:spPr>
          <p:txBody>
            <a:bodyPr lIns="124309" tIns="62137" rIns="124309" bIns="62137" anchor="t" anchorCtr="0">
              <a:noAutofit/>
            </a:bodyPr>
            <a:lstStyle/>
            <a:p>
              <a:pPr algn="ctr" defTabSz="932563">
                <a:buClr>
                  <a:srgbClr val="000000"/>
                </a:buClr>
                <a:defRPr/>
              </a:pPr>
              <a:r>
                <a:rPr lang="en" sz="2000" b="1">
                  <a:solidFill>
                    <a:srgbClr val="505050"/>
                  </a:solidFill>
                </a:rPr>
                <a:t>30%</a:t>
              </a:r>
              <a:r>
                <a:rPr lang="en" sz="2000">
                  <a:solidFill>
                    <a:srgbClr val="505050"/>
                  </a:solidFill>
                </a:rPr>
                <a:t> </a:t>
              </a:r>
              <a:br>
                <a:rPr lang="en" sz="2400">
                  <a:solidFill>
                    <a:srgbClr val="505050"/>
                  </a:solidFill>
                </a:rPr>
              </a:br>
              <a:r>
                <a:rPr lang="en" sz="1400">
                  <a:solidFill>
                    <a:srgbClr val="505050"/>
                  </a:solidFill>
                </a:rPr>
                <a:t>More deployment automation</a:t>
              </a:r>
            </a:p>
          </p:txBody>
        </p:sp>
      </p:grpSp>
      <p:sp>
        <p:nvSpPr>
          <p:cNvPr id="656" name="Shape 656"/>
          <p:cNvSpPr txBox="1"/>
          <p:nvPr/>
        </p:nvSpPr>
        <p:spPr>
          <a:xfrm>
            <a:off x="9159067" y="3857810"/>
            <a:ext cx="2434377" cy="426121"/>
          </a:xfrm>
          <a:prstGeom prst="rect">
            <a:avLst/>
          </a:prstGeom>
          <a:noFill/>
          <a:ln>
            <a:noFill/>
          </a:ln>
        </p:spPr>
        <p:txBody>
          <a:bodyPr lIns="124309" tIns="124309" rIns="124309" bIns="124309" anchor="t" anchorCtr="0">
            <a:noAutofit/>
          </a:bodyPr>
          <a:lstStyle/>
          <a:p>
            <a:pPr algn="ctr" defTabSz="932563">
              <a:buClr>
                <a:srgbClr val="BAD80A"/>
              </a:buClr>
              <a:buSzPct val="25000"/>
              <a:defRPr/>
            </a:pPr>
            <a:r>
              <a:rPr lang="en" sz="1400" b="1">
                <a:solidFill>
                  <a:srgbClr val="505050"/>
                </a:solidFill>
                <a:ea typeface="Arial"/>
                <a:cs typeface="Segoe UI" panose="020B0502040204020203" pitchFamily="34" charset="0"/>
                <a:sym typeface="Arial"/>
              </a:rPr>
              <a:t>Modern </a:t>
            </a:r>
            <a:r>
              <a:rPr lang="en" sz="1400" b="1">
                <a:solidFill>
                  <a:srgbClr val="505050"/>
                </a:solidFill>
                <a:cs typeface="Segoe UI" panose="020B0502040204020203" pitchFamily="34" charset="0"/>
                <a:sym typeface="Arial"/>
              </a:rPr>
              <a:t>m</a:t>
            </a:r>
            <a:r>
              <a:rPr lang="en" sz="1400" b="1">
                <a:solidFill>
                  <a:srgbClr val="505050"/>
                </a:solidFill>
                <a:cs typeface="Segoe UI" panose="020B0502040204020203" pitchFamily="34" charset="0"/>
              </a:rPr>
              <a:t>icroservices</a:t>
            </a:r>
          </a:p>
        </p:txBody>
      </p:sp>
      <p:grpSp>
        <p:nvGrpSpPr>
          <p:cNvPr id="9" name="Group 8">
            <a:extLst>
              <a:ext uri="{FF2B5EF4-FFF2-40B4-BE49-F238E27FC236}">
                <a16:creationId xmlns:a16="http://schemas.microsoft.com/office/drawing/2014/main" id="{A178F8A0-F98D-4377-8771-7C56225736FE}"/>
              </a:ext>
            </a:extLst>
          </p:cNvPr>
          <p:cNvGrpSpPr/>
          <p:nvPr/>
        </p:nvGrpSpPr>
        <p:grpSpPr>
          <a:xfrm>
            <a:off x="8961437" y="4346266"/>
            <a:ext cx="2829637" cy="2619943"/>
            <a:chOff x="8885615" y="4346386"/>
            <a:chExt cx="2830039" cy="2620315"/>
          </a:xfrm>
        </p:grpSpPr>
        <p:sp>
          <p:nvSpPr>
            <p:cNvPr id="660" name="Shape 660"/>
            <p:cNvSpPr txBox="1"/>
            <p:nvPr/>
          </p:nvSpPr>
          <p:spPr>
            <a:xfrm>
              <a:off x="9230850" y="4346386"/>
              <a:ext cx="2139568" cy="920771"/>
            </a:xfrm>
            <a:prstGeom prst="rect">
              <a:avLst/>
            </a:prstGeom>
            <a:noFill/>
            <a:ln>
              <a:noFill/>
            </a:ln>
          </p:spPr>
          <p:txBody>
            <a:bodyPr lIns="124309" tIns="62137" rIns="124309" bIns="62137" anchor="t" anchorCtr="0">
              <a:noAutofit/>
            </a:bodyPr>
            <a:lstStyle/>
            <a:p>
              <a:pPr algn="ctr" defTabSz="932563">
                <a:buClr>
                  <a:srgbClr val="000000"/>
                </a:buClr>
                <a:defRPr/>
              </a:pPr>
              <a:r>
                <a:rPr lang="en" sz="2000" b="1">
                  <a:solidFill>
                    <a:srgbClr val="505050"/>
                  </a:solidFill>
                  <a:ea typeface="Arial"/>
                  <a:cs typeface="Arial"/>
                  <a:sym typeface="Arial"/>
                </a:rPr>
                <a:t>13X</a:t>
              </a:r>
            </a:p>
            <a:p>
              <a:pPr algn="ctr" defTabSz="932563">
                <a:buClr>
                  <a:srgbClr val="000000"/>
                </a:buClr>
                <a:buSzPct val="25000"/>
                <a:defRPr/>
              </a:pPr>
              <a:r>
                <a:rPr lang="en" sz="1400">
                  <a:solidFill>
                    <a:srgbClr val="505050"/>
                  </a:solidFill>
                  <a:ea typeface="Arial"/>
                  <a:cs typeface="Arial"/>
                  <a:sym typeface="Arial"/>
                </a:rPr>
                <a:t>Deployment frequency</a:t>
              </a:r>
            </a:p>
          </p:txBody>
        </p:sp>
        <p:sp>
          <p:nvSpPr>
            <p:cNvPr id="676" name="Shape 676"/>
            <p:cNvSpPr txBox="1"/>
            <p:nvPr/>
          </p:nvSpPr>
          <p:spPr>
            <a:xfrm>
              <a:off x="9188731" y="5159850"/>
              <a:ext cx="2223806" cy="920772"/>
            </a:xfrm>
            <a:prstGeom prst="rect">
              <a:avLst/>
            </a:prstGeom>
            <a:noFill/>
            <a:ln>
              <a:noFill/>
            </a:ln>
          </p:spPr>
          <p:txBody>
            <a:bodyPr lIns="124309" tIns="62137" rIns="124309" bIns="62137" anchor="t" anchorCtr="0">
              <a:noAutofit/>
            </a:bodyPr>
            <a:lstStyle/>
            <a:p>
              <a:pPr algn="ctr" defTabSz="932563">
                <a:buClr>
                  <a:srgbClr val="000000"/>
                </a:buClr>
                <a:defRPr/>
              </a:pPr>
              <a:r>
                <a:rPr lang="en" sz="2000" b="1">
                  <a:solidFill>
                    <a:srgbClr val="505050"/>
                  </a:solidFill>
                </a:rPr>
                <a:t>65%</a:t>
              </a:r>
            </a:p>
            <a:p>
              <a:pPr algn="ctr" defTabSz="932563">
                <a:buClr>
                  <a:srgbClr val="000000"/>
                </a:buClr>
                <a:buSzPct val="25000"/>
                <a:defRPr/>
              </a:pPr>
              <a:r>
                <a:rPr lang="en" sz="1400">
                  <a:solidFill>
                    <a:srgbClr val="505050"/>
                  </a:solidFill>
                </a:rPr>
                <a:t>Reduce dev onboarding time</a:t>
              </a:r>
            </a:p>
          </p:txBody>
        </p:sp>
        <p:sp>
          <p:nvSpPr>
            <p:cNvPr id="729" name="Shape 729"/>
            <p:cNvSpPr txBox="1"/>
            <p:nvPr/>
          </p:nvSpPr>
          <p:spPr>
            <a:xfrm>
              <a:off x="8885615" y="6045929"/>
              <a:ext cx="2830039" cy="920772"/>
            </a:xfrm>
            <a:prstGeom prst="rect">
              <a:avLst/>
            </a:prstGeom>
            <a:noFill/>
            <a:ln>
              <a:noFill/>
            </a:ln>
          </p:spPr>
          <p:txBody>
            <a:bodyPr lIns="124309" tIns="62137" rIns="124309" bIns="62137" anchor="t" anchorCtr="0">
              <a:noAutofit/>
            </a:bodyPr>
            <a:lstStyle/>
            <a:p>
              <a:pPr algn="ctr" defTabSz="932563">
                <a:buClr>
                  <a:srgbClr val="000000"/>
                </a:buClr>
                <a:defRPr/>
              </a:pPr>
              <a:r>
                <a:rPr lang="en" sz="2000" b="1">
                  <a:solidFill>
                    <a:srgbClr val="505050"/>
                  </a:solidFill>
                </a:rPr>
                <a:t>27%</a:t>
              </a:r>
            </a:p>
            <a:p>
              <a:pPr algn="ctr" defTabSz="932563">
                <a:buClr>
                  <a:srgbClr val="000000"/>
                </a:buClr>
                <a:buSzPct val="25000"/>
                <a:defRPr/>
              </a:pPr>
              <a:r>
                <a:rPr lang="en" sz="1400">
                  <a:solidFill>
                    <a:srgbClr val="505050"/>
                  </a:solidFill>
                </a:rPr>
                <a:t>More change approvals</a:t>
              </a:r>
              <a:br>
                <a:rPr lang="en" sz="1400">
                  <a:solidFill>
                    <a:srgbClr val="505050"/>
                  </a:solidFill>
                </a:rPr>
              </a:br>
              <a:r>
                <a:rPr lang="en" sz="1400">
                  <a:solidFill>
                    <a:srgbClr val="505050"/>
                  </a:solidFill>
                </a:rPr>
                <a:t> </a:t>
              </a:r>
            </a:p>
          </p:txBody>
        </p:sp>
      </p:grpSp>
      <p:sp>
        <p:nvSpPr>
          <p:cNvPr id="4" name="Title 3">
            <a:extLst>
              <a:ext uri="{FF2B5EF4-FFF2-40B4-BE49-F238E27FC236}">
                <a16:creationId xmlns:a16="http://schemas.microsoft.com/office/drawing/2014/main" id="{82071985-F009-46C5-A1D1-95BD11A27C7E}"/>
              </a:ext>
            </a:extLst>
          </p:cNvPr>
          <p:cNvSpPr>
            <a:spLocks noGrp="1"/>
          </p:cNvSpPr>
          <p:nvPr>
            <p:ph type="title"/>
          </p:nvPr>
        </p:nvSpPr>
        <p:spPr>
          <a:xfrm>
            <a:off x="274638" y="182880"/>
            <a:ext cx="11353800" cy="1648290"/>
          </a:xfrm>
        </p:spPr>
        <p:txBody>
          <a:bodyPr/>
          <a:lstStyle/>
          <a:p>
            <a:r>
              <a:rPr lang="mr-IN" dirty="0"/>
              <a:t>…</a:t>
            </a:r>
            <a:r>
              <a:rPr lang="en-US" dirty="0"/>
              <a:t>transforming existing apps to containers &amp; microservices, with ROI at every stage</a:t>
            </a:r>
          </a:p>
        </p:txBody>
      </p:sp>
    </p:spTree>
    <p:extLst>
      <p:ext uri="{BB962C8B-B14F-4D97-AF65-F5344CB8AC3E}">
        <p14:creationId xmlns:p14="http://schemas.microsoft.com/office/powerpoint/2010/main" val="1193293347"/>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54"/>
                                        </p:tgtEl>
                                        <p:attrNameLst>
                                          <p:attrName>style.visibility</p:attrName>
                                        </p:attrNameLst>
                                      </p:cBhvr>
                                      <p:to>
                                        <p:strVal val="visible"/>
                                      </p:to>
                                    </p:set>
                                    <p:animEffect transition="in" filter="fade">
                                      <p:cBhvr>
                                        <p:cTn id="7" dur="500"/>
                                        <p:tgtEl>
                                          <p:spTgt spid="65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55"/>
                                        </p:tgtEl>
                                        <p:attrNameLst>
                                          <p:attrName>style.visibility</p:attrName>
                                        </p:attrNameLst>
                                      </p:cBhvr>
                                      <p:to>
                                        <p:strVal val="visible"/>
                                      </p:to>
                                    </p:set>
                                    <p:animEffect transition="in" filter="fade">
                                      <p:cBhvr>
                                        <p:cTn id="11" dur="500"/>
                                        <p:tgtEl>
                                          <p:spTgt spid="655"/>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57"/>
                                        </p:tgtEl>
                                        <p:attrNameLst>
                                          <p:attrName>style.visibility</p:attrName>
                                        </p:attrNameLst>
                                      </p:cBhvr>
                                      <p:to>
                                        <p:strVal val="visible"/>
                                      </p:to>
                                    </p:set>
                                    <p:animEffect transition="in" filter="fade">
                                      <p:cBhvr>
                                        <p:cTn id="15" dur="500"/>
                                        <p:tgtEl>
                                          <p:spTgt spid="657"/>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656"/>
                                        </p:tgtEl>
                                        <p:attrNameLst>
                                          <p:attrName>style.visibility</p:attrName>
                                        </p:attrNameLst>
                                      </p:cBhvr>
                                      <p:to>
                                        <p:strVal val="visible"/>
                                      </p:to>
                                    </p:set>
                                    <p:animEffect transition="in" filter="fade">
                                      <p:cBhvr>
                                        <p:cTn id="19" dur="500"/>
                                        <p:tgtEl>
                                          <p:spTgt spid="656"/>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1" fill="hold" nodeType="click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wipe(up)">
                                      <p:cBhvr>
                                        <p:cTn id="24" dur="500"/>
                                        <p:tgtEl>
                                          <p:spTgt spid="6"/>
                                        </p:tgtEl>
                                      </p:cBhvr>
                                    </p:animEffect>
                                  </p:childTnLst>
                                </p:cTn>
                              </p:par>
                            </p:childTnLst>
                          </p:cTn>
                        </p:par>
                        <p:par>
                          <p:cTn id="25" fill="hold">
                            <p:stCondLst>
                              <p:cond delay="500"/>
                            </p:stCondLst>
                            <p:childTnLst>
                              <p:par>
                                <p:cTn id="26" presetID="22" presetClass="entr" presetSubtype="1" fill="hold" nodeType="after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wipe(up)">
                                      <p:cBhvr>
                                        <p:cTn id="28" dur="500"/>
                                        <p:tgtEl>
                                          <p:spTgt spid="7"/>
                                        </p:tgtEl>
                                      </p:cBhvr>
                                    </p:animEffect>
                                  </p:childTnLst>
                                </p:cTn>
                              </p:par>
                            </p:childTnLst>
                          </p:cTn>
                        </p:par>
                        <p:par>
                          <p:cTn id="29" fill="hold">
                            <p:stCondLst>
                              <p:cond delay="1000"/>
                            </p:stCondLst>
                            <p:childTnLst>
                              <p:par>
                                <p:cTn id="30" presetID="22" presetClass="entr" presetSubtype="1" fill="hold" nodeType="after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wipe(up)">
                                      <p:cBhvr>
                                        <p:cTn id="32" dur="500"/>
                                        <p:tgtEl>
                                          <p:spTgt spid="8"/>
                                        </p:tgtEl>
                                      </p:cBhvr>
                                    </p:animEffect>
                                  </p:childTnLst>
                                </p:cTn>
                              </p:par>
                            </p:childTnLst>
                          </p:cTn>
                        </p:par>
                        <p:par>
                          <p:cTn id="33" fill="hold">
                            <p:stCondLst>
                              <p:cond delay="1500"/>
                            </p:stCondLst>
                            <p:childTnLst>
                              <p:par>
                                <p:cTn id="34" presetID="22" presetClass="entr" presetSubtype="1" fill="hold" nodeType="afterEffect">
                                  <p:stCondLst>
                                    <p:cond delay="0"/>
                                  </p:stCondLst>
                                  <p:childTnLst>
                                    <p:set>
                                      <p:cBhvr>
                                        <p:cTn id="35" dur="1" fill="hold">
                                          <p:stCondLst>
                                            <p:cond delay="0"/>
                                          </p:stCondLst>
                                        </p:cTn>
                                        <p:tgtEl>
                                          <p:spTgt spid="9"/>
                                        </p:tgtEl>
                                        <p:attrNameLst>
                                          <p:attrName>style.visibility</p:attrName>
                                        </p:attrNameLst>
                                      </p:cBhvr>
                                      <p:to>
                                        <p:strVal val="visible"/>
                                      </p:to>
                                    </p:set>
                                    <p:animEffect transition="in" filter="wipe(up)">
                                      <p:cBhvr>
                                        <p:cTn id="3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4" grpId="0"/>
      <p:bldP spid="655" grpId="0"/>
      <p:bldP spid="657" grpId="0"/>
      <p:bldP spid="65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E5E67278-7EAA-4F45-AB41-56016FDDB5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76410" y="2863795"/>
            <a:ext cx="786040" cy="557267"/>
          </a:xfrm>
          <a:prstGeom prst="rect">
            <a:avLst/>
          </a:prstGeom>
          <a:ln>
            <a:noFill/>
          </a:ln>
        </p:spPr>
      </p:pic>
      <p:grpSp>
        <p:nvGrpSpPr>
          <p:cNvPr id="6" name="Group 5">
            <a:extLst>
              <a:ext uri="{FF2B5EF4-FFF2-40B4-BE49-F238E27FC236}">
                <a16:creationId xmlns:a16="http://schemas.microsoft.com/office/drawing/2014/main" id="{CF5F2CE0-3F79-47DF-96E4-CA64A42EE120}"/>
              </a:ext>
            </a:extLst>
          </p:cNvPr>
          <p:cNvGrpSpPr/>
          <p:nvPr/>
        </p:nvGrpSpPr>
        <p:grpSpPr>
          <a:xfrm>
            <a:off x="10266528" y="2715786"/>
            <a:ext cx="607060" cy="773104"/>
            <a:chOff x="3671190" y="1942866"/>
            <a:chExt cx="885570" cy="1127792"/>
          </a:xfrm>
        </p:grpSpPr>
        <p:sp>
          <p:nvSpPr>
            <p:cNvPr id="24" name="Freeform: Shape 23">
              <a:extLst>
                <a:ext uri="{FF2B5EF4-FFF2-40B4-BE49-F238E27FC236}">
                  <a16:creationId xmlns:a16="http://schemas.microsoft.com/office/drawing/2014/main" id="{C9E40CBB-B7A7-44E2-85B0-F18F7D3D070B}"/>
                </a:ext>
              </a:extLst>
            </p:cNvPr>
            <p:cNvSpPr/>
            <p:nvPr/>
          </p:nvSpPr>
          <p:spPr bwMode="auto">
            <a:xfrm>
              <a:off x="3671190" y="1942866"/>
              <a:ext cx="885570" cy="1127792"/>
            </a:xfrm>
            <a:custGeom>
              <a:avLst/>
              <a:gdLst>
                <a:gd name="connsiteX0" fmla="*/ 1624520 w 4289898"/>
                <a:gd name="connsiteY0" fmla="*/ 145915 h 5457217"/>
                <a:gd name="connsiteX1" fmla="*/ 1770434 w 4289898"/>
                <a:gd name="connsiteY1" fmla="*/ 0 h 5457217"/>
                <a:gd name="connsiteX2" fmla="*/ 1896894 w 4289898"/>
                <a:gd name="connsiteY2" fmla="*/ 9727 h 5457217"/>
                <a:gd name="connsiteX3" fmla="*/ 4182894 w 4289898"/>
                <a:gd name="connsiteY3" fmla="*/ 447472 h 5457217"/>
                <a:gd name="connsiteX4" fmla="*/ 4289898 w 4289898"/>
                <a:gd name="connsiteY4" fmla="*/ 593387 h 5457217"/>
                <a:gd name="connsiteX5" fmla="*/ 4280171 w 4289898"/>
                <a:gd name="connsiteY5" fmla="*/ 4513634 h 5457217"/>
                <a:gd name="connsiteX6" fmla="*/ 4066162 w 4289898"/>
                <a:gd name="connsiteY6" fmla="*/ 4659549 h 5457217"/>
                <a:gd name="connsiteX7" fmla="*/ 1857983 w 4289898"/>
                <a:gd name="connsiteY7" fmla="*/ 5457217 h 5457217"/>
                <a:gd name="connsiteX8" fmla="*/ 1556426 w 4289898"/>
                <a:gd name="connsiteY8" fmla="*/ 5301574 h 5457217"/>
                <a:gd name="connsiteX9" fmla="*/ 1556426 w 4289898"/>
                <a:gd name="connsiteY9" fmla="*/ 5165387 h 5457217"/>
                <a:gd name="connsiteX10" fmla="*/ 457200 w 4289898"/>
                <a:gd name="connsiteY10" fmla="*/ 4737370 h 5457217"/>
                <a:gd name="connsiteX11" fmla="*/ 340468 w 4289898"/>
                <a:gd name="connsiteY11" fmla="*/ 4844374 h 5457217"/>
                <a:gd name="connsiteX12" fmla="*/ 272375 w 4289898"/>
                <a:gd name="connsiteY12" fmla="*/ 4824919 h 5457217"/>
                <a:gd name="connsiteX13" fmla="*/ 165371 w 4289898"/>
                <a:gd name="connsiteY13" fmla="*/ 4747098 h 5457217"/>
                <a:gd name="connsiteX14" fmla="*/ 0 w 4289898"/>
                <a:gd name="connsiteY14" fmla="*/ 4708187 h 5457217"/>
                <a:gd name="connsiteX15" fmla="*/ 48639 w 4289898"/>
                <a:gd name="connsiteY15" fmla="*/ 486383 h 5457217"/>
                <a:gd name="connsiteX16" fmla="*/ 204281 w 4289898"/>
                <a:gd name="connsiteY16" fmla="*/ 330740 h 5457217"/>
                <a:gd name="connsiteX17" fmla="*/ 291830 w 4289898"/>
                <a:gd name="connsiteY17" fmla="*/ 340468 h 5457217"/>
                <a:gd name="connsiteX18" fmla="*/ 894945 w 4289898"/>
                <a:gd name="connsiteY18" fmla="*/ 418289 h 5457217"/>
                <a:gd name="connsiteX19" fmla="*/ 1624520 w 4289898"/>
                <a:gd name="connsiteY19" fmla="*/ 282102 h 5457217"/>
                <a:gd name="connsiteX20" fmla="*/ 1624520 w 4289898"/>
                <a:gd name="connsiteY20" fmla="*/ 145915 h 5457217"/>
                <a:gd name="connsiteX0" fmla="*/ 1624520 w 4289898"/>
                <a:gd name="connsiteY0" fmla="*/ 145915 h 5457217"/>
                <a:gd name="connsiteX1" fmla="*/ 1770434 w 4289898"/>
                <a:gd name="connsiteY1" fmla="*/ 0 h 5457217"/>
                <a:gd name="connsiteX2" fmla="*/ 1896894 w 4289898"/>
                <a:gd name="connsiteY2" fmla="*/ 9727 h 5457217"/>
                <a:gd name="connsiteX3" fmla="*/ 4182894 w 4289898"/>
                <a:gd name="connsiteY3" fmla="*/ 447472 h 5457217"/>
                <a:gd name="connsiteX4" fmla="*/ 4289898 w 4289898"/>
                <a:gd name="connsiteY4" fmla="*/ 593387 h 5457217"/>
                <a:gd name="connsiteX5" fmla="*/ 4280171 w 4289898"/>
                <a:gd name="connsiteY5" fmla="*/ 4513634 h 5457217"/>
                <a:gd name="connsiteX6" fmla="*/ 4066162 w 4289898"/>
                <a:gd name="connsiteY6" fmla="*/ 4659549 h 5457217"/>
                <a:gd name="connsiteX7" fmla="*/ 1857983 w 4289898"/>
                <a:gd name="connsiteY7" fmla="*/ 5457217 h 5457217"/>
                <a:gd name="connsiteX8" fmla="*/ 1556426 w 4289898"/>
                <a:gd name="connsiteY8" fmla="*/ 5301574 h 5457217"/>
                <a:gd name="connsiteX9" fmla="*/ 1556426 w 4289898"/>
                <a:gd name="connsiteY9" fmla="*/ 5165387 h 5457217"/>
                <a:gd name="connsiteX10" fmla="*/ 457200 w 4289898"/>
                <a:gd name="connsiteY10" fmla="*/ 4737370 h 5457217"/>
                <a:gd name="connsiteX11" fmla="*/ 340468 w 4289898"/>
                <a:gd name="connsiteY11" fmla="*/ 4844374 h 5457217"/>
                <a:gd name="connsiteX12" fmla="*/ 272375 w 4289898"/>
                <a:gd name="connsiteY12" fmla="*/ 4824919 h 5457217"/>
                <a:gd name="connsiteX13" fmla="*/ 136188 w 4289898"/>
                <a:gd name="connsiteY13" fmla="*/ 4805464 h 5457217"/>
                <a:gd name="connsiteX14" fmla="*/ 0 w 4289898"/>
                <a:gd name="connsiteY14" fmla="*/ 4708187 h 5457217"/>
                <a:gd name="connsiteX15" fmla="*/ 48639 w 4289898"/>
                <a:gd name="connsiteY15" fmla="*/ 486383 h 5457217"/>
                <a:gd name="connsiteX16" fmla="*/ 204281 w 4289898"/>
                <a:gd name="connsiteY16" fmla="*/ 330740 h 5457217"/>
                <a:gd name="connsiteX17" fmla="*/ 291830 w 4289898"/>
                <a:gd name="connsiteY17" fmla="*/ 340468 h 5457217"/>
                <a:gd name="connsiteX18" fmla="*/ 894945 w 4289898"/>
                <a:gd name="connsiteY18" fmla="*/ 418289 h 5457217"/>
                <a:gd name="connsiteX19" fmla="*/ 1624520 w 4289898"/>
                <a:gd name="connsiteY19" fmla="*/ 282102 h 5457217"/>
                <a:gd name="connsiteX20" fmla="*/ 1624520 w 4289898"/>
                <a:gd name="connsiteY20" fmla="*/ 145915 h 5457217"/>
                <a:gd name="connsiteX0" fmla="*/ 1624520 w 4289898"/>
                <a:gd name="connsiteY0" fmla="*/ 145915 h 5457217"/>
                <a:gd name="connsiteX1" fmla="*/ 1770434 w 4289898"/>
                <a:gd name="connsiteY1" fmla="*/ 0 h 5457217"/>
                <a:gd name="connsiteX2" fmla="*/ 1896894 w 4289898"/>
                <a:gd name="connsiteY2" fmla="*/ 9727 h 5457217"/>
                <a:gd name="connsiteX3" fmla="*/ 4182894 w 4289898"/>
                <a:gd name="connsiteY3" fmla="*/ 447472 h 5457217"/>
                <a:gd name="connsiteX4" fmla="*/ 4289898 w 4289898"/>
                <a:gd name="connsiteY4" fmla="*/ 593387 h 5457217"/>
                <a:gd name="connsiteX5" fmla="*/ 4280171 w 4289898"/>
                <a:gd name="connsiteY5" fmla="*/ 4513634 h 5457217"/>
                <a:gd name="connsiteX6" fmla="*/ 4066162 w 4289898"/>
                <a:gd name="connsiteY6" fmla="*/ 4659549 h 5457217"/>
                <a:gd name="connsiteX7" fmla="*/ 1857983 w 4289898"/>
                <a:gd name="connsiteY7" fmla="*/ 5457217 h 5457217"/>
                <a:gd name="connsiteX8" fmla="*/ 1556426 w 4289898"/>
                <a:gd name="connsiteY8" fmla="*/ 5301574 h 5457217"/>
                <a:gd name="connsiteX9" fmla="*/ 1556426 w 4289898"/>
                <a:gd name="connsiteY9" fmla="*/ 5165387 h 5457217"/>
                <a:gd name="connsiteX10" fmla="*/ 590550 w 4289898"/>
                <a:gd name="connsiteY10" fmla="*/ 4303982 h 5457217"/>
                <a:gd name="connsiteX11" fmla="*/ 340468 w 4289898"/>
                <a:gd name="connsiteY11" fmla="*/ 4844374 h 5457217"/>
                <a:gd name="connsiteX12" fmla="*/ 272375 w 4289898"/>
                <a:gd name="connsiteY12" fmla="*/ 4824919 h 5457217"/>
                <a:gd name="connsiteX13" fmla="*/ 136188 w 4289898"/>
                <a:gd name="connsiteY13" fmla="*/ 4805464 h 5457217"/>
                <a:gd name="connsiteX14" fmla="*/ 0 w 4289898"/>
                <a:gd name="connsiteY14" fmla="*/ 4708187 h 5457217"/>
                <a:gd name="connsiteX15" fmla="*/ 48639 w 4289898"/>
                <a:gd name="connsiteY15" fmla="*/ 486383 h 5457217"/>
                <a:gd name="connsiteX16" fmla="*/ 204281 w 4289898"/>
                <a:gd name="connsiteY16" fmla="*/ 330740 h 5457217"/>
                <a:gd name="connsiteX17" fmla="*/ 291830 w 4289898"/>
                <a:gd name="connsiteY17" fmla="*/ 340468 h 5457217"/>
                <a:gd name="connsiteX18" fmla="*/ 894945 w 4289898"/>
                <a:gd name="connsiteY18" fmla="*/ 418289 h 5457217"/>
                <a:gd name="connsiteX19" fmla="*/ 1624520 w 4289898"/>
                <a:gd name="connsiteY19" fmla="*/ 282102 h 5457217"/>
                <a:gd name="connsiteX20" fmla="*/ 1624520 w 4289898"/>
                <a:gd name="connsiteY20" fmla="*/ 145915 h 5457217"/>
                <a:gd name="connsiteX0" fmla="*/ 1624520 w 4289898"/>
                <a:gd name="connsiteY0" fmla="*/ 145915 h 5457217"/>
                <a:gd name="connsiteX1" fmla="*/ 1770434 w 4289898"/>
                <a:gd name="connsiteY1" fmla="*/ 0 h 5457217"/>
                <a:gd name="connsiteX2" fmla="*/ 1896894 w 4289898"/>
                <a:gd name="connsiteY2" fmla="*/ 9727 h 5457217"/>
                <a:gd name="connsiteX3" fmla="*/ 4182894 w 4289898"/>
                <a:gd name="connsiteY3" fmla="*/ 447472 h 5457217"/>
                <a:gd name="connsiteX4" fmla="*/ 4289898 w 4289898"/>
                <a:gd name="connsiteY4" fmla="*/ 593387 h 5457217"/>
                <a:gd name="connsiteX5" fmla="*/ 4280171 w 4289898"/>
                <a:gd name="connsiteY5" fmla="*/ 4513634 h 5457217"/>
                <a:gd name="connsiteX6" fmla="*/ 4066162 w 4289898"/>
                <a:gd name="connsiteY6" fmla="*/ 4659549 h 5457217"/>
                <a:gd name="connsiteX7" fmla="*/ 1857983 w 4289898"/>
                <a:gd name="connsiteY7" fmla="*/ 5457217 h 5457217"/>
                <a:gd name="connsiteX8" fmla="*/ 1556426 w 4289898"/>
                <a:gd name="connsiteY8" fmla="*/ 5301574 h 5457217"/>
                <a:gd name="connsiteX9" fmla="*/ 1556426 w 4289898"/>
                <a:gd name="connsiteY9" fmla="*/ 5165387 h 5457217"/>
                <a:gd name="connsiteX10" fmla="*/ 471488 w 4289898"/>
                <a:gd name="connsiteY10" fmla="*/ 4746894 h 5457217"/>
                <a:gd name="connsiteX11" fmla="*/ 340468 w 4289898"/>
                <a:gd name="connsiteY11" fmla="*/ 4844374 h 5457217"/>
                <a:gd name="connsiteX12" fmla="*/ 272375 w 4289898"/>
                <a:gd name="connsiteY12" fmla="*/ 4824919 h 5457217"/>
                <a:gd name="connsiteX13" fmla="*/ 136188 w 4289898"/>
                <a:gd name="connsiteY13" fmla="*/ 4805464 h 5457217"/>
                <a:gd name="connsiteX14" fmla="*/ 0 w 4289898"/>
                <a:gd name="connsiteY14" fmla="*/ 4708187 h 5457217"/>
                <a:gd name="connsiteX15" fmla="*/ 48639 w 4289898"/>
                <a:gd name="connsiteY15" fmla="*/ 486383 h 5457217"/>
                <a:gd name="connsiteX16" fmla="*/ 204281 w 4289898"/>
                <a:gd name="connsiteY16" fmla="*/ 330740 h 5457217"/>
                <a:gd name="connsiteX17" fmla="*/ 291830 w 4289898"/>
                <a:gd name="connsiteY17" fmla="*/ 340468 h 5457217"/>
                <a:gd name="connsiteX18" fmla="*/ 894945 w 4289898"/>
                <a:gd name="connsiteY18" fmla="*/ 418289 h 5457217"/>
                <a:gd name="connsiteX19" fmla="*/ 1624520 w 4289898"/>
                <a:gd name="connsiteY19" fmla="*/ 282102 h 5457217"/>
                <a:gd name="connsiteX20" fmla="*/ 1624520 w 4289898"/>
                <a:gd name="connsiteY20" fmla="*/ 145915 h 5457217"/>
                <a:gd name="connsiteX0" fmla="*/ 1624520 w 4289898"/>
                <a:gd name="connsiteY0" fmla="*/ 145915 h 5457217"/>
                <a:gd name="connsiteX1" fmla="*/ 1770434 w 4289898"/>
                <a:gd name="connsiteY1" fmla="*/ 0 h 5457217"/>
                <a:gd name="connsiteX2" fmla="*/ 1896894 w 4289898"/>
                <a:gd name="connsiteY2" fmla="*/ 9727 h 5457217"/>
                <a:gd name="connsiteX3" fmla="*/ 4182894 w 4289898"/>
                <a:gd name="connsiteY3" fmla="*/ 447472 h 5457217"/>
                <a:gd name="connsiteX4" fmla="*/ 4289898 w 4289898"/>
                <a:gd name="connsiteY4" fmla="*/ 593387 h 5457217"/>
                <a:gd name="connsiteX5" fmla="*/ 4280171 w 4289898"/>
                <a:gd name="connsiteY5" fmla="*/ 4513634 h 5457217"/>
                <a:gd name="connsiteX6" fmla="*/ 4066162 w 4289898"/>
                <a:gd name="connsiteY6" fmla="*/ 4659549 h 5457217"/>
                <a:gd name="connsiteX7" fmla="*/ 1857983 w 4289898"/>
                <a:gd name="connsiteY7" fmla="*/ 5457217 h 5457217"/>
                <a:gd name="connsiteX8" fmla="*/ 1556426 w 4289898"/>
                <a:gd name="connsiteY8" fmla="*/ 5301574 h 5457217"/>
                <a:gd name="connsiteX9" fmla="*/ 1556426 w 4289898"/>
                <a:gd name="connsiteY9" fmla="*/ 5165387 h 5457217"/>
                <a:gd name="connsiteX10" fmla="*/ 471488 w 4289898"/>
                <a:gd name="connsiteY10" fmla="*/ 4746894 h 5457217"/>
                <a:gd name="connsiteX11" fmla="*/ 473818 w 4289898"/>
                <a:gd name="connsiteY11" fmla="*/ 4815799 h 5457217"/>
                <a:gd name="connsiteX12" fmla="*/ 272375 w 4289898"/>
                <a:gd name="connsiteY12" fmla="*/ 4824919 h 5457217"/>
                <a:gd name="connsiteX13" fmla="*/ 136188 w 4289898"/>
                <a:gd name="connsiteY13" fmla="*/ 4805464 h 5457217"/>
                <a:gd name="connsiteX14" fmla="*/ 0 w 4289898"/>
                <a:gd name="connsiteY14" fmla="*/ 4708187 h 5457217"/>
                <a:gd name="connsiteX15" fmla="*/ 48639 w 4289898"/>
                <a:gd name="connsiteY15" fmla="*/ 486383 h 5457217"/>
                <a:gd name="connsiteX16" fmla="*/ 204281 w 4289898"/>
                <a:gd name="connsiteY16" fmla="*/ 330740 h 5457217"/>
                <a:gd name="connsiteX17" fmla="*/ 291830 w 4289898"/>
                <a:gd name="connsiteY17" fmla="*/ 340468 h 5457217"/>
                <a:gd name="connsiteX18" fmla="*/ 894945 w 4289898"/>
                <a:gd name="connsiteY18" fmla="*/ 418289 h 5457217"/>
                <a:gd name="connsiteX19" fmla="*/ 1624520 w 4289898"/>
                <a:gd name="connsiteY19" fmla="*/ 282102 h 5457217"/>
                <a:gd name="connsiteX20" fmla="*/ 1624520 w 4289898"/>
                <a:gd name="connsiteY20" fmla="*/ 145915 h 5457217"/>
                <a:gd name="connsiteX0" fmla="*/ 1624520 w 4289898"/>
                <a:gd name="connsiteY0" fmla="*/ 145915 h 5457217"/>
                <a:gd name="connsiteX1" fmla="*/ 1770434 w 4289898"/>
                <a:gd name="connsiteY1" fmla="*/ 0 h 5457217"/>
                <a:gd name="connsiteX2" fmla="*/ 1896894 w 4289898"/>
                <a:gd name="connsiteY2" fmla="*/ 9727 h 5457217"/>
                <a:gd name="connsiteX3" fmla="*/ 4182894 w 4289898"/>
                <a:gd name="connsiteY3" fmla="*/ 447472 h 5457217"/>
                <a:gd name="connsiteX4" fmla="*/ 4289898 w 4289898"/>
                <a:gd name="connsiteY4" fmla="*/ 593387 h 5457217"/>
                <a:gd name="connsiteX5" fmla="*/ 4280171 w 4289898"/>
                <a:gd name="connsiteY5" fmla="*/ 4513634 h 5457217"/>
                <a:gd name="connsiteX6" fmla="*/ 4066162 w 4289898"/>
                <a:gd name="connsiteY6" fmla="*/ 4659549 h 5457217"/>
                <a:gd name="connsiteX7" fmla="*/ 1857983 w 4289898"/>
                <a:gd name="connsiteY7" fmla="*/ 5457217 h 5457217"/>
                <a:gd name="connsiteX8" fmla="*/ 1556426 w 4289898"/>
                <a:gd name="connsiteY8" fmla="*/ 5301574 h 5457217"/>
                <a:gd name="connsiteX9" fmla="*/ 1556426 w 4289898"/>
                <a:gd name="connsiteY9" fmla="*/ 5165387 h 5457217"/>
                <a:gd name="connsiteX10" fmla="*/ 471488 w 4289898"/>
                <a:gd name="connsiteY10" fmla="*/ 4746894 h 5457217"/>
                <a:gd name="connsiteX11" fmla="*/ 473818 w 4289898"/>
                <a:gd name="connsiteY11" fmla="*/ 4815799 h 5457217"/>
                <a:gd name="connsiteX12" fmla="*/ 300950 w 4289898"/>
                <a:gd name="connsiteY12" fmla="*/ 4605844 h 5457217"/>
                <a:gd name="connsiteX13" fmla="*/ 136188 w 4289898"/>
                <a:gd name="connsiteY13" fmla="*/ 4805464 h 5457217"/>
                <a:gd name="connsiteX14" fmla="*/ 0 w 4289898"/>
                <a:gd name="connsiteY14" fmla="*/ 4708187 h 5457217"/>
                <a:gd name="connsiteX15" fmla="*/ 48639 w 4289898"/>
                <a:gd name="connsiteY15" fmla="*/ 486383 h 5457217"/>
                <a:gd name="connsiteX16" fmla="*/ 204281 w 4289898"/>
                <a:gd name="connsiteY16" fmla="*/ 330740 h 5457217"/>
                <a:gd name="connsiteX17" fmla="*/ 291830 w 4289898"/>
                <a:gd name="connsiteY17" fmla="*/ 340468 h 5457217"/>
                <a:gd name="connsiteX18" fmla="*/ 894945 w 4289898"/>
                <a:gd name="connsiteY18" fmla="*/ 418289 h 5457217"/>
                <a:gd name="connsiteX19" fmla="*/ 1624520 w 4289898"/>
                <a:gd name="connsiteY19" fmla="*/ 282102 h 5457217"/>
                <a:gd name="connsiteX20" fmla="*/ 1624520 w 4289898"/>
                <a:gd name="connsiteY20" fmla="*/ 145915 h 5457217"/>
                <a:gd name="connsiteX0" fmla="*/ 1624520 w 4289898"/>
                <a:gd name="connsiteY0" fmla="*/ 145915 h 5457217"/>
                <a:gd name="connsiteX1" fmla="*/ 1770434 w 4289898"/>
                <a:gd name="connsiteY1" fmla="*/ 0 h 5457217"/>
                <a:gd name="connsiteX2" fmla="*/ 1896894 w 4289898"/>
                <a:gd name="connsiteY2" fmla="*/ 9727 h 5457217"/>
                <a:gd name="connsiteX3" fmla="*/ 4182894 w 4289898"/>
                <a:gd name="connsiteY3" fmla="*/ 447472 h 5457217"/>
                <a:gd name="connsiteX4" fmla="*/ 4289898 w 4289898"/>
                <a:gd name="connsiteY4" fmla="*/ 593387 h 5457217"/>
                <a:gd name="connsiteX5" fmla="*/ 4280171 w 4289898"/>
                <a:gd name="connsiteY5" fmla="*/ 4513634 h 5457217"/>
                <a:gd name="connsiteX6" fmla="*/ 4066162 w 4289898"/>
                <a:gd name="connsiteY6" fmla="*/ 4659549 h 5457217"/>
                <a:gd name="connsiteX7" fmla="*/ 1857983 w 4289898"/>
                <a:gd name="connsiteY7" fmla="*/ 5457217 h 5457217"/>
                <a:gd name="connsiteX8" fmla="*/ 1556426 w 4289898"/>
                <a:gd name="connsiteY8" fmla="*/ 5301574 h 5457217"/>
                <a:gd name="connsiteX9" fmla="*/ 1556426 w 4289898"/>
                <a:gd name="connsiteY9" fmla="*/ 5165387 h 5457217"/>
                <a:gd name="connsiteX10" fmla="*/ 471488 w 4289898"/>
                <a:gd name="connsiteY10" fmla="*/ 4746894 h 5457217"/>
                <a:gd name="connsiteX11" fmla="*/ 473818 w 4289898"/>
                <a:gd name="connsiteY11" fmla="*/ 4815799 h 5457217"/>
                <a:gd name="connsiteX12" fmla="*/ 296188 w 4289898"/>
                <a:gd name="connsiteY12" fmla="*/ 4853494 h 5457217"/>
                <a:gd name="connsiteX13" fmla="*/ 136188 w 4289898"/>
                <a:gd name="connsiteY13" fmla="*/ 4805464 h 5457217"/>
                <a:gd name="connsiteX14" fmla="*/ 0 w 4289898"/>
                <a:gd name="connsiteY14" fmla="*/ 4708187 h 5457217"/>
                <a:gd name="connsiteX15" fmla="*/ 48639 w 4289898"/>
                <a:gd name="connsiteY15" fmla="*/ 486383 h 5457217"/>
                <a:gd name="connsiteX16" fmla="*/ 204281 w 4289898"/>
                <a:gd name="connsiteY16" fmla="*/ 330740 h 5457217"/>
                <a:gd name="connsiteX17" fmla="*/ 291830 w 4289898"/>
                <a:gd name="connsiteY17" fmla="*/ 340468 h 5457217"/>
                <a:gd name="connsiteX18" fmla="*/ 894945 w 4289898"/>
                <a:gd name="connsiteY18" fmla="*/ 418289 h 5457217"/>
                <a:gd name="connsiteX19" fmla="*/ 1624520 w 4289898"/>
                <a:gd name="connsiteY19" fmla="*/ 282102 h 5457217"/>
                <a:gd name="connsiteX20" fmla="*/ 1624520 w 4289898"/>
                <a:gd name="connsiteY20" fmla="*/ 145915 h 5457217"/>
                <a:gd name="connsiteX0" fmla="*/ 1624520 w 4289898"/>
                <a:gd name="connsiteY0" fmla="*/ 145915 h 5457217"/>
                <a:gd name="connsiteX1" fmla="*/ 1770434 w 4289898"/>
                <a:gd name="connsiteY1" fmla="*/ 0 h 5457217"/>
                <a:gd name="connsiteX2" fmla="*/ 1896894 w 4289898"/>
                <a:gd name="connsiteY2" fmla="*/ 9727 h 5457217"/>
                <a:gd name="connsiteX3" fmla="*/ 4182894 w 4289898"/>
                <a:gd name="connsiteY3" fmla="*/ 447472 h 5457217"/>
                <a:gd name="connsiteX4" fmla="*/ 4289898 w 4289898"/>
                <a:gd name="connsiteY4" fmla="*/ 593387 h 5457217"/>
                <a:gd name="connsiteX5" fmla="*/ 4280171 w 4289898"/>
                <a:gd name="connsiteY5" fmla="*/ 4513634 h 5457217"/>
                <a:gd name="connsiteX6" fmla="*/ 4066162 w 4289898"/>
                <a:gd name="connsiteY6" fmla="*/ 4659549 h 5457217"/>
                <a:gd name="connsiteX7" fmla="*/ 1857983 w 4289898"/>
                <a:gd name="connsiteY7" fmla="*/ 5457217 h 5457217"/>
                <a:gd name="connsiteX8" fmla="*/ 1556426 w 4289898"/>
                <a:gd name="connsiteY8" fmla="*/ 5301574 h 5457217"/>
                <a:gd name="connsiteX9" fmla="*/ 1556426 w 4289898"/>
                <a:gd name="connsiteY9" fmla="*/ 5165387 h 5457217"/>
                <a:gd name="connsiteX10" fmla="*/ 471488 w 4289898"/>
                <a:gd name="connsiteY10" fmla="*/ 4746894 h 5457217"/>
                <a:gd name="connsiteX11" fmla="*/ 473818 w 4289898"/>
                <a:gd name="connsiteY11" fmla="*/ 4815799 h 5457217"/>
                <a:gd name="connsiteX12" fmla="*/ 296188 w 4289898"/>
                <a:gd name="connsiteY12" fmla="*/ 4853494 h 5457217"/>
                <a:gd name="connsiteX13" fmla="*/ 207626 w 4289898"/>
                <a:gd name="connsiteY13" fmla="*/ 4457801 h 5457217"/>
                <a:gd name="connsiteX14" fmla="*/ 0 w 4289898"/>
                <a:gd name="connsiteY14" fmla="*/ 4708187 h 5457217"/>
                <a:gd name="connsiteX15" fmla="*/ 48639 w 4289898"/>
                <a:gd name="connsiteY15" fmla="*/ 486383 h 5457217"/>
                <a:gd name="connsiteX16" fmla="*/ 204281 w 4289898"/>
                <a:gd name="connsiteY16" fmla="*/ 330740 h 5457217"/>
                <a:gd name="connsiteX17" fmla="*/ 291830 w 4289898"/>
                <a:gd name="connsiteY17" fmla="*/ 340468 h 5457217"/>
                <a:gd name="connsiteX18" fmla="*/ 894945 w 4289898"/>
                <a:gd name="connsiteY18" fmla="*/ 418289 h 5457217"/>
                <a:gd name="connsiteX19" fmla="*/ 1624520 w 4289898"/>
                <a:gd name="connsiteY19" fmla="*/ 282102 h 5457217"/>
                <a:gd name="connsiteX20" fmla="*/ 1624520 w 4289898"/>
                <a:gd name="connsiteY20" fmla="*/ 145915 h 5457217"/>
                <a:gd name="connsiteX0" fmla="*/ 1624520 w 4289898"/>
                <a:gd name="connsiteY0" fmla="*/ 145915 h 5457217"/>
                <a:gd name="connsiteX1" fmla="*/ 1770434 w 4289898"/>
                <a:gd name="connsiteY1" fmla="*/ 0 h 5457217"/>
                <a:gd name="connsiteX2" fmla="*/ 1896894 w 4289898"/>
                <a:gd name="connsiteY2" fmla="*/ 9727 h 5457217"/>
                <a:gd name="connsiteX3" fmla="*/ 4182894 w 4289898"/>
                <a:gd name="connsiteY3" fmla="*/ 447472 h 5457217"/>
                <a:gd name="connsiteX4" fmla="*/ 4289898 w 4289898"/>
                <a:gd name="connsiteY4" fmla="*/ 593387 h 5457217"/>
                <a:gd name="connsiteX5" fmla="*/ 4280171 w 4289898"/>
                <a:gd name="connsiteY5" fmla="*/ 4513634 h 5457217"/>
                <a:gd name="connsiteX6" fmla="*/ 4066162 w 4289898"/>
                <a:gd name="connsiteY6" fmla="*/ 4659549 h 5457217"/>
                <a:gd name="connsiteX7" fmla="*/ 1857983 w 4289898"/>
                <a:gd name="connsiteY7" fmla="*/ 5457217 h 5457217"/>
                <a:gd name="connsiteX8" fmla="*/ 1556426 w 4289898"/>
                <a:gd name="connsiteY8" fmla="*/ 5301574 h 5457217"/>
                <a:gd name="connsiteX9" fmla="*/ 1556426 w 4289898"/>
                <a:gd name="connsiteY9" fmla="*/ 5165387 h 5457217"/>
                <a:gd name="connsiteX10" fmla="*/ 471488 w 4289898"/>
                <a:gd name="connsiteY10" fmla="*/ 4746894 h 5457217"/>
                <a:gd name="connsiteX11" fmla="*/ 473818 w 4289898"/>
                <a:gd name="connsiteY11" fmla="*/ 4815799 h 5457217"/>
                <a:gd name="connsiteX12" fmla="*/ 296188 w 4289898"/>
                <a:gd name="connsiteY12" fmla="*/ 4853494 h 5457217"/>
                <a:gd name="connsiteX13" fmla="*/ 93326 w 4289898"/>
                <a:gd name="connsiteY13" fmla="*/ 4753076 h 5457217"/>
                <a:gd name="connsiteX14" fmla="*/ 0 w 4289898"/>
                <a:gd name="connsiteY14" fmla="*/ 4708187 h 5457217"/>
                <a:gd name="connsiteX15" fmla="*/ 48639 w 4289898"/>
                <a:gd name="connsiteY15" fmla="*/ 486383 h 5457217"/>
                <a:gd name="connsiteX16" fmla="*/ 204281 w 4289898"/>
                <a:gd name="connsiteY16" fmla="*/ 330740 h 5457217"/>
                <a:gd name="connsiteX17" fmla="*/ 291830 w 4289898"/>
                <a:gd name="connsiteY17" fmla="*/ 340468 h 5457217"/>
                <a:gd name="connsiteX18" fmla="*/ 894945 w 4289898"/>
                <a:gd name="connsiteY18" fmla="*/ 418289 h 5457217"/>
                <a:gd name="connsiteX19" fmla="*/ 1624520 w 4289898"/>
                <a:gd name="connsiteY19" fmla="*/ 282102 h 5457217"/>
                <a:gd name="connsiteX20" fmla="*/ 1624520 w 4289898"/>
                <a:gd name="connsiteY20" fmla="*/ 145915 h 5457217"/>
                <a:gd name="connsiteX0" fmla="*/ 1900745 w 4566123"/>
                <a:gd name="connsiteY0" fmla="*/ 145915 h 5457217"/>
                <a:gd name="connsiteX1" fmla="*/ 2046659 w 4566123"/>
                <a:gd name="connsiteY1" fmla="*/ 0 h 5457217"/>
                <a:gd name="connsiteX2" fmla="*/ 2173119 w 4566123"/>
                <a:gd name="connsiteY2" fmla="*/ 9727 h 5457217"/>
                <a:gd name="connsiteX3" fmla="*/ 4459119 w 4566123"/>
                <a:gd name="connsiteY3" fmla="*/ 447472 h 5457217"/>
                <a:gd name="connsiteX4" fmla="*/ 4566123 w 4566123"/>
                <a:gd name="connsiteY4" fmla="*/ 593387 h 5457217"/>
                <a:gd name="connsiteX5" fmla="*/ 4556396 w 4566123"/>
                <a:gd name="connsiteY5" fmla="*/ 4513634 h 5457217"/>
                <a:gd name="connsiteX6" fmla="*/ 4342387 w 4566123"/>
                <a:gd name="connsiteY6" fmla="*/ 4659549 h 5457217"/>
                <a:gd name="connsiteX7" fmla="*/ 2134208 w 4566123"/>
                <a:gd name="connsiteY7" fmla="*/ 5457217 h 5457217"/>
                <a:gd name="connsiteX8" fmla="*/ 1832651 w 4566123"/>
                <a:gd name="connsiteY8" fmla="*/ 5301574 h 5457217"/>
                <a:gd name="connsiteX9" fmla="*/ 1832651 w 4566123"/>
                <a:gd name="connsiteY9" fmla="*/ 5165387 h 5457217"/>
                <a:gd name="connsiteX10" fmla="*/ 747713 w 4566123"/>
                <a:gd name="connsiteY10" fmla="*/ 4746894 h 5457217"/>
                <a:gd name="connsiteX11" fmla="*/ 750043 w 4566123"/>
                <a:gd name="connsiteY11" fmla="*/ 4815799 h 5457217"/>
                <a:gd name="connsiteX12" fmla="*/ 572413 w 4566123"/>
                <a:gd name="connsiteY12" fmla="*/ 4853494 h 5457217"/>
                <a:gd name="connsiteX13" fmla="*/ 369551 w 4566123"/>
                <a:gd name="connsiteY13" fmla="*/ 4753076 h 5457217"/>
                <a:gd name="connsiteX14" fmla="*/ 0 w 4566123"/>
                <a:gd name="connsiteY14" fmla="*/ 4455775 h 5457217"/>
                <a:gd name="connsiteX15" fmla="*/ 324864 w 4566123"/>
                <a:gd name="connsiteY15" fmla="*/ 486383 h 5457217"/>
                <a:gd name="connsiteX16" fmla="*/ 480506 w 4566123"/>
                <a:gd name="connsiteY16" fmla="*/ 330740 h 5457217"/>
                <a:gd name="connsiteX17" fmla="*/ 568055 w 4566123"/>
                <a:gd name="connsiteY17" fmla="*/ 340468 h 5457217"/>
                <a:gd name="connsiteX18" fmla="*/ 1171170 w 4566123"/>
                <a:gd name="connsiteY18" fmla="*/ 418289 h 5457217"/>
                <a:gd name="connsiteX19" fmla="*/ 1900745 w 4566123"/>
                <a:gd name="connsiteY19" fmla="*/ 282102 h 5457217"/>
                <a:gd name="connsiteX20" fmla="*/ 1900745 w 4566123"/>
                <a:gd name="connsiteY20" fmla="*/ 145915 h 5457217"/>
                <a:gd name="connsiteX0" fmla="*/ 1575881 w 4241259"/>
                <a:gd name="connsiteY0" fmla="*/ 145915 h 5457217"/>
                <a:gd name="connsiteX1" fmla="*/ 1721795 w 4241259"/>
                <a:gd name="connsiteY1" fmla="*/ 0 h 5457217"/>
                <a:gd name="connsiteX2" fmla="*/ 1848255 w 4241259"/>
                <a:gd name="connsiteY2" fmla="*/ 9727 h 5457217"/>
                <a:gd name="connsiteX3" fmla="*/ 4134255 w 4241259"/>
                <a:gd name="connsiteY3" fmla="*/ 447472 h 5457217"/>
                <a:gd name="connsiteX4" fmla="*/ 4241259 w 4241259"/>
                <a:gd name="connsiteY4" fmla="*/ 593387 h 5457217"/>
                <a:gd name="connsiteX5" fmla="*/ 4231532 w 4241259"/>
                <a:gd name="connsiteY5" fmla="*/ 4513634 h 5457217"/>
                <a:gd name="connsiteX6" fmla="*/ 4017523 w 4241259"/>
                <a:gd name="connsiteY6" fmla="*/ 4659549 h 5457217"/>
                <a:gd name="connsiteX7" fmla="*/ 1809344 w 4241259"/>
                <a:gd name="connsiteY7" fmla="*/ 5457217 h 5457217"/>
                <a:gd name="connsiteX8" fmla="*/ 1507787 w 4241259"/>
                <a:gd name="connsiteY8" fmla="*/ 5301574 h 5457217"/>
                <a:gd name="connsiteX9" fmla="*/ 1507787 w 4241259"/>
                <a:gd name="connsiteY9" fmla="*/ 5165387 h 5457217"/>
                <a:gd name="connsiteX10" fmla="*/ 422849 w 4241259"/>
                <a:gd name="connsiteY10" fmla="*/ 4746894 h 5457217"/>
                <a:gd name="connsiteX11" fmla="*/ 425179 w 4241259"/>
                <a:gd name="connsiteY11" fmla="*/ 4815799 h 5457217"/>
                <a:gd name="connsiteX12" fmla="*/ 247549 w 4241259"/>
                <a:gd name="connsiteY12" fmla="*/ 4853494 h 5457217"/>
                <a:gd name="connsiteX13" fmla="*/ 44687 w 4241259"/>
                <a:gd name="connsiteY13" fmla="*/ 4753076 h 5457217"/>
                <a:gd name="connsiteX14" fmla="*/ 365698 w 4241259"/>
                <a:gd name="connsiteY14" fmla="*/ 4379575 h 5457217"/>
                <a:gd name="connsiteX15" fmla="*/ 0 w 4241259"/>
                <a:gd name="connsiteY15" fmla="*/ 486383 h 5457217"/>
                <a:gd name="connsiteX16" fmla="*/ 155642 w 4241259"/>
                <a:gd name="connsiteY16" fmla="*/ 330740 h 5457217"/>
                <a:gd name="connsiteX17" fmla="*/ 243191 w 4241259"/>
                <a:gd name="connsiteY17" fmla="*/ 340468 h 5457217"/>
                <a:gd name="connsiteX18" fmla="*/ 846306 w 4241259"/>
                <a:gd name="connsiteY18" fmla="*/ 418289 h 5457217"/>
                <a:gd name="connsiteX19" fmla="*/ 1575881 w 4241259"/>
                <a:gd name="connsiteY19" fmla="*/ 282102 h 5457217"/>
                <a:gd name="connsiteX20" fmla="*/ 1575881 w 4241259"/>
                <a:gd name="connsiteY20" fmla="*/ 145915 h 5457217"/>
                <a:gd name="connsiteX0" fmla="*/ 1619758 w 4285136"/>
                <a:gd name="connsiteY0" fmla="*/ 145915 h 5457217"/>
                <a:gd name="connsiteX1" fmla="*/ 1765672 w 4285136"/>
                <a:gd name="connsiteY1" fmla="*/ 0 h 5457217"/>
                <a:gd name="connsiteX2" fmla="*/ 1892132 w 4285136"/>
                <a:gd name="connsiteY2" fmla="*/ 9727 h 5457217"/>
                <a:gd name="connsiteX3" fmla="*/ 4178132 w 4285136"/>
                <a:gd name="connsiteY3" fmla="*/ 447472 h 5457217"/>
                <a:gd name="connsiteX4" fmla="*/ 4285136 w 4285136"/>
                <a:gd name="connsiteY4" fmla="*/ 593387 h 5457217"/>
                <a:gd name="connsiteX5" fmla="*/ 4275409 w 4285136"/>
                <a:gd name="connsiteY5" fmla="*/ 4513634 h 5457217"/>
                <a:gd name="connsiteX6" fmla="*/ 4061400 w 4285136"/>
                <a:gd name="connsiteY6" fmla="*/ 4659549 h 5457217"/>
                <a:gd name="connsiteX7" fmla="*/ 1853221 w 4285136"/>
                <a:gd name="connsiteY7" fmla="*/ 5457217 h 5457217"/>
                <a:gd name="connsiteX8" fmla="*/ 1551664 w 4285136"/>
                <a:gd name="connsiteY8" fmla="*/ 5301574 h 5457217"/>
                <a:gd name="connsiteX9" fmla="*/ 1551664 w 4285136"/>
                <a:gd name="connsiteY9" fmla="*/ 5165387 h 5457217"/>
                <a:gd name="connsiteX10" fmla="*/ 466726 w 4285136"/>
                <a:gd name="connsiteY10" fmla="*/ 4746894 h 5457217"/>
                <a:gd name="connsiteX11" fmla="*/ 469056 w 4285136"/>
                <a:gd name="connsiteY11" fmla="*/ 4815799 h 5457217"/>
                <a:gd name="connsiteX12" fmla="*/ 291426 w 4285136"/>
                <a:gd name="connsiteY12" fmla="*/ 4853494 h 5457217"/>
                <a:gd name="connsiteX13" fmla="*/ 88564 w 4285136"/>
                <a:gd name="connsiteY13" fmla="*/ 4753076 h 5457217"/>
                <a:gd name="connsiteX14" fmla="*/ 0 w 4285136"/>
                <a:gd name="connsiteY14" fmla="*/ 4708188 h 5457217"/>
                <a:gd name="connsiteX15" fmla="*/ 43877 w 4285136"/>
                <a:gd name="connsiteY15" fmla="*/ 486383 h 5457217"/>
                <a:gd name="connsiteX16" fmla="*/ 199519 w 4285136"/>
                <a:gd name="connsiteY16" fmla="*/ 330740 h 5457217"/>
                <a:gd name="connsiteX17" fmla="*/ 287068 w 4285136"/>
                <a:gd name="connsiteY17" fmla="*/ 340468 h 5457217"/>
                <a:gd name="connsiteX18" fmla="*/ 890183 w 4285136"/>
                <a:gd name="connsiteY18" fmla="*/ 418289 h 5457217"/>
                <a:gd name="connsiteX19" fmla="*/ 1619758 w 4285136"/>
                <a:gd name="connsiteY19" fmla="*/ 282102 h 5457217"/>
                <a:gd name="connsiteX20" fmla="*/ 1619758 w 4285136"/>
                <a:gd name="connsiteY20" fmla="*/ 145915 h 5457217"/>
                <a:gd name="connsiteX0" fmla="*/ 1619758 w 4285136"/>
                <a:gd name="connsiteY0" fmla="*/ 145915 h 5457217"/>
                <a:gd name="connsiteX1" fmla="*/ 1765672 w 4285136"/>
                <a:gd name="connsiteY1" fmla="*/ 0 h 5457217"/>
                <a:gd name="connsiteX2" fmla="*/ 1892132 w 4285136"/>
                <a:gd name="connsiteY2" fmla="*/ 9727 h 5457217"/>
                <a:gd name="connsiteX3" fmla="*/ 4178132 w 4285136"/>
                <a:gd name="connsiteY3" fmla="*/ 447472 h 5457217"/>
                <a:gd name="connsiteX4" fmla="*/ 4285136 w 4285136"/>
                <a:gd name="connsiteY4" fmla="*/ 593387 h 5457217"/>
                <a:gd name="connsiteX5" fmla="*/ 4275409 w 4285136"/>
                <a:gd name="connsiteY5" fmla="*/ 4513634 h 5457217"/>
                <a:gd name="connsiteX6" fmla="*/ 4061400 w 4285136"/>
                <a:gd name="connsiteY6" fmla="*/ 4659549 h 5457217"/>
                <a:gd name="connsiteX7" fmla="*/ 1853221 w 4285136"/>
                <a:gd name="connsiteY7" fmla="*/ 5457217 h 5457217"/>
                <a:gd name="connsiteX8" fmla="*/ 1851701 w 4285136"/>
                <a:gd name="connsiteY8" fmla="*/ 5163461 h 5457217"/>
                <a:gd name="connsiteX9" fmla="*/ 1551664 w 4285136"/>
                <a:gd name="connsiteY9" fmla="*/ 5165387 h 5457217"/>
                <a:gd name="connsiteX10" fmla="*/ 466726 w 4285136"/>
                <a:gd name="connsiteY10" fmla="*/ 4746894 h 5457217"/>
                <a:gd name="connsiteX11" fmla="*/ 469056 w 4285136"/>
                <a:gd name="connsiteY11" fmla="*/ 4815799 h 5457217"/>
                <a:gd name="connsiteX12" fmla="*/ 291426 w 4285136"/>
                <a:gd name="connsiteY12" fmla="*/ 4853494 h 5457217"/>
                <a:gd name="connsiteX13" fmla="*/ 88564 w 4285136"/>
                <a:gd name="connsiteY13" fmla="*/ 4753076 h 5457217"/>
                <a:gd name="connsiteX14" fmla="*/ 0 w 4285136"/>
                <a:gd name="connsiteY14" fmla="*/ 4708188 h 5457217"/>
                <a:gd name="connsiteX15" fmla="*/ 43877 w 4285136"/>
                <a:gd name="connsiteY15" fmla="*/ 486383 h 5457217"/>
                <a:gd name="connsiteX16" fmla="*/ 199519 w 4285136"/>
                <a:gd name="connsiteY16" fmla="*/ 330740 h 5457217"/>
                <a:gd name="connsiteX17" fmla="*/ 287068 w 4285136"/>
                <a:gd name="connsiteY17" fmla="*/ 340468 h 5457217"/>
                <a:gd name="connsiteX18" fmla="*/ 890183 w 4285136"/>
                <a:gd name="connsiteY18" fmla="*/ 418289 h 5457217"/>
                <a:gd name="connsiteX19" fmla="*/ 1619758 w 4285136"/>
                <a:gd name="connsiteY19" fmla="*/ 282102 h 5457217"/>
                <a:gd name="connsiteX20" fmla="*/ 1619758 w 4285136"/>
                <a:gd name="connsiteY20" fmla="*/ 145915 h 5457217"/>
                <a:gd name="connsiteX0" fmla="*/ 1619758 w 4285136"/>
                <a:gd name="connsiteY0" fmla="*/ 145915 h 5457217"/>
                <a:gd name="connsiteX1" fmla="*/ 1765672 w 4285136"/>
                <a:gd name="connsiteY1" fmla="*/ 0 h 5457217"/>
                <a:gd name="connsiteX2" fmla="*/ 1892132 w 4285136"/>
                <a:gd name="connsiteY2" fmla="*/ 9727 h 5457217"/>
                <a:gd name="connsiteX3" fmla="*/ 4178132 w 4285136"/>
                <a:gd name="connsiteY3" fmla="*/ 447472 h 5457217"/>
                <a:gd name="connsiteX4" fmla="*/ 4285136 w 4285136"/>
                <a:gd name="connsiteY4" fmla="*/ 593387 h 5457217"/>
                <a:gd name="connsiteX5" fmla="*/ 4275409 w 4285136"/>
                <a:gd name="connsiteY5" fmla="*/ 4513634 h 5457217"/>
                <a:gd name="connsiteX6" fmla="*/ 4061400 w 4285136"/>
                <a:gd name="connsiteY6" fmla="*/ 4659549 h 5457217"/>
                <a:gd name="connsiteX7" fmla="*/ 1853221 w 4285136"/>
                <a:gd name="connsiteY7" fmla="*/ 5457217 h 5457217"/>
                <a:gd name="connsiteX8" fmla="*/ 1551663 w 4285136"/>
                <a:gd name="connsiteY8" fmla="*/ 5296811 h 5457217"/>
                <a:gd name="connsiteX9" fmla="*/ 1551664 w 4285136"/>
                <a:gd name="connsiteY9" fmla="*/ 5165387 h 5457217"/>
                <a:gd name="connsiteX10" fmla="*/ 466726 w 4285136"/>
                <a:gd name="connsiteY10" fmla="*/ 4746894 h 5457217"/>
                <a:gd name="connsiteX11" fmla="*/ 469056 w 4285136"/>
                <a:gd name="connsiteY11" fmla="*/ 4815799 h 5457217"/>
                <a:gd name="connsiteX12" fmla="*/ 291426 w 4285136"/>
                <a:gd name="connsiteY12" fmla="*/ 4853494 h 5457217"/>
                <a:gd name="connsiteX13" fmla="*/ 88564 w 4285136"/>
                <a:gd name="connsiteY13" fmla="*/ 4753076 h 5457217"/>
                <a:gd name="connsiteX14" fmla="*/ 0 w 4285136"/>
                <a:gd name="connsiteY14" fmla="*/ 4708188 h 5457217"/>
                <a:gd name="connsiteX15" fmla="*/ 43877 w 4285136"/>
                <a:gd name="connsiteY15" fmla="*/ 486383 h 5457217"/>
                <a:gd name="connsiteX16" fmla="*/ 199519 w 4285136"/>
                <a:gd name="connsiteY16" fmla="*/ 330740 h 5457217"/>
                <a:gd name="connsiteX17" fmla="*/ 287068 w 4285136"/>
                <a:gd name="connsiteY17" fmla="*/ 340468 h 5457217"/>
                <a:gd name="connsiteX18" fmla="*/ 890183 w 4285136"/>
                <a:gd name="connsiteY18" fmla="*/ 418289 h 5457217"/>
                <a:gd name="connsiteX19" fmla="*/ 1619758 w 4285136"/>
                <a:gd name="connsiteY19" fmla="*/ 282102 h 5457217"/>
                <a:gd name="connsiteX20" fmla="*/ 1619758 w 4285136"/>
                <a:gd name="connsiteY20" fmla="*/ 145915 h 5457217"/>
                <a:gd name="connsiteX0" fmla="*/ 1619758 w 4285136"/>
                <a:gd name="connsiteY0" fmla="*/ 145915 h 5457217"/>
                <a:gd name="connsiteX1" fmla="*/ 1765672 w 4285136"/>
                <a:gd name="connsiteY1" fmla="*/ 0 h 5457217"/>
                <a:gd name="connsiteX2" fmla="*/ 1892132 w 4285136"/>
                <a:gd name="connsiteY2" fmla="*/ 9727 h 5457217"/>
                <a:gd name="connsiteX3" fmla="*/ 4178132 w 4285136"/>
                <a:gd name="connsiteY3" fmla="*/ 447472 h 5457217"/>
                <a:gd name="connsiteX4" fmla="*/ 4285136 w 4285136"/>
                <a:gd name="connsiteY4" fmla="*/ 593387 h 5457217"/>
                <a:gd name="connsiteX5" fmla="*/ 4275409 w 4285136"/>
                <a:gd name="connsiteY5" fmla="*/ 4513634 h 5457217"/>
                <a:gd name="connsiteX6" fmla="*/ 4061400 w 4285136"/>
                <a:gd name="connsiteY6" fmla="*/ 4659549 h 5457217"/>
                <a:gd name="connsiteX7" fmla="*/ 1853221 w 4285136"/>
                <a:gd name="connsiteY7" fmla="*/ 5457217 h 5457217"/>
                <a:gd name="connsiteX8" fmla="*/ 1551663 w 4285136"/>
                <a:gd name="connsiteY8" fmla="*/ 5296811 h 5457217"/>
                <a:gd name="connsiteX9" fmla="*/ 1551664 w 4285136"/>
                <a:gd name="connsiteY9" fmla="*/ 5165387 h 5457217"/>
                <a:gd name="connsiteX10" fmla="*/ 466726 w 4285136"/>
                <a:gd name="connsiteY10" fmla="*/ 4746894 h 5457217"/>
                <a:gd name="connsiteX11" fmla="*/ 469056 w 4285136"/>
                <a:gd name="connsiteY11" fmla="*/ 4815799 h 5457217"/>
                <a:gd name="connsiteX12" fmla="*/ 291426 w 4285136"/>
                <a:gd name="connsiteY12" fmla="*/ 4853494 h 5457217"/>
                <a:gd name="connsiteX13" fmla="*/ 88564 w 4285136"/>
                <a:gd name="connsiteY13" fmla="*/ 4753076 h 5457217"/>
                <a:gd name="connsiteX14" fmla="*/ 0 w 4285136"/>
                <a:gd name="connsiteY14" fmla="*/ 4708188 h 5457217"/>
                <a:gd name="connsiteX15" fmla="*/ 43877 w 4285136"/>
                <a:gd name="connsiteY15" fmla="*/ 486383 h 5457217"/>
                <a:gd name="connsiteX16" fmla="*/ 199519 w 4285136"/>
                <a:gd name="connsiteY16" fmla="*/ 330740 h 5457217"/>
                <a:gd name="connsiteX17" fmla="*/ 287068 w 4285136"/>
                <a:gd name="connsiteY17" fmla="*/ 340468 h 5457217"/>
                <a:gd name="connsiteX18" fmla="*/ 890183 w 4285136"/>
                <a:gd name="connsiteY18" fmla="*/ 418289 h 5457217"/>
                <a:gd name="connsiteX19" fmla="*/ 1619758 w 4285136"/>
                <a:gd name="connsiteY19" fmla="*/ 282102 h 5457217"/>
                <a:gd name="connsiteX20" fmla="*/ 1619758 w 4285136"/>
                <a:gd name="connsiteY20" fmla="*/ 145915 h 5457217"/>
                <a:gd name="connsiteX0" fmla="*/ 1619758 w 4285136"/>
                <a:gd name="connsiteY0" fmla="*/ 145915 h 5457217"/>
                <a:gd name="connsiteX1" fmla="*/ 1765672 w 4285136"/>
                <a:gd name="connsiteY1" fmla="*/ 0 h 5457217"/>
                <a:gd name="connsiteX2" fmla="*/ 1892132 w 4285136"/>
                <a:gd name="connsiteY2" fmla="*/ 9727 h 5457217"/>
                <a:gd name="connsiteX3" fmla="*/ 4178132 w 4285136"/>
                <a:gd name="connsiteY3" fmla="*/ 447472 h 5457217"/>
                <a:gd name="connsiteX4" fmla="*/ 4285136 w 4285136"/>
                <a:gd name="connsiteY4" fmla="*/ 593387 h 5457217"/>
                <a:gd name="connsiteX5" fmla="*/ 4275409 w 4285136"/>
                <a:gd name="connsiteY5" fmla="*/ 4513634 h 5457217"/>
                <a:gd name="connsiteX6" fmla="*/ 4061400 w 4285136"/>
                <a:gd name="connsiteY6" fmla="*/ 4659549 h 5457217"/>
                <a:gd name="connsiteX7" fmla="*/ 1853221 w 4285136"/>
                <a:gd name="connsiteY7" fmla="*/ 5457217 h 5457217"/>
                <a:gd name="connsiteX8" fmla="*/ 1551663 w 4285136"/>
                <a:gd name="connsiteY8" fmla="*/ 5296811 h 5457217"/>
                <a:gd name="connsiteX9" fmla="*/ 1551664 w 4285136"/>
                <a:gd name="connsiteY9" fmla="*/ 5165387 h 5457217"/>
                <a:gd name="connsiteX10" fmla="*/ 466726 w 4285136"/>
                <a:gd name="connsiteY10" fmla="*/ 4746894 h 5457217"/>
                <a:gd name="connsiteX11" fmla="*/ 469056 w 4285136"/>
                <a:gd name="connsiteY11" fmla="*/ 4815799 h 5457217"/>
                <a:gd name="connsiteX12" fmla="*/ 291426 w 4285136"/>
                <a:gd name="connsiteY12" fmla="*/ 4853494 h 5457217"/>
                <a:gd name="connsiteX13" fmla="*/ 88564 w 4285136"/>
                <a:gd name="connsiteY13" fmla="*/ 4753076 h 5457217"/>
                <a:gd name="connsiteX14" fmla="*/ 0 w 4285136"/>
                <a:gd name="connsiteY14" fmla="*/ 4708188 h 5457217"/>
                <a:gd name="connsiteX15" fmla="*/ 43877 w 4285136"/>
                <a:gd name="connsiteY15" fmla="*/ 486383 h 5457217"/>
                <a:gd name="connsiteX16" fmla="*/ 199519 w 4285136"/>
                <a:gd name="connsiteY16" fmla="*/ 330740 h 5457217"/>
                <a:gd name="connsiteX17" fmla="*/ 287068 w 4285136"/>
                <a:gd name="connsiteY17" fmla="*/ 340468 h 5457217"/>
                <a:gd name="connsiteX18" fmla="*/ 890183 w 4285136"/>
                <a:gd name="connsiteY18" fmla="*/ 418289 h 5457217"/>
                <a:gd name="connsiteX19" fmla="*/ 1619758 w 4285136"/>
                <a:gd name="connsiteY19" fmla="*/ 282102 h 5457217"/>
                <a:gd name="connsiteX20" fmla="*/ 1619758 w 4285136"/>
                <a:gd name="connsiteY20" fmla="*/ 145915 h 5457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285136" h="5457217">
                  <a:moveTo>
                    <a:pt x="1619758" y="145915"/>
                  </a:moveTo>
                  <a:lnTo>
                    <a:pt x="1765672" y="0"/>
                  </a:lnTo>
                  <a:lnTo>
                    <a:pt x="1892132" y="9727"/>
                  </a:lnTo>
                  <a:lnTo>
                    <a:pt x="4178132" y="447472"/>
                  </a:lnTo>
                  <a:lnTo>
                    <a:pt x="4285136" y="593387"/>
                  </a:lnTo>
                  <a:cubicBezTo>
                    <a:pt x="4281894" y="1900136"/>
                    <a:pt x="4278651" y="3206885"/>
                    <a:pt x="4275409" y="4513634"/>
                  </a:cubicBezTo>
                  <a:lnTo>
                    <a:pt x="4061400" y="4659549"/>
                  </a:lnTo>
                  <a:lnTo>
                    <a:pt x="1853221" y="5457217"/>
                  </a:lnTo>
                  <a:cubicBezTo>
                    <a:pt x="1695551" y="5406923"/>
                    <a:pt x="1675995" y="5370917"/>
                    <a:pt x="1551663" y="5296811"/>
                  </a:cubicBezTo>
                  <a:cubicBezTo>
                    <a:pt x="1551663" y="5253003"/>
                    <a:pt x="1551664" y="5209195"/>
                    <a:pt x="1551664" y="5165387"/>
                  </a:cubicBezTo>
                  <a:lnTo>
                    <a:pt x="466726" y="4746894"/>
                  </a:lnTo>
                  <a:cubicBezTo>
                    <a:pt x="467503" y="4769862"/>
                    <a:pt x="468279" y="4792831"/>
                    <a:pt x="469056" y="4815799"/>
                  </a:cubicBezTo>
                  <a:lnTo>
                    <a:pt x="291426" y="4853494"/>
                  </a:lnTo>
                  <a:lnTo>
                    <a:pt x="88564" y="4753076"/>
                  </a:lnTo>
                  <a:lnTo>
                    <a:pt x="0" y="4708188"/>
                  </a:lnTo>
                  <a:lnTo>
                    <a:pt x="43877" y="486383"/>
                  </a:lnTo>
                  <a:lnTo>
                    <a:pt x="199519" y="330740"/>
                  </a:lnTo>
                  <a:lnTo>
                    <a:pt x="287068" y="340468"/>
                  </a:lnTo>
                  <a:lnTo>
                    <a:pt x="890183" y="418289"/>
                  </a:lnTo>
                  <a:lnTo>
                    <a:pt x="1619758" y="282102"/>
                  </a:lnTo>
                  <a:lnTo>
                    <a:pt x="1619758" y="145915"/>
                  </a:lnTo>
                  <a:close/>
                </a:path>
              </a:pathLst>
            </a:cu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6" name="Freeform: Shape 25">
              <a:extLst>
                <a:ext uri="{FF2B5EF4-FFF2-40B4-BE49-F238E27FC236}">
                  <a16:creationId xmlns:a16="http://schemas.microsoft.com/office/drawing/2014/main" id="{6CA9E32F-7066-45DF-925F-8D04B8FE7BB4}"/>
                </a:ext>
              </a:extLst>
            </p:cNvPr>
            <p:cNvSpPr/>
            <p:nvPr/>
          </p:nvSpPr>
          <p:spPr bwMode="auto">
            <a:xfrm>
              <a:off x="4234156" y="2337235"/>
              <a:ext cx="88087" cy="145172"/>
            </a:xfrm>
            <a:custGeom>
              <a:avLst/>
              <a:gdLst>
                <a:gd name="connsiteX0" fmla="*/ 11906 w 426244"/>
                <a:gd name="connsiteY0" fmla="*/ 2381 h 702468"/>
                <a:gd name="connsiteX1" fmla="*/ 426244 w 426244"/>
                <a:gd name="connsiteY1" fmla="*/ 0 h 702468"/>
                <a:gd name="connsiteX2" fmla="*/ 404812 w 426244"/>
                <a:gd name="connsiteY2" fmla="*/ 671512 h 702468"/>
                <a:gd name="connsiteX3" fmla="*/ 0 w 426244"/>
                <a:gd name="connsiteY3" fmla="*/ 702468 h 702468"/>
                <a:gd name="connsiteX4" fmla="*/ 11906 w 426244"/>
                <a:gd name="connsiteY4" fmla="*/ 2381 h 7024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6244" h="702468">
                  <a:moveTo>
                    <a:pt x="11906" y="2381"/>
                  </a:moveTo>
                  <a:lnTo>
                    <a:pt x="426244" y="0"/>
                  </a:lnTo>
                  <a:lnTo>
                    <a:pt x="404812" y="671512"/>
                  </a:lnTo>
                  <a:lnTo>
                    <a:pt x="0" y="702468"/>
                  </a:lnTo>
                  <a:lnTo>
                    <a:pt x="11906" y="2381"/>
                  </a:lnTo>
                  <a:close/>
                </a:path>
              </a:pathLst>
            </a:cu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7" name="Freeform: Shape 26">
              <a:extLst>
                <a:ext uri="{FF2B5EF4-FFF2-40B4-BE49-F238E27FC236}">
                  <a16:creationId xmlns:a16="http://schemas.microsoft.com/office/drawing/2014/main" id="{A2AA6F5B-0B4D-4DEF-8611-FA9243C8805F}"/>
                </a:ext>
              </a:extLst>
            </p:cNvPr>
            <p:cNvSpPr/>
            <p:nvPr/>
          </p:nvSpPr>
          <p:spPr bwMode="auto">
            <a:xfrm>
              <a:off x="4227838" y="2503761"/>
              <a:ext cx="88087" cy="151571"/>
            </a:xfrm>
            <a:custGeom>
              <a:avLst/>
              <a:gdLst>
                <a:gd name="connsiteX0" fmla="*/ 11906 w 426244"/>
                <a:gd name="connsiteY0" fmla="*/ 33338 h 733425"/>
                <a:gd name="connsiteX1" fmla="*/ 426244 w 426244"/>
                <a:gd name="connsiteY1" fmla="*/ 0 h 733425"/>
                <a:gd name="connsiteX2" fmla="*/ 411956 w 426244"/>
                <a:gd name="connsiteY2" fmla="*/ 661988 h 733425"/>
                <a:gd name="connsiteX3" fmla="*/ 0 w 426244"/>
                <a:gd name="connsiteY3" fmla="*/ 733425 h 733425"/>
                <a:gd name="connsiteX4" fmla="*/ 11906 w 426244"/>
                <a:gd name="connsiteY4" fmla="*/ 33338 h 7334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6244" h="733425">
                  <a:moveTo>
                    <a:pt x="11906" y="33338"/>
                  </a:moveTo>
                  <a:lnTo>
                    <a:pt x="426244" y="0"/>
                  </a:lnTo>
                  <a:lnTo>
                    <a:pt x="411956" y="661988"/>
                  </a:lnTo>
                  <a:lnTo>
                    <a:pt x="0" y="733425"/>
                  </a:lnTo>
                  <a:cubicBezTo>
                    <a:pt x="2381" y="498475"/>
                    <a:pt x="4763" y="263525"/>
                    <a:pt x="11906" y="33338"/>
                  </a:cubicBezTo>
                  <a:close/>
                </a:path>
              </a:pathLst>
            </a:cu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8" name="Freeform: Shape 27">
              <a:extLst>
                <a:ext uri="{FF2B5EF4-FFF2-40B4-BE49-F238E27FC236}">
                  <a16:creationId xmlns:a16="http://schemas.microsoft.com/office/drawing/2014/main" id="{62BAF7FD-A1DA-4D8A-BB63-1E29EE0FBBB7}"/>
                </a:ext>
              </a:extLst>
            </p:cNvPr>
            <p:cNvSpPr/>
            <p:nvPr/>
          </p:nvSpPr>
          <p:spPr bwMode="auto">
            <a:xfrm>
              <a:off x="4348960" y="2336819"/>
              <a:ext cx="80214" cy="136808"/>
            </a:xfrm>
            <a:custGeom>
              <a:avLst/>
              <a:gdLst>
                <a:gd name="connsiteX0" fmla="*/ 11907 w 388144"/>
                <a:gd name="connsiteY0" fmla="*/ 4762 h 661987"/>
                <a:gd name="connsiteX1" fmla="*/ 388144 w 388144"/>
                <a:gd name="connsiteY1" fmla="*/ 0 h 661987"/>
                <a:gd name="connsiteX2" fmla="*/ 371475 w 388144"/>
                <a:gd name="connsiteY2" fmla="*/ 638175 h 661987"/>
                <a:gd name="connsiteX3" fmla="*/ 0 w 388144"/>
                <a:gd name="connsiteY3" fmla="*/ 661987 h 661987"/>
                <a:gd name="connsiteX4" fmla="*/ 11907 w 388144"/>
                <a:gd name="connsiteY4" fmla="*/ 4762 h 6619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8144" h="661987">
                  <a:moveTo>
                    <a:pt x="11907" y="4762"/>
                  </a:moveTo>
                  <a:lnTo>
                    <a:pt x="388144" y="0"/>
                  </a:lnTo>
                  <a:lnTo>
                    <a:pt x="371475" y="638175"/>
                  </a:lnTo>
                  <a:lnTo>
                    <a:pt x="0" y="661987"/>
                  </a:lnTo>
                  <a:lnTo>
                    <a:pt x="11907" y="4762"/>
                  </a:lnTo>
                  <a:close/>
                </a:path>
              </a:pathLst>
            </a:cu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9" name="Freeform: Shape 28">
              <a:extLst>
                <a:ext uri="{FF2B5EF4-FFF2-40B4-BE49-F238E27FC236}">
                  <a16:creationId xmlns:a16="http://schemas.microsoft.com/office/drawing/2014/main" id="{2754CEEE-CD5B-4B3A-AB37-81AD8A071E0B}"/>
                </a:ext>
              </a:extLst>
            </p:cNvPr>
            <p:cNvSpPr/>
            <p:nvPr/>
          </p:nvSpPr>
          <p:spPr bwMode="auto">
            <a:xfrm>
              <a:off x="4344531" y="2495395"/>
              <a:ext cx="80706" cy="142712"/>
            </a:xfrm>
            <a:custGeom>
              <a:avLst/>
              <a:gdLst>
                <a:gd name="connsiteX0" fmla="*/ 14288 w 390525"/>
                <a:gd name="connsiteY0" fmla="*/ 33338 h 690563"/>
                <a:gd name="connsiteX1" fmla="*/ 390525 w 390525"/>
                <a:gd name="connsiteY1" fmla="*/ 0 h 690563"/>
                <a:gd name="connsiteX2" fmla="*/ 369094 w 390525"/>
                <a:gd name="connsiteY2" fmla="*/ 635794 h 690563"/>
                <a:gd name="connsiteX3" fmla="*/ 0 w 390525"/>
                <a:gd name="connsiteY3" fmla="*/ 690563 h 690563"/>
                <a:gd name="connsiteX4" fmla="*/ 14288 w 390525"/>
                <a:gd name="connsiteY4" fmla="*/ 33338 h 6905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0525" h="690563">
                  <a:moveTo>
                    <a:pt x="14288" y="33338"/>
                  </a:moveTo>
                  <a:lnTo>
                    <a:pt x="390525" y="0"/>
                  </a:lnTo>
                  <a:lnTo>
                    <a:pt x="369094" y="635794"/>
                  </a:lnTo>
                  <a:lnTo>
                    <a:pt x="0" y="690563"/>
                  </a:lnTo>
                  <a:cubicBezTo>
                    <a:pt x="2381" y="473075"/>
                    <a:pt x="4763" y="255588"/>
                    <a:pt x="14288" y="33338"/>
                  </a:cubicBezTo>
                  <a:close/>
                </a:path>
              </a:pathLst>
            </a:cu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3" name="Freeform: Shape 22">
              <a:extLst>
                <a:ext uri="{FF2B5EF4-FFF2-40B4-BE49-F238E27FC236}">
                  <a16:creationId xmlns:a16="http://schemas.microsoft.com/office/drawing/2014/main" id="{C6F17847-7585-473C-ADC1-216345424C15}"/>
                </a:ext>
              </a:extLst>
            </p:cNvPr>
            <p:cNvSpPr/>
            <p:nvPr/>
          </p:nvSpPr>
          <p:spPr bwMode="auto">
            <a:xfrm>
              <a:off x="3748116" y="1999840"/>
              <a:ext cx="261803" cy="1012606"/>
            </a:xfrm>
            <a:custGeom>
              <a:avLst/>
              <a:gdLst>
                <a:gd name="connsiteX0" fmla="*/ 1266825 w 1266825"/>
                <a:gd name="connsiteY0" fmla="*/ 0 h 4886325"/>
                <a:gd name="connsiteX1" fmla="*/ 1238250 w 1266825"/>
                <a:gd name="connsiteY1" fmla="*/ 4886325 h 4886325"/>
                <a:gd name="connsiteX2" fmla="*/ 123825 w 1266825"/>
                <a:gd name="connsiteY2" fmla="*/ 4457700 h 4886325"/>
                <a:gd name="connsiteX3" fmla="*/ 0 w 1266825"/>
                <a:gd name="connsiteY3" fmla="*/ 295275 h 4886325"/>
                <a:gd name="connsiteX4" fmla="*/ 85725 w 1266825"/>
                <a:gd name="connsiteY4" fmla="*/ 200025 h 4886325"/>
                <a:gd name="connsiteX5" fmla="*/ 1266825 w 1266825"/>
                <a:gd name="connsiteY5" fmla="*/ 0 h 4886325"/>
                <a:gd name="connsiteX0" fmla="*/ 1266825 w 1266825"/>
                <a:gd name="connsiteY0" fmla="*/ 0 h 4516885"/>
                <a:gd name="connsiteX1" fmla="*/ 1088460 w 1266825"/>
                <a:gd name="connsiteY1" fmla="*/ 4516885 h 4516885"/>
                <a:gd name="connsiteX2" fmla="*/ 123825 w 1266825"/>
                <a:gd name="connsiteY2" fmla="*/ 4457700 h 4516885"/>
                <a:gd name="connsiteX3" fmla="*/ 0 w 1266825"/>
                <a:gd name="connsiteY3" fmla="*/ 295275 h 4516885"/>
                <a:gd name="connsiteX4" fmla="*/ 85725 w 1266825"/>
                <a:gd name="connsiteY4" fmla="*/ 200025 h 4516885"/>
                <a:gd name="connsiteX5" fmla="*/ 1266825 w 1266825"/>
                <a:gd name="connsiteY5" fmla="*/ 0 h 4516885"/>
                <a:gd name="connsiteX0" fmla="*/ 1266825 w 1266825"/>
                <a:gd name="connsiteY0" fmla="*/ 0 h 4909418"/>
                <a:gd name="connsiteX1" fmla="*/ 1180640 w 1266825"/>
                <a:gd name="connsiteY1" fmla="*/ 4909418 h 4909418"/>
                <a:gd name="connsiteX2" fmla="*/ 123825 w 1266825"/>
                <a:gd name="connsiteY2" fmla="*/ 4457700 h 4909418"/>
                <a:gd name="connsiteX3" fmla="*/ 0 w 1266825"/>
                <a:gd name="connsiteY3" fmla="*/ 295275 h 4909418"/>
                <a:gd name="connsiteX4" fmla="*/ 85725 w 1266825"/>
                <a:gd name="connsiteY4" fmla="*/ 200025 h 4909418"/>
                <a:gd name="connsiteX5" fmla="*/ 1266825 w 1266825"/>
                <a:gd name="connsiteY5" fmla="*/ 0 h 4909418"/>
                <a:gd name="connsiteX0" fmla="*/ 1266825 w 1266825"/>
                <a:gd name="connsiteY0" fmla="*/ 0 h 4909418"/>
                <a:gd name="connsiteX1" fmla="*/ 1180640 w 1266825"/>
                <a:gd name="connsiteY1" fmla="*/ 4909418 h 4909418"/>
                <a:gd name="connsiteX2" fmla="*/ 504073 w 1266825"/>
                <a:gd name="connsiteY2" fmla="*/ 4111349 h 4909418"/>
                <a:gd name="connsiteX3" fmla="*/ 0 w 1266825"/>
                <a:gd name="connsiteY3" fmla="*/ 295275 h 4909418"/>
                <a:gd name="connsiteX4" fmla="*/ 85725 w 1266825"/>
                <a:gd name="connsiteY4" fmla="*/ 200025 h 4909418"/>
                <a:gd name="connsiteX5" fmla="*/ 1266825 w 1266825"/>
                <a:gd name="connsiteY5" fmla="*/ 0 h 4909418"/>
                <a:gd name="connsiteX0" fmla="*/ 1266825 w 1266825"/>
                <a:gd name="connsiteY0" fmla="*/ 0 h 4909418"/>
                <a:gd name="connsiteX1" fmla="*/ 1180640 w 1266825"/>
                <a:gd name="connsiteY1" fmla="*/ 4909418 h 4909418"/>
                <a:gd name="connsiteX2" fmla="*/ 112305 w 1266825"/>
                <a:gd name="connsiteY2" fmla="*/ 4492333 h 4909418"/>
                <a:gd name="connsiteX3" fmla="*/ 0 w 1266825"/>
                <a:gd name="connsiteY3" fmla="*/ 295275 h 4909418"/>
                <a:gd name="connsiteX4" fmla="*/ 85725 w 1266825"/>
                <a:gd name="connsiteY4" fmla="*/ 200025 h 4909418"/>
                <a:gd name="connsiteX5" fmla="*/ 1266825 w 1266825"/>
                <a:gd name="connsiteY5" fmla="*/ 0 h 4909418"/>
                <a:gd name="connsiteX0" fmla="*/ 1266825 w 1266825"/>
                <a:gd name="connsiteY0" fmla="*/ 0 h 4909418"/>
                <a:gd name="connsiteX1" fmla="*/ 1180640 w 1266825"/>
                <a:gd name="connsiteY1" fmla="*/ 4909418 h 4909418"/>
                <a:gd name="connsiteX2" fmla="*/ 112305 w 1266825"/>
                <a:gd name="connsiteY2" fmla="*/ 4492333 h 4909418"/>
                <a:gd name="connsiteX3" fmla="*/ 0 w 1266825"/>
                <a:gd name="connsiteY3" fmla="*/ 295275 h 4909418"/>
                <a:gd name="connsiteX4" fmla="*/ 85725 w 1266825"/>
                <a:gd name="connsiteY4" fmla="*/ 200025 h 4909418"/>
                <a:gd name="connsiteX5" fmla="*/ 1266825 w 1266825"/>
                <a:gd name="connsiteY5" fmla="*/ 0 h 4909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6825" h="4909418">
                  <a:moveTo>
                    <a:pt x="1266825" y="0"/>
                  </a:moveTo>
                  <a:lnTo>
                    <a:pt x="1180640" y="4909418"/>
                  </a:lnTo>
                  <a:lnTo>
                    <a:pt x="112305" y="4492333"/>
                  </a:lnTo>
                  <a:lnTo>
                    <a:pt x="0" y="295275"/>
                  </a:lnTo>
                  <a:lnTo>
                    <a:pt x="85725" y="200025"/>
                  </a:lnTo>
                  <a:lnTo>
                    <a:pt x="1266825" y="0"/>
                  </a:lnTo>
                  <a:close/>
                </a:path>
              </a:pathLst>
            </a:cu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5" name="Group 4">
            <a:extLst>
              <a:ext uri="{FF2B5EF4-FFF2-40B4-BE49-F238E27FC236}">
                <a16:creationId xmlns:a16="http://schemas.microsoft.com/office/drawing/2014/main" id="{DF3B5AC9-D08A-4D75-BEA7-A17789309F7A}"/>
              </a:ext>
            </a:extLst>
          </p:cNvPr>
          <p:cNvGrpSpPr/>
          <p:nvPr/>
        </p:nvGrpSpPr>
        <p:grpSpPr>
          <a:xfrm>
            <a:off x="698829" y="3954463"/>
            <a:ext cx="2103120" cy="1587739"/>
            <a:chOff x="698829" y="3954463"/>
            <a:chExt cx="2103120" cy="1587739"/>
          </a:xfrm>
        </p:grpSpPr>
        <p:sp>
          <p:nvSpPr>
            <p:cNvPr id="31" name="TextBox 30">
              <a:extLst>
                <a:ext uri="{FF2B5EF4-FFF2-40B4-BE49-F238E27FC236}">
                  <a16:creationId xmlns:a16="http://schemas.microsoft.com/office/drawing/2014/main" id="{8A358741-50B8-4F63-AE19-543200307E22}"/>
                </a:ext>
              </a:extLst>
            </p:cNvPr>
            <p:cNvSpPr txBox="1"/>
            <p:nvPr/>
          </p:nvSpPr>
          <p:spPr>
            <a:xfrm>
              <a:off x="698829" y="4781994"/>
              <a:ext cx="1651431" cy="760208"/>
            </a:xfrm>
            <a:prstGeom prst="rect">
              <a:avLst/>
            </a:prstGeom>
            <a:noFill/>
          </p:spPr>
          <p:txBody>
            <a:bodyPr wrap="square" lIns="182880" tIns="146304" rIns="182880" bIns="146304" rtlCol="0">
              <a:spAutoFit/>
            </a:bodyPr>
            <a:lstStyle/>
            <a:p>
              <a:pPr>
                <a:lnSpc>
                  <a:spcPct val="90000"/>
                </a:lnSpc>
                <a:spcAft>
                  <a:spcPts val="600"/>
                </a:spcAft>
                <a:defRPr/>
              </a:pPr>
              <a:r>
                <a:rPr lang="en-US" sz="1400">
                  <a:solidFill>
                    <a:srgbClr val="505050"/>
                  </a:solidFill>
                  <a:latin typeface="Segoe UI Semibold" panose="020B0702040204020203" pitchFamily="34" charset="0"/>
                  <a:cs typeface="Segoe UI Semibold" panose="020B0702040204020203" pitchFamily="34" charset="0"/>
                </a:rPr>
                <a:t>Free for all </a:t>
              </a:r>
            </a:p>
            <a:p>
              <a:pPr>
                <a:lnSpc>
                  <a:spcPct val="90000"/>
                </a:lnSpc>
                <a:spcAft>
                  <a:spcPts val="600"/>
                </a:spcAft>
                <a:defRPr/>
              </a:pPr>
              <a:r>
                <a:rPr lang="en-US" sz="1400">
                  <a:solidFill>
                    <a:srgbClr val="505050"/>
                  </a:solidFill>
                  <a:latin typeface="Segoe UI Semibold" panose="020B0702040204020203" pitchFamily="34" charset="0"/>
                  <a:cs typeface="Segoe UI Semibold" panose="020B0702040204020203" pitchFamily="34" charset="0"/>
                </a:rPr>
                <a:t>customers</a:t>
              </a:r>
            </a:p>
          </p:txBody>
        </p:sp>
        <p:sp>
          <p:nvSpPr>
            <p:cNvPr id="32" name="Rectangle 31">
              <a:extLst>
                <a:ext uri="{FF2B5EF4-FFF2-40B4-BE49-F238E27FC236}">
                  <a16:creationId xmlns:a16="http://schemas.microsoft.com/office/drawing/2014/main" id="{C5AF21F1-0E81-43FD-8470-9CB2FC64BFE7}"/>
                </a:ext>
              </a:extLst>
            </p:cNvPr>
            <p:cNvSpPr/>
            <p:nvPr/>
          </p:nvSpPr>
          <p:spPr bwMode="auto">
            <a:xfrm>
              <a:off x="698829" y="3954463"/>
              <a:ext cx="2103120" cy="60942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114" fontAlgn="base">
                <a:lnSpc>
                  <a:spcPct val="90000"/>
                </a:lnSpc>
                <a:spcBef>
                  <a:spcPct val="0"/>
                </a:spcBef>
                <a:spcAft>
                  <a:spcPct val="0"/>
                </a:spcAft>
                <a:defRPr/>
              </a:pPr>
              <a:r>
                <a:rPr lang="en-US" sz="1600" b="1" kern="0" dirty="0">
                  <a:solidFill>
                    <a:srgbClr val="002050"/>
                  </a:solidFill>
                  <a:cs typeface="Segoe UI" panose="020B0502040204020203" pitchFamily="34" charset="0"/>
                </a:rPr>
                <a:t>Azure </a:t>
              </a:r>
              <a:br>
                <a:rPr lang="en-US" sz="1600" b="1" kern="0" dirty="0">
                  <a:solidFill>
                    <a:srgbClr val="002050"/>
                  </a:solidFill>
                  <a:cs typeface="Segoe UI" panose="020B0502040204020203" pitchFamily="34" charset="0"/>
                </a:rPr>
              </a:br>
              <a:r>
                <a:rPr lang="en-US" sz="1600" b="1" kern="0" dirty="0">
                  <a:solidFill>
                    <a:srgbClr val="002050"/>
                  </a:solidFill>
                  <a:cs typeface="Segoe UI" panose="020B0502040204020203" pitchFamily="34" charset="0"/>
                </a:rPr>
                <a:t>Migrate</a:t>
              </a:r>
            </a:p>
          </p:txBody>
        </p:sp>
      </p:grpSp>
      <p:sp>
        <p:nvSpPr>
          <p:cNvPr id="33" name="Rectangle 32">
            <a:extLst>
              <a:ext uri="{FF2B5EF4-FFF2-40B4-BE49-F238E27FC236}">
                <a16:creationId xmlns:a16="http://schemas.microsoft.com/office/drawing/2014/main" id="{192F86E3-24DC-422A-B0F7-602667A35117}"/>
              </a:ext>
            </a:extLst>
          </p:cNvPr>
          <p:cNvSpPr/>
          <p:nvPr/>
        </p:nvSpPr>
        <p:spPr bwMode="auto">
          <a:xfrm>
            <a:off x="3035370" y="3954463"/>
            <a:ext cx="2103120" cy="60942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114" fontAlgn="base">
              <a:lnSpc>
                <a:spcPct val="90000"/>
              </a:lnSpc>
              <a:spcBef>
                <a:spcPct val="0"/>
              </a:spcBef>
              <a:spcAft>
                <a:spcPct val="0"/>
              </a:spcAft>
              <a:defRPr/>
            </a:pPr>
            <a:r>
              <a:rPr lang="en-US" sz="1600" b="1" kern="0">
                <a:solidFill>
                  <a:srgbClr val="002050"/>
                </a:solidFill>
                <a:cs typeface="Segoe UI" panose="020B0502040204020203" pitchFamily="34" charset="0"/>
              </a:rPr>
              <a:t>Azure Database Migration Service</a:t>
            </a:r>
          </a:p>
        </p:txBody>
      </p:sp>
      <p:grpSp>
        <p:nvGrpSpPr>
          <p:cNvPr id="7" name="Group 6">
            <a:extLst>
              <a:ext uri="{FF2B5EF4-FFF2-40B4-BE49-F238E27FC236}">
                <a16:creationId xmlns:a16="http://schemas.microsoft.com/office/drawing/2014/main" id="{BE07EF71-2991-429E-93F7-A8588595D43C}"/>
              </a:ext>
            </a:extLst>
          </p:cNvPr>
          <p:cNvGrpSpPr/>
          <p:nvPr/>
        </p:nvGrpSpPr>
        <p:grpSpPr>
          <a:xfrm>
            <a:off x="5371911" y="3954463"/>
            <a:ext cx="2103120" cy="1588057"/>
            <a:chOff x="5371911" y="3954463"/>
            <a:chExt cx="2103120" cy="1588057"/>
          </a:xfrm>
        </p:grpSpPr>
        <p:sp>
          <p:nvSpPr>
            <p:cNvPr id="30" name="TextBox 29">
              <a:extLst>
                <a:ext uri="{FF2B5EF4-FFF2-40B4-BE49-F238E27FC236}">
                  <a16:creationId xmlns:a16="http://schemas.microsoft.com/office/drawing/2014/main" id="{50EEB351-E7C5-4A36-8684-C76B9E164B53}"/>
                </a:ext>
              </a:extLst>
            </p:cNvPr>
            <p:cNvSpPr txBox="1"/>
            <p:nvPr/>
          </p:nvSpPr>
          <p:spPr>
            <a:xfrm>
              <a:off x="5395257" y="4782312"/>
              <a:ext cx="1469185" cy="760208"/>
            </a:xfrm>
            <a:prstGeom prst="rect">
              <a:avLst/>
            </a:prstGeom>
            <a:noFill/>
          </p:spPr>
          <p:txBody>
            <a:bodyPr wrap="none" lIns="182880" tIns="146304" rIns="182880" bIns="146304" rtlCol="0">
              <a:spAutoFit/>
            </a:bodyPr>
            <a:lstStyle/>
            <a:p>
              <a:pPr>
                <a:lnSpc>
                  <a:spcPct val="90000"/>
                </a:lnSpc>
                <a:spcAft>
                  <a:spcPts val="600"/>
                </a:spcAft>
                <a:defRPr/>
              </a:pPr>
              <a:r>
                <a:rPr lang="en-US" sz="1400">
                  <a:solidFill>
                    <a:srgbClr val="505050"/>
                  </a:solidFill>
                  <a:latin typeface="Segoe UI Semibold" panose="020B0702040204020203" pitchFamily="34" charset="0"/>
                  <a:cs typeface="Segoe UI Semibold" panose="020B0702040204020203" pitchFamily="34" charset="0"/>
                </a:rPr>
                <a:t>Free for </a:t>
              </a:r>
            </a:p>
            <a:p>
              <a:pPr>
                <a:lnSpc>
                  <a:spcPct val="90000"/>
                </a:lnSpc>
                <a:spcAft>
                  <a:spcPts val="600"/>
                </a:spcAft>
                <a:defRPr/>
              </a:pPr>
              <a:r>
                <a:rPr lang="en-US" sz="1400">
                  <a:solidFill>
                    <a:srgbClr val="505050"/>
                  </a:solidFill>
                  <a:latin typeface="Segoe UI Semibold" panose="020B0702040204020203" pitchFamily="34" charset="0"/>
                  <a:cs typeface="Segoe UI Semibold" panose="020B0702040204020203" pitchFamily="34" charset="0"/>
                </a:rPr>
                <a:t>EA customers</a:t>
              </a:r>
            </a:p>
          </p:txBody>
        </p:sp>
        <p:sp>
          <p:nvSpPr>
            <p:cNvPr id="34" name="Rectangle 33">
              <a:extLst>
                <a:ext uri="{FF2B5EF4-FFF2-40B4-BE49-F238E27FC236}">
                  <a16:creationId xmlns:a16="http://schemas.microsoft.com/office/drawing/2014/main" id="{7D9A3864-B48A-4561-A7C9-6188308CC75F}"/>
                </a:ext>
              </a:extLst>
            </p:cNvPr>
            <p:cNvSpPr/>
            <p:nvPr/>
          </p:nvSpPr>
          <p:spPr bwMode="auto">
            <a:xfrm>
              <a:off x="5371911" y="3954463"/>
              <a:ext cx="2103120" cy="60942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114" fontAlgn="base">
                <a:lnSpc>
                  <a:spcPct val="90000"/>
                </a:lnSpc>
                <a:spcBef>
                  <a:spcPct val="0"/>
                </a:spcBef>
                <a:spcAft>
                  <a:spcPct val="0"/>
                </a:spcAft>
                <a:defRPr/>
              </a:pPr>
              <a:r>
                <a:rPr lang="en-US" sz="1600" b="1" kern="0">
                  <a:solidFill>
                    <a:srgbClr val="002050"/>
                  </a:solidFill>
                  <a:cs typeface="Segoe UI" panose="020B0502040204020203" pitchFamily="34" charset="0"/>
                </a:rPr>
                <a:t>Azure Cost Management</a:t>
              </a:r>
            </a:p>
          </p:txBody>
        </p:sp>
      </p:grpSp>
      <p:sp>
        <p:nvSpPr>
          <p:cNvPr id="52" name="Freeform: Shape 51">
            <a:extLst>
              <a:ext uri="{FF2B5EF4-FFF2-40B4-BE49-F238E27FC236}">
                <a16:creationId xmlns:a16="http://schemas.microsoft.com/office/drawing/2014/main" id="{3742B854-5712-467A-8A97-83B1D8B1A9CD}"/>
              </a:ext>
            </a:extLst>
          </p:cNvPr>
          <p:cNvSpPr/>
          <p:nvPr/>
        </p:nvSpPr>
        <p:spPr bwMode="auto">
          <a:xfrm>
            <a:off x="895350" y="3878263"/>
            <a:ext cx="771525" cy="0"/>
          </a:xfrm>
          <a:custGeom>
            <a:avLst/>
            <a:gdLst>
              <a:gd name="connsiteX0" fmla="*/ 0 w 771525"/>
              <a:gd name="connsiteY0" fmla="*/ 0 h 0"/>
              <a:gd name="connsiteX1" fmla="*/ 771525 w 771525"/>
              <a:gd name="connsiteY1" fmla="*/ 0 h 0"/>
            </a:gdLst>
            <a:ahLst/>
            <a:cxnLst>
              <a:cxn ang="0">
                <a:pos x="connsiteX0" y="connsiteY0"/>
              </a:cxn>
              <a:cxn ang="0">
                <a:pos x="connsiteX1" y="connsiteY1"/>
              </a:cxn>
            </a:cxnLst>
            <a:rect l="l" t="t" r="r" b="b"/>
            <a:pathLst>
              <a:path w="771525">
                <a:moveTo>
                  <a:pt x="0" y="0"/>
                </a:moveTo>
                <a:lnTo>
                  <a:pt x="771525" y="0"/>
                </a:lnTo>
              </a:path>
            </a:pathLst>
          </a:custGeom>
          <a:noFill/>
          <a:ln w="12700" cap="rnd">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solidFill>
                <a:srgbClr val="FFFFFF"/>
              </a:solidFill>
            </a:endParaRPr>
          </a:p>
        </p:txBody>
      </p:sp>
      <p:sp>
        <p:nvSpPr>
          <p:cNvPr id="53" name="Freeform: Shape 52">
            <a:extLst>
              <a:ext uri="{FF2B5EF4-FFF2-40B4-BE49-F238E27FC236}">
                <a16:creationId xmlns:a16="http://schemas.microsoft.com/office/drawing/2014/main" id="{67E834C7-D3ED-4343-A274-3413AD666A77}"/>
              </a:ext>
            </a:extLst>
          </p:cNvPr>
          <p:cNvSpPr/>
          <p:nvPr/>
        </p:nvSpPr>
        <p:spPr bwMode="auto">
          <a:xfrm>
            <a:off x="3201192" y="3868738"/>
            <a:ext cx="771525" cy="0"/>
          </a:xfrm>
          <a:custGeom>
            <a:avLst/>
            <a:gdLst>
              <a:gd name="connsiteX0" fmla="*/ 0 w 771525"/>
              <a:gd name="connsiteY0" fmla="*/ 0 h 0"/>
              <a:gd name="connsiteX1" fmla="*/ 771525 w 771525"/>
              <a:gd name="connsiteY1" fmla="*/ 0 h 0"/>
            </a:gdLst>
            <a:ahLst/>
            <a:cxnLst>
              <a:cxn ang="0">
                <a:pos x="connsiteX0" y="connsiteY0"/>
              </a:cxn>
              <a:cxn ang="0">
                <a:pos x="connsiteX1" y="connsiteY1"/>
              </a:cxn>
            </a:cxnLst>
            <a:rect l="l" t="t" r="r" b="b"/>
            <a:pathLst>
              <a:path w="771525">
                <a:moveTo>
                  <a:pt x="0" y="0"/>
                </a:moveTo>
                <a:lnTo>
                  <a:pt x="771525" y="0"/>
                </a:lnTo>
              </a:path>
            </a:pathLst>
          </a:custGeom>
          <a:noFill/>
          <a:ln w="12700" cap="rnd">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solidFill>
                <a:srgbClr val="FFFFFF"/>
              </a:solidFill>
            </a:endParaRPr>
          </a:p>
        </p:txBody>
      </p:sp>
      <p:sp>
        <p:nvSpPr>
          <p:cNvPr id="54" name="Freeform: Shape 53">
            <a:extLst>
              <a:ext uri="{FF2B5EF4-FFF2-40B4-BE49-F238E27FC236}">
                <a16:creationId xmlns:a16="http://schemas.microsoft.com/office/drawing/2014/main" id="{214482F1-E203-40A4-A7BC-03FFB6A44E1D}"/>
              </a:ext>
            </a:extLst>
          </p:cNvPr>
          <p:cNvSpPr/>
          <p:nvPr/>
        </p:nvSpPr>
        <p:spPr bwMode="auto">
          <a:xfrm>
            <a:off x="5576410" y="3868738"/>
            <a:ext cx="771525" cy="0"/>
          </a:xfrm>
          <a:custGeom>
            <a:avLst/>
            <a:gdLst>
              <a:gd name="connsiteX0" fmla="*/ 0 w 771525"/>
              <a:gd name="connsiteY0" fmla="*/ 0 h 0"/>
              <a:gd name="connsiteX1" fmla="*/ 771525 w 771525"/>
              <a:gd name="connsiteY1" fmla="*/ 0 h 0"/>
            </a:gdLst>
            <a:ahLst/>
            <a:cxnLst>
              <a:cxn ang="0">
                <a:pos x="connsiteX0" y="connsiteY0"/>
              </a:cxn>
              <a:cxn ang="0">
                <a:pos x="connsiteX1" y="connsiteY1"/>
              </a:cxn>
            </a:cxnLst>
            <a:rect l="l" t="t" r="r" b="b"/>
            <a:pathLst>
              <a:path w="771525">
                <a:moveTo>
                  <a:pt x="0" y="0"/>
                </a:moveTo>
                <a:lnTo>
                  <a:pt x="771525" y="0"/>
                </a:lnTo>
              </a:path>
            </a:pathLst>
          </a:custGeom>
          <a:noFill/>
          <a:ln w="12700" cap="rnd">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solidFill>
                <a:srgbClr val="FFFFFF"/>
              </a:solidFill>
            </a:endParaRPr>
          </a:p>
        </p:txBody>
      </p:sp>
      <p:sp>
        <p:nvSpPr>
          <p:cNvPr id="55" name="Freeform: Shape 54">
            <a:extLst>
              <a:ext uri="{FF2B5EF4-FFF2-40B4-BE49-F238E27FC236}">
                <a16:creationId xmlns:a16="http://schemas.microsoft.com/office/drawing/2014/main" id="{CEA535D6-786A-4824-88F9-8467A54DC004}"/>
              </a:ext>
            </a:extLst>
          </p:cNvPr>
          <p:cNvSpPr/>
          <p:nvPr/>
        </p:nvSpPr>
        <p:spPr bwMode="auto">
          <a:xfrm>
            <a:off x="7890874" y="3868738"/>
            <a:ext cx="771525" cy="0"/>
          </a:xfrm>
          <a:custGeom>
            <a:avLst/>
            <a:gdLst>
              <a:gd name="connsiteX0" fmla="*/ 0 w 771525"/>
              <a:gd name="connsiteY0" fmla="*/ 0 h 0"/>
              <a:gd name="connsiteX1" fmla="*/ 771525 w 771525"/>
              <a:gd name="connsiteY1" fmla="*/ 0 h 0"/>
            </a:gdLst>
            <a:ahLst/>
            <a:cxnLst>
              <a:cxn ang="0">
                <a:pos x="connsiteX0" y="connsiteY0"/>
              </a:cxn>
              <a:cxn ang="0">
                <a:pos x="connsiteX1" y="connsiteY1"/>
              </a:cxn>
            </a:cxnLst>
            <a:rect l="l" t="t" r="r" b="b"/>
            <a:pathLst>
              <a:path w="771525">
                <a:moveTo>
                  <a:pt x="0" y="0"/>
                </a:moveTo>
                <a:lnTo>
                  <a:pt x="771525" y="0"/>
                </a:lnTo>
              </a:path>
            </a:pathLst>
          </a:custGeom>
          <a:noFill/>
          <a:ln w="12700" cap="rnd">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solidFill>
                <a:srgbClr val="FFFFFF"/>
              </a:solidFill>
            </a:endParaRPr>
          </a:p>
        </p:txBody>
      </p:sp>
      <p:sp>
        <p:nvSpPr>
          <p:cNvPr id="56" name="Rectangle 55">
            <a:extLst>
              <a:ext uri="{FF2B5EF4-FFF2-40B4-BE49-F238E27FC236}">
                <a16:creationId xmlns:a16="http://schemas.microsoft.com/office/drawing/2014/main" id="{69D949F7-1D1E-484A-9944-6F077B910E21}"/>
              </a:ext>
            </a:extLst>
          </p:cNvPr>
          <p:cNvSpPr/>
          <p:nvPr/>
        </p:nvSpPr>
        <p:spPr bwMode="auto">
          <a:xfrm>
            <a:off x="10044992" y="3954463"/>
            <a:ext cx="2103120" cy="60942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114" fontAlgn="base">
              <a:lnSpc>
                <a:spcPct val="90000"/>
              </a:lnSpc>
              <a:spcBef>
                <a:spcPct val="0"/>
              </a:spcBef>
              <a:spcAft>
                <a:spcPct val="0"/>
              </a:spcAft>
              <a:defRPr/>
            </a:pPr>
            <a:r>
              <a:rPr lang="en-US" sz="1600" b="1" kern="0" err="1">
                <a:solidFill>
                  <a:srgbClr val="002050"/>
                </a:solidFill>
                <a:cs typeface="Segoe UI" panose="020B0502040204020203" pitchFamily="34" charset="0"/>
              </a:rPr>
              <a:t>DataBox</a:t>
            </a:r>
            <a:endParaRPr lang="en-US" sz="1600" b="1" kern="0">
              <a:solidFill>
                <a:srgbClr val="002050"/>
              </a:solidFill>
              <a:cs typeface="Segoe UI" panose="020B0502040204020203" pitchFamily="34" charset="0"/>
            </a:endParaRPr>
          </a:p>
        </p:txBody>
      </p:sp>
      <p:sp>
        <p:nvSpPr>
          <p:cNvPr id="58" name="Freeform: Shape 57">
            <a:extLst>
              <a:ext uri="{FF2B5EF4-FFF2-40B4-BE49-F238E27FC236}">
                <a16:creationId xmlns:a16="http://schemas.microsoft.com/office/drawing/2014/main" id="{B00B3434-DDD1-4309-A9F9-C2A76BF4E44D}"/>
              </a:ext>
            </a:extLst>
          </p:cNvPr>
          <p:cNvSpPr/>
          <p:nvPr/>
        </p:nvSpPr>
        <p:spPr bwMode="auto">
          <a:xfrm>
            <a:off x="10242914" y="3868738"/>
            <a:ext cx="771525" cy="0"/>
          </a:xfrm>
          <a:custGeom>
            <a:avLst/>
            <a:gdLst>
              <a:gd name="connsiteX0" fmla="*/ 0 w 771525"/>
              <a:gd name="connsiteY0" fmla="*/ 0 h 0"/>
              <a:gd name="connsiteX1" fmla="*/ 771525 w 771525"/>
              <a:gd name="connsiteY1" fmla="*/ 0 h 0"/>
            </a:gdLst>
            <a:ahLst/>
            <a:cxnLst>
              <a:cxn ang="0">
                <a:pos x="connsiteX0" y="connsiteY0"/>
              </a:cxn>
              <a:cxn ang="0">
                <a:pos x="connsiteX1" y="connsiteY1"/>
              </a:cxn>
            </a:cxnLst>
            <a:rect l="l" t="t" r="r" b="b"/>
            <a:pathLst>
              <a:path w="771525">
                <a:moveTo>
                  <a:pt x="0" y="0"/>
                </a:moveTo>
                <a:lnTo>
                  <a:pt x="771525" y="0"/>
                </a:lnTo>
              </a:path>
            </a:pathLst>
          </a:custGeom>
          <a:noFill/>
          <a:ln w="12700" cap="rnd">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solidFill>
                <a:srgbClr val="FFFFFF"/>
              </a:solidFill>
            </a:endParaRPr>
          </a:p>
        </p:txBody>
      </p:sp>
      <p:grpSp>
        <p:nvGrpSpPr>
          <p:cNvPr id="8" name="Group 7">
            <a:extLst>
              <a:ext uri="{FF2B5EF4-FFF2-40B4-BE49-F238E27FC236}">
                <a16:creationId xmlns:a16="http://schemas.microsoft.com/office/drawing/2014/main" id="{CA73EFDF-D97E-4FFF-BF6F-497C6A35FEB6}"/>
              </a:ext>
            </a:extLst>
          </p:cNvPr>
          <p:cNvGrpSpPr/>
          <p:nvPr/>
        </p:nvGrpSpPr>
        <p:grpSpPr>
          <a:xfrm>
            <a:off x="7708452" y="3954463"/>
            <a:ext cx="2103120" cy="1588057"/>
            <a:chOff x="7708452" y="3954463"/>
            <a:chExt cx="2103120" cy="1588057"/>
          </a:xfrm>
        </p:grpSpPr>
        <p:sp>
          <p:nvSpPr>
            <p:cNvPr id="35" name="Rectangle 34">
              <a:extLst>
                <a:ext uri="{FF2B5EF4-FFF2-40B4-BE49-F238E27FC236}">
                  <a16:creationId xmlns:a16="http://schemas.microsoft.com/office/drawing/2014/main" id="{9411D043-C2D8-4E1E-B8D0-B3A9E933F216}"/>
                </a:ext>
              </a:extLst>
            </p:cNvPr>
            <p:cNvSpPr/>
            <p:nvPr/>
          </p:nvSpPr>
          <p:spPr bwMode="auto">
            <a:xfrm>
              <a:off x="7708452" y="3954463"/>
              <a:ext cx="2103120" cy="60942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114" fontAlgn="base">
                <a:lnSpc>
                  <a:spcPct val="90000"/>
                </a:lnSpc>
                <a:spcBef>
                  <a:spcPct val="0"/>
                </a:spcBef>
                <a:spcAft>
                  <a:spcPct val="0"/>
                </a:spcAft>
                <a:defRPr/>
              </a:pPr>
              <a:r>
                <a:rPr lang="en-US" sz="1600" b="1" kern="0">
                  <a:solidFill>
                    <a:srgbClr val="002050"/>
                  </a:solidFill>
                  <a:cs typeface="Segoe UI" panose="020B0502040204020203" pitchFamily="34" charset="0"/>
                </a:rPr>
                <a:t>Azure Hybrid </a:t>
              </a:r>
            </a:p>
            <a:p>
              <a:pPr defTabSz="932114" fontAlgn="base">
                <a:lnSpc>
                  <a:spcPct val="90000"/>
                </a:lnSpc>
                <a:spcBef>
                  <a:spcPct val="0"/>
                </a:spcBef>
                <a:spcAft>
                  <a:spcPct val="0"/>
                </a:spcAft>
                <a:defRPr/>
              </a:pPr>
              <a:r>
                <a:rPr lang="en-US" sz="1600" b="1" kern="0">
                  <a:solidFill>
                    <a:srgbClr val="002050"/>
                  </a:solidFill>
                  <a:cs typeface="Segoe UI" panose="020B0502040204020203" pitchFamily="34" charset="0"/>
                </a:rPr>
                <a:t>Benefit</a:t>
              </a:r>
            </a:p>
          </p:txBody>
        </p:sp>
        <p:sp>
          <p:nvSpPr>
            <p:cNvPr id="60" name="TextBox 59">
              <a:extLst>
                <a:ext uri="{FF2B5EF4-FFF2-40B4-BE49-F238E27FC236}">
                  <a16:creationId xmlns:a16="http://schemas.microsoft.com/office/drawing/2014/main" id="{521D0C7C-CD09-4118-84D4-813F63BFC3A1}"/>
                </a:ext>
              </a:extLst>
            </p:cNvPr>
            <p:cNvSpPr txBox="1"/>
            <p:nvPr/>
          </p:nvSpPr>
          <p:spPr>
            <a:xfrm>
              <a:off x="7708452" y="4782312"/>
              <a:ext cx="1821442" cy="760208"/>
            </a:xfrm>
            <a:prstGeom prst="rect">
              <a:avLst/>
            </a:prstGeom>
            <a:noFill/>
          </p:spPr>
          <p:txBody>
            <a:bodyPr wrap="square" lIns="182880" tIns="146304" rIns="182880" bIns="146304" rtlCol="0">
              <a:spAutoFit/>
            </a:bodyPr>
            <a:lstStyle/>
            <a:p>
              <a:pPr>
                <a:lnSpc>
                  <a:spcPct val="90000"/>
                </a:lnSpc>
                <a:spcAft>
                  <a:spcPts val="600"/>
                </a:spcAft>
                <a:defRPr/>
              </a:pPr>
              <a:r>
                <a:rPr lang="en-US" sz="1400">
                  <a:solidFill>
                    <a:srgbClr val="505050"/>
                  </a:solidFill>
                  <a:latin typeface="Segoe UI Semibold" panose="020B0702040204020203" pitchFamily="34" charset="0"/>
                  <a:cs typeface="Segoe UI Semibold" panose="020B0702040204020203" pitchFamily="34" charset="0"/>
                </a:rPr>
                <a:t>Windows Server</a:t>
              </a:r>
            </a:p>
            <a:p>
              <a:pPr>
                <a:lnSpc>
                  <a:spcPct val="90000"/>
                </a:lnSpc>
                <a:spcAft>
                  <a:spcPts val="600"/>
                </a:spcAft>
                <a:defRPr/>
              </a:pPr>
              <a:r>
                <a:rPr lang="en-US" sz="1400">
                  <a:solidFill>
                    <a:srgbClr val="505050"/>
                  </a:solidFill>
                  <a:latin typeface="Segoe UI Semibold" panose="020B0702040204020203" pitchFamily="34" charset="0"/>
                  <a:cs typeface="Segoe UI Semibold" panose="020B0702040204020203" pitchFamily="34" charset="0"/>
                </a:rPr>
                <a:t>SQL Server</a:t>
              </a:r>
            </a:p>
          </p:txBody>
        </p:sp>
      </p:grpSp>
      <p:grpSp>
        <p:nvGrpSpPr>
          <p:cNvPr id="62" name="Group 61">
            <a:extLst>
              <a:ext uri="{FF2B5EF4-FFF2-40B4-BE49-F238E27FC236}">
                <a16:creationId xmlns:a16="http://schemas.microsoft.com/office/drawing/2014/main" id="{F40A136E-EE60-46AD-9ADF-D4B3AF64ADBF}"/>
              </a:ext>
            </a:extLst>
          </p:cNvPr>
          <p:cNvGrpSpPr/>
          <p:nvPr/>
        </p:nvGrpSpPr>
        <p:grpSpPr>
          <a:xfrm>
            <a:off x="923925" y="2749537"/>
            <a:ext cx="1043553" cy="722511"/>
            <a:chOff x="923925" y="2828296"/>
            <a:chExt cx="1169288" cy="809564"/>
          </a:xfrm>
        </p:grpSpPr>
        <p:sp>
          <p:nvSpPr>
            <p:cNvPr id="61" name="Freeform: Shape 60">
              <a:extLst>
                <a:ext uri="{FF2B5EF4-FFF2-40B4-BE49-F238E27FC236}">
                  <a16:creationId xmlns:a16="http://schemas.microsoft.com/office/drawing/2014/main" id="{8D92A0EF-AA83-43E7-BC37-DEF3DBE9FA66}"/>
                </a:ext>
              </a:extLst>
            </p:cNvPr>
            <p:cNvSpPr/>
            <p:nvPr/>
          </p:nvSpPr>
          <p:spPr bwMode="auto">
            <a:xfrm>
              <a:off x="923925" y="2828296"/>
              <a:ext cx="1169288" cy="645360"/>
            </a:xfrm>
            <a:custGeom>
              <a:avLst/>
              <a:gdLst>
                <a:gd name="connsiteX0" fmla="*/ 3361107 w 6810924"/>
                <a:gd name="connsiteY0" fmla="*/ 0 h 3759126"/>
                <a:gd name="connsiteX1" fmla="*/ 4838321 w 6810924"/>
                <a:gd name="connsiteY1" fmla="*/ 979163 h 3759126"/>
                <a:gd name="connsiteX2" fmla="*/ 4860282 w 6810924"/>
                <a:gd name="connsiteY2" fmla="*/ 1039166 h 3759126"/>
                <a:gd name="connsiteX3" fmla="*/ 4977487 w 6810924"/>
                <a:gd name="connsiteY3" fmla="*/ 996268 h 3759126"/>
                <a:gd name="connsiteX4" fmla="*/ 5397728 w 6810924"/>
                <a:gd name="connsiteY4" fmla="*/ 932734 h 3759126"/>
                <a:gd name="connsiteX5" fmla="*/ 6810924 w 6810924"/>
                <a:gd name="connsiteY5" fmla="*/ 2345930 h 3759126"/>
                <a:gd name="connsiteX6" fmla="*/ 5542219 w 6810924"/>
                <a:gd name="connsiteY6" fmla="*/ 3751830 h 3759126"/>
                <a:gd name="connsiteX7" fmla="*/ 5469009 w 6810924"/>
                <a:gd name="connsiteY7" fmla="*/ 3755527 h 3759126"/>
                <a:gd name="connsiteX8" fmla="*/ 5469009 w 6810924"/>
                <a:gd name="connsiteY8" fmla="*/ 3759125 h 3759126"/>
                <a:gd name="connsiteX9" fmla="*/ 5397748 w 6810924"/>
                <a:gd name="connsiteY9" fmla="*/ 3759125 h 3759126"/>
                <a:gd name="connsiteX10" fmla="*/ 5397728 w 6810924"/>
                <a:gd name="connsiteY10" fmla="*/ 3759126 h 3759126"/>
                <a:gd name="connsiteX11" fmla="*/ 5397708 w 6810924"/>
                <a:gd name="connsiteY11" fmla="*/ 3759125 h 3759126"/>
                <a:gd name="connsiteX12" fmla="*/ 779509 w 6810924"/>
                <a:gd name="connsiteY12" fmla="*/ 3759125 h 3759126"/>
                <a:gd name="connsiteX13" fmla="*/ 779489 w 6810924"/>
                <a:gd name="connsiteY13" fmla="*/ 3759126 h 3759126"/>
                <a:gd name="connsiteX14" fmla="*/ 779470 w 6810924"/>
                <a:gd name="connsiteY14" fmla="*/ 3759125 h 3759126"/>
                <a:gd name="connsiteX15" fmla="*/ 760443 w 6810924"/>
                <a:gd name="connsiteY15" fmla="*/ 3759125 h 3759126"/>
                <a:gd name="connsiteX16" fmla="*/ 760443 w 6810924"/>
                <a:gd name="connsiteY16" fmla="*/ 3758165 h 3759126"/>
                <a:gd name="connsiteX17" fmla="*/ 699791 w 6810924"/>
                <a:gd name="connsiteY17" fmla="*/ 3755102 h 3759126"/>
                <a:gd name="connsiteX18" fmla="*/ 0 w 6810924"/>
                <a:gd name="connsiteY18" fmla="*/ 2979637 h 3759126"/>
                <a:gd name="connsiteX19" fmla="*/ 779489 w 6810924"/>
                <a:gd name="connsiteY19" fmla="*/ 2200148 h 3759126"/>
                <a:gd name="connsiteX20" fmla="*/ 869383 w 6810924"/>
                <a:gd name="connsiteY20" fmla="*/ 2205818 h 3759126"/>
                <a:gd name="connsiteX21" fmla="*/ 855381 w 6810924"/>
                <a:gd name="connsiteY21" fmla="*/ 2066924 h 3759126"/>
                <a:gd name="connsiteX22" fmla="*/ 1782273 w 6810924"/>
                <a:gd name="connsiteY22" fmla="*/ 1140032 h 3759126"/>
                <a:gd name="connsiteX23" fmla="*/ 1825926 w 6810924"/>
                <a:gd name="connsiteY23" fmla="*/ 1142236 h 3759126"/>
                <a:gd name="connsiteX24" fmla="*/ 1829983 w 6810924"/>
                <a:gd name="connsiteY24" fmla="*/ 1126458 h 3759126"/>
                <a:gd name="connsiteX25" fmla="*/ 3361107 w 6810924"/>
                <a:gd name="connsiteY25" fmla="*/ 0 h 3759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810924" h="3759126">
                  <a:moveTo>
                    <a:pt x="3361107" y="0"/>
                  </a:moveTo>
                  <a:cubicBezTo>
                    <a:pt x="4025175" y="0"/>
                    <a:pt x="4594941" y="403750"/>
                    <a:pt x="4838321" y="979163"/>
                  </a:cubicBezTo>
                  <a:lnTo>
                    <a:pt x="4860282" y="1039166"/>
                  </a:lnTo>
                  <a:lnTo>
                    <a:pt x="4977487" y="996268"/>
                  </a:lnTo>
                  <a:cubicBezTo>
                    <a:pt x="5110241" y="954978"/>
                    <a:pt x="5251387" y="932734"/>
                    <a:pt x="5397728" y="932734"/>
                  </a:cubicBezTo>
                  <a:cubicBezTo>
                    <a:pt x="6178215" y="932734"/>
                    <a:pt x="6810924" y="1565443"/>
                    <a:pt x="6810924" y="2345930"/>
                  </a:cubicBezTo>
                  <a:cubicBezTo>
                    <a:pt x="6810924" y="3077637"/>
                    <a:pt x="6254832" y="3679460"/>
                    <a:pt x="5542219" y="3751830"/>
                  </a:cubicBezTo>
                  <a:lnTo>
                    <a:pt x="5469009" y="3755527"/>
                  </a:lnTo>
                  <a:lnTo>
                    <a:pt x="5469009" y="3759125"/>
                  </a:lnTo>
                  <a:lnTo>
                    <a:pt x="5397748" y="3759125"/>
                  </a:lnTo>
                  <a:lnTo>
                    <a:pt x="5397728" y="3759126"/>
                  </a:lnTo>
                  <a:lnTo>
                    <a:pt x="5397708" y="3759125"/>
                  </a:lnTo>
                  <a:lnTo>
                    <a:pt x="779509" y="3759125"/>
                  </a:lnTo>
                  <a:lnTo>
                    <a:pt x="779489" y="3759126"/>
                  </a:lnTo>
                  <a:lnTo>
                    <a:pt x="779470" y="3759125"/>
                  </a:lnTo>
                  <a:lnTo>
                    <a:pt x="760443" y="3759125"/>
                  </a:lnTo>
                  <a:lnTo>
                    <a:pt x="760443" y="3758165"/>
                  </a:lnTo>
                  <a:lnTo>
                    <a:pt x="699791" y="3755102"/>
                  </a:lnTo>
                  <a:cubicBezTo>
                    <a:pt x="306729" y="3715184"/>
                    <a:pt x="0" y="3383231"/>
                    <a:pt x="0" y="2979637"/>
                  </a:cubicBezTo>
                  <a:cubicBezTo>
                    <a:pt x="0" y="2549137"/>
                    <a:pt x="348989" y="2200148"/>
                    <a:pt x="779489" y="2200148"/>
                  </a:cubicBezTo>
                  <a:lnTo>
                    <a:pt x="869383" y="2205818"/>
                  </a:lnTo>
                  <a:lnTo>
                    <a:pt x="855381" y="2066924"/>
                  </a:lnTo>
                  <a:cubicBezTo>
                    <a:pt x="855381" y="1555016"/>
                    <a:pt x="1270365" y="1140032"/>
                    <a:pt x="1782273" y="1140032"/>
                  </a:cubicBezTo>
                  <a:lnTo>
                    <a:pt x="1825926" y="1142236"/>
                  </a:lnTo>
                  <a:lnTo>
                    <a:pt x="1829983" y="1126458"/>
                  </a:lnTo>
                  <a:cubicBezTo>
                    <a:pt x="2032967" y="473846"/>
                    <a:pt x="2641701" y="0"/>
                    <a:pt x="3361107" y="0"/>
                  </a:cubicBezTo>
                  <a:close/>
                </a:path>
              </a:pathLst>
            </a:cu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 name="Freeform 5">
              <a:extLst>
                <a:ext uri="{FF2B5EF4-FFF2-40B4-BE49-F238E27FC236}">
                  <a16:creationId xmlns:a16="http://schemas.microsoft.com/office/drawing/2014/main" id="{749AE922-90F5-48C1-A4E9-F029FF3BFC53}"/>
                </a:ext>
              </a:extLst>
            </p:cNvPr>
            <p:cNvSpPr>
              <a:spLocks noEditPoints="1"/>
            </p:cNvSpPr>
            <p:nvPr/>
          </p:nvSpPr>
          <p:spPr bwMode="auto">
            <a:xfrm rot="10800000">
              <a:off x="1400619" y="3191772"/>
              <a:ext cx="215900" cy="446088"/>
            </a:xfrm>
            <a:custGeom>
              <a:avLst/>
              <a:gdLst>
                <a:gd name="T0" fmla="*/ 136 w 136"/>
                <a:gd name="T1" fmla="*/ 224 h 281"/>
                <a:gd name="T2" fmla="*/ 69 w 136"/>
                <a:gd name="T3" fmla="*/ 281 h 281"/>
                <a:gd name="T4" fmla="*/ 0 w 136"/>
                <a:gd name="T5" fmla="*/ 224 h 281"/>
                <a:gd name="T6" fmla="*/ 69 w 136"/>
                <a:gd name="T7" fmla="*/ 275 h 281"/>
                <a:gd name="T8" fmla="*/ 69 w 136"/>
                <a:gd name="T9" fmla="*/ 0 h 281"/>
              </a:gdLst>
              <a:ahLst/>
              <a:cxnLst>
                <a:cxn ang="0">
                  <a:pos x="T0" y="T1"/>
                </a:cxn>
                <a:cxn ang="0">
                  <a:pos x="T2" y="T3"/>
                </a:cxn>
                <a:cxn ang="0">
                  <a:pos x="T4" y="T5"/>
                </a:cxn>
                <a:cxn ang="0">
                  <a:pos x="T6" y="T7"/>
                </a:cxn>
                <a:cxn ang="0">
                  <a:pos x="T8" y="T9"/>
                </a:cxn>
              </a:cxnLst>
              <a:rect l="0" t="0" r="r" b="b"/>
              <a:pathLst>
                <a:path w="136" h="281">
                  <a:moveTo>
                    <a:pt x="136" y="224"/>
                  </a:moveTo>
                  <a:lnTo>
                    <a:pt x="69" y="281"/>
                  </a:lnTo>
                  <a:lnTo>
                    <a:pt x="0" y="224"/>
                  </a:lnTo>
                  <a:moveTo>
                    <a:pt x="69" y="275"/>
                  </a:moveTo>
                  <a:lnTo>
                    <a:pt x="69" y="0"/>
                  </a:lnTo>
                </a:path>
              </a:pathLst>
            </a:custGeom>
            <a:noFill/>
            <a:ln w="19050">
              <a:solidFill>
                <a:schemeClr val="accent1"/>
              </a:solidFill>
              <a:headEnd type="none" w="med" len="med"/>
              <a:tailEnd type="none" w="med" len="med"/>
            </a:ln>
            <a:effectLst/>
            <a:extLst>
              <a:ext uri="{909E8E84-426E-40DD-AFC4-6F175D3DCCD1}">
                <a14:hiddenFill xmlns:a14="http://schemas.microsoft.com/office/drawing/2010/main">
                  <a:solidFill>
                    <a:srgbClr val="FFFFFF"/>
                  </a:solidFill>
                </a14:hiddenFill>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cs typeface="Segoe UI" pitchFamily="34" charset="0"/>
              </a:endParaRPr>
            </a:p>
          </p:txBody>
        </p:sp>
      </p:grpSp>
      <p:grpSp>
        <p:nvGrpSpPr>
          <p:cNvPr id="2" name="Group 1">
            <a:extLst>
              <a:ext uri="{FF2B5EF4-FFF2-40B4-BE49-F238E27FC236}">
                <a16:creationId xmlns:a16="http://schemas.microsoft.com/office/drawing/2014/main" id="{D2CDC113-FDB0-464C-87CC-9EA7AC3F44A2}"/>
              </a:ext>
            </a:extLst>
          </p:cNvPr>
          <p:cNvGrpSpPr/>
          <p:nvPr/>
        </p:nvGrpSpPr>
        <p:grpSpPr>
          <a:xfrm>
            <a:off x="3228191" y="2749537"/>
            <a:ext cx="1043553" cy="722510"/>
            <a:chOff x="3228191" y="2749537"/>
            <a:chExt cx="1043553" cy="722510"/>
          </a:xfrm>
        </p:grpSpPr>
        <p:sp>
          <p:nvSpPr>
            <p:cNvPr id="66" name="Freeform: Shape 65">
              <a:extLst>
                <a:ext uri="{FF2B5EF4-FFF2-40B4-BE49-F238E27FC236}">
                  <a16:creationId xmlns:a16="http://schemas.microsoft.com/office/drawing/2014/main" id="{6C10CAD5-8A77-4B70-A73E-37862228792E}"/>
                </a:ext>
              </a:extLst>
            </p:cNvPr>
            <p:cNvSpPr/>
            <p:nvPr/>
          </p:nvSpPr>
          <p:spPr bwMode="auto">
            <a:xfrm>
              <a:off x="3228191" y="2749537"/>
              <a:ext cx="1043553" cy="575964"/>
            </a:xfrm>
            <a:custGeom>
              <a:avLst/>
              <a:gdLst>
                <a:gd name="connsiteX0" fmla="*/ 3361107 w 6810924"/>
                <a:gd name="connsiteY0" fmla="*/ 0 h 3759126"/>
                <a:gd name="connsiteX1" fmla="*/ 4838321 w 6810924"/>
                <a:gd name="connsiteY1" fmla="*/ 979163 h 3759126"/>
                <a:gd name="connsiteX2" fmla="*/ 4860282 w 6810924"/>
                <a:gd name="connsiteY2" fmla="*/ 1039166 h 3759126"/>
                <a:gd name="connsiteX3" fmla="*/ 4977487 w 6810924"/>
                <a:gd name="connsiteY3" fmla="*/ 996268 h 3759126"/>
                <a:gd name="connsiteX4" fmla="*/ 5397728 w 6810924"/>
                <a:gd name="connsiteY4" fmla="*/ 932734 h 3759126"/>
                <a:gd name="connsiteX5" fmla="*/ 6810924 w 6810924"/>
                <a:gd name="connsiteY5" fmla="*/ 2345930 h 3759126"/>
                <a:gd name="connsiteX6" fmla="*/ 5542219 w 6810924"/>
                <a:gd name="connsiteY6" fmla="*/ 3751830 h 3759126"/>
                <a:gd name="connsiteX7" fmla="*/ 5469009 w 6810924"/>
                <a:gd name="connsiteY7" fmla="*/ 3755527 h 3759126"/>
                <a:gd name="connsiteX8" fmla="*/ 5469009 w 6810924"/>
                <a:gd name="connsiteY8" fmla="*/ 3759125 h 3759126"/>
                <a:gd name="connsiteX9" fmla="*/ 5397748 w 6810924"/>
                <a:gd name="connsiteY9" fmla="*/ 3759125 h 3759126"/>
                <a:gd name="connsiteX10" fmla="*/ 5397728 w 6810924"/>
                <a:gd name="connsiteY10" fmla="*/ 3759126 h 3759126"/>
                <a:gd name="connsiteX11" fmla="*/ 5397708 w 6810924"/>
                <a:gd name="connsiteY11" fmla="*/ 3759125 h 3759126"/>
                <a:gd name="connsiteX12" fmla="*/ 779509 w 6810924"/>
                <a:gd name="connsiteY12" fmla="*/ 3759125 h 3759126"/>
                <a:gd name="connsiteX13" fmla="*/ 779489 w 6810924"/>
                <a:gd name="connsiteY13" fmla="*/ 3759126 h 3759126"/>
                <a:gd name="connsiteX14" fmla="*/ 779470 w 6810924"/>
                <a:gd name="connsiteY14" fmla="*/ 3759125 h 3759126"/>
                <a:gd name="connsiteX15" fmla="*/ 760443 w 6810924"/>
                <a:gd name="connsiteY15" fmla="*/ 3759125 h 3759126"/>
                <a:gd name="connsiteX16" fmla="*/ 760443 w 6810924"/>
                <a:gd name="connsiteY16" fmla="*/ 3758165 h 3759126"/>
                <a:gd name="connsiteX17" fmla="*/ 699791 w 6810924"/>
                <a:gd name="connsiteY17" fmla="*/ 3755102 h 3759126"/>
                <a:gd name="connsiteX18" fmla="*/ 0 w 6810924"/>
                <a:gd name="connsiteY18" fmla="*/ 2979637 h 3759126"/>
                <a:gd name="connsiteX19" fmla="*/ 779489 w 6810924"/>
                <a:gd name="connsiteY19" fmla="*/ 2200148 h 3759126"/>
                <a:gd name="connsiteX20" fmla="*/ 869383 w 6810924"/>
                <a:gd name="connsiteY20" fmla="*/ 2205818 h 3759126"/>
                <a:gd name="connsiteX21" fmla="*/ 855381 w 6810924"/>
                <a:gd name="connsiteY21" fmla="*/ 2066924 h 3759126"/>
                <a:gd name="connsiteX22" fmla="*/ 1782273 w 6810924"/>
                <a:gd name="connsiteY22" fmla="*/ 1140032 h 3759126"/>
                <a:gd name="connsiteX23" fmla="*/ 1825926 w 6810924"/>
                <a:gd name="connsiteY23" fmla="*/ 1142236 h 3759126"/>
                <a:gd name="connsiteX24" fmla="*/ 1829983 w 6810924"/>
                <a:gd name="connsiteY24" fmla="*/ 1126458 h 3759126"/>
                <a:gd name="connsiteX25" fmla="*/ 3361107 w 6810924"/>
                <a:gd name="connsiteY25" fmla="*/ 0 h 3759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810924" h="3759126">
                  <a:moveTo>
                    <a:pt x="3361107" y="0"/>
                  </a:moveTo>
                  <a:cubicBezTo>
                    <a:pt x="4025175" y="0"/>
                    <a:pt x="4594941" y="403750"/>
                    <a:pt x="4838321" y="979163"/>
                  </a:cubicBezTo>
                  <a:lnTo>
                    <a:pt x="4860282" y="1039166"/>
                  </a:lnTo>
                  <a:lnTo>
                    <a:pt x="4977487" y="996268"/>
                  </a:lnTo>
                  <a:cubicBezTo>
                    <a:pt x="5110241" y="954978"/>
                    <a:pt x="5251387" y="932734"/>
                    <a:pt x="5397728" y="932734"/>
                  </a:cubicBezTo>
                  <a:cubicBezTo>
                    <a:pt x="6178215" y="932734"/>
                    <a:pt x="6810924" y="1565443"/>
                    <a:pt x="6810924" y="2345930"/>
                  </a:cubicBezTo>
                  <a:cubicBezTo>
                    <a:pt x="6810924" y="3077637"/>
                    <a:pt x="6254832" y="3679460"/>
                    <a:pt x="5542219" y="3751830"/>
                  </a:cubicBezTo>
                  <a:lnTo>
                    <a:pt x="5469009" y="3755527"/>
                  </a:lnTo>
                  <a:lnTo>
                    <a:pt x="5469009" y="3759125"/>
                  </a:lnTo>
                  <a:lnTo>
                    <a:pt x="5397748" y="3759125"/>
                  </a:lnTo>
                  <a:lnTo>
                    <a:pt x="5397728" y="3759126"/>
                  </a:lnTo>
                  <a:lnTo>
                    <a:pt x="5397708" y="3759125"/>
                  </a:lnTo>
                  <a:lnTo>
                    <a:pt x="779509" y="3759125"/>
                  </a:lnTo>
                  <a:lnTo>
                    <a:pt x="779489" y="3759126"/>
                  </a:lnTo>
                  <a:lnTo>
                    <a:pt x="779470" y="3759125"/>
                  </a:lnTo>
                  <a:lnTo>
                    <a:pt x="760443" y="3759125"/>
                  </a:lnTo>
                  <a:lnTo>
                    <a:pt x="760443" y="3758165"/>
                  </a:lnTo>
                  <a:lnTo>
                    <a:pt x="699791" y="3755102"/>
                  </a:lnTo>
                  <a:cubicBezTo>
                    <a:pt x="306729" y="3715184"/>
                    <a:pt x="0" y="3383231"/>
                    <a:pt x="0" y="2979637"/>
                  </a:cubicBezTo>
                  <a:cubicBezTo>
                    <a:pt x="0" y="2549137"/>
                    <a:pt x="348989" y="2200148"/>
                    <a:pt x="779489" y="2200148"/>
                  </a:cubicBezTo>
                  <a:lnTo>
                    <a:pt x="869383" y="2205818"/>
                  </a:lnTo>
                  <a:lnTo>
                    <a:pt x="855381" y="2066924"/>
                  </a:lnTo>
                  <a:cubicBezTo>
                    <a:pt x="855381" y="1555016"/>
                    <a:pt x="1270365" y="1140032"/>
                    <a:pt x="1782273" y="1140032"/>
                  </a:cubicBezTo>
                  <a:lnTo>
                    <a:pt x="1825926" y="1142236"/>
                  </a:lnTo>
                  <a:lnTo>
                    <a:pt x="1829983" y="1126458"/>
                  </a:lnTo>
                  <a:cubicBezTo>
                    <a:pt x="2032967" y="473846"/>
                    <a:pt x="2641701" y="0"/>
                    <a:pt x="3361107" y="0"/>
                  </a:cubicBezTo>
                  <a:close/>
                </a:path>
              </a:pathLst>
            </a:cu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3" name="Database_EFC7">
              <a:extLst>
                <a:ext uri="{FF2B5EF4-FFF2-40B4-BE49-F238E27FC236}">
                  <a16:creationId xmlns:a16="http://schemas.microsoft.com/office/drawing/2014/main" id="{BD2839A4-1D53-4ECD-92FE-25AF463A77D7}"/>
                </a:ext>
              </a:extLst>
            </p:cNvPr>
            <p:cNvSpPr>
              <a:spLocks noChangeAspect="1" noEditPoints="1"/>
            </p:cNvSpPr>
            <p:nvPr/>
          </p:nvSpPr>
          <p:spPr bwMode="auto">
            <a:xfrm>
              <a:off x="3573994" y="2923495"/>
              <a:ext cx="351946" cy="457473"/>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rgbClr val="FFFFFF"/>
            </a:solidFill>
            <a:ln w="19050">
              <a:solidFill>
                <a:schemeClr val="accent1"/>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cs typeface="Segoe UI" pitchFamily="34" charset="0"/>
              </a:endParaRPr>
            </a:p>
          </p:txBody>
        </p:sp>
        <p:sp>
          <p:nvSpPr>
            <p:cNvPr id="64" name="Freeform 5">
              <a:extLst>
                <a:ext uri="{FF2B5EF4-FFF2-40B4-BE49-F238E27FC236}">
                  <a16:creationId xmlns:a16="http://schemas.microsoft.com/office/drawing/2014/main" id="{BDE8DD81-ACB1-43EE-9774-60104DC00E14}"/>
                </a:ext>
              </a:extLst>
            </p:cNvPr>
            <p:cNvSpPr>
              <a:spLocks noEditPoints="1"/>
            </p:cNvSpPr>
            <p:nvPr/>
          </p:nvSpPr>
          <p:spPr bwMode="auto">
            <a:xfrm rot="10800000">
              <a:off x="3653626" y="3073927"/>
              <a:ext cx="192684" cy="398120"/>
            </a:xfrm>
            <a:custGeom>
              <a:avLst/>
              <a:gdLst>
                <a:gd name="T0" fmla="*/ 136 w 136"/>
                <a:gd name="T1" fmla="*/ 224 h 281"/>
                <a:gd name="T2" fmla="*/ 69 w 136"/>
                <a:gd name="T3" fmla="*/ 281 h 281"/>
                <a:gd name="T4" fmla="*/ 0 w 136"/>
                <a:gd name="T5" fmla="*/ 224 h 281"/>
                <a:gd name="T6" fmla="*/ 69 w 136"/>
                <a:gd name="T7" fmla="*/ 275 h 281"/>
                <a:gd name="T8" fmla="*/ 69 w 136"/>
                <a:gd name="T9" fmla="*/ 0 h 281"/>
              </a:gdLst>
              <a:ahLst/>
              <a:cxnLst>
                <a:cxn ang="0">
                  <a:pos x="T0" y="T1"/>
                </a:cxn>
                <a:cxn ang="0">
                  <a:pos x="T2" y="T3"/>
                </a:cxn>
                <a:cxn ang="0">
                  <a:pos x="T4" y="T5"/>
                </a:cxn>
                <a:cxn ang="0">
                  <a:pos x="T6" y="T7"/>
                </a:cxn>
                <a:cxn ang="0">
                  <a:pos x="T8" y="T9"/>
                </a:cxn>
              </a:cxnLst>
              <a:rect l="0" t="0" r="r" b="b"/>
              <a:pathLst>
                <a:path w="136" h="281">
                  <a:moveTo>
                    <a:pt x="136" y="224"/>
                  </a:moveTo>
                  <a:lnTo>
                    <a:pt x="69" y="281"/>
                  </a:lnTo>
                  <a:lnTo>
                    <a:pt x="0" y="224"/>
                  </a:lnTo>
                  <a:moveTo>
                    <a:pt x="69" y="275"/>
                  </a:moveTo>
                  <a:lnTo>
                    <a:pt x="69" y="0"/>
                  </a:lnTo>
                </a:path>
              </a:pathLst>
            </a:custGeom>
            <a:noFill/>
            <a:ln w="19050">
              <a:solidFill>
                <a:schemeClr val="accent1"/>
              </a:solidFill>
              <a:headEnd type="none" w="med" len="med"/>
              <a:tailEnd type="none" w="med" len="med"/>
            </a:ln>
            <a:effectLst/>
            <a:extLst>
              <a:ext uri="{909E8E84-426E-40DD-AFC4-6F175D3DCCD1}">
                <a14:hiddenFill xmlns:a14="http://schemas.microsoft.com/office/drawing/2010/main">
                  <a:solidFill>
                    <a:srgbClr val="FFFFFF"/>
                  </a:solidFill>
                </a14:hiddenFill>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cs typeface="Segoe UI" pitchFamily="34" charset="0"/>
              </a:endParaRPr>
            </a:p>
          </p:txBody>
        </p:sp>
      </p:grpSp>
      <p:grpSp>
        <p:nvGrpSpPr>
          <p:cNvPr id="4" name="Group 3">
            <a:extLst>
              <a:ext uri="{FF2B5EF4-FFF2-40B4-BE49-F238E27FC236}">
                <a16:creationId xmlns:a16="http://schemas.microsoft.com/office/drawing/2014/main" id="{563DCA7E-7FF5-4A38-A534-E578A37CB245}"/>
              </a:ext>
            </a:extLst>
          </p:cNvPr>
          <p:cNvGrpSpPr/>
          <p:nvPr/>
        </p:nvGrpSpPr>
        <p:grpSpPr>
          <a:xfrm>
            <a:off x="7890874" y="2749537"/>
            <a:ext cx="1043553" cy="722511"/>
            <a:chOff x="7890874" y="2749537"/>
            <a:chExt cx="1043553" cy="722511"/>
          </a:xfrm>
        </p:grpSpPr>
        <p:sp>
          <p:nvSpPr>
            <p:cNvPr id="70" name="Freeform: Shape 69">
              <a:extLst>
                <a:ext uri="{FF2B5EF4-FFF2-40B4-BE49-F238E27FC236}">
                  <a16:creationId xmlns:a16="http://schemas.microsoft.com/office/drawing/2014/main" id="{F1866DBB-7906-426E-ABE5-BB56F95E41E5}"/>
                </a:ext>
              </a:extLst>
            </p:cNvPr>
            <p:cNvSpPr/>
            <p:nvPr/>
          </p:nvSpPr>
          <p:spPr bwMode="auto">
            <a:xfrm>
              <a:off x="7890874" y="2749537"/>
              <a:ext cx="1043553" cy="575964"/>
            </a:xfrm>
            <a:custGeom>
              <a:avLst/>
              <a:gdLst>
                <a:gd name="connsiteX0" fmla="*/ 3361107 w 6810924"/>
                <a:gd name="connsiteY0" fmla="*/ 0 h 3759126"/>
                <a:gd name="connsiteX1" fmla="*/ 4838321 w 6810924"/>
                <a:gd name="connsiteY1" fmla="*/ 979163 h 3759126"/>
                <a:gd name="connsiteX2" fmla="*/ 4860282 w 6810924"/>
                <a:gd name="connsiteY2" fmla="*/ 1039166 h 3759126"/>
                <a:gd name="connsiteX3" fmla="*/ 4977487 w 6810924"/>
                <a:gd name="connsiteY3" fmla="*/ 996268 h 3759126"/>
                <a:gd name="connsiteX4" fmla="*/ 5397728 w 6810924"/>
                <a:gd name="connsiteY4" fmla="*/ 932734 h 3759126"/>
                <a:gd name="connsiteX5" fmla="*/ 6810924 w 6810924"/>
                <a:gd name="connsiteY5" fmla="*/ 2345930 h 3759126"/>
                <a:gd name="connsiteX6" fmla="*/ 5542219 w 6810924"/>
                <a:gd name="connsiteY6" fmla="*/ 3751830 h 3759126"/>
                <a:gd name="connsiteX7" fmla="*/ 5469009 w 6810924"/>
                <a:gd name="connsiteY7" fmla="*/ 3755527 h 3759126"/>
                <a:gd name="connsiteX8" fmla="*/ 5469009 w 6810924"/>
                <a:gd name="connsiteY8" fmla="*/ 3759125 h 3759126"/>
                <a:gd name="connsiteX9" fmla="*/ 5397748 w 6810924"/>
                <a:gd name="connsiteY9" fmla="*/ 3759125 h 3759126"/>
                <a:gd name="connsiteX10" fmla="*/ 5397728 w 6810924"/>
                <a:gd name="connsiteY10" fmla="*/ 3759126 h 3759126"/>
                <a:gd name="connsiteX11" fmla="*/ 5397708 w 6810924"/>
                <a:gd name="connsiteY11" fmla="*/ 3759125 h 3759126"/>
                <a:gd name="connsiteX12" fmla="*/ 779509 w 6810924"/>
                <a:gd name="connsiteY12" fmla="*/ 3759125 h 3759126"/>
                <a:gd name="connsiteX13" fmla="*/ 779489 w 6810924"/>
                <a:gd name="connsiteY13" fmla="*/ 3759126 h 3759126"/>
                <a:gd name="connsiteX14" fmla="*/ 779470 w 6810924"/>
                <a:gd name="connsiteY14" fmla="*/ 3759125 h 3759126"/>
                <a:gd name="connsiteX15" fmla="*/ 760443 w 6810924"/>
                <a:gd name="connsiteY15" fmla="*/ 3759125 h 3759126"/>
                <a:gd name="connsiteX16" fmla="*/ 760443 w 6810924"/>
                <a:gd name="connsiteY16" fmla="*/ 3758165 h 3759126"/>
                <a:gd name="connsiteX17" fmla="*/ 699791 w 6810924"/>
                <a:gd name="connsiteY17" fmla="*/ 3755102 h 3759126"/>
                <a:gd name="connsiteX18" fmla="*/ 0 w 6810924"/>
                <a:gd name="connsiteY18" fmla="*/ 2979637 h 3759126"/>
                <a:gd name="connsiteX19" fmla="*/ 779489 w 6810924"/>
                <a:gd name="connsiteY19" fmla="*/ 2200148 h 3759126"/>
                <a:gd name="connsiteX20" fmla="*/ 869383 w 6810924"/>
                <a:gd name="connsiteY20" fmla="*/ 2205818 h 3759126"/>
                <a:gd name="connsiteX21" fmla="*/ 855381 w 6810924"/>
                <a:gd name="connsiteY21" fmla="*/ 2066924 h 3759126"/>
                <a:gd name="connsiteX22" fmla="*/ 1782273 w 6810924"/>
                <a:gd name="connsiteY22" fmla="*/ 1140032 h 3759126"/>
                <a:gd name="connsiteX23" fmla="*/ 1825926 w 6810924"/>
                <a:gd name="connsiteY23" fmla="*/ 1142236 h 3759126"/>
                <a:gd name="connsiteX24" fmla="*/ 1829983 w 6810924"/>
                <a:gd name="connsiteY24" fmla="*/ 1126458 h 3759126"/>
                <a:gd name="connsiteX25" fmla="*/ 3361107 w 6810924"/>
                <a:gd name="connsiteY25" fmla="*/ 0 h 3759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810924" h="3759126">
                  <a:moveTo>
                    <a:pt x="3361107" y="0"/>
                  </a:moveTo>
                  <a:cubicBezTo>
                    <a:pt x="4025175" y="0"/>
                    <a:pt x="4594941" y="403750"/>
                    <a:pt x="4838321" y="979163"/>
                  </a:cubicBezTo>
                  <a:lnTo>
                    <a:pt x="4860282" y="1039166"/>
                  </a:lnTo>
                  <a:lnTo>
                    <a:pt x="4977487" y="996268"/>
                  </a:lnTo>
                  <a:cubicBezTo>
                    <a:pt x="5110241" y="954978"/>
                    <a:pt x="5251387" y="932734"/>
                    <a:pt x="5397728" y="932734"/>
                  </a:cubicBezTo>
                  <a:cubicBezTo>
                    <a:pt x="6178215" y="932734"/>
                    <a:pt x="6810924" y="1565443"/>
                    <a:pt x="6810924" y="2345930"/>
                  </a:cubicBezTo>
                  <a:cubicBezTo>
                    <a:pt x="6810924" y="3077637"/>
                    <a:pt x="6254832" y="3679460"/>
                    <a:pt x="5542219" y="3751830"/>
                  </a:cubicBezTo>
                  <a:lnTo>
                    <a:pt x="5469009" y="3755527"/>
                  </a:lnTo>
                  <a:lnTo>
                    <a:pt x="5469009" y="3759125"/>
                  </a:lnTo>
                  <a:lnTo>
                    <a:pt x="5397748" y="3759125"/>
                  </a:lnTo>
                  <a:lnTo>
                    <a:pt x="5397728" y="3759126"/>
                  </a:lnTo>
                  <a:lnTo>
                    <a:pt x="5397708" y="3759125"/>
                  </a:lnTo>
                  <a:lnTo>
                    <a:pt x="779509" y="3759125"/>
                  </a:lnTo>
                  <a:lnTo>
                    <a:pt x="779489" y="3759126"/>
                  </a:lnTo>
                  <a:lnTo>
                    <a:pt x="779470" y="3759125"/>
                  </a:lnTo>
                  <a:lnTo>
                    <a:pt x="760443" y="3759125"/>
                  </a:lnTo>
                  <a:lnTo>
                    <a:pt x="760443" y="3758165"/>
                  </a:lnTo>
                  <a:lnTo>
                    <a:pt x="699791" y="3755102"/>
                  </a:lnTo>
                  <a:cubicBezTo>
                    <a:pt x="306729" y="3715184"/>
                    <a:pt x="0" y="3383231"/>
                    <a:pt x="0" y="2979637"/>
                  </a:cubicBezTo>
                  <a:cubicBezTo>
                    <a:pt x="0" y="2549137"/>
                    <a:pt x="348989" y="2200148"/>
                    <a:pt x="779489" y="2200148"/>
                  </a:cubicBezTo>
                  <a:lnTo>
                    <a:pt x="869383" y="2205818"/>
                  </a:lnTo>
                  <a:lnTo>
                    <a:pt x="855381" y="2066924"/>
                  </a:lnTo>
                  <a:cubicBezTo>
                    <a:pt x="855381" y="1555016"/>
                    <a:pt x="1270365" y="1140032"/>
                    <a:pt x="1782273" y="1140032"/>
                  </a:cubicBezTo>
                  <a:lnTo>
                    <a:pt x="1825926" y="1142236"/>
                  </a:lnTo>
                  <a:lnTo>
                    <a:pt x="1829983" y="1126458"/>
                  </a:lnTo>
                  <a:cubicBezTo>
                    <a:pt x="2032967" y="473846"/>
                    <a:pt x="2641701" y="0"/>
                    <a:pt x="3361107" y="0"/>
                  </a:cubicBezTo>
                  <a:close/>
                </a:path>
              </a:pathLst>
            </a:cu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67" name="Group 66">
              <a:extLst>
                <a:ext uri="{FF2B5EF4-FFF2-40B4-BE49-F238E27FC236}">
                  <a16:creationId xmlns:a16="http://schemas.microsoft.com/office/drawing/2014/main" id="{D3126357-C057-448C-AA17-A3E0DDB13AA9}"/>
                </a:ext>
              </a:extLst>
            </p:cNvPr>
            <p:cNvGrpSpPr/>
            <p:nvPr/>
          </p:nvGrpSpPr>
          <p:grpSpPr>
            <a:xfrm>
              <a:off x="8213043" y="3088966"/>
              <a:ext cx="392206" cy="383082"/>
              <a:chOff x="2088630" y="3287843"/>
              <a:chExt cx="429718" cy="419725"/>
            </a:xfrm>
          </p:grpSpPr>
          <p:sp>
            <p:nvSpPr>
              <p:cNvPr id="69" name="Rectangle 68">
                <a:extLst>
                  <a:ext uri="{FF2B5EF4-FFF2-40B4-BE49-F238E27FC236}">
                    <a16:creationId xmlns:a16="http://schemas.microsoft.com/office/drawing/2014/main" id="{BA186CB3-8D9D-4EAB-87A0-DFB073B0DF34}"/>
                  </a:ext>
                </a:extLst>
              </p:cNvPr>
              <p:cNvSpPr/>
              <p:nvPr/>
            </p:nvSpPr>
            <p:spPr bwMode="auto">
              <a:xfrm>
                <a:off x="2088630" y="3402768"/>
                <a:ext cx="304800" cy="304800"/>
              </a:xfrm>
              <a:prstGeom prst="rect">
                <a:avLst/>
              </a:prstGeom>
              <a:solidFill>
                <a:srgbClr val="FFFFFF"/>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68" name="Rectangle 67">
                <a:extLst>
                  <a:ext uri="{FF2B5EF4-FFF2-40B4-BE49-F238E27FC236}">
                    <a16:creationId xmlns:a16="http://schemas.microsoft.com/office/drawing/2014/main" id="{90491299-0521-4E5C-8B59-CDD4D25F495B}"/>
                  </a:ext>
                </a:extLst>
              </p:cNvPr>
              <p:cNvSpPr/>
              <p:nvPr/>
            </p:nvSpPr>
            <p:spPr bwMode="auto">
              <a:xfrm>
                <a:off x="2213548" y="3287843"/>
                <a:ext cx="304800" cy="304800"/>
              </a:xfrm>
              <a:prstGeom prst="rect">
                <a:avLst/>
              </a:prstGeom>
              <a:solidFill>
                <a:srgbClr val="FFFFFF"/>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cs typeface="Segoe UI" pitchFamily="34" charset="0"/>
                </a:endParaRPr>
              </a:p>
            </p:txBody>
          </p:sp>
        </p:grpSp>
      </p:grpSp>
      <p:sp>
        <p:nvSpPr>
          <p:cNvPr id="42" name="TextBox 41">
            <a:extLst>
              <a:ext uri="{FF2B5EF4-FFF2-40B4-BE49-F238E27FC236}">
                <a16:creationId xmlns:a16="http://schemas.microsoft.com/office/drawing/2014/main" id="{BFA67C30-21E1-410A-A1FE-7EB34EA9481C}"/>
              </a:ext>
            </a:extLst>
          </p:cNvPr>
          <p:cNvSpPr txBox="1"/>
          <p:nvPr/>
        </p:nvSpPr>
        <p:spPr>
          <a:xfrm>
            <a:off x="3035370" y="4781994"/>
            <a:ext cx="1319126" cy="760208"/>
          </a:xfrm>
          <a:prstGeom prst="rect">
            <a:avLst/>
          </a:prstGeom>
          <a:noFill/>
        </p:spPr>
        <p:txBody>
          <a:bodyPr wrap="square" lIns="182880" tIns="146304" rIns="182880" bIns="146304" rtlCol="0">
            <a:spAutoFit/>
          </a:bodyPr>
          <a:lstStyle/>
          <a:p>
            <a:pPr>
              <a:lnSpc>
                <a:spcPct val="90000"/>
              </a:lnSpc>
              <a:spcAft>
                <a:spcPts val="600"/>
              </a:spcAft>
              <a:defRPr/>
            </a:pPr>
            <a:r>
              <a:rPr lang="en-US" sz="1400">
                <a:solidFill>
                  <a:srgbClr val="505050"/>
                </a:solidFill>
                <a:latin typeface="Segoe UI Semibold" panose="020B0702040204020203" pitchFamily="34" charset="0"/>
                <a:cs typeface="Segoe UI Semibold" panose="020B0702040204020203" pitchFamily="34" charset="0"/>
              </a:rPr>
              <a:t>Free for all </a:t>
            </a:r>
          </a:p>
          <a:p>
            <a:pPr>
              <a:lnSpc>
                <a:spcPct val="90000"/>
              </a:lnSpc>
              <a:spcAft>
                <a:spcPts val="600"/>
              </a:spcAft>
              <a:defRPr/>
            </a:pPr>
            <a:r>
              <a:rPr lang="en-US" sz="1400">
                <a:solidFill>
                  <a:srgbClr val="505050"/>
                </a:solidFill>
                <a:latin typeface="Segoe UI Semibold" panose="020B0702040204020203" pitchFamily="34" charset="0"/>
                <a:cs typeface="Segoe UI Semibold" panose="020B0702040204020203" pitchFamily="34" charset="0"/>
              </a:rPr>
              <a:t>customers</a:t>
            </a:r>
          </a:p>
        </p:txBody>
      </p:sp>
      <p:sp>
        <p:nvSpPr>
          <p:cNvPr id="44" name="TextBox 43">
            <a:extLst>
              <a:ext uri="{FF2B5EF4-FFF2-40B4-BE49-F238E27FC236}">
                <a16:creationId xmlns:a16="http://schemas.microsoft.com/office/drawing/2014/main" id="{8E620F0D-9531-4421-BD60-5E6672A45F43}"/>
              </a:ext>
            </a:extLst>
          </p:cNvPr>
          <p:cNvSpPr txBox="1"/>
          <p:nvPr/>
        </p:nvSpPr>
        <p:spPr>
          <a:xfrm>
            <a:off x="9962867" y="4766066"/>
            <a:ext cx="1821442" cy="760208"/>
          </a:xfrm>
          <a:prstGeom prst="rect">
            <a:avLst/>
          </a:prstGeom>
          <a:noFill/>
        </p:spPr>
        <p:txBody>
          <a:bodyPr wrap="square" lIns="182880" tIns="146304" rIns="182880" bIns="146304" rtlCol="0">
            <a:spAutoFit/>
          </a:bodyPr>
          <a:lstStyle/>
          <a:p>
            <a:pPr>
              <a:lnSpc>
                <a:spcPct val="90000"/>
              </a:lnSpc>
              <a:spcAft>
                <a:spcPts val="600"/>
              </a:spcAft>
              <a:defRPr/>
            </a:pPr>
            <a:r>
              <a:rPr lang="en-US" sz="1400">
                <a:solidFill>
                  <a:srgbClr val="505050"/>
                </a:solidFill>
                <a:latin typeface="Segoe UI Semibold" panose="020B0702040204020203" pitchFamily="34" charset="0"/>
                <a:cs typeface="Segoe UI Semibold" panose="020B0702040204020203" pitchFamily="34" charset="0"/>
              </a:rPr>
              <a:t>Large volume</a:t>
            </a:r>
          </a:p>
          <a:p>
            <a:pPr>
              <a:lnSpc>
                <a:spcPct val="90000"/>
              </a:lnSpc>
              <a:spcAft>
                <a:spcPts val="600"/>
              </a:spcAft>
              <a:defRPr/>
            </a:pPr>
            <a:r>
              <a:rPr lang="en-US" sz="1400">
                <a:solidFill>
                  <a:srgbClr val="505050"/>
                </a:solidFill>
                <a:latin typeface="Segoe UI Semibold" panose="020B0702040204020203" pitchFamily="34" charset="0"/>
                <a:cs typeface="Segoe UI Semibold" panose="020B0702040204020203" pitchFamily="34" charset="0"/>
              </a:rPr>
              <a:t>storage migration</a:t>
            </a:r>
          </a:p>
        </p:txBody>
      </p:sp>
      <p:sp>
        <p:nvSpPr>
          <p:cNvPr id="13" name="Title 12">
            <a:extLst>
              <a:ext uri="{FF2B5EF4-FFF2-40B4-BE49-F238E27FC236}">
                <a16:creationId xmlns:a16="http://schemas.microsoft.com/office/drawing/2014/main" id="{39AC6AB5-57D6-4000-94F2-AA529E5BFB47}"/>
              </a:ext>
            </a:extLst>
          </p:cNvPr>
          <p:cNvSpPr>
            <a:spLocks noGrp="1"/>
          </p:cNvSpPr>
          <p:nvPr>
            <p:ph type="title"/>
          </p:nvPr>
        </p:nvSpPr>
        <p:spPr/>
        <p:txBody>
          <a:bodyPr/>
          <a:lstStyle/>
          <a:p>
            <a:r>
              <a:rPr lang="en-US" dirty="0"/>
              <a:t>Removing barriers to migrate</a:t>
            </a:r>
          </a:p>
        </p:txBody>
      </p:sp>
      <p:sp>
        <p:nvSpPr>
          <p:cNvPr id="14" name="Text Placeholder 13">
            <a:extLst>
              <a:ext uri="{FF2B5EF4-FFF2-40B4-BE49-F238E27FC236}">
                <a16:creationId xmlns:a16="http://schemas.microsoft.com/office/drawing/2014/main" id="{137FF8C4-1623-4484-9A6C-79242851CD5A}"/>
              </a:ext>
            </a:extLst>
          </p:cNvPr>
          <p:cNvSpPr>
            <a:spLocks noGrp="1"/>
          </p:cNvSpPr>
          <p:nvPr>
            <p:ph type="body" sz="quarter" idx="10"/>
          </p:nvPr>
        </p:nvSpPr>
        <p:spPr>
          <a:xfrm>
            <a:off x="274639" y="1212851"/>
            <a:ext cx="12161836" cy="618503"/>
          </a:xfrm>
        </p:spPr>
        <p:txBody>
          <a:bodyPr/>
          <a:lstStyle/>
          <a:p>
            <a:pPr marL="0" indent="0">
              <a:buNone/>
            </a:pPr>
            <a:r>
              <a:rPr lang="en-US"/>
              <a:t>A new set of services and offers enables seamless migrations</a:t>
            </a:r>
          </a:p>
        </p:txBody>
      </p:sp>
    </p:spTree>
    <p:extLst>
      <p:ext uri="{BB962C8B-B14F-4D97-AF65-F5344CB8AC3E}">
        <p14:creationId xmlns:p14="http://schemas.microsoft.com/office/powerpoint/2010/main" val="535246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600"/>
                                  </p:stCondLst>
                                  <p:childTnLst>
                                    <p:set>
                                      <p:cBhvr>
                                        <p:cTn id="6" dur="1" fill="hold">
                                          <p:stCondLst>
                                            <p:cond delay="0"/>
                                          </p:stCondLst>
                                        </p:cTn>
                                        <p:tgtEl>
                                          <p:spTgt spid="62"/>
                                        </p:tgtEl>
                                        <p:attrNameLst>
                                          <p:attrName>style.visibility</p:attrName>
                                        </p:attrNameLst>
                                      </p:cBhvr>
                                      <p:to>
                                        <p:strVal val="visible"/>
                                      </p:to>
                                    </p:set>
                                    <p:animEffect transition="in" filter="fade">
                                      <p:cBhvr>
                                        <p:cTn id="7" dur="400"/>
                                        <p:tgtEl>
                                          <p:spTgt spid="62"/>
                                        </p:tgtEl>
                                      </p:cBhvr>
                                    </p:animEffect>
                                  </p:childTnLst>
                                </p:cTn>
                              </p:par>
                              <p:par>
                                <p:cTn id="8" presetID="42" presetClass="path" presetSubtype="0" decel="100000" fill="hold" nodeType="withEffect">
                                  <p:stCondLst>
                                    <p:cond delay="300"/>
                                  </p:stCondLst>
                                  <p:childTnLst>
                                    <p:animMotion origin="layout" path="M -3.26781E-7 -9.71403E-7 L -3.26781E-7 0.09623 " pathEditMode="relative" rAng="0" ptsTypes="AA">
                                      <p:cBhvr>
                                        <p:cTn id="9" dur="700" spd="-100000" fill="hold"/>
                                        <p:tgtEl>
                                          <p:spTgt spid="62"/>
                                        </p:tgtEl>
                                        <p:attrNameLst>
                                          <p:attrName>ppt_x</p:attrName>
                                          <p:attrName>ppt_y</p:attrName>
                                        </p:attrNameLst>
                                      </p:cBhvr>
                                      <p:rCtr x="0" y="4812"/>
                                    </p:animMotion>
                                  </p:childTnLst>
                                </p:cTn>
                              </p:par>
                              <p:par>
                                <p:cTn id="10" presetID="10" presetClass="entr" presetSubtype="0" fill="hold" nodeType="withEffect">
                                  <p:stCondLst>
                                    <p:cond delay="70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400"/>
                                        <p:tgtEl>
                                          <p:spTgt spid="2"/>
                                        </p:tgtEl>
                                      </p:cBhvr>
                                    </p:animEffect>
                                  </p:childTnLst>
                                </p:cTn>
                              </p:par>
                              <p:par>
                                <p:cTn id="13" presetID="42" presetClass="path" presetSubtype="0" decel="100000" fill="hold" nodeType="withEffect">
                                  <p:stCondLst>
                                    <p:cond delay="400"/>
                                  </p:stCondLst>
                                  <p:childTnLst>
                                    <p:animMotion origin="layout" path="M -3.26781E-7 -9.71403E-7 L -3.26781E-7 0.09623 " pathEditMode="relative" rAng="0" ptsTypes="AA">
                                      <p:cBhvr>
                                        <p:cTn id="14" dur="700" spd="-100000" fill="hold"/>
                                        <p:tgtEl>
                                          <p:spTgt spid="2"/>
                                        </p:tgtEl>
                                        <p:attrNameLst>
                                          <p:attrName>ppt_x</p:attrName>
                                          <p:attrName>ppt_y</p:attrName>
                                        </p:attrNameLst>
                                      </p:cBhvr>
                                      <p:rCtr x="0" y="4812"/>
                                    </p:animMotion>
                                  </p:childTnLst>
                                </p:cTn>
                              </p:par>
                              <p:par>
                                <p:cTn id="15" presetID="10" presetClass="entr" presetSubtype="0" fill="hold" nodeType="withEffect">
                                  <p:stCondLst>
                                    <p:cond delay="800"/>
                                  </p:stCondLst>
                                  <p:childTnLst>
                                    <p:set>
                                      <p:cBhvr>
                                        <p:cTn id="16" dur="1" fill="hold">
                                          <p:stCondLst>
                                            <p:cond delay="0"/>
                                          </p:stCondLst>
                                        </p:cTn>
                                        <p:tgtEl>
                                          <p:spTgt spid="22"/>
                                        </p:tgtEl>
                                        <p:attrNameLst>
                                          <p:attrName>style.visibility</p:attrName>
                                        </p:attrNameLst>
                                      </p:cBhvr>
                                      <p:to>
                                        <p:strVal val="visible"/>
                                      </p:to>
                                    </p:set>
                                    <p:animEffect transition="in" filter="fade">
                                      <p:cBhvr>
                                        <p:cTn id="17" dur="400"/>
                                        <p:tgtEl>
                                          <p:spTgt spid="22"/>
                                        </p:tgtEl>
                                      </p:cBhvr>
                                    </p:animEffect>
                                  </p:childTnLst>
                                </p:cTn>
                              </p:par>
                              <p:par>
                                <p:cTn id="18" presetID="42" presetClass="path" presetSubtype="0" decel="100000" fill="hold" nodeType="withEffect">
                                  <p:stCondLst>
                                    <p:cond delay="500"/>
                                  </p:stCondLst>
                                  <p:childTnLst>
                                    <p:animMotion origin="layout" path="M 8.47587E-7 -2.36042E-7 L 8.47587E-7 0.09623 " pathEditMode="relative" rAng="0" ptsTypes="AA">
                                      <p:cBhvr>
                                        <p:cTn id="19" dur="700" spd="-100000" fill="hold"/>
                                        <p:tgtEl>
                                          <p:spTgt spid="22"/>
                                        </p:tgtEl>
                                        <p:attrNameLst>
                                          <p:attrName>ppt_x</p:attrName>
                                          <p:attrName>ppt_y</p:attrName>
                                        </p:attrNameLst>
                                      </p:cBhvr>
                                      <p:rCtr x="0" y="4812"/>
                                    </p:animMotion>
                                  </p:childTnLst>
                                </p:cTn>
                              </p:par>
                              <p:par>
                                <p:cTn id="20" presetID="10" presetClass="entr" presetSubtype="0" fill="hold" nodeType="withEffect">
                                  <p:stCondLst>
                                    <p:cond delay="90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400"/>
                                        <p:tgtEl>
                                          <p:spTgt spid="4"/>
                                        </p:tgtEl>
                                      </p:cBhvr>
                                    </p:animEffect>
                                  </p:childTnLst>
                                </p:cTn>
                              </p:par>
                              <p:par>
                                <p:cTn id="23" presetID="42" presetClass="path" presetSubtype="0" decel="100000" fill="hold" nodeType="withEffect">
                                  <p:stCondLst>
                                    <p:cond delay="600"/>
                                  </p:stCondLst>
                                  <p:childTnLst>
                                    <p:animMotion origin="layout" path="M -3.26781E-7 -9.71403E-7 L -3.26781E-7 0.09623 " pathEditMode="relative" rAng="0" ptsTypes="AA">
                                      <p:cBhvr>
                                        <p:cTn id="24" dur="700" spd="-100000" fill="hold"/>
                                        <p:tgtEl>
                                          <p:spTgt spid="4"/>
                                        </p:tgtEl>
                                        <p:attrNameLst>
                                          <p:attrName>ppt_x</p:attrName>
                                          <p:attrName>ppt_y</p:attrName>
                                        </p:attrNameLst>
                                      </p:cBhvr>
                                      <p:rCtr x="0" y="4812"/>
                                    </p:animMotion>
                                  </p:childTnLst>
                                </p:cTn>
                              </p:par>
                              <p:par>
                                <p:cTn id="25" presetID="10" presetClass="entr" presetSubtype="0" fill="hold" nodeType="withEffect">
                                  <p:stCondLst>
                                    <p:cond delay="100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400"/>
                                        <p:tgtEl>
                                          <p:spTgt spid="6"/>
                                        </p:tgtEl>
                                      </p:cBhvr>
                                    </p:animEffect>
                                  </p:childTnLst>
                                </p:cTn>
                              </p:par>
                              <p:par>
                                <p:cTn id="28" presetID="42" presetClass="path" presetSubtype="0" decel="100000" fill="hold" nodeType="withEffect">
                                  <p:stCondLst>
                                    <p:cond delay="700"/>
                                  </p:stCondLst>
                                  <p:childTnLst>
                                    <p:animMotion origin="layout" path="M -3.26781E-7 -9.71403E-7 L -3.26781E-7 0.09623 " pathEditMode="relative" rAng="0" ptsTypes="AA">
                                      <p:cBhvr>
                                        <p:cTn id="29" dur="700" spd="-100000" fill="hold"/>
                                        <p:tgtEl>
                                          <p:spTgt spid="6"/>
                                        </p:tgtEl>
                                        <p:attrNameLst>
                                          <p:attrName>ppt_x</p:attrName>
                                          <p:attrName>ppt_y</p:attrName>
                                        </p:attrNameLst>
                                      </p:cBhvr>
                                      <p:rCtr x="0" y="4812"/>
                                    </p:animMotion>
                                  </p:childTnLst>
                                </p:cTn>
                              </p:par>
                              <p:par>
                                <p:cTn id="30" presetID="10" presetClass="entr" presetSubtype="0" fill="hold" grpId="0" nodeType="withEffect">
                                  <p:stCondLst>
                                    <p:cond delay="700"/>
                                  </p:stCondLst>
                                  <p:childTnLst>
                                    <p:set>
                                      <p:cBhvr>
                                        <p:cTn id="31" dur="1" fill="hold">
                                          <p:stCondLst>
                                            <p:cond delay="0"/>
                                          </p:stCondLst>
                                        </p:cTn>
                                        <p:tgtEl>
                                          <p:spTgt spid="44"/>
                                        </p:tgtEl>
                                        <p:attrNameLst>
                                          <p:attrName>style.visibility</p:attrName>
                                        </p:attrNameLst>
                                      </p:cBhvr>
                                      <p:to>
                                        <p:strVal val="visible"/>
                                      </p:to>
                                    </p:set>
                                    <p:animEffect transition="in" filter="fade">
                                      <p:cBhvr>
                                        <p:cTn id="32" dur="500"/>
                                        <p:tgtEl>
                                          <p:spTgt spid="44"/>
                                        </p:tgtEl>
                                      </p:cBhvr>
                                    </p:animEffect>
                                  </p:childTnLst>
                                </p:cTn>
                              </p:par>
                              <p:par>
                                <p:cTn id="33" presetID="22" presetClass="entr" presetSubtype="8" fill="hold" grpId="0" nodeType="withEffect">
                                  <p:stCondLst>
                                    <p:cond delay="500"/>
                                  </p:stCondLst>
                                  <p:childTnLst>
                                    <p:set>
                                      <p:cBhvr>
                                        <p:cTn id="34" dur="1" fill="hold">
                                          <p:stCondLst>
                                            <p:cond delay="0"/>
                                          </p:stCondLst>
                                        </p:cTn>
                                        <p:tgtEl>
                                          <p:spTgt spid="52"/>
                                        </p:tgtEl>
                                        <p:attrNameLst>
                                          <p:attrName>style.visibility</p:attrName>
                                        </p:attrNameLst>
                                      </p:cBhvr>
                                      <p:to>
                                        <p:strVal val="visible"/>
                                      </p:to>
                                    </p:set>
                                    <p:animEffect transition="in" filter="wipe(left)">
                                      <p:cBhvr>
                                        <p:cTn id="35" dur="500"/>
                                        <p:tgtEl>
                                          <p:spTgt spid="52"/>
                                        </p:tgtEl>
                                      </p:cBhvr>
                                    </p:animEffect>
                                  </p:childTnLst>
                                </p:cTn>
                              </p:par>
                              <p:par>
                                <p:cTn id="36" presetID="22" presetClass="entr" presetSubtype="8" fill="hold" grpId="0" nodeType="withEffect">
                                  <p:stCondLst>
                                    <p:cond delay="600"/>
                                  </p:stCondLst>
                                  <p:childTnLst>
                                    <p:set>
                                      <p:cBhvr>
                                        <p:cTn id="37" dur="1" fill="hold">
                                          <p:stCondLst>
                                            <p:cond delay="0"/>
                                          </p:stCondLst>
                                        </p:cTn>
                                        <p:tgtEl>
                                          <p:spTgt spid="53"/>
                                        </p:tgtEl>
                                        <p:attrNameLst>
                                          <p:attrName>style.visibility</p:attrName>
                                        </p:attrNameLst>
                                      </p:cBhvr>
                                      <p:to>
                                        <p:strVal val="visible"/>
                                      </p:to>
                                    </p:set>
                                    <p:animEffect transition="in" filter="wipe(left)">
                                      <p:cBhvr>
                                        <p:cTn id="38" dur="500"/>
                                        <p:tgtEl>
                                          <p:spTgt spid="53"/>
                                        </p:tgtEl>
                                      </p:cBhvr>
                                    </p:animEffect>
                                  </p:childTnLst>
                                </p:cTn>
                              </p:par>
                              <p:par>
                                <p:cTn id="39" presetID="22" presetClass="entr" presetSubtype="8" fill="hold" grpId="0" nodeType="withEffect">
                                  <p:stCondLst>
                                    <p:cond delay="700"/>
                                  </p:stCondLst>
                                  <p:childTnLst>
                                    <p:set>
                                      <p:cBhvr>
                                        <p:cTn id="40" dur="1" fill="hold">
                                          <p:stCondLst>
                                            <p:cond delay="0"/>
                                          </p:stCondLst>
                                        </p:cTn>
                                        <p:tgtEl>
                                          <p:spTgt spid="54"/>
                                        </p:tgtEl>
                                        <p:attrNameLst>
                                          <p:attrName>style.visibility</p:attrName>
                                        </p:attrNameLst>
                                      </p:cBhvr>
                                      <p:to>
                                        <p:strVal val="visible"/>
                                      </p:to>
                                    </p:set>
                                    <p:animEffect transition="in" filter="wipe(left)">
                                      <p:cBhvr>
                                        <p:cTn id="41" dur="500"/>
                                        <p:tgtEl>
                                          <p:spTgt spid="54"/>
                                        </p:tgtEl>
                                      </p:cBhvr>
                                    </p:animEffect>
                                  </p:childTnLst>
                                </p:cTn>
                              </p:par>
                              <p:par>
                                <p:cTn id="42" presetID="22" presetClass="entr" presetSubtype="8" fill="hold" grpId="0" nodeType="withEffect">
                                  <p:stCondLst>
                                    <p:cond delay="800"/>
                                  </p:stCondLst>
                                  <p:childTnLst>
                                    <p:set>
                                      <p:cBhvr>
                                        <p:cTn id="43" dur="1" fill="hold">
                                          <p:stCondLst>
                                            <p:cond delay="0"/>
                                          </p:stCondLst>
                                        </p:cTn>
                                        <p:tgtEl>
                                          <p:spTgt spid="55"/>
                                        </p:tgtEl>
                                        <p:attrNameLst>
                                          <p:attrName>style.visibility</p:attrName>
                                        </p:attrNameLst>
                                      </p:cBhvr>
                                      <p:to>
                                        <p:strVal val="visible"/>
                                      </p:to>
                                    </p:set>
                                    <p:animEffect transition="in" filter="wipe(left)">
                                      <p:cBhvr>
                                        <p:cTn id="44" dur="500"/>
                                        <p:tgtEl>
                                          <p:spTgt spid="55"/>
                                        </p:tgtEl>
                                      </p:cBhvr>
                                    </p:animEffect>
                                  </p:childTnLst>
                                </p:cTn>
                              </p:par>
                              <p:par>
                                <p:cTn id="45" presetID="22" presetClass="entr" presetSubtype="8" fill="hold" grpId="0" nodeType="withEffect">
                                  <p:stCondLst>
                                    <p:cond delay="900"/>
                                  </p:stCondLst>
                                  <p:childTnLst>
                                    <p:set>
                                      <p:cBhvr>
                                        <p:cTn id="46" dur="1" fill="hold">
                                          <p:stCondLst>
                                            <p:cond delay="0"/>
                                          </p:stCondLst>
                                        </p:cTn>
                                        <p:tgtEl>
                                          <p:spTgt spid="58"/>
                                        </p:tgtEl>
                                        <p:attrNameLst>
                                          <p:attrName>style.visibility</p:attrName>
                                        </p:attrNameLst>
                                      </p:cBhvr>
                                      <p:to>
                                        <p:strVal val="visible"/>
                                      </p:to>
                                    </p:set>
                                    <p:animEffect transition="in" filter="wipe(left)">
                                      <p:cBhvr>
                                        <p:cTn id="47" dur="500"/>
                                        <p:tgtEl>
                                          <p:spTgt spid="58"/>
                                        </p:tgtEl>
                                      </p:cBhvr>
                                    </p:animEffect>
                                  </p:childTnLst>
                                </p:cTn>
                              </p:par>
                              <p:par>
                                <p:cTn id="48" presetID="10" presetClass="entr" presetSubtype="0" fill="hold" nodeType="withEffect">
                                  <p:stCondLst>
                                    <p:cond delay="900"/>
                                  </p:stCondLst>
                                  <p:childTnLst>
                                    <p:set>
                                      <p:cBhvr>
                                        <p:cTn id="49" dur="1" fill="hold">
                                          <p:stCondLst>
                                            <p:cond delay="0"/>
                                          </p:stCondLst>
                                        </p:cTn>
                                        <p:tgtEl>
                                          <p:spTgt spid="5"/>
                                        </p:tgtEl>
                                        <p:attrNameLst>
                                          <p:attrName>style.visibility</p:attrName>
                                        </p:attrNameLst>
                                      </p:cBhvr>
                                      <p:to>
                                        <p:strVal val="visible"/>
                                      </p:to>
                                    </p:set>
                                    <p:animEffect transition="in" filter="fade">
                                      <p:cBhvr>
                                        <p:cTn id="50" dur="400"/>
                                        <p:tgtEl>
                                          <p:spTgt spid="5"/>
                                        </p:tgtEl>
                                      </p:cBhvr>
                                    </p:animEffect>
                                  </p:childTnLst>
                                </p:cTn>
                              </p:par>
                              <p:par>
                                <p:cTn id="51" presetID="64" presetClass="path" presetSubtype="0" decel="100000" fill="hold" nodeType="withEffect">
                                  <p:stCondLst>
                                    <p:cond delay="600"/>
                                  </p:stCondLst>
                                  <p:childTnLst>
                                    <p:animMotion origin="layout" path="M 1.12076E-6 2.97322E-6 L 1.12076E-6 -0.10327 " pathEditMode="relative" rAng="0" ptsTypes="AA">
                                      <p:cBhvr>
                                        <p:cTn id="52" dur="700" spd="-100000" fill="hold"/>
                                        <p:tgtEl>
                                          <p:spTgt spid="5"/>
                                        </p:tgtEl>
                                        <p:attrNameLst>
                                          <p:attrName>ppt_x</p:attrName>
                                          <p:attrName>ppt_y</p:attrName>
                                        </p:attrNameLst>
                                      </p:cBhvr>
                                      <p:rCtr x="0" y="-5175"/>
                                    </p:animMotion>
                                  </p:childTnLst>
                                </p:cTn>
                              </p:par>
                              <p:par>
                                <p:cTn id="53" presetID="10" presetClass="entr" presetSubtype="0" fill="hold" grpId="0" nodeType="withEffect">
                                  <p:stCondLst>
                                    <p:cond delay="1000"/>
                                  </p:stCondLst>
                                  <p:childTnLst>
                                    <p:set>
                                      <p:cBhvr>
                                        <p:cTn id="54" dur="1" fill="hold">
                                          <p:stCondLst>
                                            <p:cond delay="0"/>
                                          </p:stCondLst>
                                        </p:cTn>
                                        <p:tgtEl>
                                          <p:spTgt spid="33"/>
                                        </p:tgtEl>
                                        <p:attrNameLst>
                                          <p:attrName>style.visibility</p:attrName>
                                        </p:attrNameLst>
                                      </p:cBhvr>
                                      <p:to>
                                        <p:strVal val="visible"/>
                                      </p:to>
                                    </p:set>
                                    <p:animEffect transition="in" filter="fade">
                                      <p:cBhvr>
                                        <p:cTn id="55" dur="400"/>
                                        <p:tgtEl>
                                          <p:spTgt spid="33"/>
                                        </p:tgtEl>
                                      </p:cBhvr>
                                    </p:animEffect>
                                  </p:childTnLst>
                                </p:cTn>
                              </p:par>
                              <p:par>
                                <p:cTn id="56" presetID="64" presetClass="path" presetSubtype="0" decel="100000" fill="hold" grpId="1" nodeType="withEffect">
                                  <p:stCondLst>
                                    <p:cond delay="700"/>
                                  </p:stCondLst>
                                  <p:childTnLst>
                                    <p:animMotion origin="layout" path="M -1.77942E-6 2.02451E-6 L -1.77942E-6 -0.10327 " pathEditMode="relative" rAng="0" ptsTypes="AA">
                                      <p:cBhvr>
                                        <p:cTn id="57" dur="700" spd="-100000" fill="hold"/>
                                        <p:tgtEl>
                                          <p:spTgt spid="33"/>
                                        </p:tgtEl>
                                        <p:attrNameLst>
                                          <p:attrName>ppt_x</p:attrName>
                                          <p:attrName>ppt_y</p:attrName>
                                        </p:attrNameLst>
                                      </p:cBhvr>
                                      <p:rCtr x="0" y="-5175"/>
                                    </p:animMotion>
                                  </p:childTnLst>
                                </p:cTn>
                              </p:par>
                              <p:par>
                                <p:cTn id="58" presetID="10" presetClass="entr" presetSubtype="0" fill="hold" grpId="0" nodeType="withEffect">
                                  <p:stCondLst>
                                    <p:cond delay="700"/>
                                  </p:stCondLst>
                                  <p:childTnLst>
                                    <p:set>
                                      <p:cBhvr>
                                        <p:cTn id="59" dur="1" fill="hold">
                                          <p:stCondLst>
                                            <p:cond delay="0"/>
                                          </p:stCondLst>
                                        </p:cTn>
                                        <p:tgtEl>
                                          <p:spTgt spid="42"/>
                                        </p:tgtEl>
                                        <p:attrNameLst>
                                          <p:attrName>style.visibility</p:attrName>
                                        </p:attrNameLst>
                                      </p:cBhvr>
                                      <p:to>
                                        <p:strVal val="visible"/>
                                      </p:to>
                                    </p:set>
                                    <p:animEffect transition="in" filter="fade">
                                      <p:cBhvr>
                                        <p:cTn id="60" dur="500"/>
                                        <p:tgtEl>
                                          <p:spTgt spid="42"/>
                                        </p:tgtEl>
                                      </p:cBhvr>
                                    </p:animEffect>
                                  </p:childTnLst>
                                </p:cTn>
                              </p:par>
                              <p:par>
                                <p:cTn id="61" presetID="10" presetClass="entr" presetSubtype="0" fill="hold" nodeType="withEffect">
                                  <p:stCondLst>
                                    <p:cond delay="1100"/>
                                  </p:stCondLst>
                                  <p:childTnLst>
                                    <p:set>
                                      <p:cBhvr>
                                        <p:cTn id="62" dur="1" fill="hold">
                                          <p:stCondLst>
                                            <p:cond delay="0"/>
                                          </p:stCondLst>
                                        </p:cTn>
                                        <p:tgtEl>
                                          <p:spTgt spid="7"/>
                                        </p:tgtEl>
                                        <p:attrNameLst>
                                          <p:attrName>style.visibility</p:attrName>
                                        </p:attrNameLst>
                                      </p:cBhvr>
                                      <p:to>
                                        <p:strVal val="visible"/>
                                      </p:to>
                                    </p:set>
                                    <p:animEffect transition="in" filter="fade">
                                      <p:cBhvr>
                                        <p:cTn id="63" dur="400"/>
                                        <p:tgtEl>
                                          <p:spTgt spid="7"/>
                                        </p:tgtEl>
                                      </p:cBhvr>
                                    </p:animEffect>
                                  </p:childTnLst>
                                </p:cTn>
                              </p:par>
                              <p:par>
                                <p:cTn id="64" presetID="64" presetClass="path" presetSubtype="0" decel="100000" fill="hold" nodeType="withEffect">
                                  <p:stCondLst>
                                    <p:cond delay="800"/>
                                  </p:stCondLst>
                                  <p:childTnLst>
                                    <p:animMotion origin="layout" path="M 3.31631E-6 2.97322E-6 L 3.31631E-6 -0.10327 " pathEditMode="relative" rAng="0" ptsTypes="AA">
                                      <p:cBhvr>
                                        <p:cTn id="65" dur="700" spd="-100000" fill="hold"/>
                                        <p:tgtEl>
                                          <p:spTgt spid="7"/>
                                        </p:tgtEl>
                                        <p:attrNameLst>
                                          <p:attrName>ppt_x</p:attrName>
                                          <p:attrName>ppt_y</p:attrName>
                                        </p:attrNameLst>
                                      </p:cBhvr>
                                      <p:rCtr x="0" y="-5175"/>
                                    </p:animMotion>
                                  </p:childTnLst>
                                </p:cTn>
                              </p:par>
                              <p:par>
                                <p:cTn id="66" presetID="10" presetClass="entr" presetSubtype="0" fill="hold" nodeType="withEffect">
                                  <p:stCondLst>
                                    <p:cond delay="1200"/>
                                  </p:stCondLst>
                                  <p:childTnLst>
                                    <p:set>
                                      <p:cBhvr>
                                        <p:cTn id="67" dur="1" fill="hold">
                                          <p:stCondLst>
                                            <p:cond delay="0"/>
                                          </p:stCondLst>
                                        </p:cTn>
                                        <p:tgtEl>
                                          <p:spTgt spid="8"/>
                                        </p:tgtEl>
                                        <p:attrNameLst>
                                          <p:attrName>style.visibility</p:attrName>
                                        </p:attrNameLst>
                                      </p:cBhvr>
                                      <p:to>
                                        <p:strVal val="visible"/>
                                      </p:to>
                                    </p:set>
                                    <p:animEffect transition="in" filter="fade">
                                      <p:cBhvr>
                                        <p:cTn id="68" dur="400"/>
                                        <p:tgtEl>
                                          <p:spTgt spid="8"/>
                                        </p:tgtEl>
                                      </p:cBhvr>
                                    </p:animEffect>
                                  </p:childTnLst>
                                </p:cTn>
                              </p:par>
                              <p:par>
                                <p:cTn id="69" presetID="64" presetClass="path" presetSubtype="0" decel="100000" fill="hold" nodeType="withEffect">
                                  <p:stCondLst>
                                    <p:cond delay="900"/>
                                  </p:stCondLst>
                                  <p:childTnLst>
                                    <p:animMotion origin="layout" path="M 4.41409E-6 2.97322E-6 L 4.41409E-6 -0.10327 " pathEditMode="relative" rAng="0" ptsTypes="AA">
                                      <p:cBhvr>
                                        <p:cTn id="70" dur="700" spd="-100000" fill="hold"/>
                                        <p:tgtEl>
                                          <p:spTgt spid="8"/>
                                        </p:tgtEl>
                                        <p:attrNameLst>
                                          <p:attrName>ppt_x</p:attrName>
                                          <p:attrName>ppt_y</p:attrName>
                                        </p:attrNameLst>
                                      </p:cBhvr>
                                      <p:rCtr x="0" y="-5175"/>
                                    </p:animMotion>
                                  </p:childTnLst>
                                </p:cTn>
                              </p:par>
                              <p:par>
                                <p:cTn id="71" presetID="10" presetClass="entr" presetSubtype="0" fill="hold" grpId="0" nodeType="withEffect">
                                  <p:stCondLst>
                                    <p:cond delay="1300"/>
                                  </p:stCondLst>
                                  <p:childTnLst>
                                    <p:set>
                                      <p:cBhvr>
                                        <p:cTn id="72" dur="1" fill="hold">
                                          <p:stCondLst>
                                            <p:cond delay="0"/>
                                          </p:stCondLst>
                                        </p:cTn>
                                        <p:tgtEl>
                                          <p:spTgt spid="56"/>
                                        </p:tgtEl>
                                        <p:attrNameLst>
                                          <p:attrName>style.visibility</p:attrName>
                                        </p:attrNameLst>
                                      </p:cBhvr>
                                      <p:to>
                                        <p:strVal val="visible"/>
                                      </p:to>
                                    </p:set>
                                    <p:animEffect transition="in" filter="fade">
                                      <p:cBhvr>
                                        <p:cTn id="73" dur="400"/>
                                        <p:tgtEl>
                                          <p:spTgt spid="56"/>
                                        </p:tgtEl>
                                      </p:cBhvr>
                                    </p:animEffect>
                                  </p:childTnLst>
                                </p:cTn>
                              </p:par>
                              <p:par>
                                <p:cTn id="74" presetID="64" presetClass="path" presetSubtype="0" decel="100000" fill="hold" grpId="1" nodeType="withEffect">
                                  <p:stCondLst>
                                    <p:cond delay="1000"/>
                                  </p:stCondLst>
                                  <p:childTnLst>
                                    <p:animMotion origin="layout" path="M -1.77942E-6 2.02451E-6 L -1.77942E-6 -0.10327 " pathEditMode="relative" rAng="0" ptsTypes="AA">
                                      <p:cBhvr>
                                        <p:cTn id="75" dur="700" spd="-100000" fill="hold"/>
                                        <p:tgtEl>
                                          <p:spTgt spid="56"/>
                                        </p:tgtEl>
                                        <p:attrNameLst>
                                          <p:attrName>ppt_x</p:attrName>
                                          <p:attrName>ppt_y</p:attrName>
                                        </p:attrNameLst>
                                      </p:cBhvr>
                                      <p:rCtr x="0" y="-517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3" grpId="1"/>
      <p:bldP spid="52" grpId="0" animBg="1"/>
      <p:bldP spid="53" grpId="0" animBg="1"/>
      <p:bldP spid="54" grpId="0" animBg="1"/>
      <p:bldP spid="55" grpId="0" animBg="1"/>
      <p:bldP spid="56" grpId="0"/>
      <p:bldP spid="56" grpId="1"/>
      <p:bldP spid="58" grpId="0" animBg="1"/>
      <p:bldP spid="42" grpId="0"/>
      <p:bldP spid="4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6B15F91-1568-4C05-BF9E-A712D663FDA1}"/>
              </a:ext>
            </a:extLst>
          </p:cNvPr>
          <p:cNvSpPr>
            <a:spLocks noGrp="1"/>
          </p:cNvSpPr>
          <p:nvPr>
            <p:ph type="title"/>
          </p:nvPr>
        </p:nvSpPr>
        <p:spPr>
          <a:xfrm>
            <a:off x="274702" y="2571750"/>
            <a:ext cx="6751782" cy="1916112"/>
          </a:xfrm>
        </p:spPr>
        <p:txBody>
          <a:bodyPr/>
          <a:lstStyle/>
          <a:p>
            <a:r>
              <a:rPr lang="en-US" dirty="0"/>
              <a:t>Lift and Shift</a:t>
            </a:r>
            <a:br>
              <a:rPr lang="en-US" dirty="0"/>
            </a:br>
            <a:r>
              <a:rPr lang="en-US" sz="3600" dirty="0"/>
              <a:t>(Apps, Containers, Virtual Machines, Workloads)</a:t>
            </a:r>
          </a:p>
        </p:txBody>
      </p:sp>
      <p:sp>
        <p:nvSpPr>
          <p:cNvPr id="265" name="Rectangle 264">
            <a:extLst>
              <a:ext uri="{FF2B5EF4-FFF2-40B4-BE49-F238E27FC236}">
                <a16:creationId xmlns:a16="http://schemas.microsoft.com/office/drawing/2014/main" id="{E4ECED19-C19E-4A72-8AC3-CFB0EE5B17DC}"/>
              </a:ext>
            </a:extLst>
          </p:cNvPr>
          <p:cNvSpPr/>
          <p:nvPr/>
        </p:nvSpPr>
        <p:spPr bwMode="auto">
          <a:xfrm>
            <a:off x="7026484" y="-1"/>
            <a:ext cx="5409991" cy="699452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66" name="Rectangle 117">
            <a:extLst>
              <a:ext uri="{FF2B5EF4-FFF2-40B4-BE49-F238E27FC236}">
                <a16:creationId xmlns:a16="http://schemas.microsoft.com/office/drawing/2014/main" id="{17E92F02-4EC7-4950-A7F8-27DAE813CA0F}"/>
              </a:ext>
            </a:extLst>
          </p:cNvPr>
          <p:cNvSpPr>
            <a:spLocks noChangeArrowheads="1"/>
          </p:cNvSpPr>
          <p:nvPr/>
        </p:nvSpPr>
        <p:spPr bwMode="auto">
          <a:xfrm>
            <a:off x="5539369" y="4802797"/>
            <a:ext cx="678869" cy="2187262"/>
          </a:xfrm>
          <a:prstGeom prst="rect">
            <a:avLst/>
          </a:prstGeom>
          <a:solidFill>
            <a:srgbClr val="045BA6"/>
          </a:solidFill>
          <a:ln>
            <a:noFill/>
          </a:ln>
        </p:spPr>
        <p:txBody>
          <a:bodyPr vert="horz" wrap="square" lIns="91427" tIns="45713" rIns="91427" bIns="45713" numCol="1" anchor="t" anchorCtr="0" compatLnSpc="1">
            <a:prstTxWarp prst="textNoShape">
              <a:avLst/>
            </a:prstTxWarp>
          </a:bodyPr>
          <a:lstStyle/>
          <a:p>
            <a:pPr defTabSz="932039">
              <a:defRPr/>
            </a:pPr>
            <a:endParaRPr lang="de-DE">
              <a:solidFill>
                <a:srgbClr val="FFFFFF"/>
              </a:solidFill>
            </a:endParaRPr>
          </a:p>
        </p:txBody>
      </p:sp>
      <p:sp>
        <p:nvSpPr>
          <p:cNvPr id="267" name="Isosceles Triangle 266">
            <a:extLst>
              <a:ext uri="{FF2B5EF4-FFF2-40B4-BE49-F238E27FC236}">
                <a16:creationId xmlns:a16="http://schemas.microsoft.com/office/drawing/2014/main" id="{4008CD10-CF86-4F32-AD5D-FA58F53C599A}"/>
              </a:ext>
            </a:extLst>
          </p:cNvPr>
          <p:cNvSpPr/>
          <p:nvPr/>
        </p:nvSpPr>
        <p:spPr bwMode="auto">
          <a:xfrm rot="10800000" flipH="1">
            <a:off x="4908557" y="5380991"/>
            <a:ext cx="547110" cy="643294"/>
          </a:xfrm>
          <a:prstGeom prst="triangle">
            <a:avLst>
              <a:gd name="adj" fmla="val 0"/>
            </a:avLst>
          </a:prstGeom>
          <a:solidFill>
            <a:schemeClr val="accent2">
              <a:alpha val="6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68" name="Rectangle 42">
            <a:extLst>
              <a:ext uri="{FF2B5EF4-FFF2-40B4-BE49-F238E27FC236}">
                <a16:creationId xmlns:a16="http://schemas.microsoft.com/office/drawing/2014/main" id="{44727367-1340-40DC-9FCD-4C853B6CA488}"/>
              </a:ext>
            </a:extLst>
          </p:cNvPr>
          <p:cNvSpPr>
            <a:spLocks noChangeArrowheads="1"/>
          </p:cNvSpPr>
          <p:nvPr/>
        </p:nvSpPr>
        <p:spPr bwMode="auto">
          <a:xfrm>
            <a:off x="4534908" y="5718653"/>
            <a:ext cx="660214" cy="1271407"/>
          </a:xfrm>
          <a:prstGeom prst="rect">
            <a:avLst/>
          </a:prstGeom>
          <a:solidFill>
            <a:schemeClr val="accent2">
              <a:alpha val="64000"/>
            </a:schemeClr>
          </a:solidFill>
          <a:ln>
            <a:noFill/>
          </a:ln>
        </p:spPr>
        <p:txBody>
          <a:bodyPr vert="horz" wrap="square" lIns="91427" tIns="45713" rIns="91427" bIns="45713" numCol="1" anchor="t" anchorCtr="0" compatLnSpc="1">
            <a:prstTxWarp prst="textNoShape">
              <a:avLst/>
            </a:prstTxWarp>
          </a:bodyPr>
          <a:lstStyle/>
          <a:p>
            <a:pPr defTabSz="932039">
              <a:defRPr/>
            </a:pPr>
            <a:endParaRPr lang="de-DE">
              <a:solidFill>
                <a:srgbClr val="FFFFFF"/>
              </a:solidFill>
            </a:endParaRPr>
          </a:p>
        </p:txBody>
      </p:sp>
      <p:sp>
        <p:nvSpPr>
          <p:cNvPr id="269" name="Freeform 46">
            <a:extLst>
              <a:ext uri="{FF2B5EF4-FFF2-40B4-BE49-F238E27FC236}">
                <a16:creationId xmlns:a16="http://schemas.microsoft.com/office/drawing/2014/main" id="{8A424F6D-20B9-4E4F-977B-2F44F40C4834}"/>
              </a:ext>
            </a:extLst>
          </p:cNvPr>
          <p:cNvSpPr>
            <a:spLocks/>
          </p:cNvSpPr>
          <p:nvPr/>
        </p:nvSpPr>
        <p:spPr bwMode="auto">
          <a:xfrm>
            <a:off x="4907137" y="5059972"/>
            <a:ext cx="637236" cy="1930088"/>
          </a:xfrm>
          <a:custGeom>
            <a:avLst/>
            <a:gdLst>
              <a:gd name="T0" fmla="*/ 0 w 416"/>
              <a:gd name="T1" fmla="*/ 630 h 1260"/>
              <a:gd name="T2" fmla="*/ 0 w 416"/>
              <a:gd name="T3" fmla="*/ 1260 h 1260"/>
              <a:gd name="T4" fmla="*/ 416 w 416"/>
              <a:gd name="T5" fmla="*/ 1260 h 1260"/>
              <a:gd name="T6" fmla="*/ 416 w 416"/>
              <a:gd name="T7" fmla="*/ 0 h 1260"/>
              <a:gd name="T8" fmla="*/ 0 w 416"/>
              <a:gd name="T9" fmla="*/ 630 h 1260"/>
            </a:gdLst>
            <a:ahLst/>
            <a:cxnLst>
              <a:cxn ang="0">
                <a:pos x="T0" y="T1"/>
              </a:cxn>
              <a:cxn ang="0">
                <a:pos x="T2" y="T3"/>
              </a:cxn>
              <a:cxn ang="0">
                <a:pos x="T4" y="T5"/>
              </a:cxn>
              <a:cxn ang="0">
                <a:pos x="T6" y="T7"/>
              </a:cxn>
              <a:cxn ang="0">
                <a:pos x="T8" y="T9"/>
              </a:cxn>
            </a:cxnLst>
            <a:rect l="0" t="0" r="r" b="b"/>
            <a:pathLst>
              <a:path w="416" h="1260">
                <a:moveTo>
                  <a:pt x="0" y="630"/>
                </a:moveTo>
                <a:lnTo>
                  <a:pt x="0" y="1260"/>
                </a:lnTo>
                <a:lnTo>
                  <a:pt x="416" y="1260"/>
                </a:lnTo>
                <a:lnTo>
                  <a:pt x="416" y="0"/>
                </a:lnTo>
                <a:lnTo>
                  <a:pt x="0" y="630"/>
                </a:lnTo>
                <a:close/>
              </a:path>
            </a:pathLst>
          </a:custGeom>
          <a:solidFill>
            <a:srgbClr val="0093E2"/>
          </a:solidFill>
          <a:ln>
            <a:noFill/>
          </a:ln>
        </p:spPr>
        <p:txBody>
          <a:bodyPr vert="horz" wrap="square" lIns="91427" tIns="45713" rIns="91427" bIns="45713" numCol="1" anchor="t" anchorCtr="0" compatLnSpc="1">
            <a:prstTxWarp prst="textNoShape">
              <a:avLst/>
            </a:prstTxWarp>
          </a:bodyPr>
          <a:lstStyle/>
          <a:p>
            <a:pPr defTabSz="932039">
              <a:defRPr/>
            </a:pPr>
            <a:endParaRPr lang="de-DE">
              <a:solidFill>
                <a:srgbClr val="FFFFFF"/>
              </a:solidFill>
            </a:endParaRPr>
          </a:p>
        </p:txBody>
      </p:sp>
      <p:sp>
        <p:nvSpPr>
          <p:cNvPr id="270" name="Rectangle 100">
            <a:extLst>
              <a:ext uri="{FF2B5EF4-FFF2-40B4-BE49-F238E27FC236}">
                <a16:creationId xmlns:a16="http://schemas.microsoft.com/office/drawing/2014/main" id="{57B581A8-69CE-4FF8-A510-1776087A9DF6}"/>
              </a:ext>
            </a:extLst>
          </p:cNvPr>
          <p:cNvSpPr>
            <a:spLocks noChangeArrowheads="1"/>
          </p:cNvSpPr>
          <p:nvPr/>
        </p:nvSpPr>
        <p:spPr bwMode="auto">
          <a:xfrm>
            <a:off x="5377405" y="5516454"/>
            <a:ext cx="94973" cy="197605"/>
          </a:xfrm>
          <a:prstGeom prst="rect">
            <a:avLst/>
          </a:prstGeom>
          <a:solidFill>
            <a:srgbClr val="00B0F0"/>
          </a:solidFill>
          <a:ln>
            <a:noFill/>
          </a:ln>
        </p:spPr>
        <p:txBody>
          <a:bodyPr vert="horz" wrap="square" lIns="91427" tIns="45713" rIns="91427" bIns="45713" numCol="1" anchor="t" anchorCtr="0" compatLnSpc="1">
            <a:prstTxWarp prst="textNoShape">
              <a:avLst/>
            </a:prstTxWarp>
          </a:bodyPr>
          <a:lstStyle/>
          <a:p>
            <a:pPr defTabSz="932039">
              <a:defRPr/>
            </a:pPr>
            <a:endParaRPr lang="de-DE">
              <a:solidFill>
                <a:srgbClr val="FFFFFF"/>
              </a:solidFill>
            </a:endParaRPr>
          </a:p>
        </p:txBody>
      </p:sp>
      <p:sp>
        <p:nvSpPr>
          <p:cNvPr id="271" name="Rectangle 102">
            <a:extLst>
              <a:ext uri="{FF2B5EF4-FFF2-40B4-BE49-F238E27FC236}">
                <a16:creationId xmlns:a16="http://schemas.microsoft.com/office/drawing/2014/main" id="{9FC7A7FD-034E-4A5A-8987-F97902D44E2F}"/>
              </a:ext>
            </a:extLst>
          </p:cNvPr>
          <p:cNvSpPr>
            <a:spLocks noChangeArrowheads="1"/>
          </p:cNvSpPr>
          <p:nvPr/>
        </p:nvSpPr>
        <p:spPr bwMode="auto">
          <a:xfrm>
            <a:off x="5176738" y="5789116"/>
            <a:ext cx="90377" cy="197605"/>
          </a:xfrm>
          <a:prstGeom prst="rect">
            <a:avLst/>
          </a:prstGeom>
          <a:solidFill>
            <a:srgbClr val="00B0F0"/>
          </a:solidFill>
          <a:ln>
            <a:noFill/>
          </a:ln>
        </p:spPr>
        <p:txBody>
          <a:bodyPr vert="horz" wrap="square" lIns="91427" tIns="45713" rIns="91427" bIns="45713" numCol="1" anchor="t" anchorCtr="0" compatLnSpc="1">
            <a:prstTxWarp prst="textNoShape">
              <a:avLst/>
            </a:prstTxWarp>
          </a:bodyPr>
          <a:lstStyle/>
          <a:p>
            <a:pPr defTabSz="932039">
              <a:defRPr/>
            </a:pPr>
            <a:endParaRPr lang="de-DE">
              <a:solidFill>
                <a:srgbClr val="FFFFFF"/>
              </a:solidFill>
            </a:endParaRPr>
          </a:p>
        </p:txBody>
      </p:sp>
      <p:sp>
        <p:nvSpPr>
          <p:cNvPr id="272" name="Rectangle 103">
            <a:extLst>
              <a:ext uri="{FF2B5EF4-FFF2-40B4-BE49-F238E27FC236}">
                <a16:creationId xmlns:a16="http://schemas.microsoft.com/office/drawing/2014/main" id="{A4640114-6B29-4415-BEBB-A8BC890F17F4}"/>
              </a:ext>
            </a:extLst>
          </p:cNvPr>
          <p:cNvSpPr>
            <a:spLocks noChangeArrowheads="1"/>
          </p:cNvSpPr>
          <p:nvPr/>
        </p:nvSpPr>
        <p:spPr bwMode="auto">
          <a:xfrm>
            <a:off x="5377405" y="5789116"/>
            <a:ext cx="94973" cy="197605"/>
          </a:xfrm>
          <a:prstGeom prst="rect">
            <a:avLst/>
          </a:prstGeom>
          <a:solidFill>
            <a:srgbClr val="00B0F0"/>
          </a:solidFill>
          <a:ln>
            <a:noFill/>
          </a:ln>
        </p:spPr>
        <p:txBody>
          <a:bodyPr vert="horz" wrap="square" lIns="91427" tIns="45713" rIns="91427" bIns="45713" numCol="1" anchor="t" anchorCtr="0" compatLnSpc="1">
            <a:prstTxWarp prst="textNoShape">
              <a:avLst/>
            </a:prstTxWarp>
          </a:bodyPr>
          <a:lstStyle/>
          <a:p>
            <a:pPr defTabSz="932039">
              <a:defRPr/>
            </a:pPr>
            <a:endParaRPr lang="de-DE">
              <a:solidFill>
                <a:srgbClr val="FFFFFF"/>
              </a:solidFill>
            </a:endParaRPr>
          </a:p>
        </p:txBody>
      </p:sp>
      <p:sp>
        <p:nvSpPr>
          <p:cNvPr id="273" name="Rectangle 104">
            <a:extLst>
              <a:ext uri="{FF2B5EF4-FFF2-40B4-BE49-F238E27FC236}">
                <a16:creationId xmlns:a16="http://schemas.microsoft.com/office/drawing/2014/main" id="{368F53E0-2FD4-42D2-8555-62B1D52AD037}"/>
              </a:ext>
            </a:extLst>
          </p:cNvPr>
          <p:cNvSpPr>
            <a:spLocks noChangeArrowheads="1"/>
          </p:cNvSpPr>
          <p:nvPr/>
        </p:nvSpPr>
        <p:spPr bwMode="auto">
          <a:xfrm>
            <a:off x="4971474" y="6063312"/>
            <a:ext cx="94973" cy="193008"/>
          </a:xfrm>
          <a:prstGeom prst="rect">
            <a:avLst/>
          </a:prstGeom>
          <a:solidFill>
            <a:srgbClr val="00B0F0"/>
          </a:solidFill>
          <a:ln>
            <a:noFill/>
          </a:ln>
        </p:spPr>
        <p:txBody>
          <a:bodyPr vert="horz" wrap="square" lIns="91427" tIns="45713" rIns="91427" bIns="45713" numCol="1" anchor="t" anchorCtr="0" compatLnSpc="1">
            <a:prstTxWarp prst="textNoShape">
              <a:avLst/>
            </a:prstTxWarp>
          </a:bodyPr>
          <a:lstStyle/>
          <a:p>
            <a:pPr defTabSz="932039">
              <a:defRPr/>
            </a:pPr>
            <a:endParaRPr lang="de-DE">
              <a:solidFill>
                <a:srgbClr val="FFFFFF"/>
              </a:solidFill>
            </a:endParaRPr>
          </a:p>
        </p:txBody>
      </p:sp>
      <p:sp>
        <p:nvSpPr>
          <p:cNvPr id="274" name="Rectangle 105">
            <a:extLst>
              <a:ext uri="{FF2B5EF4-FFF2-40B4-BE49-F238E27FC236}">
                <a16:creationId xmlns:a16="http://schemas.microsoft.com/office/drawing/2014/main" id="{B7630F1A-13C0-49A3-8299-05D1BB08D091}"/>
              </a:ext>
            </a:extLst>
          </p:cNvPr>
          <p:cNvSpPr>
            <a:spLocks noChangeArrowheads="1"/>
          </p:cNvSpPr>
          <p:nvPr/>
        </p:nvSpPr>
        <p:spPr bwMode="auto">
          <a:xfrm>
            <a:off x="5176738" y="6063312"/>
            <a:ext cx="90377" cy="193008"/>
          </a:xfrm>
          <a:prstGeom prst="rect">
            <a:avLst/>
          </a:prstGeom>
          <a:solidFill>
            <a:srgbClr val="00B0F0"/>
          </a:solidFill>
          <a:ln>
            <a:noFill/>
          </a:ln>
        </p:spPr>
        <p:txBody>
          <a:bodyPr vert="horz" wrap="square" lIns="91427" tIns="45713" rIns="91427" bIns="45713" numCol="1" anchor="t" anchorCtr="0" compatLnSpc="1">
            <a:prstTxWarp prst="textNoShape">
              <a:avLst/>
            </a:prstTxWarp>
          </a:bodyPr>
          <a:lstStyle/>
          <a:p>
            <a:pPr defTabSz="932039">
              <a:defRPr/>
            </a:pPr>
            <a:endParaRPr lang="de-DE">
              <a:solidFill>
                <a:srgbClr val="FFFFFF"/>
              </a:solidFill>
            </a:endParaRPr>
          </a:p>
        </p:txBody>
      </p:sp>
      <p:sp>
        <p:nvSpPr>
          <p:cNvPr id="275" name="Rectangle 106">
            <a:extLst>
              <a:ext uri="{FF2B5EF4-FFF2-40B4-BE49-F238E27FC236}">
                <a16:creationId xmlns:a16="http://schemas.microsoft.com/office/drawing/2014/main" id="{BF188CBB-B15D-4C5B-AF6E-289BF6BAC490}"/>
              </a:ext>
            </a:extLst>
          </p:cNvPr>
          <p:cNvSpPr>
            <a:spLocks noChangeArrowheads="1"/>
          </p:cNvSpPr>
          <p:nvPr/>
        </p:nvSpPr>
        <p:spPr bwMode="auto">
          <a:xfrm>
            <a:off x="5377405" y="6063312"/>
            <a:ext cx="94973" cy="193008"/>
          </a:xfrm>
          <a:prstGeom prst="rect">
            <a:avLst/>
          </a:prstGeom>
          <a:solidFill>
            <a:srgbClr val="00B0F0"/>
          </a:solidFill>
          <a:ln>
            <a:noFill/>
          </a:ln>
        </p:spPr>
        <p:txBody>
          <a:bodyPr vert="horz" wrap="square" lIns="91427" tIns="45713" rIns="91427" bIns="45713" numCol="1" anchor="t" anchorCtr="0" compatLnSpc="1">
            <a:prstTxWarp prst="textNoShape">
              <a:avLst/>
            </a:prstTxWarp>
          </a:bodyPr>
          <a:lstStyle/>
          <a:p>
            <a:pPr defTabSz="932039">
              <a:defRPr/>
            </a:pPr>
            <a:endParaRPr lang="de-DE">
              <a:solidFill>
                <a:srgbClr val="FFFFFF"/>
              </a:solidFill>
            </a:endParaRPr>
          </a:p>
        </p:txBody>
      </p:sp>
      <p:sp>
        <p:nvSpPr>
          <p:cNvPr id="276" name="Rectangle 107">
            <a:extLst>
              <a:ext uri="{FF2B5EF4-FFF2-40B4-BE49-F238E27FC236}">
                <a16:creationId xmlns:a16="http://schemas.microsoft.com/office/drawing/2014/main" id="{F5B255EC-4E7E-4522-A7B3-9F791C57E765}"/>
              </a:ext>
            </a:extLst>
          </p:cNvPr>
          <p:cNvSpPr>
            <a:spLocks noChangeArrowheads="1"/>
          </p:cNvSpPr>
          <p:nvPr/>
        </p:nvSpPr>
        <p:spPr bwMode="auto">
          <a:xfrm>
            <a:off x="4971474" y="6335976"/>
            <a:ext cx="94973" cy="193008"/>
          </a:xfrm>
          <a:prstGeom prst="rect">
            <a:avLst/>
          </a:prstGeom>
          <a:solidFill>
            <a:srgbClr val="00B0F0"/>
          </a:solidFill>
          <a:ln>
            <a:noFill/>
          </a:ln>
        </p:spPr>
        <p:txBody>
          <a:bodyPr vert="horz" wrap="square" lIns="91427" tIns="45713" rIns="91427" bIns="45713" numCol="1" anchor="t" anchorCtr="0" compatLnSpc="1">
            <a:prstTxWarp prst="textNoShape">
              <a:avLst/>
            </a:prstTxWarp>
          </a:bodyPr>
          <a:lstStyle/>
          <a:p>
            <a:pPr defTabSz="932039">
              <a:defRPr/>
            </a:pPr>
            <a:endParaRPr lang="de-DE">
              <a:solidFill>
                <a:srgbClr val="FFFFFF"/>
              </a:solidFill>
            </a:endParaRPr>
          </a:p>
        </p:txBody>
      </p:sp>
      <p:sp>
        <p:nvSpPr>
          <p:cNvPr id="277" name="Rectangle 108">
            <a:extLst>
              <a:ext uri="{FF2B5EF4-FFF2-40B4-BE49-F238E27FC236}">
                <a16:creationId xmlns:a16="http://schemas.microsoft.com/office/drawing/2014/main" id="{C285E3DD-B190-4AFD-BED2-4B95344504C7}"/>
              </a:ext>
            </a:extLst>
          </p:cNvPr>
          <p:cNvSpPr>
            <a:spLocks noChangeArrowheads="1"/>
          </p:cNvSpPr>
          <p:nvPr/>
        </p:nvSpPr>
        <p:spPr bwMode="auto">
          <a:xfrm>
            <a:off x="5176738" y="6335976"/>
            <a:ext cx="90377" cy="193008"/>
          </a:xfrm>
          <a:prstGeom prst="rect">
            <a:avLst/>
          </a:prstGeom>
          <a:solidFill>
            <a:srgbClr val="00B0F0"/>
          </a:solidFill>
          <a:ln>
            <a:noFill/>
          </a:ln>
        </p:spPr>
        <p:txBody>
          <a:bodyPr vert="horz" wrap="square" lIns="91427" tIns="45713" rIns="91427" bIns="45713" numCol="1" anchor="t" anchorCtr="0" compatLnSpc="1">
            <a:prstTxWarp prst="textNoShape">
              <a:avLst/>
            </a:prstTxWarp>
          </a:bodyPr>
          <a:lstStyle/>
          <a:p>
            <a:pPr defTabSz="932039">
              <a:defRPr/>
            </a:pPr>
            <a:endParaRPr lang="de-DE">
              <a:solidFill>
                <a:srgbClr val="FFFFFF"/>
              </a:solidFill>
            </a:endParaRPr>
          </a:p>
        </p:txBody>
      </p:sp>
      <p:sp>
        <p:nvSpPr>
          <p:cNvPr id="278" name="Rectangle 109">
            <a:extLst>
              <a:ext uri="{FF2B5EF4-FFF2-40B4-BE49-F238E27FC236}">
                <a16:creationId xmlns:a16="http://schemas.microsoft.com/office/drawing/2014/main" id="{C5AE7EE5-90A9-4D9A-90F9-CB24C6CE945F}"/>
              </a:ext>
            </a:extLst>
          </p:cNvPr>
          <p:cNvSpPr>
            <a:spLocks noChangeArrowheads="1"/>
          </p:cNvSpPr>
          <p:nvPr/>
        </p:nvSpPr>
        <p:spPr bwMode="auto">
          <a:xfrm>
            <a:off x="5377405" y="6335976"/>
            <a:ext cx="94973" cy="193008"/>
          </a:xfrm>
          <a:prstGeom prst="rect">
            <a:avLst/>
          </a:prstGeom>
          <a:solidFill>
            <a:srgbClr val="00B0F0"/>
          </a:solidFill>
          <a:ln>
            <a:noFill/>
          </a:ln>
        </p:spPr>
        <p:txBody>
          <a:bodyPr vert="horz" wrap="square" lIns="91427" tIns="45713" rIns="91427" bIns="45713" numCol="1" anchor="t" anchorCtr="0" compatLnSpc="1">
            <a:prstTxWarp prst="textNoShape">
              <a:avLst/>
            </a:prstTxWarp>
          </a:bodyPr>
          <a:lstStyle/>
          <a:p>
            <a:pPr defTabSz="932039">
              <a:defRPr/>
            </a:pPr>
            <a:endParaRPr lang="de-DE">
              <a:solidFill>
                <a:srgbClr val="FFFFFF"/>
              </a:solidFill>
            </a:endParaRPr>
          </a:p>
        </p:txBody>
      </p:sp>
      <p:sp>
        <p:nvSpPr>
          <p:cNvPr id="279" name="Rectangle 110">
            <a:extLst>
              <a:ext uri="{FF2B5EF4-FFF2-40B4-BE49-F238E27FC236}">
                <a16:creationId xmlns:a16="http://schemas.microsoft.com/office/drawing/2014/main" id="{E92A5D44-DC9E-467B-9B1C-79CE2A19BFD9}"/>
              </a:ext>
            </a:extLst>
          </p:cNvPr>
          <p:cNvSpPr>
            <a:spLocks noChangeArrowheads="1"/>
          </p:cNvSpPr>
          <p:nvPr/>
        </p:nvSpPr>
        <p:spPr bwMode="auto">
          <a:xfrm>
            <a:off x="4971474" y="6608638"/>
            <a:ext cx="94973" cy="193008"/>
          </a:xfrm>
          <a:prstGeom prst="rect">
            <a:avLst/>
          </a:prstGeom>
          <a:solidFill>
            <a:srgbClr val="00B0F0"/>
          </a:solidFill>
          <a:ln>
            <a:noFill/>
          </a:ln>
        </p:spPr>
        <p:txBody>
          <a:bodyPr vert="horz" wrap="square" lIns="91427" tIns="45713" rIns="91427" bIns="45713" numCol="1" anchor="t" anchorCtr="0" compatLnSpc="1">
            <a:prstTxWarp prst="textNoShape">
              <a:avLst/>
            </a:prstTxWarp>
          </a:bodyPr>
          <a:lstStyle/>
          <a:p>
            <a:pPr defTabSz="932039">
              <a:defRPr/>
            </a:pPr>
            <a:endParaRPr lang="de-DE">
              <a:solidFill>
                <a:srgbClr val="FFFFFF"/>
              </a:solidFill>
            </a:endParaRPr>
          </a:p>
        </p:txBody>
      </p:sp>
      <p:sp>
        <p:nvSpPr>
          <p:cNvPr id="280" name="Rectangle 111">
            <a:extLst>
              <a:ext uri="{FF2B5EF4-FFF2-40B4-BE49-F238E27FC236}">
                <a16:creationId xmlns:a16="http://schemas.microsoft.com/office/drawing/2014/main" id="{E99F5A43-CBDF-47E9-A332-3FC129C69DB6}"/>
              </a:ext>
            </a:extLst>
          </p:cNvPr>
          <p:cNvSpPr>
            <a:spLocks noChangeArrowheads="1"/>
          </p:cNvSpPr>
          <p:nvPr/>
        </p:nvSpPr>
        <p:spPr bwMode="auto">
          <a:xfrm>
            <a:off x="5176738" y="6608638"/>
            <a:ext cx="90377" cy="193008"/>
          </a:xfrm>
          <a:prstGeom prst="rect">
            <a:avLst/>
          </a:prstGeom>
          <a:solidFill>
            <a:srgbClr val="00B0F0"/>
          </a:solidFill>
          <a:ln>
            <a:noFill/>
          </a:ln>
        </p:spPr>
        <p:txBody>
          <a:bodyPr vert="horz" wrap="square" lIns="91427" tIns="45713" rIns="91427" bIns="45713" numCol="1" anchor="t" anchorCtr="0" compatLnSpc="1">
            <a:prstTxWarp prst="textNoShape">
              <a:avLst/>
            </a:prstTxWarp>
          </a:bodyPr>
          <a:lstStyle/>
          <a:p>
            <a:pPr defTabSz="932039">
              <a:defRPr/>
            </a:pPr>
            <a:endParaRPr lang="de-DE">
              <a:solidFill>
                <a:srgbClr val="FFFFFF"/>
              </a:solidFill>
            </a:endParaRPr>
          </a:p>
        </p:txBody>
      </p:sp>
      <p:sp>
        <p:nvSpPr>
          <p:cNvPr id="281" name="Rectangle 112">
            <a:extLst>
              <a:ext uri="{FF2B5EF4-FFF2-40B4-BE49-F238E27FC236}">
                <a16:creationId xmlns:a16="http://schemas.microsoft.com/office/drawing/2014/main" id="{412F21F0-B0BA-488A-BD32-7417496F27D0}"/>
              </a:ext>
            </a:extLst>
          </p:cNvPr>
          <p:cNvSpPr>
            <a:spLocks noChangeArrowheads="1"/>
          </p:cNvSpPr>
          <p:nvPr/>
        </p:nvSpPr>
        <p:spPr bwMode="auto">
          <a:xfrm>
            <a:off x="5377405" y="6608638"/>
            <a:ext cx="94973" cy="193008"/>
          </a:xfrm>
          <a:prstGeom prst="rect">
            <a:avLst/>
          </a:prstGeom>
          <a:solidFill>
            <a:srgbClr val="00B0F0"/>
          </a:solidFill>
          <a:ln>
            <a:noFill/>
          </a:ln>
        </p:spPr>
        <p:txBody>
          <a:bodyPr vert="horz" wrap="square" lIns="91427" tIns="45713" rIns="91427" bIns="45713" numCol="1" anchor="t" anchorCtr="0" compatLnSpc="1">
            <a:prstTxWarp prst="textNoShape">
              <a:avLst/>
            </a:prstTxWarp>
          </a:bodyPr>
          <a:lstStyle/>
          <a:p>
            <a:pPr defTabSz="932039">
              <a:defRPr/>
            </a:pPr>
            <a:endParaRPr lang="de-DE">
              <a:solidFill>
                <a:srgbClr val="FFFFFF"/>
              </a:solidFill>
            </a:endParaRPr>
          </a:p>
        </p:txBody>
      </p:sp>
      <p:sp>
        <p:nvSpPr>
          <p:cNvPr id="282" name="Rectangle 116">
            <a:extLst>
              <a:ext uri="{FF2B5EF4-FFF2-40B4-BE49-F238E27FC236}">
                <a16:creationId xmlns:a16="http://schemas.microsoft.com/office/drawing/2014/main" id="{DC76C98B-91A2-469C-AB38-AA2AE05617A6}"/>
              </a:ext>
            </a:extLst>
          </p:cNvPr>
          <p:cNvSpPr>
            <a:spLocks noChangeArrowheads="1"/>
          </p:cNvSpPr>
          <p:nvPr/>
        </p:nvSpPr>
        <p:spPr bwMode="auto">
          <a:xfrm>
            <a:off x="3713518" y="5718652"/>
            <a:ext cx="568039" cy="1271408"/>
          </a:xfrm>
          <a:prstGeom prst="rect">
            <a:avLst/>
          </a:prstGeom>
          <a:solidFill>
            <a:schemeClr val="accent2">
              <a:alpha val="64000"/>
            </a:schemeClr>
          </a:solidFill>
          <a:ln>
            <a:noFill/>
          </a:ln>
        </p:spPr>
        <p:txBody>
          <a:bodyPr vert="horz" wrap="square" lIns="91427" tIns="45713" rIns="91427" bIns="45713" numCol="1" anchor="t" anchorCtr="0" compatLnSpc="1">
            <a:prstTxWarp prst="textNoShape">
              <a:avLst/>
            </a:prstTxWarp>
          </a:bodyPr>
          <a:lstStyle/>
          <a:p>
            <a:pPr defTabSz="932039">
              <a:defRPr/>
            </a:pPr>
            <a:endParaRPr lang="de-DE">
              <a:solidFill>
                <a:srgbClr val="FFFFFF"/>
              </a:solidFill>
            </a:endParaRPr>
          </a:p>
        </p:txBody>
      </p:sp>
      <p:sp>
        <p:nvSpPr>
          <p:cNvPr id="283" name="Rectangle 117">
            <a:extLst>
              <a:ext uri="{FF2B5EF4-FFF2-40B4-BE49-F238E27FC236}">
                <a16:creationId xmlns:a16="http://schemas.microsoft.com/office/drawing/2014/main" id="{276F6509-CC38-4BF3-83BB-840DFF10A61C}"/>
              </a:ext>
            </a:extLst>
          </p:cNvPr>
          <p:cNvSpPr>
            <a:spLocks noChangeArrowheads="1"/>
          </p:cNvSpPr>
          <p:nvPr/>
        </p:nvSpPr>
        <p:spPr bwMode="auto">
          <a:xfrm>
            <a:off x="4106869" y="5495138"/>
            <a:ext cx="678869" cy="1494923"/>
          </a:xfrm>
          <a:prstGeom prst="rect">
            <a:avLst/>
          </a:prstGeom>
          <a:solidFill>
            <a:schemeClr val="accent2">
              <a:alpha val="64000"/>
            </a:schemeClr>
          </a:solidFill>
          <a:ln>
            <a:noFill/>
          </a:ln>
        </p:spPr>
        <p:txBody>
          <a:bodyPr vert="horz" wrap="square" lIns="91427" tIns="45713" rIns="91427" bIns="45713" numCol="1" anchor="t" anchorCtr="0" compatLnSpc="1">
            <a:prstTxWarp prst="textNoShape">
              <a:avLst/>
            </a:prstTxWarp>
          </a:bodyPr>
          <a:lstStyle/>
          <a:p>
            <a:pPr defTabSz="932039">
              <a:defRPr/>
            </a:pPr>
            <a:endParaRPr lang="de-DE">
              <a:solidFill>
                <a:srgbClr val="FFFFFF"/>
              </a:solidFill>
            </a:endParaRPr>
          </a:p>
        </p:txBody>
      </p:sp>
      <p:grpSp>
        <p:nvGrpSpPr>
          <p:cNvPr id="284" name="Group 283">
            <a:extLst>
              <a:ext uri="{FF2B5EF4-FFF2-40B4-BE49-F238E27FC236}">
                <a16:creationId xmlns:a16="http://schemas.microsoft.com/office/drawing/2014/main" id="{8F1B9AC0-90DF-4C5A-B485-8B0EBB9C158E}"/>
              </a:ext>
            </a:extLst>
          </p:cNvPr>
          <p:cNvGrpSpPr/>
          <p:nvPr/>
        </p:nvGrpSpPr>
        <p:grpSpPr>
          <a:xfrm>
            <a:off x="5661385" y="4802796"/>
            <a:ext cx="454472" cy="2187263"/>
            <a:chOff x="8546306" y="746197"/>
            <a:chExt cx="424695" cy="2545519"/>
          </a:xfrm>
        </p:grpSpPr>
        <p:sp>
          <p:nvSpPr>
            <p:cNvPr id="285" name="Line 160">
              <a:extLst>
                <a:ext uri="{FF2B5EF4-FFF2-40B4-BE49-F238E27FC236}">
                  <a16:creationId xmlns:a16="http://schemas.microsoft.com/office/drawing/2014/main" id="{18DEF30F-F91C-4BD7-BAE3-826F4D453542}"/>
                </a:ext>
              </a:extLst>
            </p:cNvPr>
            <p:cNvSpPr>
              <a:spLocks noChangeShapeType="1"/>
            </p:cNvSpPr>
            <p:nvPr/>
          </p:nvSpPr>
          <p:spPr bwMode="auto">
            <a:xfrm>
              <a:off x="8971001" y="746197"/>
              <a:ext cx="0" cy="2545519"/>
            </a:xfrm>
            <a:prstGeom prst="line">
              <a:avLst/>
            </a:prstGeom>
            <a:noFill/>
            <a:ln w="26988" cap="flat">
              <a:solidFill>
                <a:srgbClr val="0093E2"/>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039">
                <a:defRPr/>
              </a:pPr>
              <a:endParaRPr lang="de-DE">
                <a:solidFill>
                  <a:srgbClr val="FFFFFF"/>
                </a:solidFill>
              </a:endParaRPr>
            </a:p>
          </p:txBody>
        </p:sp>
        <p:sp>
          <p:nvSpPr>
            <p:cNvPr id="286" name="Line 161">
              <a:extLst>
                <a:ext uri="{FF2B5EF4-FFF2-40B4-BE49-F238E27FC236}">
                  <a16:creationId xmlns:a16="http://schemas.microsoft.com/office/drawing/2014/main" id="{99518154-8620-4C80-9347-466A7A3DE668}"/>
                </a:ext>
              </a:extLst>
            </p:cNvPr>
            <p:cNvSpPr>
              <a:spLocks noChangeShapeType="1"/>
            </p:cNvSpPr>
            <p:nvPr/>
          </p:nvSpPr>
          <p:spPr bwMode="auto">
            <a:xfrm>
              <a:off x="8866155" y="746197"/>
              <a:ext cx="0" cy="2545519"/>
            </a:xfrm>
            <a:prstGeom prst="line">
              <a:avLst/>
            </a:prstGeom>
            <a:noFill/>
            <a:ln w="26988" cap="flat">
              <a:solidFill>
                <a:srgbClr val="0093E2"/>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039">
                <a:defRPr/>
              </a:pPr>
              <a:endParaRPr lang="de-DE">
                <a:solidFill>
                  <a:srgbClr val="FFFFFF"/>
                </a:solidFill>
              </a:endParaRPr>
            </a:p>
          </p:txBody>
        </p:sp>
        <p:sp>
          <p:nvSpPr>
            <p:cNvPr id="287" name="Line 162">
              <a:extLst>
                <a:ext uri="{FF2B5EF4-FFF2-40B4-BE49-F238E27FC236}">
                  <a16:creationId xmlns:a16="http://schemas.microsoft.com/office/drawing/2014/main" id="{22F69542-1CF7-4FF1-998B-06B21D9089C4}"/>
                </a:ext>
              </a:extLst>
            </p:cNvPr>
            <p:cNvSpPr>
              <a:spLocks noChangeShapeType="1"/>
            </p:cNvSpPr>
            <p:nvPr/>
          </p:nvSpPr>
          <p:spPr bwMode="auto">
            <a:xfrm>
              <a:off x="8757327" y="746197"/>
              <a:ext cx="0" cy="2545519"/>
            </a:xfrm>
            <a:prstGeom prst="line">
              <a:avLst/>
            </a:prstGeom>
            <a:noFill/>
            <a:ln w="26988" cap="flat">
              <a:solidFill>
                <a:srgbClr val="0093E2"/>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039">
                <a:defRPr/>
              </a:pPr>
              <a:endParaRPr lang="de-DE">
                <a:solidFill>
                  <a:srgbClr val="FFFFFF"/>
                </a:solidFill>
              </a:endParaRPr>
            </a:p>
          </p:txBody>
        </p:sp>
        <p:sp>
          <p:nvSpPr>
            <p:cNvPr id="288" name="Line 163">
              <a:extLst>
                <a:ext uri="{FF2B5EF4-FFF2-40B4-BE49-F238E27FC236}">
                  <a16:creationId xmlns:a16="http://schemas.microsoft.com/office/drawing/2014/main" id="{7FFB0484-E870-40FE-9668-5B88180EC4A1}"/>
                </a:ext>
              </a:extLst>
            </p:cNvPr>
            <p:cNvSpPr>
              <a:spLocks noChangeShapeType="1"/>
            </p:cNvSpPr>
            <p:nvPr/>
          </p:nvSpPr>
          <p:spPr bwMode="auto">
            <a:xfrm>
              <a:off x="8651153" y="746197"/>
              <a:ext cx="0" cy="2545519"/>
            </a:xfrm>
            <a:prstGeom prst="line">
              <a:avLst/>
            </a:prstGeom>
            <a:noFill/>
            <a:ln w="26988" cap="flat">
              <a:solidFill>
                <a:srgbClr val="0093E2"/>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039">
                <a:defRPr/>
              </a:pPr>
              <a:endParaRPr lang="de-DE">
                <a:solidFill>
                  <a:srgbClr val="FFFFFF"/>
                </a:solidFill>
              </a:endParaRPr>
            </a:p>
          </p:txBody>
        </p:sp>
        <p:sp>
          <p:nvSpPr>
            <p:cNvPr id="289" name="Line 164">
              <a:extLst>
                <a:ext uri="{FF2B5EF4-FFF2-40B4-BE49-F238E27FC236}">
                  <a16:creationId xmlns:a16="http://schemas.microsoft.com/office/drawing/2014/main" id="{1172FDEB-0A22-45FF-830C-21FCE5486686}"/>
                </a:ext>
              </a:extLst>
            </p:cNvPr>
            <p:cNvSpPr>
              <a:spLocks noChangeShapeType="1"/>
            </p:cNvSpPr>
            <p:nvPr/>
          </p:nvSpPr>
          <p:spPr bwMode="auto">
            <a:xfrm>
              <a:off x="8546306" y="746197"/>
              <a:ext cx="0" cy="2545519"/>
            </a:xfrm>
            <a:prstGeom prst="line">
              <a:avLst/>
            </a:prstGeom>
            <a:noFill/>
            <a:ln w="26988" cap="flat">
              <a:solidFill>
                <a:srgbClr val="0093E2"/>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039">
                <a:defRPr/>
              </a:pPr>
              <a:endParaRPr lang="de-DE">
                <a:solidFill>
                  <a:srgbClr val="FFFFFF"/>
                </a:solidFill>
              </a:endParaRPr>
            </a:p>
          </p:txBody>
        </p:sp>
      </p:grpSp>
      <p:sp>
        <p:nvSpPr>
          <p:cNvPr id="290" name="Freeform 5">
            <a:extLst>
              <a:ext uri="{FF2B5EF4-FFF2-40B4-BE49-F238E27FC236}">
                <a16:creationId xmlns:a16="http://schemas.microsoft.com/office/drawing/2014/main" id="{B51AE4B5-11F9-4506-B0D0-FF969D0A6B3C}"/>
              </a:ext>
            </a:extLst>
          </p:cNvPr>
          <p:cNvSpPr>
            <a:spLocks/>
          </p:cNvSpPr>
          <p:nvPr/>
        </p:nvSpPr>
        <p:spPr bwMode="auto">
          <a:xfrm>
            <a:off x="883" y="4331002"/>
            <a:ext cx="3712636" cy="2659057"/>
          </a:xfrm>
          <a:custGeom>
            <a:avLst/>
            <a:gdLst>
              <a:gd name="T0" fmla="*/ 2339 w 2339"/>
              <a:gd name="T1" fmla="*/ 1336 h 1946"/>
              <a:gd name="T2" fmla="*/ 2230 w 2339"/>
              <a:gd name="T3" fmla="*/ 1268 h 1946"/>
              <a:gd name="T4" fmla="*/ 2230 w 2339"/>
              <a:gd name="T5" fmla="*/ 681 h 1946"/>
              <a:gd name="T6" fmla="*/ 2166 w 2339"/>
              <a:gd name="T7" fmla="*/ 681 h 1946"/>
              <a:gd name="T8" fmla="*/ 2166 w 2339"/>
              <a:gd name="T9" fmla="*/ 1134 h 1946"/>
              <a:gd name="T10" fmla="*/ 2131 w 2339"/>
              <a:gd name="T11" fmla="*/ 1155 h 1946"/>
              <a:gd name="T12" fmla="*/ 2131 w 2339"/>
              <a:gd name="T13" fmla="*/ 603 h 1946"/>
              <a:gd name="T14" fmla="*/ 2025 w 2339"/>
              <a:gd name="T15" fmla="*/ 603 h 1946"/>
              <a:gd name="T16" fmla="*/ 2025 w 2339"/>
              <a:gd name="T17" fmla="*/ 512 h 1946"/>
              <a:gd name="T18" fmla="*/ 1965 w 2339"/>
              <a:gd name="T19" fmla="*/ 512 h 1946"/>
              <a:gd name="T20" fmla="*/ 1965 w 2339"/>
              <a:gd name="T21" fmla="*/ 371 h 1946"/>
              <a:gd name="T22" fmla="*/ 1927 w 2339"/>
              <a:gd name="T23" fmla="*/ 371 h 1946"/>
              <a:gd name="T24" fmla="*/ 1927 w 2339"/>
              <a:gd name="T25" fmla="*/ 511 h 1946"/>
              <a:gd name="T26" fmla="*/ 1858 w 2339"/>
              <a:gd name="T27" fmla="*/ 511 h 1946"/>
              <a:gd name="T28" fmla="*/ 1858 w 2339"/>
              <a:gd name="T29" fmla="*/ 601 h 1946"/>
              <a:gd name="T30" fmla="*/ 1735 w 2339"/>
              <a:gd name="T31" fmla="*/ 601 h 1946"/>
              <a:gd name="T32" fmla="*/ 1735 w 2339"/>
              <a:gd name="T33" fmla="*/ 1140 h 1946"/>
              <a:gd name="T34" fmla="*/ 1542 w 2339"/>
              <a:gd name="T35" fmla="*/ 1140 h 1946"/>
              <a:gd name="T36" fmla="*/ 1542 w 2339"/>
              <a:gd name="T37" fmla="*/ 914 h 1946"/>
              <a:gd name="T38" fmla="*/ 1383 w 2339"/>
              <a:gd name="T39" fmla="*/ 914 h 1946"/>
              <a:gd name="T40" fmla="*/ 1383 w 2339"/>
              <a:gd name="T41" fmla="*/ 1253 h 1946"/>
              <a:gd name="T42" fmla="*/ 1315 w 2339"/>
              <a:gd name="T43" fmla="*/ 1253 h 1946"/>
              <a:gd name="T44" fmla="*/ 1315 w 2339"/>
              <a:gd name="T45" fmla="*/ 1114 h 1946"/>
              <a:gd name="T46" fmla="*/ 1126 w 2339"/>
              <a:gd name="T47" fmla="*/ 1114 h 1946"/>
              <a:gd name="T48" fmla="*/ 1126 w 2339"/>
              <a:gd name="T49" fmla="*/ 725 h 1946"/>
              <a:gd name="T50" fmla="*/ 817 w 2339"/>
              <a:gd name="T51" fmla="*/ 725 h 1946"/>
              <a:gd name="T52" fmla="*/ 817 w 2339"/>
              <a:gd name="T53" fmla="*/ 1301 h 1946"/>
              <a:gd name="T54" fmla="*/ 779 w 2339"/>
              <a:gd name="T55" fmla="*/ 1277 h 1946"/>
              <a:gd name="T56" fmla="*/ 779 w 2339"/>
              <a:gd name="T57" fmla="*/ 0 h 1946"/>
              <a:gd name="T58" fmla="*/ 673 w 2339"/>
              <a:gd name="T59" fmla="*/ 0 h 1946"/>
              <a:gd name="T60" fmla="*/ 673 w 2339"/>
              <a:gd name="T61" fmla="*/ 535 h 1946"/>
              <a:gd name="T62" fmla="*/ 416 w 2339"/>
              <a:gd name="T63" fmla="*/ 535 h 1946"/>
              <a:gd name="T64" fmla="*/ 416 w 2339"/>
              <a:gd name="T65" fmla="*/ 1216 h 1946"/>
              <a:gd name="T66" fmla="*/ 370 w 2339"/>
              <a:gd name="T67" fmla="*/ 1216 h 1946"/>
              <a:gd name="T68" fmla="*/ 370 w 2339"/>
              <a:gd name="T69" fmla="*/ 211 h 1946"/>
              <a:gd name="T70" fmla="*/ 0 w 2339"/>
              <a:gd name="T71" fmla="*/ 211 h 1946"/>
              <a:gd name="T72" fmla="*/ 0 w 2339"/>
              <a:gd name="T73" fmla="*/ 1946 h 1946"/>
              <a:gd name="T74" fmla="*/ 2339 w 2339"/>
              <a:gd name="T75" fmla="*/ 1946 h 1946"/>
              <a:gd name="T76" fmla="*/ 2339 w 2339"/>
              <a:gd name="T77" fmla="*/ 1336 h 19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339" h="1946">
                <a:moveTo>
                  <a:pt x="2339" y="1336"/>
                </a:moveTo>
                <a:lnTo>
                  <a:pt x="2230" y="1268"/>
                </a:lnTo>
                <a:lnTo>
                  <a:pt x="2230" y="681"/>
                </a:lnTo>
                <a:lnTo>
                  <a:pt x="2166" y="681"/>
                </a:lnTo>
                <a:lnTo>
                  <a:pt x="2166" y="1134"/>
                </a:lnTo>
                <a:lnTo>
                  <a:pt x="2131" y="1155"/>
                </a:lnTo>
                <a:lnTo>
                  <a:pt x="2131" y="603"/>
                </a:lnTo>
                <a:lnTo>
                  <a:pt x="2025" y="603"/>
                </a:lnTo>
                <a:lnTo>
                  <a:pt x="2025" y="512"/>
                </a:lnTo>
                <a:lnTo>
                  <a:pt x="1965" y="512"/>
                </a:lnTo>
                <a:lnTo>
                  <a:pt x="1965" y="371"/>
                </a:lnTo>
                <a:lnTo>
                  <a:pt x="1927" y="371"/>
                </a:lnTo>
                <a:lnTo>
                  <a:pt x="1927" y="511"/>
                </a:lnTo>
                <a:lnTo>
                  <a:pt x="1858" y="511"/>
                </a:lnTo>
                <a:lnTo>
                  <a:pt x="1858" y="601"/>
                </a:lnTo>
                <a:lnTo>
                  <a:pt x="1735" y="601"/>
                </a:lnTo>
                <a:lnTo>
                  <a:pt x="1735" y="1140"/>
                </a:lnTo>
                <a:lnTo>
                  <a:pt x="1542" y="1140"/>
                </a:lnTo>
                <a:lnTo>
                  <a:pt x="1542" y="914"/>
                </a:lnTo>
                <a:lnTo>
                  <a:pt x="1383" y="914"/>
                </a:lnTo>
                <a:lnTo>
                  <a:pt x="1383" y="1253"/>
                </a:lnTo>
                <a:lnTo>
                  <a:pt x="1315" y="1253"/>
                </a:lnTo>
                <a:lnTo>
                  <a:pt x="1315" y="1114"/>
                </a:lnTo>
                <a:lnTo>
                  <a:pt x="1126" y="1114"/>
                </a:lnTo>
                <a:lnTo>
                  <a:pt x="1126" y="725"/>
                </a:lnTo>
                <a:lnTo>
                  <a:pt x="817" y="725"/>
                </a:lnTo>
                <a:lnTo>
                  <a:pt x="817" y="1301"/>
                </a:lnTo>
                <a:lnTo>
                  <a:pt x="779" y="1277"/>
                </a:lnTo>
                <a:lnTo>
                  <a:pt x="779" y="0"/>
                </a:lnTo>
                <a:lnTo>
                  <a:pt x="673" y="0"/>
                </a:lnTo>
                <a:lnTo>
                  <a:pt x="673" y="535"/>
                </a:lnTo>
                <a:lnTo>
                  <a:pt x="416" y="535"/>
                </a:lnTo>
                <a:lnTo>
                  <a:pt x="416" y="1216"/>
                </a:lnTo>
                <a:lnTo>
                  <a:pt x="370" y="1216"/>
                </a:lnTo>
                <a:lnTo>
                  <a:pt x="370" y="211"/>
                </a:lnTo>
                <a:lnTo>
                  <a:pt x="0" y="211"/>
                </a:lnTo>
                <a:lnTo>
                  <a:pt x="0" y="1946"/>
                </a:lnTo>
                <a:lnTo>
                  <a:pt x="2339" y="1946"/>
                </a:lnTo>
                <a:lnTo>
                  <a:pt x="2339" y="1336"/>
                </a:lnTo>
                <a:close/>
              </a:path>
            </a:pathLst>
          </a:custGeom>
          <a:solidFill>
            <a:schemeClr val="accent2">
              <a:alpha val="64000"/>
            </a:schemeClr>
          </a:solidFill>
          <a:ln>
            <a:noFill/>
          </a:ln>
        </p:spPr>
        <p:txBody>
          <a:bodyPr vert="horz" wrap="square" lIns="91427" tIns="45713" rIns="91427" bIns="45713" numCol="1" anchor="t" anchorCtr="0" compatLnSpc="1">
            <a:prstTxWarp prst="textNoShape">
              <a:avLst/>
            </a:prstTxWarp>
          </a:bodyPr>
          <a:lstStyle/>
          <a:p>
            <a:pPr defTabSz="932039"/>
            <a:endParaRPr lang="de-DE">
              <a:solidFill>
                <a:srgbClr val="FFFFFF"/>
              </a:solidFill>
            </a:endParaRPr>
          </a:p>
        </p:txBody>
      </p:sp>
      <p:sp>
        <p:nvSpPr>
          <p:cNvPr id="291" name="Rectangle 14">
            <a:extLst>
              <a:ext uri="{FF2B5EF4-FFF2-40B4-BE49-F238E27FC236}">
                <a16:creationId xmlns:a16="http://schemas.microsoft.com/office/drawing/2014/main" id="{A2BB91A6-3604-4C23-81B6-9402996DAA49}"/>
              </a:ext>
            </a:extLst>
          </p:cNvPr>
          <p:cNvSpPr>
            <a:spLocks noChangeArrowheads="1"/>
          </p:cNvSpPr>
          <p:nvPr/>
        </p:nvSpPr>
        <p:spPr bwMode="auto">
          <a:xfrm>
            <a:off x="456432" y="4556769"/>
            <a:ext cx="80951" cy="82538"/>
          </a:xfrm>
          <a:prstGeom prst="rect">
            <a:avLst/>
          </a:prstGeom>
          <a:solidFill>
            <a:srgbClr val="0078D7"/>
          </a:solidFill>
          <a:ln>
            <a:noFill/>
          </a:ln>
        </p:spPr>
        <p:txBody>
          <a:bodyPr vert="horz" wrap="square" lIns="91427" tIns="45713" rIns="91427" bIns="45713" numCol="1" anchor="t" anchorCtr="0" compatLnSpc="1">
            <a:prstTxWarp prst="textNoShape">
              <a:avLst/>
            </a:prstTxWarp>
          </a:bodyPr>
          <a:lstStyle/>
          <a:p>
            <a:pPr defTabSz="932039"/>
            <a:endParaRPr lang="de-DE">
              <a:solidFill>
                <a:srgbClr val="FFFFFF"/>
              </a:solidFill>
            </a:endParaRPr>
          </a:p>
        </p:txBody>
      </p:sp>
      <p:sp>
        <p:nvSpPr>
          <p:cNvPr id="292" name="Rectangle 15">
            <a:extLst>
              <a:ext uri="{FF2B5EF4-FFF2-40B4-BE49-F238E27FC236}">
                <a16:creationId xmlns:a16="http://schemas.microsoft.com/office/drawing/2014/main" id="{C2C1E0AB-16B5-45B3-A3B5-EB7BCF2F3192}"/>
              </a:ext>
            </a:extLst>
          </p:cNvPr>
          <p:cNvSpPr>
            <a:spLocks noChangeArrowheads="1"/>
          </p:cNvSpPr>
          <p:nvPr/>
        </p:nvSpPr>
        <p:spPr bwMode="auto">
          <a:xfrm>
            <a:off x="324688" y="4556769"/>
            <a:ext cx="80951" cy="82538"/>
          </a:xfrm>
          <a:prstGeom prst="rect">
            <a:avLst/>
          </a:prstGeom>
          <a:solidFill>
            <a:srgbClr val="0078D7"/>
          </a:solidFill>
          <a:ln>
            <a:noFill/>
          </a:ln>
        </p:spPr>
        <p:txBody>
          <a:bodyPr vert="horz" wrap="square" lIns="91427" tIns="45713" rIns="91427" bIns="45713" numCol="1" anchor="t" anchorCtr="0" compatLnSpc="1">
            <a:prstTxWarp prst="textNoShape">
              <a:avLst/>
            </a:prstTxWarp>
          </a:bodyPr>
          <a:lstStyle/>
          <a:p>
            <a:pPr defTabSz="932039"/>
            <a:endParaRPr lang="de-DE">
              <a:solidFill>
                <a:srgbClr val="FFFFFF"/>
              </a:solidFill>
            </a:endParaRPr>
          </a:p>
        </p:txBody>
      </p:sp>
      <p:sp>
        <p:nvSpPr>
          <p:cNvPr id="293" name="Rectangle 16">
            <a:extLst>
              <a:ext uri="{FF2B5EF4-FFF2-40B4-BE49-F238E27FC236}">
                <a16:creationId xmlns:a16="http://schemas.microsoft.com/office/drawing/2014/main" id="{6A98C25F-A73B-48CE-B50D-B5C12E0958CE}"/>
              </a:ext>
            </a:extLst>
          </p:cNvPr>
          <p:cNvSpPr>
            <a:spLocks noChangeArrowheads="1"/>
          </p:cNvSpPr>
          <p:nvPr/>
        </p:nvSpPr>
        <p:spPr bwMode="auto">
          <a:xfrm>
            <a:off x="192944" y="4556769"/>
            <a:ext cx="80951" cy="82538"/>
          </a:xfrm>
          <a:prstGeom prst="rect">
            <a:avLst/>
          </a:prstGeom>
          <a:solidFill>
            <a:srgbClr val="0078D7"/>
          </a:solidFill>
          <a:ln>
            <a:noFill/>
          </a:ln>
        </p:spPr>
        <p:txBody>
          <a:bodyPr vert="horz" wrap="square" lIns="91427" tIns="45713" rIns="91427" bIns="45713" numCol="1" anchor="t" anchorCtr="0" compatLnSpc="1">
            <a:prstTxWarp prst="textNoShape">
              <a:avLst/>
            </a:prstTxWarp>
          </a:bodyPr>
          <a:lstStyle/>
          <a:p>
            <a:pPr defTabSz="932039"/>
            <a:endParaRPr lang="de-DE">
              <a:solidFill>
                <a:srgbClr val="FFFFFF"/>
              </a:solidFill>
            </a:endParaRPr>
          </a:p>
        </p:txBody>
      </p:sp>
      <p:sp>
        <p:nvSpPr>
          <p:cNvPr id="294" name="Rectangle 17">
            <a:extLst>
              <a:ext uri="{FF2B5EF4-FFF2-40B4-BE49-F238E27FC236}">
                <a16:creationId xmlns:a16="http://schemas.microsoft.com/office/drawing/2014/main" id="{1E2EC8E2-FE1D-4247-8FF2-E51AAEC200C9}"/>
              </a:ext>
            </a:extLst>
          </p:cNvPr>
          <p:cNvSpPr>
            <a:spLocks noChangeArrowheads="1"/>
          </p:cNvSpPr>
          <p:nvPr/>
        </p:nvSpPr>
        <p:spPr bwMode="auto">
          <a:xfrm>
            <a:off x="59613" y="4556769"/>
            <a:ext cx="80951" cy="82538"/>
          </a:xfrm>
          <a:prstGeom prst="rect">
            <a:avLst/>
          </a:prstGeom>
          <a:solidFill>
            <a:srgbClr val="0078D7"/>
          </a:solidFill>
          <a:ln>
            <a:noFill/>
          </a:ln>
        </p:spPr>
        <p:txBody>
          <a:bodyPr vert="horz" wrap="square" lIns="91427" tIns="45713" rIns="91427" bIns="45713" numCol="1" anchor="t" anchorCtr="0" compatLnSpc="1">
            <a:prstTxWarp prst="textNoShape">
              <a:avLst/>
            </a:prstTxWarp>
          </a:bodyPr>
          <a:lstStyle/>
          <a:p>
            <a:pPr defTabSz="932039"/>
            <a:endParaRPr lang="de-DE">
              <a:solidFill>
                <a:srgbClr val="FFFFFF"/>
              </a:solidFill>
            </a:endParaRPr>
          </a:p>
        </p:txBody>
      </p:sp>
      <p:sp>
        <p:nvSpPr>
          <p:cNvPr id="295" name="Rectangle 18">
            <a:extLst>
              <a:ext uri="{FF2B5EF4-FFF2-40B4-BE49-F238E27FC236}">
                <a16:creationId xmlns:a16="http://schemas.microsoft.com/office/drawing/2014/main" id="{D0E8B38B-E93D-4056-A5EB-BA3A731CE7B3}"/>
              </a:ext>
            </a:extLst>
          </p:cNvPr>
          <p:cNvSpPr>
            <a:spLocks noChangeArrowheads="1"/>
          </p:cNvSpPr>
          <p:nvPr/>
        </p:nvSpPr>
        <p:spPr bwMode="auto">
          <a:xfrm>
            <a:off x="456432" y="4678989"/>
            <a:ext cx="80951" cy="82538"/>
          </a:xfrm>
          <a:prstGeom prst="rect">
            <a:avLst/>
          </a:prstGeom>
          <a:solidFill>
            <a:srgbClr val="0078D7"/>
          </a:solidFill>
          <a:ln>
            <a:noFill/>
          </a:ln>
        </p:spPr>
        <p:txBody>
          <a:bodyPr vert="horz" wrap="square" lIns="91427" tIns="45713" rIns="91427" bIns="45713" numCol="1" anchor="t" anchorCtr="0" compatLnSpc="1">
            <a:prstTxWarp prst="textNoShape">
              <a:avLst/>
            </a:prstTxWarp>
          </a:bodyPr>
          <a:lstStyle/>
          <a:p>
            <a:pPr defTabSz="932039"/>
            <a:endParaRPr lang="de-DE">
              <a:solidFill>
                <a:srgbClr val="FFFFFF"/>
              </a:solidFill>
            </a:endParaRPr>
          </a:p>
        </p:txBody>
      </p:sp>
      <p:sp>
        <p:nvSpPr>
          <p:cNvPr id="296" name="Rectangle 19">
            <a:extLst>
              <a:ext uri="{FF2B5EF4-FFF2-40B4-BE49-F238E27FC236}">
                <a16:creationId xmlns:a16="http://schemas.microsoft.com/office/drawing/2014/main" id="{1E475A38-1FE7-48DC-8C8D-6CC45D3F7920}"/>
              </a:ext>
            </a:extLst>
          </p:cNvPr>
          <p:cNvSpPr>
            <a:spLocks noChangeArrowheads="1"/>
          </p:cNvSpPr>
          <p:nvPr/>
        </p:nvSpPr>
        <p:spPr bwMode="auto">
          <a:xfrm>
            <a:off x="324688" y="4678989"/>
            <a:ext cx="80951" cy="82538"/>
          </a:xfrm>
          <a:prstGeom prst="rect">
            <a:avLst/>
          </a:prstGeom>
          <a:solidFill>
            <a:srgbClr val="0078D7"/>
          </a:solidFill>
          <a:ln>
            <a:noFill/>
          </a:ln>
        </p:spPr>
        <p:txBody>
          <a:bodyPr vert="horz" wrap="square" lIns="91427" tIns="45713" rIns="91427" bIns="45713" numCol="1" anchor="t" anchorCtr="0" compatLnSpc="1">
            <a:prstTxWarp prst="textNoShape">
              <a:avLst/>
            </a:prstTxWarp>
          </a:bodyPr>
          <a:lstStyle/>
          <a:p>
            <a:pPr defTabSz="932039"/>
            <a:endParaRPr lang="de-DE">
              <a:solidFill>
                <a:srgbClr val="FFFFFF"/>
              </a:solidFill>
            </a:endParaRPr>
          </a:p>
        </p:txBody>
      </p:sp>
      <p:sp>
        <p:nvSpPr>
          <p:cNvPr id="297" name="Rectangle 20">
            <a:extLst>
              <a:ext uri="{FF2B5EF4-FFF2-40B4-BE49-F238E27FC236}">
                <a16:creationId xmlns:a16="http://schemas.microsoft.com/office/drawing/2014/main" id="{F74A751C-C403-4272-98CA-2B532E6FC83B}"/>
              </a:ext>
            </a:extLst>
          </p:cNvPr>
          <p:cNvSpPr>
            <a:spLocks noChangeArrowheads="1"/>
          </p:cNvSpPr>
          <p:nvPr/>
        </p:nvSpPr>
        <p:spPr bwMode="auto">
          <a:xfrm>
            <a:off x="192944" y="4678989"/>
            <a:ext cx="80951" cy="82538"/>
          </a:xfrm>
          <a:prstGeom prst="rect">
            <a:avLst/>
          </a:prstGeom>
          <a:solidFill>
            <a:srgbClr val="0078D7"/>
          </a:solidFill>
          <a:ln>
            <a:noFill/>
          </a:ln>
        </p:spPr>
        <p:txBody>
          <a:bodyPr vert="horz" wrap="square" lIns="91427" tIns="45713" rIns="91427" bIns="45713" numCol="1" anchor="t" anchorCtr="0" compatLnSpc="1">
            <a:prstTxWarp prst="textNoShape">
              <a:avLst/>
            </a:prstTxWarp>
          </a:bodyPr>
          <a:lstStyle/>
          <a:p>
            <a:pPr defTabSz="932039"/>
            <a:endParaRPr lang="de-DE">
              <a:solidFill>
                <a:srgbClr val="FFFFFF"/>
              </a:solidFill>
            </a:endParaRPr>
          </a:p>
        </p:txBody>
      </p:sp>
      <p:sp>
        <p:nvSpPr>
          <p:cNvPr id="298" name="Rectangle 21">
            <a:extLst>
              <a:ext uri="{FF2B5EF4-FFF2-40B4-BE49-F238E27FC236}">
                <a16:creationId xmlns:a16="http://schemas.microsoft.com/office/drawing/2014/main" id="{413DDCCD-FB2D-4D33-8F10-C829ABA3899B}"/>
              </a:ext>
            </a:extLst>
          </p:cNvPr>
          <p:cNvSpPr>
            <a:spLocks noChangeArrowheads="1"/>
          </p:cNvSpPr>
          <p:nvPr/>
        </p:nvSpPr>
        <p:spPr bwMode="auto">
          <a:xfrm>
            <a:off x="59613" y="4678989"/>
            <a:ext cx="80951" cy="82538"/>
          </a:xfrm>
          <a:prstGeom prst="rect">
            <a:avLst/>
          </a:prstGeom>
          <a:solidFill>
            <a:srgbClr val="0078D7"/>
          </a:solidFill>
          <a:ln>
            <a:noFill/>
          </a:ln>
        </p:spPr>
        <p:txBody>
          <a:bodyPr vert="horz" wrap="square" lIns="91427" tIns="45713" rIns="91427" bIns="45713" numCol="1" anchor="t" anchorCtr="0" compatLnSpc="1">
            <a:prstTxWarp prst="textNoShape">
              <a:avLst/>
            </a:prstTxWarp>
          </a:bodyPr>
          <a:lstStyle/>
          <a:p>
            <a:pPr defTabSz="932039"/>
            <a:endParaRPr lang="de-DE">
              <a:solidFill>
                <a:srgbClr val="FFFFFF"/>
              </a:solidFill>
            </a:endParaRPr>
          </a:p>
        </p:txBody>
      </p:sp>
      <p:sp>
        <p:nvSpPr>
          <p:cNvPr id="299" name="Rectangle 22">
            <a:extLst>
              <a:ext uri="{FF2B5EF4-FFF2-40B4-BE49-F238E27FC236}">
                <a16:creationId xmlns:a16="http://schemas.microsoft.com/office/drawing/2014/main" id="{B9AE7542-A02F-499D-9820-CB6C78093F22}"/>
              </a:ext>
            </a:extLst>
          </p:cNvPr>
          <p:cNvSpPr>
            <a:spLocks noChangeArrowheads="1"/>
          </p:cNvSpPr>
          <p:nvPr/>
        </p:nvSpPr>
        <p:spPr bwMode="auto">
          <a:xfrm>
            <a:off x="456432" y="4802797"/>
            <a:ext cx="80951" cy="80951"/>
          </a:xfrm>
          <a:prstGeom prst="rect">
            <a:avLst/>
          </a:prstGeom>
          <a:solidFill>
            <a:srgbClr val="0078D7"/>
          </a:solidFill>
          <a:ln>
            <a:noFill/>
          </a:ln>
        </p:spPr>
        <p:txBody>
          <a:bodyPr vert="horz" wrap="square" lIns="91427" tIns="45713" rIns="91427" bIns="45713" numCol="1" anchor="t" anchorCtr="0" compatLnSpc="1">
            <a:prstTxWarp prst="textNoShape">
              <a:avLst/>
            </a:prstTxWarp>
          </a:bodyPr>
          <a:lstStyle/>
          <a:p>
            <a:pPr defTabSz="932039"/>
            <a:endParaRPr lang="de-DE">
              <a:solidFill>
                <a:srgbClr val="FFFFFF"/>
              </a:solidFill>
            </a:endParaRPr>
          </a:p>
        </p:txBody>
      </p:sp>
      <p:sp>
        <p:nvSpPr>
          <p:cNvPr id="300" name="Rectangle 23">
            <a:extLst>
              <a:ext uri="{FF2B5EF4-FFF2-40B4-BE49-F238E27FC236}">
                <a16:creationId xmlns:a16="http://schemas.microsoft.com/office/drawing/2014/main" id="{8DBC7C93-1479-4B3E-93E0-0ADA79C309D5}"/>
              </a:ext>
            </a:extLst>
          </p:cNvPr>
          <p:cNvSpPr>
            <a:spLocks noChangeArrowheads="1"/>
          </p:cNvSpPr>
          <p:nvPr/>
        </p:nvSpPr>
        <p:spPr bwMode="auto">
          <a:xfrm>
            <a:off x="324688" y="4802797"/>
            <a:ext cx="80951" cy="80951"/>
          </a:xfrm>
          <a:prstGeom prst="rect">
            <a:avLst/>
          </a:prstGeom>
          <a:solidFill>
            <a:srgbClr val="0078D7"/>
          </a:solidFill>
          <a:ln>
            <a:noFill/>
          </a:ln>
        </p:spPr>
        <p:txBody>
          <a:bodyPr vert="horz" wrap="square" lIns="91427" tIns="45713" rIns="91427" bIns="45713" numCol="1" anchor="t" anchorCtr="0" compatLnSpc="1">
            <a:prstTxWarp prst="textNoShape">
              <a:avLst/>
            </a:prstTxWarp>
          </a:bodyPr>
          <a:lstStyle/>
          <a:p>
            <a:pPr defTabSz="932039"/>
            <a:endParaRPr lang="de-DE">
              <a:solidFill>
                <a:srgbClr val="FFFFFF"/>
              </a:solidFill>
            </a:endParaRPr>
          </a:p>
        </p:txBody>
      </p:sp>
      <p:sp>
        <p:nvSpPr>
          <p:cNvPr id="301" name="Rectangle 24">
            <a:extLst>
              <a:ext uri="{FF2B5EF4-FFF2-40B4-BE49-F238E27FC236}">
                <a16:creationId xmlns:a16="http://schemas.microsoft.com/office/drawing/2014/main" id="{64668EDB-B92D-47CB-836A-4EBF404B8098}"/>
              </a:ext>
            </a:extLst>
          </p:cNvPr>
          <p:cNvSpPr>
            <a:spLocks noChangeArrowheads="1"/>
          </p:cNvSpPr>
          <p:nvPr/>
        </p:nvSpPr>
        <p:spPr bwMode="auto">
          <a:xfrm>
            <a:off x="192944" y="4802797"/>
            <a:ext cx="80951" cy="80951"/>
          </a:xfrm>
          <a:prstGeom prst="rect">
            <a:avLst/>
          </a:prstGeom>
          <a:solidFill>
            <a:srgbClr val="0078D7"/>
          </a:solidFill>
          <a:ln>
            <a:noFill/>
          </a:ln>
        </p:spPr>
        <p:txBody>
          <a:bodyPr vert="horz" wrap="square" lIns="91427" tIns="45713" rIns="91427" bIns="45713" numCol="1" anchor="t" anchorCtr="0" compatLnSpc="1">
            <a:prstTxWarp prst="textNoShape">
              <a:avLst/>
            </a:prstTxWarp>
          </a:bodyPr>
          <a:lstStyle/>
          <a:p>
            <a:pPr defTabSz="932039"/>
            <a:endParaRPr lang="de-DE">
              <a:solidFill>
                <a:srgbClr val="FFFFFF"/>
              </a:solidFill>
            </a:endParaRPr>
          </a:p>
        </p:txBody>
      </p:sp>
      <p:sp>
        <p:nvSpPr>
          <p:cNvPr id="302" name="Rectangle 25">
            <a:extLst>
              <a:ext uri="{FF2B5EF4-FFF2-40B4-BE49-F238E27FC236}">
                <a16:creationId xmlns:a16="http://schemas.microsoft.com/office/drawing/2014/main" id="{46AFAE31-94B8-4F13-90C0-20CC6F5AB95C}"/>
              </a:ext>
            </a:extLst>
          </p:cNvPr>
          <p:cNvSpPr>
            <a:spLocks noChangeArrowheads="1"/>
          </p:cNvSpPr>
          <p:nvPr/>
        </p:nvSpPr>
        <p:spPr bwMode="auto">
          <a:xfrm>
            <a:off x="59613" y="4802797"/>
            <a:ext cx="80951" cy="80951"/>
          </a:xfrm>
          <a:prstGeom prst="rect">
            <a:avLst/>
          </a:prstGeom>
          <a:solidFill>
            <a:srgbClr val="0078D7"/>
          </a:solidFill>
          <a:ln>
            <a:noFill/>
          </a:ln>
        </p:spPr>
        <p:txBody>
          <a:bodyPr vert="horz" wrap="square" lIns="91427" tIns="45713" rIns="91427" bIns="45713" numCol="1" anchor="t" anchorCtr="0" compatLnSpc="1">
            <a:prstTxWarp prst="textNoShape">
              <a:avLst/>
            </a:prstTxWarp>
          </a:bodyPr>
          <a:lstStyle/>
          <a:p>
            <a:pPr defTabSz="932039"/>
            <a:endParaRPr lang="de-DE">
              <a:solidFill>
                <a:srgbClr val="FFFFFF"/>
              </a:solidFill>
            </a:endParaRPr>
          </a:p>
        </p:txBody>
      </p:sp>
      <p:sp>
        <p:nvSpPr>
          <p:cNvPr id="303" name="Rectangle 26">
            <a:extLst>
              <a:ext uri="{FF2B5EF4-FFF2-40B4-BE49-F238E27FC236}">
                <a16:creationId xmlns:a16="http://schemas.microsoft.com/office/drawing/2014/main" id="{A9346258-E38D-4A4E-8409-09A0F2F824BB}"/>
              </a:ext>
            </a:extLst>
          </p:cNvPr>
          <p:cNvSpPr>
            <a:spLocks noChangeArrowheads="1"/>
          </p:cNvSpPr>
          <p:nvPr/>
        </p:nvSpPr>
        <p:spPr bwMode="auto">
          <a:xfrm>
            <a:off x="456432" y="4925017"/>
            <a:ext cx="80951" cy="80951"/>
          </a:xfrm>
          <a:prstGeom prst="rect">
            <a:avLst/>
          </a:prstGeom>
          <a:solidFill>
            <a:srgbClr val="0078D7"/>
          </a:solidFill>
          <a:ln>
            <a:noFill/>
          </a:ln>
        </p:spPr>
        <p:txBody>
          <a:bodyPr vert="horz" wrap="square" lIns="91427" tIns="45713" rIns="91427" bIns="45713" numCol="1" anchor="t" anchorCtr="0" compatLnSpc="1">
            <a:prstTxWarp prst="textNoShape">
              <a:avLst/>
            </a:prstTxWarp>
          </a:bodyPr>
          <a:lstStyle/>
          <a:p>
            <a:pPr defTabSz="932039"/>
            <a:endParaRPr lang="de-DE">
              <a:solidFill>
                <a:srgbClr val="FFFFFF"/>
              </a:solidFill>
            </a:endParaRPr>
          </a:p>
        </p:txBody>
      </p:sp>
      <p:sp>
        <p:nvSpPr>
          <p:cNvPr id="304" name="Rectangle 27">
            <a:extLst>
              <a:ext uri="{FF2B5EF4-FFF2-40B4-BE49-F238E27FC236}">
                <a16:creationId xmlns:a16="http://schemas.microsoft.com/office/drawing/2014/main" id="{371E200D-98F9-429F-8AB5-079EC0754E14}"/>
              </a:ext>
            </a:extLst>
          </p:cNvPr>
          <p:cNvSpPr>
            <a:spLocks noChangeArrowheads="1"/>
          </p:cNvSpPr>
          <p:nvPr/>
        </p:nvSpPr>
        <p:spPr bwMode="auto">
          <a:xfrm>
            <a:off x="324688" y="4925017"/>
            <a:ext cx="80951" cy="80951"/>
          </a:xfrm>
          <a:prstGeom prst="rect">
            <a:avLst/>
          </a:prstGeom>
          <a:solidFill>
            <a:srgbClr val="0078D7"/>
          </a:solidFill>
          <a:ln>
            <a:noFill/>
          </a:ln>
        </p:spPr>
        <p:txBody>
          <a:bodyPr vert="horz" wrap="square" lIns="91427" tIns="45713" rIns="91427" bIns="45713" numCol="1" anchor="t" anchorCtr="0" compatLnSpc="1">
            <a:prstTxWarp prst="textNoShape">
              <a:avLst/>
            </a:prstTxWarp>
          </a:bodyPr>
          <a:lstStyle/>
          <a:p>
            <a:pPr defTabSz="932039"/>
            <a:endParaRPr lang="de-DE">
              <a:solidFill>
                <a:srgbClr val="FFFFFF"/>
              </a:solidFill>
            </a:endParaRPr>
          </a:p>
        </p:txBody>
      </p:sp>
      <p:sp>
        <p:nvSpPr>
          <p:cNvPr id="305" name="Rectangle 28">
            <a:extLst>
              <a:ext uri="{FF2B5EF4-FFF2-40B4-BE49-F238E27FC236}">
                <a16:creationId xmlns:a16="http://schemas.microsoft.com/office/drawing/2014/main" id="{65187428-761A-4CA4-8EC5-FC5D47DD9CCC}"/>
              </a:ext>
            </a:extLst>
          </p:cNvPr>
          <p:cNvSpPr>
            <a:spLocks noChangeArrowheads="1"/>
          </p:cNvSpPr>
          <p:nvPr/>
        </p:nvSpPr>
        <p:spPr bwMode="auto">
          <a:xfrm>
            <a:off x="192944" y="4925017"/>
            <a:ext cx="80951" cy="80951"/>
          </a:xfrm>
          <a:prstGeom prst="rect">
            <a:avLst/>
          </a:prstGeom>
          <a:solidFill>
            <a:srgbClr val="0078D7"/>
          </a:solidFill>
          <a:ln>
            <a:noFill/>
          </a:ln>
        </p:spPr>
        <p:txBody>
          <a:bodyPr vert="horz" wrap="square" lIns="91427" tIns="45713" rIns="91427" bIns="45713" numCol="1" anchor="t" anchorCtr="0" compatLnSpc="1">
            <a:prstTxWarp prst="textNoShape">
              <a:avLst/>
            </a:prstTxWarp>
          </a:bodyPr>
          <a:lstStyle/>
          <a:p>
            <a:pPr defTabSz="932039"/>
            <a:endParaRPr lang="de-DE">
              <a:solidFill>
                <a:srgbClr val="FFFFFF"/>
              </a:solidFill>
            </a:endParaRPr>
          </a:p>
        </p:txBody>
      </p:sp>
      <p:sp>
        <p:nvSpPr>
          <p:cNvPr id="306" name="Rectangle 29">
            <a:extLst>
              <a:ext uri="{FF2B5EF4-FFF2-40B4-BE49-F238E27FC236}">
                <a16:creationId xmlns:a16="http://schemas.microsoft.com/office/drawing/2014/main" id="{FAABB749-1CD7-4A49-BD70-6FFA3F3C10E7}"/>
              </a:ext>
            </a:extLst>
          </p:cNvPr>
          <p:cNvSpPr>
            <a:spLocks noChangeArrowheads="1"/>
          </p:cNvSpPr>
          <p:nvPr/>
        </p:nvSpPr>
        <p:spPr bwMode="auto">
          <a:xfrm>
            <a:off x="59613" y="4925017"/>
            <a:ext cx="80951" cy="80951"/>
          </a:xfrm>
          <a:prstGeom prst="rect">
            <a:avLst/>
          </a:prstGeom>
          <a:solidFill>
            <a:srgbClr val="0078D7"/>
          </a:solidFill>
          <a:ln>
            <a:noFill/>
          </a:ln>
        </p:spPr>
        <p:txBody>
          <a:bodyPr vert="horz" wrap="square" lIns="91427" tIns="45713" rIns="91427" bIns="45713" numCol="1" anchor="t" anchorCtr="0" compatLnSpc="1">
            <a:prstTxWarp prst="textNoShape">
              <a:avLst/>
            </a:prstTxWarp>
          </a:bodyPr>
          <a:lstStyle/>
          <a:p>
            <a:pPr defTabSz="932039"/>
            <a:endParaRPr lang="de-DE">
              <a:solidFill>
                <a:srgbClr val="FFFFFF"/>
              </a:solidFill>
            </a:endParaRPr>
          </a:p>
        </p:txBody>
      </p:sp>
      <p:sp>
        <p:nvSpPr>
          <p:cNvPr id="307" name="Rectangle 30">
            <a:extLst>
              <a:ext uri="{FF2B5EF4-FFF2-40B4-BE49-F238E27FC236}">
                <a16:creationId xmlns:a16="http://schemas.microsoft.com/office/drawing/2014/main" id="{FD8CC899-97F6-46B8-BB7B-9C2896CACADA}"/>
              </a:ext>
            </a:extLst>
          </p:cNvPr>
          <p:cNvSpPr>
            <a:spLocks noChangeArrowheads="1"/>
          </p:cNvSpPr>
          <p:nvPr/>
        </p:nvSpPr>
        <p:spPr bwMode="auto">
          <a:xfrm>
            <a:off x="456432" y="5047237"/>
            <a:ext cx="80951" cy="82538"/>
          </a:xfrm>
          <a:prstGeom prst="rect">
            <a:avLst/>
          </a:prstGeom>
          <a:solidFill>
            <a:srgbClr val="0078D7"/>
          </a:solidFill>
          <a:ln>
            <a:noFill/>
          </a:ln>
        </p:spPr>
        <p:txBody>
          <a:bodyPr vert="horz" wrap="square" lIns="91427" tIns="45713" rIns="91427" bIns="45713" numCol="1" anchor="t" anchorCtr="0" compatLnSpc="1">
            <a:prstTxWarp prst="textNoShape">
              <a:avLst/>
            </a:prstTxWarp>
          </a:bodyPr>
          <a:lstStyle/>
          <a:p>
            <a:pPr defTabSz="932039"/>
            <a:endParaRPr lang="de-DE">
              <a:solidFill>
                <a:srgbClr val="FFFFFF"/>
              </a:solidFill>
            </a:endParaRPr>
          </a:p>
        </p:txBody>
      </p:sp>
      <p:sp>
        <p:nvSpPr>
          <p:cNvPr id="308" name="Rectangle 31">
            <a:extLst>
              <a:ext uri="{FF2B5EF4-FFF2-40B4-BE49-F238E27FC236}">
                <a16:creationId xmlns:a16="http://schemas.microsoft.com/office/drawing/2014/main" id="{085E6BA7-89EB-4C82-BA93-672F2F4B4733}"/>
              </a:ext>
            </a:extLst>
          </p:cNvPr>
          <p:cNvSpPr>
            <a:spLocks noChangeArrowheads="1"/>
          </p:cNvSpPr>
          <p:nvPr/>
        </p:nvSpPr>
        <p:spPr bwMode="auto">
          <a:xfrm>
            <a:off x="324688" y="5047237"/>
            <a:ext cx="80951" cy="82538"/>
          </a:xfrm>
          <a:prstGeom prst="rect">
            <a:avLst/>
          </a:prstGeom>
          <a:solidFill>
            <a:srgbClr val="0078D7"/>
          </a:solidFill>
          <a:ln>
            <a:noFill/>
          </a:ln>
        </p:spPr>
        <p:txBody>
          <a:bodyPr vert="horz" wrap="square" lIns="91427" tIns="45713" rIns="91427" bIns="45713" numCol="1" anchor="t" anchorCtr="0" compatLnSpc="1">
            <a:prstTxWarp prst="textNoShape">
              <a:avLst/>
            </a:prstTxWarp>
          </a:bodyPr>
          <a:lstStyle/>
          <a:p>
            <a:pPr defTabSz="932039"/>
            <a:endParaRPr lang="de-DE">
              <a:solidFill>
                <a:srgbClr val="FFFFFF"/>
              </a:solidFill>
            </a:endParaRPr>
          </a:p>
        </p:txBody>
      </p:sp>
      <p:sp>
        <p:nvSpPr>
          <p:cNvPr id="309" name="Rectangle 32">
            <a:extLst>
              <a:ext uri="{FF2B5EF4-FFF2-40B4-BE49-F238E27FC236}">
                <a16:creationId xmlns:a16="http://schemas.microsoft.com/office/drawing/2014/main" id="{9B8DC736-CEC0-4174-BEFF-D5761016B3BF}"/>
              </a:ext>
            </a:extLst>
          </p:cNvPr>
          <p:cNvSpPr>
            <a:spLocks noChangeArrowheads="1"/>
          </p:cNvSpPr>
          <p:nvPr/>
        </p:nvSpPr>
        <p:spPr bwMode="auto">
          <a:xfrm>
            <a:off x="192944" y="5047237"/>
            <a:ext cx="80951" cy="82538"/>
          </a:xfrm>
          <a:prstGeom prst="rect">
            <a:avLst/>
          </a:prstGeom>
          <a:solidFill>
            <a:srgbClr val="0078D7"/>
          </a:solidFill>
          <a:ln>
            <a:noFill/>
          </a:ln>
        </p:spPr>
        <p:txBody>
          <a:bodyPr vert="horz" wrap="square" lIns="91427" tIns="45713" rIns="91427" bIns="45713" numCol="1" anchor="t" anchorCtr="0" compatLnSpc="1">
            <a:prstTxWarp prst="textNoShape">
              <a:avLst/>
            </a:prstTxWarp>
          </a:bodyPr>
          <a:lstStyle/>
          <a:p>
            <a:pPr defTabSz="932039"/>
            <a:endParaRPr lang="de-DE">
              <a:solidFill>
                <a:srgbClr val="FFFFFF"/>
              </a:solidFill>
            </a:endParaRPr>
          </a:p>
        </p:txBody>
      </p:sp>
      <p:sp>
        <p:nvSpPr>
          <p:cNvPr id="310" name="Rectangle 33">
            <a:extLst>
              <a:ext uri="{FF2B5EF4-FFF2-40B4-BE49-F238E27FC236}">
                <a16:creationId xmlns:a16="http://schemas.microsoft.com/office/drawing/2014/main" id="{32E91993-C6F7-4ABC-8B88-2F4A3632EBFE}"/>
              </a:ext>
            </a:extLst>
          </p:cNvPr>
          <p:cNvSpPr>
            <a:spLocks noChangeArrowheads="1"/>
          </p:cNvSpPr>
          <p:nvPr/>
        </p:nvSpPr>
        <p:spPr bwMode="auto">
          <a:xfrm>
            <a:off x="59613" y="5047237"/>
            <a:ext cx="80951" cy="82538"/>
          </a:xfrm>
          <a:prstGeom prst="rect">
            <a:avLst/>
          </a:prstGeom>
          <a:solidFill>
            <a:srgbClr val="0078D7"/>
          </a:solidFill>
          <a:ln>
            <a:noFill/>
          </a:ln>
        </p:spPr>
        <p:txBody>
          <a:bodyPr vert="horz" wrap="square" lIns="91427" tIns="45713" rIns="91427" bIns="45713" numCol="1" anchor="t" anchorCtr="0" compatLnSpc="1">
            <a:prstTxWarp prst="textNoShape">
              <a:avLst/>
            </a:prstTxWarp>
          </a:bodyPr>
          <a:lstStyle/>
          <a:p>
            <a:pPr defTabSz="932039"/>
            <a:endParaRPr lang="de-DE">
              <a:solidFill>
                <a:srgbClr val="FFFFFF"/>
              </a:solidFill>
            </a:endParaRPr>
          </a:p>
        </p:txBody>
      </p:sp>
      <p:sp>
        <p:nvSpPr>
          <p:cNvPr id="311" name="Rectangle 34">
            <a:extLst>
              <a:ext uri="{FF2B5EF4-FFF2-40B4-BE49-F238E27FC236}">
                <a16:creationId xmlns:a16="http://schemas.microsoft.com/office/drawing/2014/main" id="{119E0D7A-0432-45AF-97AA-DF2F6BBAAF7F}"/>
              </a:ext>
            </a:extLst>
          </p:cNvPr>
          <p:cNvSpPr>
            <a:spLocks noChangeArrowheads="1"/>
          </p:cNvSpPr>
          <p:nvPr/>
        </p:nvSpPr>
        <p:spPr bwMode="auto">
          <a:xfrm>
            <a:off x="456432" y="5169457"/>
            <a:ext cx="80951" cy="82538"/>
          </a:xfrm>
          <a:prstGeom prst="rect">
            <a:avLst/>
          </a:prstGeom>
          <a:solidFill>
            <a:srgbClr val="0078D7"/>
          </a:solidFill>
          <a:ln>
            <a:noFill/>
          </a:ln>
        </p:spPr>
        <p:txBody>
          <a:bodyPr vert="horz" wrap="square" lIns="91427" tIns="45713" rIns="91427" bIns="45713" numCol="1" anchor="t" anchorCtr="0" compatLnSpc="1">
            <a:prstTxWarp prst="textNoShape">
              <a:avLst/>
            </a:prstTxWarp>
          </a:bodyPr>
          <a:lstStyle/>
          <a:p>
            <a:pPr defTabSz="932039"/>
            <a:endParaRPr lang="de-DE">
              <a:solidFill>
                <a:srgbClr val="FFFFFF"/>
              </a:solidFill>
            </a:endParaRPr>
          </a:p>
        </p:txBody>
      </p:sp>
      <p:sp>
        <p:nvSpPr>
          <p:cNvPr id="312" name="Rectangle 35">
            <a:extLst>
              <a:ext uri="{FF2B5EF4-FFF2-40B4-BE49-F238E27FC236}">
                <a16:creationId xmlns:a16="http://schemas.microsoft.com/office/drawing/2014/main" id="{83E247A4-15A9-4C19-A236-D2B238E2537A}"/>
              </a:ext>
            </a:extLst>
          </p:cNvPr>
          <p:cNvSpPr>
            <a:spLocks noChangeArrowheads="1"/>
          </p:cNvSpPr>
          <p:nvPr/>
        </p:nvSpPr>
        <p:spPr bwMode="auto">
          <a:xfrm>
            <a:off x="324688" y="5169457"/>
            <a:ext cx="80951" cy="82538"/>
          </a:xfrm>
          <a:prstGeom prst="rect">
            <a:avLst/>
          </a:prstGeom>
          <a:solidFill>
            <a:srgbClr val="0078D7"/>
          </a:solidFill>
          <a:ln>
            <a:noFill/>
          </a:ln>
        </p:spPr>
        <p:txBody>
          <a:bodyPr vert="horz" wrap="square" lIns="91427" tIns="45713" rIns="91427" bIns="45713" numCol="1" anchor="t" anchorCtr="0" compatLnSpc="1">
            <a:prstTxWarp prst="textNoShape">
              <a:avLst/>
            </a:prstTxWarp>
          </a:bodyPr>
          <a:lstStyle/>
          <a:p>
            <a:pPr defTabSz="932039"/>
            <a:endParaRPr lang="de-DE">
              <a:solidFill>
                <a:srgbClr val="FFFFFF"/>
              </a:solidFill>
            </a:endParaRPr>
          </a:p>
        </p:txBody>
      </p:sp>
      <p:sp>
        <p:nvSpPr>
          <p:cNvPr id="313" name="Rectangle 36">
            <a:extLst>
              <a:ext uri="{FF2B5EF4-FFF2-40B4-BE49-F238E27FC236}">
                <a16:creationId xmlns:a16="http://schemas.microsoft.com/office/drawing/2014/main" id="{78EDBE77-29BD-48D8-AA2C-3D4BC203B50A}"/>
              </a:ext>
            </a:extLst>
          </p:cNvPr>
          <p:cNvSpPr>
            <a:spLocks noChangeArrowheads="1"/>
          </p:cNvSpPr>
          <p:nvPr/>
        </p:nvSpPr>
        <p:spPr bwMode="auto">
          <a:xfrm>
            <a:off x="192944" y="5169457"/>
            <a:ext cx="80951" cy="82538"/>
          </a:xfrm>
          <a:prstGeom prst="rect">
            <a:avLst/>
          </a:prstGeom>
          <a:solidFill>
            <a:srgbClr val="0078D7"/>
          </a:solidFill>
          <a:ln>
            <a:noFill/>
          </a:ln>
        </p:spPr>
        <p:txBody>
          <a:bodyPr vert="horz" wrap="square" lIns="91427" tIns="45713" rIns="91427" bIns="45713" numCol="1" anchor="t" anchorCtr="0" compatLnSpc="1">
            <a:prstTxWarp prst="textNoShape">
              <a:avLst/>
            </a:prstTxWarp>
          </a:bodyPr>
          <a:lstStyle/>
          <a:p>
            <a:pPr defTabSz="932039"/>
            <a:endParaRPr lang="de-DE">
              <a:solidFill>
                <a:srgbClr val="FFFFFF"/>
              </a:solidFill>
            </a:endParaRPr>
          </a:p>
        </p:txBody>
      </p:sp>
      <p:sp>
        <p:nvSpPr>
          <p:cNvPr id="314" name="Rectangle 37">
            <a:extLst>
              <a:ext uri="{FF2B5EF4-FFF2-40B4-BE49-F238E27FC236}">
                <a16:creationId xmlns:a16="http://schemas.microsoft.com/office/drawing/2014/main" id="{74E48C37-15AA-46CC-8D3D-32194680A1E7}"/>
              </a:ext>
            </a:extLst>
          </p:cNvPr>
          <p:cNvSpPr>
            <a:spLocks noChangeArrowheads="1"/>
          </p:cNvSpPr>
          <p:nvPr/>
        </p:nvSpPr>
        <p:spPr bwMode="auto">
          <a:xfrm>
            <a:off x="59613" y="5169457"/>
            <a:ext cx="80951" cy="82538"/>
          </a:xfrm>
          <a:prstGeom prst="rect">
            <a:avLst/>
          </a:prstGeom>
          <a:solidFill>
            <a:srgbClr val="0078D7"/>
          </a:solidFill>
          <a:ln>
            <a:noFill/>
          </a:ln>
        </p:spPr>
        <p:txBody>
          <a:bodyPr vert="horz" wrap="square" lIns="91427" tIns="45713" rIns="91427" bIns="45713" numCol="1" anchor="t" anchorCtr="0" compatLnSpc="1">
            <a:prstTxWarp prst="textNoShape">
              <a:avLst/>
            </a:prstTxWarp>
          </a:bodyPr>
          <a:lstStyle/>
          <a:p>
            <a:pPr defTabSz="932039"/>
            <a:endParaRPr lang="de-DE">
              <a:solidFill>
                <a:srgbClr val="FFFFFF"/>
              </a:solidFill>
            </a:endParaRPr>
          </a:p>
        </p:txBody>
      </p:sp>
      <p:sp>
        <p:nvSpPr>
          <p:cNvPr id="315" name="Rectangle 38">
            <a:extLst>
              <a:ext uri="{FF2B5EF4-FFF2-40B4-BE49-F238E27FC236}">
                <a16:creationId xmlns:a16="http://schemas.microsoft.com/office/drawing/2014/main" id="{2187FC50-70C7-466D-9B04-FBED601359F9}"/>
              </a:ext>
            </a:extLst>
          </p:cNvPr>
          <p:cNvSpPr>
            <a:spLocks noChangeArrowheads="1"/>
          </p:cNvSpPr>
          <p:nvPr/>
        </p:nvSpPr>
        <p:spPr bwMode="auto">
          <a:xfrm>
            <a:off x="456432" y="5293264"/>
            <a:ext cx="80951" cy="80951"/>
          </a:xfrm>
          <a:prstGeom prst="rect">
            <a:avLst/>
          </a:prstGeom>
          <a:solidFill>
            <a:srgbClr val="0078D7"/>
          </a:solidFill>
          <a:ln>
            <a:noFill/>
          </a:ln>
        </p:spPr>
        <p:txBody>
          <a:bodyPr vert="horz" wrap="square" lIns="91427" tIns="45713" rIns="91427" bIns="45713" numCol="1" anchor="t" anchorCtr="0" compatLnSpc="1">
            <a:prstTxWarp prst="textNoShape">
              <a:avLst/>
            </a:prstTxWarp>
          </a:bodyPr>
          <a:lstStyle/>
          <a:p>
            <a:pPr defTabSz="932039"/>
            <a:endParaRPr lang="de-DE">
              <a:solidFill>
                <a:srgbClr val="FFFFFF"/>
              </a:solidFill>
            </a:endParaRPr>
          </a:p>
        </p:txBody>
      </p:sp>
      <p:sp>
        <p:nvSpPr>
          <p:cNvPr id="316" name="Rectangle 39">
            <a:extLst>
              <a:ext uri="{FF2B5EF4-FFF2-40B4-BE49-F238E27FC236}">
                <a16:creationId xmlns:a16="http://schemas.microsoft.com/office/drawing/2014/main" id="{678A853C-AFBA-4657-8FC9-6AB3A12515C9}"/>
              </a:ext>
            </a:extLst>
          </p:cNvPr>
          <p:cNvSpPr>
            <a:spLocks noChangeArrowheads="1"/>
          </p:cNvSpPr>
          <p:nvPr/>
        </p:nvSpPr>
        <p:spPr bwMode="auto">
          <a:xfrm>
            <a:off x="324688" y="5293264"/>
            <a:ext cx="80951" cy="80951"/>
          </a:xfrm>
          <a:prstGeom prst="rect">
            <a:avLst/>
          </a:prstGeom>
          <a:solidFill>
            <a:srgbClr val="0078D7"/>
          </a:solidFill>
          <a:ln>
            <a:noFill/>
          </a:ln>
        </p:spPr>
        <p:txBody>
          <a:bodyPr vert="horz" wrap="square" lIns="91427" tIns="45713" rIns="91427" bIns="45713" numCol="1" anchor="t" anchorCtr="0" compatLnSpc="1">
            <a:prstTxWarp prst="textNoShape">
              <a:avLst/>
            </a:prstTxWarp>
          </a:bodyPr>
          <a:lstStyle/>
          <a:p>
            <a:pPr defTabSz="932039"/>
            <a:endParaRPr lang="de-DE">
              <a:solidFill>
                <a:srgbClr val="FFFFFF"/>
              </a:solidFill>
            </a:endParaRPr>
          </a:p>
        </p:txBody>
      </p:sp>
      <p:sp>
        <p:nvSpPr>
          <p:cNvPr id="317" name="Rectangle 40">
            <a:extLst>
              <a:ext uri="{FF2B5EF4-FFF2-40B4-BE49-F238E27FC236}">
                <a16:creationId xmlns:a16="http://schemas.microsoft.com/office/drawing/2014/main" id="{981E180E-0FAD-483B-9924-72A73599BF37}"/>
              </a:ext>
            </a:extLst>
          </p:cNvPr>
          <p:cNvSpPr>
            <a:spLocks noChangeArrowheads="1"/>
          </p:cNvSpPr>
          <p:nvPr/>
        </p:nvSpPr>
        <p:spPr bwMode="auto">
          <a:xfrm>
            <a:off x="192944" y="5293264"/>
            <a:ext cx="80951" cy="80951"/>
          </a:xfrm>
          <a:prstGeom prst="rect">
            <a:avLst/>
          </a:prstGeom>
          <a:solidFill>
            <a:srgbClr val="0078D7"/>
          </a:solidFill>
          <a:ln>
            <a:noFill/>
          </a:ln>
        </p:spPr>
        <p:txBody>
          <a:bodyPr vert="horz" wrap="square" lIns="91427" tIns="45713" rIns="91427" bIns="45713" numCol="1" anchor="t" anchorCtr="0" compatLnSpc="1">
            <a:prstTxWarp prst="textNoShape">
              <a:avLst/>
            </a:prstTxWarp>
          </a:bodyPr>
          <a:lstStyle/>
          <a:p>
            <a:pPr defTabSz="932039"/>
            <a:endParaRPr lang="de-DE">
              <a:solidFill>
                <a:srgbClr val="FFFFFF"/>
              </a:solidFill>
            </a:endParaRPr>
          </a:p>
        </p:txBody>
      </p:sp>
      <p:sp>
        <p:nvSpPr>
          <p:cNvPr id="318" name="Rectangle 41">
            <a:extLst>
              <a:ext uri="{FF2B5EF4-FFF2-40B4-BE49-F238E27FC236}">
                <a16:creationId xmlns:a16="http://schemas.microsoft.com/office/drawing/2014/main" id="{D8EB9FE5-3FAB-4138-9E99-C970539E74A7}"/>
              </a:ext>
            </a:extLst>
          </p:cNvPr>
          <p:cNvSpPr>
            <a:spLocks noChangeArrowheads="1"/>
          </p:cNvSpPr>
          <p:nvPr/>
        </p:nvSpPr>
        <p:spPr bwMode="auto">
          <a:xfrm>
            <a:off x="59613" y="5293264"/>
            <a:ext cx="80951" cy="80951"/>
          </a:xfrm>
          <a:prstGeom prst="rect">
            <a:avLst/>
          </a:prstGeom>
          <a:solidFill>
            <a:srgbClr val="0078D7"/>
          </a:solidFill>
          <a:ln>
            <a:noFill/>
          </a:ln>
        </p:spPr>
        <p:txBody>
          <a:bodyPr vert="horz" wrap="square" lIns="91427" tIns="45713" rIns="91427" bIns="45713" numCol="1" anchor="t" anchorCtr="0" compatLnSpc="1">
            <a:prstTxWarp prst="textNoShape">
              <a:avLst/>
            </a:prstTxWarp>
          </a:bodyPr>
          <a:lstStyle/>
          <a:p>
            <a:pPr defTabSz="932039"/>
            <a:endParaRPr lang="de-DE">
              <a:solidFill>
                <a:srgbClr val="FFFFFF"/>
              </a:solidFill>
            </a:endParaRPr>
          </a:p>
        </p:txBody>
      </p:sp>
      <p:sp>
        <p:nvSpPr>
          <p:cNvPr id="319" name="Rectangle 42">
            <a:extLst>
              <a:ext uri="{FF2B5EF4-FFF2-40B4-BE49-F238E27FC236}">
                <a16:creationId xmlns:a16="http://schemas.microsoft.com/office/drawing/2014/main" id="{B8BFD321-DE5F-46FE-B0E1-B447460E56DB}"/>
              </a:ext>
            </a:extLst>
          </p:cNvPr>
          <p:cNvSpPr>
            <a:spLocks noChangeArrowheads="1"/>
          </p:cNvSpPr>
          <p:nvPr/>
        </p:nvSpPr>
        <p:spPr bwMode="auto">
          <a:xfrm>
            <a:off x="456432" y="5415485"/>
            <a:ext cx="80951" cy="80951"/>
          </a:xfrm>
          <a:prstGeom prst="rect">
            <a:avLst/>
          </a:prstGeom>
          <a:solidFill>
            <a:srgbClr val="0078D7"/>
          </a:solidFill>
          <a:ln>
            <a:noFill/>
          </a:ln>
        </p:spPr>
        <p:txBody>
          <a:bodyPr vert="horz" wrap="square" lIns="91427" tIns="45713" rIns="91427" bIns="45713" numCol="1" anchor="t" anchorCtr="0" compatLnSpc="1">
            <a:prstTxWarp prst="textNoShape">
              <a:avLst/>
            </a:prstTxWarp>
          </a:bodyPr>
          <a:lstStyle/>
          <a:p>
            <a:pPr defTabSz="932039"/>
            <a:endParaRPr lang="de-DE">
              <a:solidFill>
                <a:srgbClr val="FFFFFF"/>
              </a:solidFill>
            </a:endParaRPr>
          </a:p>
        </p:txBody>
      </p:sp>
      <p:sp>
        <p:nvSpPr>
          <p:cNvPr id="320" name="Rectangle 43">
            <a:extLst>
              <a:ext uri="{FF2B5EF4-FFF2-40B4-BE49-F238E27FC236}">
                <a16:creationId xmlns:a16="http://schemas.microsoft.com/office/drawing/2014/main" id="{3F72498F-29A7-411F-9228-5C7E00C85987}"/>
              </a:ext>
            </a:extLst>
          </p:cNvPr>
          <p:cNvSpPr>
            <a:spLocks noChangeArrowheads="1"/>
          </p:cNvSpPr>
          <p:nvPr/>
        </p:nvSpPr>
        <p:spPr bwMode="auto">
          <a:xfrm>
            <a:off x="324688" y="5415485"/>
            <a:ext cx="80951" cy="80951"/>
          </a:xfrm>
          <a:prstGeom prst="rect">
            <a:avLst/>
          </a:prstGeom>
          <a:solidFill>
            <a:srgbClr val="0078D7"/>
          </a:solidFill>
          <a:ln>
            <a:noFill/>
          </a:ln>
        </p:spPr>
        <p:txBody>
          <a:bodyPr vert="horz" wrap="square" lIns="91427" tIns="45713" rIns="91427" bIns="45713" numCol="1" anchor="t" anchorCtr="0" compatLnSpc="1">
            <a:prstTxWarp prst="textNoShape">
              <a:avLst/>
            </a:prstTxWarp>
          </a:bodyPr>
          <a:lstStyle/>
          <a:p>
            <a:pPr defTabSz="932039"/>
            <a:endParaRPr lang="de-DE">
              <a:solidFill>
                <a:srgbClr val="FFFFFF"/>
              </a:solidFill>
            </a:endParaRPr>
          </a:p>
        </p:txBody>
      </p:sp>
      <p:sp>
        <p:nvSpPr>
          <p:cNvPr id="321" name="Rectangle 44">
            <a:extLst>
              <a:ext uri="{FF2B5EF4-FFF2-40B4-BE49-F238E27FC236}">
                <a16:creationId xmlns:a16="http://schemas.microsoft.com/office/drawing/2014/main" id="{C9B52BDD-0A18-46CC-883A-38C207F43F3B}"/>
              </a:ext>
            </a:extLst>
          </p:cNvPr>
          <p:cNvSpPr>
            <a:spLocks noChangeArrowheads="1"/>
          </p:cNvSpPr>
          <p:nvPr/>
        </p:nvSpPr>
        <p:spPr bwMode="auto">
          <a:xfrm>
            <a:off x="192944" y="5415485"/>
            <a:ext cx="80951" cy="80951"/>
          </a:xfrm>
          <a:prstGeom prst="rect">
            <a:avLst/>
          </a:prstGeom>
          <a:solidFill>
            <a:srgbClr val="0078D7"/>
          </a:solidFill>
          <a:ln>
            <a:noFill/>
          </a:ln>
        </p:spPr>
        <p:txBody>
          <a:bodyPr vert="horz" wrap="square" lIns="91427" tIns="45713" rIns="91427" bIns="45713" numCol="1" anchor="t" anchorCtr="0" compatLnSpc="1">
            <a:prstTxWarp prst="textNoShape">
              <a:avLst/>
            </a:prstTxWarp>
          </a:bodyPr>
          <a:lstStyle/>
          <a:p>
            <a:pPr defTabSz="932039"/>
            <a:endParaRPr lang="de-DE">
              <a:solidFill>
                <a:srgbClr val="FFFFFF"/>
              </a:solidFill>
            </a:endParaRPr>
          </a:p>
        </p:txBody>
      </p:sp>
      <p:sp>
        <p:nvSpPr>
          <p:cNvPr id="322" name="Rectangle 45">
            <a:extLst>
              <a:ext uri="{FF2B5EF4-FFF2-40B4-BE49-F238E27FC236}">
                <a16:creationId xmlns:a16="http://schemas.microsoft.com/office/drawing/2014/main" id="{3EC1679E-FD5C-46ED-B5A2-3F1591B7EE3B}"/>
              </a:ext>
            </a:extLst>
          </p:cNvPr>
          <p:cNvSpPr>
            <a:spLocks noChangeArrowheads="1"/>
          </p:cNvSpPr>
          <p:nvPr/>
        </p:nvSpPr>
        <p:spPr bwMode="auto">
          <a:xfrm>
            <a:off x="59613" y="5415485"/>
            <a:ext cx="80951" cy="80951"/>
          </a:xfrm>
          <a:prstGeom prst="rect">
            <a:avLst/>
          </a:prstGeom>
          <a:solidFill>
            <a:srgbClr val="0078D7"/>
          </a:solidFill>
          <a:ln>
            <a:noFill/>
          </a:ln>
        </p:spPr>
        <p:txBody>
          <a:bodyPr vert="horz" wrap="square" lIns="91427" tIns="45713" rIns="91427" bIns="45713" numCol="1" anchor="t" anchorCtr="0" compatLnSpc="1">
            <a:prstTxWarp prst="textNoShape">
              <a:avLst/>
            </a:prstTxWarp>
          </a:bodyPr>
          <a:lstStyle/>
          <a:p>
            <a:pPr defTabSz="932039"/>
            <a:endParaRPr lang="de-DE">
              <a:solidFill>
                <a:srgbClr val="FFFFFF"/>
              </a:solidFill>
            </a:endParaRPr>
          </a:p>
        </p:txBody>
      </p:sp>
      <p:sp>
        <p:nvSpPr>
          <p:cNvPr id="323" name="Rectangle 46">
            <a:extLst>
              <a:ext uri="{FF2B5EF4-FFF2-40B4-BE49-F238E27FC236}">
                <a16:creationId xmlns:a16="http://schemas.microsoft.com/office/drawing/2014/main" id="{F950F8ED-269C-45F7-950A-35C432F1DBFC}"/>
              </a:ext>
            </a:extLst>
          </p:cNvPr>
          <p:cNvSpPr>
            <a:spLocks noChangeArrowheads="1"/>
          </p:cNvSpPr>
          <p:nvPr/>
        </p:nvSpPr>
        <p:spPr bwMode="auto">
          <a:xfrm>
            <a:off x="456432" y="5539293"/>
            <a:ext cx="80951" cy="80951"/>
          </a:xfrm>
          <a:prstGeom prst="rect">
            <a:avLst/>
          </a:prstGeom>
          <a:solidFill>
            <a:srgbClr val="0078D7"/>
          </a:solidFill>
          <a:ln>
            <a:noFill/>
          </a:ln>
        </p:spPr>
        <p:txBody>
          <a:bodyPr vert="horz" wrap="square" lIns="91427" tIns="45713" rIns="91427" bIns="45713" numCol="1" anchor="t" anchorCtr="0" compatLnSpc="1">
            <a:prstTxWarp prst="textNoShape">
              <a:avLst/>
            </a:prstTxWarp>
          </a:bodyPr>
          <a:lstStyle/>
          <a:p>
            <a:pPr defTabSz="932039"/>
            <a:endParaRPr lang="de-DE">
              <a:solidFill>
                <a:srgbClr val="FFFFFF"/>
              </a:solidFill>
            </a:endParaRPr>
          </a:p>
        </p:txBody>
      </p:sp>
      <p:sp>
        <p:nvSpPr>
          <p:cNvPr id="324" name="Rectangle 47">
            <a:extLst>
              <a:ext uri="{FF2B5EF4-FFF2-40B4-BE49-F238E27FC236}">
                <a16:creationId xmlns:a16="http://schemas.microsoft.com/office/drawing/2014/main" id="{0D01D5C0-DF87-4A10-8057-B61CF5EAEC1E}"/>
              </a:ext>
            </a:extLst>
          </p:cNvPr>
          <p:cNvSpPr>
            <a:spLocks noChangeArrowheads="1"/>
          </p:cNvSpPr>
          <p:nvPr/>
        </p:nvSpPr>
        <p:spPr bwMode="auto">
          <a:xfrm>
            <a:off x="324688" y="5539293"/>
            <a:ext cx="80951" cy="80951"/>
          </a:xfrm>
          <a:prstGeom prst="rect">
            <a:avLst/>
          </a:prstGeom>
          <a:solidFill>
            <a:srgbClr val="0078D7"/>
          </a:solidFill>
          <a:ln>
            <a:noFill/>
          </a:ln>
        </p:spPr>
        <p:txBody>
          <a:bodyPr vert="horz" wrap="square" lIns="91427" tIns="45713" rIns="91427" bIns="45713" numCol="1" anchor="t" anchorCtr="0" compatLnSpc="1">
            <a:prstTxWarp prst="textNoShape">
              <a:avLst/>
            </a:prstTxWarp>
          </a:bodyPr>
          <a:lstStyle/>
          <a:p>
            <a:pPr defTabSz="932039"/>
            <a:endParaRPr lang="de-DE">
              <a:solidFill>
                <a:srgbClr val="FFFFFF"/>
              </a:solidFill>
            </a:endParaRPr>
          </a:p>
        </p:txBody>
      </p:sp>
      <p:sp>
        <p:nvSpPr>
          <p:cNvPr id="325" name="Rectangle 48">
            <a:extLst>
              <a:ext uri="{FF2B5EF4-FFF2-40B4-BE49-F238E27FC236}">
                <a16:creationId xmlns:a16="http://schemas.microsoft.com/office/drawing/2014/main" id="{0E1B3726-7647-4948-8C81-7D3B52A88DA4}"/>
              </a:ext>
            </a:extLst>
          </p:cNvPr>
          <p:cNvSpPr>
            <a:spLocks noChangeArrowheads="1"/>
          </p:cNvSpPr>
          <p:nvPr/>
        </p:nvSpPr>
        <p:spPr bwMode="auto">
          <a:xfrm>
            <a:off x="192944" y="5539293"/>
            <a:ext cx="80951" cy="80951"/>
          </a:xfrm>
          <a:prstGeom prst="rect">
            <a:avLst/>
          </a:prstGeom>
          <a:solidFill>
            <a:srgbClr val="0078D7"/>
          </a:solidFill>
          <a:ln>
            <a:noFill/>
          </a:ln>
        </p:spPr>
        <p:txBody>
          <a:bodyPr vert="horz" wrap="square" lIns="91427" tIns="45713" rIns="91427" bIns="45713" numCol="1" anchor="t" anchorCtr="0" compatLnSpc="1">
            <a:prstTxWarp prst="textNoShape">
              <a:avLst/>
            </a:prstTxWarp>
          </a:bodyPr>
          <a:lstStyle/>
          <a:p>
            <a:pPr defTabSz="932039"/>
            <a:endParaRPr lang="de-DE">
              <a:solidFill>
                <a:srgbClr val="FFFFFF"/>
              </a:solidFill>
            </a:endParaRPr>
          </a:p>
        </p:txBody>
      </p:sp>
      <p:sp>
        <p:nvSpPr>
          <p:cNvPr id="326" name="Rectangle 49">
            <a:extLst>
              <a:ext uri="{FF2B5EF4-FFF2-40B4-BE49-F238E27FC236}">
                <a16:creationId xmlns:a16="http://schemas.microsoft.com/office/drawing/2014/main" id="{4692BEEE-3054-435C-A85D-A1DBA607736C}"/>
              </a:ext>
            </a:extLst>
          </p:cNvPr>
          <p:cNvSpPr>
            <a:spLocks noChangeArrowheads="1"/>
          </p:cNvSpPr>
          <p:nvPr/>
        </p:nvSpPr>
        <p:spPr bwMode="auto">
          <a:xfrm>
            <a:off x="59613" y="5539293"/>
            <a:ext cx="80951" cy="80951"/>
          </a:xfrm>
          <a:prstGeom prst="rect">
            <a:avLst/>
          </a:prstGeom>
          <a:solidFill>
            <a:srgbClr val="0078D7"/>
          </a:solidFill>
          <a:ln>
            <a:noFill/>
          </a:ln>
        </p:spPr>
        <p:txBody>
          <a:bodyPr vert="horz" wrap="square" lIns="91427" tIns="45713" rIns="91427" bIns="45713" numCol="1" anchor="t" anchorCtr="0" compatLnSpc="1">
            <a:prstTxWarp prst="textNoShape">
              <a:avLst/>
            </a:prstTxWarp>
          </a:bodyPr>
          <a:lstStyle/>
          <a:p>
            <a:pPr defTabSz="932039"/>
            <a:endParaRPr lang="de-DE">
              <a:solidFill>
                <a:srgbClr val="FFFFFF"/>
              </a:solidFill>
            </a:endParaRPr>
          </a:p>
        </p:txBody>
      </p:sp>
      <p:sp>
        <p:nvSpPr>
          <p:cNvPr id="328" name="Rectangle 60">
            <a:extLst>
              <a:ext uri="{FF2B5EF4-FFF2-40B4-BE49-F238E27FC236}">
                <a16:creationId xmlns:a16="http://schemas.microsoft.com/office/drawing/2014/main" id="{08D43266-F41F-47BF-AB3A-06DC99BF6835}"/>
              </a:ext>
            </a:extLst>
          </p:cNvPr>
          <p:cNvSpPr>
            <a:spLocks noChangeArrowheads="1"/>
          </p:cNvSpPr>
          <p:nvPr/>
        </p:nvSpPr>
        <p:spPr bwMode="auto">
          <a:xfrm>
            <a:off x="732616" y="5232948"/>
            <a:ext cx="98411" cy="96824"/>
          </a:xfrm>
          <a:prstGeom prst="rect">
            <a:avLst/>
          </a:prstGeom>
          <a:solidFill>
            <a:srgbClr val="00B0F0"/>
          </a:solidFill>
          <a:ln>
            <a:noFill/>
          </a:ln>
        </p:spPr>
        <p:txBody>
          <a:bodyPr vert="horz" wrap="square" lIns="91427" tIns="45713" rIns="91427" bIns="45713" numCol="1" anchor="t" anchorCtr="0" compatLnSpc="1">
            <a:prstTxWarp prst="textNoShape">
              <a:avLst/>
            </a:prstTxWarp>
          </a:bodyPr>
          <a:lstStyle/>
          <a:p>
            <a:pPr defTabSz="932039"/>
            <a:endParaRPr lang="de-DE">
              <a:solidFill>
                <a:srgbClr val="FFFFFF"/>
              </a:solidFill>
            </a:endParaRPr>
          </a:p>
        </p:txBody>
      </p:sp>
      <p:sp>
        <p:nvSpPr>
          <p:cNvPr id="329" name="Rectangle 61">
            <a:extLst>
              <a:ext uri="{FF2B5EF4-FFF2-40B4-BE49-F238E27FC236}">
                <a16:creationId xmlns:a16="http://schemas.microsoft.com/office/drawing/2014/main" id="{48C39FCC-FE13-4D53-ABE2-54658C25B613}"/>
              </a:ext>
            </a:extLst>
          </p:cNvPr>
          <p:cNvSpPr>
            <a:spLocks noChangeArrowheads="1"/>
          </p:cNvSpPr>
          <p:nvPr/>
        </p:nvSpPr>
        <p:spPr bwMode="auto">
          <a:xfrm>
            <a:off x="894518" y="5232948"/>
            <a:ext cx="98411" cy="96824"/>
          </a:xfrm>
          <a:prstGeom prst="rect">
            <a:avLst/>
          </a:prstGeom>
          <a:solidFill>
            <a:srgbClr val="00B0F0"/>
          </a:solidFill>
          <a:ln>
            <a:noFill/>
          </a:ln>
        </p:spPr>
        <p:txBody>
          <a:bodyPr vert="horz" wrap="square" lIns="91427" tIns="45713" rIns="91427" bIns="45713" numCol="1" anchor="t" anchorCtr="0" compatLnSpc="1">
            <a:prstTxWarp prst="textNoShape">
              <a:avLst/>
            </a:prstTxWarp>
          </a:bodyPr>
          <a:lstStyle/>
          <a:p>
            <a:pPr defTabSz="932039"/>
            <a:endParaRPr lang="de-DE">
              <a:solidFill>
                <a:srgbClr val="FFFFFF"/>
              </a:solidFill>
            </a:endParaRPr>
          </a:p>
        </p:txBody>
      </p:sp>
      <p:sp>
        <p:nvSpPr>
          <p:cNvPr id="330" name="Rectangle 62">
            <a:extLst>
              <a:ext uri="{FF2B5EF4-FFF2-40B4-BE49-F238E27FC236}">
                <a16:creationId xmlns:a16="http://schemas.microsoft.com/office/drawing/2014/main" id="{6A611E6E-113C-452C-9999-52B62C0AD89B}"/>
              </a:ext>
            </a:extLst>
          </p:cNvPr>
          <p:cNvSpPr>
            <a:spLocks noChangeArrowheads="1"/>
          </p:cNvSpPr>
          <p:nvPr/>
        </p:nvSpPr>
        <p:spPr bwMode="auto">
          <a:xfrm>
            <a:off x="1284990" y="5232948"/>
            <a:ext cx="98411" cy="96824"/>
          </a:xfrm>
          <a:prstGeom prst="rect">
            <a:avLst/>
          </a:prstGeom>
          <a:solidFill>
            <a:srgbClr val="0093E2"/>
          </a:solidFill>
          <a:ln>
            <a:noFill/>
          </a:ln>
        </p:spPr>
        <p:txBody>
          <a:bodyPr vert="horz" wrap="square" lIns="91427" tIns="45713" rIns="91427" bIns="45713" numCol="1" anchor="t" anchorCtr="0" compatLnSpc="1">
            <a:prstTxWarp prst="textNoShape">
              <a:avLst/>
            </a:prstTxWarp>
          </a:bodyPr>
          <a:lstStyle/>
          <a:p>
            <a:pPr defTabSz="932039"/>
            <a:endParaRPr lang="de-DE">
              <a:solidFill>
                <a:srgbClr val="FFFFFF"/>
              </a:solidFill>
            </a:endParaRPr>
          </a:p>
        </p:txBody>
      </p:sp>
      <p:sp>
        <p:nvSpPr>
          <p:cNvPr id="331" name="Rectangle 63">
            <a:extLst>
              <a:ext uri="{FF2B5EF4-FFF2-40B4-BE49-F238E27FC236}">
                <a16:creationId xmlns:a16="http://schemas.microsoft.com/office/drawing/2014/main" id="{E3382414-37E6-4BA6-89B0-4A4F2CDDBF36}"/>
              </a:ext>
            </a:extLst>
          </p:cNvPr>
          <p:cNvSpPr>
            <a:spLocks noChangeArrowheads="1"/>
          </p:cNvSpPr>
          <p:nvPr/>
        </p:nvSpPr>
        <p:spPr bwMode="auto">
          <a:xfrm>
            <a:off x="1448478" y="5232948"/>
            <a:ext cx="98411" cy="96824"/>
          </a:xfrm>
          <a:prstGeom prst="rect">
            <a:avLst/>
          </a:prstGeom>
          <a:solidFill>
            <a:srgbClr val="0093E2"/>
          </a:solidFill>
          <a:ln>
            <a:noFill/>
          </a:ln>
        </p:spPr>
        <p:txBody>
          <a:bodyPr vert="horz" wrap="square" lIns="91427" tIns="45713" rIns="91427" bIns="45713" numCol="1" anchor="t" anchorCtr="0" compatLnSpc="1">
            <a:prstTxWarp prst="textNoShape">
              <a:avLst/>
            </a:prstTxWarp>
          </a:bodyPr>
          <a:lstStyle/>
          <a:p>
            <a:pPr defTabSz="932039"/>
            <a:endParaRPr lang="de-DE">
              <a:solidFill>
                <a:srgbClr val="FFFFFF"/>
              </a:solidFill>
            </a:endParaRPr>
          </a:p>
        </p:txBody>
      </p:sp>
      <p:sp>
        <p:nvSpPr>
          <p:cNvPr id="332" name="Rectangle 64">
            <a:extLst>
              <a:ext uri="{FF2B5EF4-FFF2-40B4-BE49-F238E27FC236}">
                <a16:creationId xmlns:a16="http://schemas.microsoft.com/office/drawing/2014/main" id="{43F66F2E-4531-44AC-B9CD-9481B43D692C}"/>
              </a:ext>
            </a:extLst>
          </p:cNvPr>
          <p:cNvSpPr>
            <a:spLocks noChangeArrowheads="1"/>
          </p:cNvSpPr>
          <p:nvPr/>
        </p:nvSpPr>
        <p:spPr bwMode="auto">
          <a:xfrm>
            <a:off x="1611968" y="5232948"/>
            <a:ext cx="98411" cy="96824"/>
          </a:xfrm>
          <a:prstGeom prst="rect">
            <a:avLst/>
          </a:prstGeom>
          <a:solidFill>
            <a:srgbClr val="0093E2"/>
          </a:solidFill>
          <a:ln>
            <a:noFill/>
          </a:ln>
        </p:spPr>
        <p:txBody>
          <a:bodyPr vert="horz" wrap="square" lIns="91427" tIns="45713" rIns="91427" bIns="45713" numCol="1" anchor="t" anchorCtr="0" compatLnSpc="1">
            <a:prstTxWarp prst="textNoShape">
              <a:avLst/>
            </a:prstTxWarp>
          </a:bodyPr>
          <a:lstStyle/>
          <a:p>
            <a:pPr defTabSz="932039"/>
            <a:endParaRPr lang="de-DE">
              <a:solidFill>
                <a:srgbClr val="FFFFFF"/>
              </a:solidFill>
            </a:endParaRPr>
          </a:p>
        </p:txBody>
      </p:sp>
      <p:sp>
        <p:nvSpPr>
          <p:cNvPr id="333" name="Rectangle 65">
            <a:extLst>
              <a:ext uri="{FF2B5EF4-FFF2-40B4-BE49-F238E27FC236}">
                <a16:creationId xmlns:a16="http://schemas.microsoft.com/office/drawing/2014/main" id="{3C5271D7-90ED-40D9-870D-F1E039C81178}"/>
              </a:ext>
            </a:extLst>
          </p:cNvPr>
          <p:cNvSpPr>
            <a:spLocks noChangeArrowheads="1"/>
          </p:cNvSpPr>
          <p:nvPr/>
        </p:nvSpPr>
        <p:spPr bwMode="auto">
          <a:xfrm>
            <a:off x="732616" y="5420246"/>
            <a:ext cx="98411" cy="96824"/>
          </a:xfrm>
          <a:prstGeom prst="rect">
            <a:avLst/>
          </a:prstGeom>
          <a:solidFill>
            <a:srgbClr val="00B0F0"/>
          </a:solidFill>
          <a:ln>
            <a:noFill/>
          </a:ln>
        </p:spPr>
        <p:txBody>
          <a:bodyPr vert="horz" wrap="square" lIns="91427" tIns="45713" rIns="91427" bIns="45713" numCol="1" anchor="t" anchorCtr="0" compatLnSpc="1">
            <a:prstTxWarp prst="textNoShape">
              <a:avLst/>
            </a:prstTxWarp>
          </a:bodyPr>
          <a:lstStyle/>
          <a:p>
            <a:pPr defTabSz="932039"/>
            <a:endParaRPr lang="de-DE">
              <a:solidFill>
                <a:srgbClr val="FFFFFF"/>
              </a:solidFill>
            </a:endParaRPr>
          </a:p>
        </p:txBody>
      </p:sp>
      <p:sp>
        <p:nvSpPr>
          <p:cNvPr id="334" name="Rectangle 66">
            <a:extLst>
              <a:ext uri="{FF2B5EF4-FFF2-40B4-BE49-F238E27FC236}">
                <a16:creationId xmlns:a16="http://schemas.microsoft.com/office/drawing/2014/main" id="{983A4C34-E5B9-426F-AECC-13F87215C4A0}"/>
              </a:ext>
            </a:extLst>
          </p:cNvPr>
          <p:cNvSpPr>
            <a:spLocks noChangeArrowheads="1"/>
          </p:cNvSpPr>
          <p:nvPr/>
        </p:nvSpPr>
        <p:spPr bwMode="auto">
          <a:xfrm>
            <a:off x="894518" y="5420246"/>
            <a:ext cx="98411" cy="96824"/>
          </a:xfrm>
          <a:prstGeom prst="rect">
            <a:avLst/>
          </a:prstGeom>
          <a:solidFill>
            <a:srgbClr val="00B0F0"/>
          </a:solidFill>
          <a:ln>
            <a:noFill/>
          </a:ln>
        </p:spPr>
        <p:txBody>
          <a:bodyPr vert="horz" wrap="square" lIns="91427" tIns="45713" rIns="91427" bIns="45713" numCol="1" anchor="t" anchorCtr="0" compatLnSpc="1">
            <a:prstTxWarp prst="textNoShape">
              <a:avLst/>
            </a:prstTxWarp>
          </a:bodyPr>
          <a:lstStyle/>
          <a:p>
            <a:pPr defTabSz="932039"/>
            <a:endParaRPr lang="de-DE">
              <a:solidFill>
                <a:srgbClr val="FFFFFF"/>
              </a:solidFill>
            </a:endParaRPr>
          </a:p>
        </p:txBody>
      </p:sp>
      <p:sp>
        <p:nvSpPr>
          <p:cNvPr id="335" name="Rectangle 67">
            <a:extLst>
              <a:ext uri="{FF2B5EF4-FFF2-40B4-BE49-F238E27FC236}">
                <a16:creationId xmlns:a16="http://schemas.microsoft.com/office/drawing/2014/main" id="{12572027-1FFF-43F5-B52D-A133BCE631E6}"/>
              </a:ext>
            </a:extLst>
          </p:cNvPr>
          <p:cNvSpPr>
            <a:spLocks noChangeArrowheads="1"/>
          </p:cNvSpPr>
          <p:nvPr/>
        </p:nvSpPr>
        <p:spPr bwMode="auto">
          <a:xfrm>
            <a:off x="1265940" y="5420246"/>
            <a:ext cx="98411" cy="96824"/>
          </a:xfrm>
          <a:prstGeom prst="rect">
            <a:avLst/>
          </a:prstGeom>
          <a:solidFill>
            <a:srgbClr val="0093E2"/>
          </a:solidFill>
          <a:ln>
            <a:noFill/>
          </a:ln>
        </p:spPr>
        <p:txBody>
          <a:bodyPr vert="horz" wrap="square" lIns="91427" tIns="45713" rIns="91427" bIns="45713" numCol="1" anchor="t" anchorCtr="0" compatLnSpc="1">
            <a:prstTxWarp prst="textNoShape">
              <a:avLst/>
            </a:prstTxWarp>
          </a:bodyPr>
          <a:lstStyle/>
          <a:p>
            <a:pPr defTabSz="932039"/>
            <a:endParaRPr lang="de-DE">
              <a:solidFill>
                <a:srgbClr val="FFFFFF"/>
              </a:solidFill>
            </a:endParaRPr>
          </a:p>
        </p:txBody>
      </p:sp>
      <p:sp>
        <p:nvSpPr>
          <p:cNvPr id="336" name="Rectangle 68">
            <a:extLst>
              <a:ext uri="{FF2B5EF4-FFF2-40B4-BE49-F238E27FC236}">
                <a16:creationId xmlns:a16="http://schemas.microsoft.com/office/drawing/2014/main" id="{31821C3D-8D07-4328-B28A-95ECB0B912A0}"/>
              </a:ext>
            </a:extLst>
          </p:cNvPr>
          <p:cNvSpPr>
            <a:spLocks noChangeArrowheads="1"/>
          </p:cNvSpPr>
          <p:nvPr/>
        </p:nvSpPr>
        <p:spPr bwMode="auto">
          <a:xfrm>
            <a:off x="1429429" y="5420246"/>
            <a:ext cx="98411" cy="96824"/>
          </a:xfrm>
          <a:prstGeom prst="rect">
            <a:avLst/>
          </a:prstGeom>
          <a:solidFill>
            <a:srgbClr val="0093E2"/>
          </a:solidFill>
          <a:ln>
            <a:noFill/>
          </a:ln>
        </p:spPr>
        <p:txBody>
          <a:bodyPr vert="horz" wrap="square" lIns="91427" tIns="45713" rIns="91427" bIns="45713" numCol="1" anchor="t" anchorCtr="0" compatLnSpc="1">
            <a:prstTxWarp prst="textNoShape">
              <a:avLst/>
            </a:prstTxWarp>
          </a:bodyPr>
          <a:lstStyle/>
          <a:p>
            <a:pPr defTabSz="932039"/>
            <a:endParaRPr lang="de-DE">
              <a:solidFill>
                <a:srgbClr val="FFFFFF"/>
              </a:solidFill>
            </a:endParaRPr>
          </a:p>
        </p:txBody>
      </p:sp>
      <p:sp>
        <p:nvSpPr>
          <p:cNvPr id="337" name="Rectangle 69">
            <a:extLst>
              <a:ext uri="{FF2B5EF4-FFF2-40B4-BE49-F238E27FC236}">
                <a16:creationId xmlns:a16="http://schemas.microsoft.com/office/drawing/2014/main" id="{68B9C334-BFEC-45C8-AB32-06C884FF2883}"/>
              </a:ext>
            </a:extLst>
          </p:cNvPr>
          <p:cNvSpPr>
            <a:spLocks noChangeArrowheads="1"/>
          </p:cNvSpPr>
          <p:nvPr/>
        </p:nvSpPr>
        <p:spPr bwMode="auto">
          <a:xfrm>
            <a:off x="1592919" y="5420246"/>
            <a:ext cx="98411" cy="96824"/>
          </a:xfrm>
          <a:prstGeom prst="rect">
            <a:avLst/>
          </a:prstGeom>
          <a:solidFill>
            <a:srgbClr val="0093E2"/>
          </a:solidFill>
          <a:ln>
            <a:noFill/>
          </a:ln>
        </p:spPr>
        <p:txBody>
          <a:bodyPr vert="horz" wrap="square" lIns="91427" tIns="45713" rIns="91427" bIns="45713" numCol="1" anchor="t" anchorCtr="0" compatLnSpc="1">
            <a:prstTxWarp prst="textNoShape">
              <a:avLst/>
            </a:prstTxWarp>
          </a:bodyPr>
          <a:lstStyle/>
          <a:p>
            <a:pPr defTabSz="932039"/>
            <a:endParaRPr lang="de-DE">
              <a:solidFill>
                <a:srgbClr val="FFFFFF"/>
              </a:solidFill>
            </a:endParaRPr>
          </a:p>
        </p:txBody>
      </p:sp>
      <p:sp>
        <p:nvSpPr>
          <p:cNvPr id="338" name="Rectangle 70">
            <a:extLst>
              <a:ext uri="{FF2B5EF4-FFF2-40B4-BE49-F238E27FC236}">
                <a16:creationId xmlns:a16="http://schemas.microsoft.com/office/drawing/2014/main" id="{39B5B156-3041-4E8E-97E0-B576E6457D63}"/>
              </a:ext>
            </a:extLst>
          </p:cNvPr>
          <p:cNvSpPr>
            <a:spLocks noChangeArrowheads="1"/>
          </p:cNvSpPr>
          <p:nvPr/>
        </p:nvSpPr>
        <p:spPr bwMode="auto">
          <a:xfrm>
            <a:off x="732616" y="5607545"/>
            <a:ext cx="98411" cy="96824"/>
          </a:xfrm>
          <a:prstGeom prst="rect">
            <a:avLst/>
          </a:prstGeom>
          <a:solidFill>
            <a:srgbClr val="00B0F0"/>
          </a:solidFill>
          <a:ln>
            <a:noFill/>
          </a:ln>
        </p:spPr>
        <p:txBody>
          <a:bodyPr vert="horz" wrap="square" lIns="91427" tIns="45713" rIns="91427" bIns="45713" numCol="1" anchor="t" anchorCtr="0" compatLnSpc="1">
            <a:prstTxWarp prst="textNoShape">
              <a:avLst/>
            </a:prstTxWarp>
          </a:bodyPr>
          <a:lstStyle/>
          <a:p>
            <a:pPr defTabSz="932039"/>
            <a:endParaRPr lang="de-DE">
              <a:solidFill>
                <a:srgbClr val="FFFFFF"/>
              </a:solidFill>
            </a:endParaRPr>
          </a:p>
        </p:txBody>
      </p:sp>
      <p:sp>
        <p:nvSpPr>
          <p:cNvPr id="339" name="Rectangle 71">
            <a:extLst>
              <a:ext uri="{FF2B5EF4-FFF2-40B4-BE49-F238E27FC236}">
                <a16:creationId xmlns:a16="http://schemas.microsoft.com/office/drawing/2014/main" id="{926C56E5-EE8C-4E9D-8BA3-7F40501C018B}"/>
              </a:ext>
            </a:extLst>
          </p:cNvPr>
          <p:cNvSpPr>
            <a:spLocks noChangeArrowheads="1"/>
          </p:cNvSpPr>
          <p:nvPr/>
        </p:nvSpPr>
        <p:spPr bwMode="auto">
          <a:xfrm>
            <a:off x="894518" y="5607545"/>
            <a:ext cx="98411" cy="96824"/>
          </a:xfrm>
          <a:prstGeom prst="rect">
            <a:avLst/>
          </a:prstGeom>
          <a:solidFill>
            <a:srgbClr val="00B0F0"/>
          </a:solidFill>
          <a:ln>
            <a:noFill/>
          </a:ln>
        </p:spPr>
        <p:txBody>
          <a:bodyPr vert="horz" wrap="square" lIns="91427" tIns="45713" rIns="91427" bIns="45713" numCol="1" anchor="t" anchorCtr="0" compatLnSpc="1">
            <a:prstTxWarp prst="textNoShape">
              <a:avLst/>
            </a:prstTxWarp>
          </a:bodyPr>
          <a:lstStyle/>
          <a:p>
            <a:pPr defTabSz="932039"/>
            <a:endParaRPr lang="de-DE">
              <a:solidFill>
                <a:srgbClr val="FFFFFF"/>
              </a:solidFill>
            </a:endParaRPr>
          </a:p>
        </p:txBody>
      </p:sp>
      <p:sp>
        <p:nvSpPr>
          <p:cNvPr id="340" name="Rectangle 72">
            <a:extLst>
              <a:ext uri="{FF2B5EF4-FFF2-40B4-BE49-F238E27FC236}">
                <a16:creationId xmlns:a16="http://schemas.microsoft.com/office/drawing/2014/main" id="{41EE08AE-D006-4C98-BBAC-A34EA3A55F9C}"/>
              </a:ext>
            </a:extLst>
          </p:cNvPr>
          <p:cNvSpPr>
            <a:spLocks noChangeArrowheads="1"/>
          </p:cNvSpPr>
          <p:nvPr/>
        </p:nvSpPr>
        <p:spPr bwMode="auto">
          <a:xfrm>
            <a:off x="1265940" y="5607545"/>
            <a:ext cx="98411" cy="96824"/>
          </a:xfrm>
          <a:prstGeom prst="rect">
            <a:avLst/>
          </a:prstGeom>
          <a:solidFill>
            <a:srgbClr val="0093E2"/>
          </a:solidFill>
          <a:ln>
            <a:noFill/>
          </a:ln>
        </p:spPr>
        <p:txBody>
          <a:bodyPr vert="horz" wrap="square" lIns="91427" tIns="45713" rIns="91427" bIns="45713" numCol="1" anchor="t" anchorCtr="0" compatLnSpc="1">
            <a:prstTxWarp prst="textNoShape">
              <a:avLst/>
            </a:prstTxWarp>
          </a:bodyPr>
          <a:lstStyle/>
          <a:p>
            <a:pPr defTabSz="932039"/>
            <a:endParaRPr lang="de-DE">
              <a:solidFill>
                <a:srgbClr val="FFFFFF"/>
              </a:solidFill>
            </a:endParaRPr>
          </a:p>
        </p:txBody>
      </p:sp>
      <p:sp>
        <p:nvSpPr>
          <p:cNvPr id="341" name="Rectangle 73">
            <a:extLst>
              <a:ext uri="{FF2B5EF4-FFF2-40B4-BE49-F238E27FC236}">
                <a16:creationId xmlns:a16="http://schemas.microsoft.com/office/drawing/2014/main" id="{C039C938-DF75-4A75-8D2A-F61EEE90A7E4}"/>
              </a:ext>
            </a:extLst>
          </p:cNvPr>
          <p:cNvSpPr>
            <a:spLocks noChangeArrowheads="1"/>
          </p:cNvSpPr>
          <p:nvPr/>
        </p:nvSpPr>
        <p:spPr bwMode="auto">
          <a:xfrm>
            <a:off x="1429429" y="5607545"/>
            <a:ext cx="98411" cy="96824"/>
          </a:xfrm>
          <a:prstGeom prst="rect">
            <a:avLst/>
          </a:prstGeom>
          <a:solidFill>
            <a:srgbClr val="0093E2"/>
          </a:solidFill>
          <a:ln>
            <a:noFill/>
          </a:ln>
        </p:spPr>
        <p:txBody>
          <a:bodyPr vert="horz" wrap="square" lIns="91427" tIns="45713" rIns="91427" bIns="45713" numCol="1" anchor="t" anchorCtr="0" compatLnSpc="1">
            <a:prstTxWarp prst="textNoShape">
              <a:avLst/>
            </a:prstTxWarp>
          </a:bodyPr>
          <a:lstStyle/>
          <a:p>
            <a:pPr defTabSz="932039"/>
            <a:endParaRPr lang="de-DE">
              <a:solidFill>
                <a:srgbClr val="FFFFFF"/>
              </a:solidFill>
            </a:endParaRPr>
          </a:p>
        </p:txBody>
      </p:sp>
      <p:sp>
        <p:nvSpPr>
          <p:cNvPr id="342" name="Rectangle 74">
            <a:extLst>
              <a:ext uri="{FF2B5EF4-FFF2-40B4-BE49-F238E27FC236}">
                <a16:creationId xmlns:a16="http://schemas.microsoft.com/office/drawing/2014/main" id="{AB953EE6-FD0D-46D5-AD88-4674E0B75FEA}"/>
              </a:ext>
            </a:extLst>
          </p:cNvPr>
          <p:cNvSpPr>
            <a:spLocks noChangeArrowheads="1"/>
          </p:cNvSpPr>
          <p:nvPr/>
        </p:nvSpPr>
        <p:spPr bwMode="auto">
          <a:xfrm>
            <a:off x="1592919" y="5607545"/>
            <a:ext cx="98411" cy="96824"/>
          </a:xfrm>
          <a:prstGeom prst="rect">
            <a:avLst/>
          </a:prstGeom>
          <a:solidFill>
            <a:srgbClr val="0093E2"/>
          </a:solidFill>
          <a:ln>
            <a:noFill/>
          </a:ln>
        </p:spPr>
        <p:txBody>
          <a:bodyPr vert="horz" wrap="square" lIns="91427" tIns="45713" rIns="91427" bIns="45713" numCol="1" anchor="t" anchorCtr="0" compatLnSpc="1">
            <a:prstTxWarp prst="textNoShape">
              <a:avLst/>
            </a:prstTxWarp>
          </a:bodyPr>
          <a:lstStyle/>
          <a:p>
            <a:pPr defTabSz="932039"/>
            <a:endParaRPr lang="de-DE">
              <a:solidFill>
                <a:srgbClr val="FFFFFF"/>
              </a:solidFill>
            </a:endParaRPr>
          </a:p>
        </p:txBody>
      </p:sp>
      <p:sp>
        <p:nvSpPr>
          <p:cNvPr id="343" name="Rectangle 75">
            <a:extLst>
              <a:ext uri="{FF2B5EF4-FFF2-40B4-BE49-F238E27FC236}">
                <a16:creationId xmlns:a16="http://schemas.microsoft.com/office/drawing/2014/main" id="{36E3AEA7-3C0E-4D72-BEE1-758A5AFFD4CC}"/>
              </a:ext>
            </a:extLst>
          </p:cNvPr>
          <p:cNvSpPr>
            <a:spLocks noChangeArrowheads="1"/>
          </p:cNvSpPr>
          <p:nvPr/>
        </p:nvSpPr>
        <p:spPr bwMode="auto">
          <a:xfrm>
            <a:off x="732616" y="5794843"/>
            <a:ext cx="98411" cy="96824"/>
          </a:xfrm>
          <a:prstGeom prst="rect">
            <a:avLst/>
          </a:prstGeom>
          <a:solidFill>
            <a:srgbClr val="00B0F0"/>
          </a:solidFill>
          <a:ln>
            <a:noFill/>
          </a:ln>
        </p:spPr>
        <p:txBody>
          <a:bodyPr vert="horz" wrap="square" lIns="91427" tIns="45713" rIns="91427" bIns="45713" numCol="1" anchor="t" anchorCtr="0" compatLnSpc="1">
            <a:prstTxWarp prst="textNoShape">
              <a:avLst/>
            </a:prstTxWarp>
          </a:bodyPr>
          <a:lstStyle/>
          <a:p>
            <a:pPr defTabSz="932039"/>
            <a:endParaRPr lang="de-DE">
              <a:solidFill>
                <a:srgbClr val="FFFFFF"/>
              </a:solidFill>
            </a:endParaRPr>
          </a:p>
        </p:txBody>
      </p:sp>
      <p:sp>
        <p:nvSpPr>
          <p:cNvPr id="344" name="Rectangle 76">
            <a:extLst>
              <a:ext uri="{FF2B5EF4-FFF2-40B4-BE49-F238E27FC236}">
                <a16:creationId xmlns:a16="http://schemas.microsoft.com/office/drawing/2014/main" id="{8DF831DF-01B5-46C1-83B1-FC13989F4E0D}"/>
              </a:ext>
            </a:extLst>
          </p:cNvPr>
          <p:cNvSpPr>
            <a:spLocks noChangeArrowheads="1"/>
          </p:cNvSpPr>
          <p:nvPr/>
        </p:nvSpPr>
        <p:spPr bwMode="auto">
          <a:xfrm>
            <a:off x="894518" y="5794843"/>
            <a:ext cx="98411" cy="96824"/>
          </a:xfrm>
          <a:prstGeom prst="rect">
            <a:avLst/>
          </a:prstGeom>
          <a:solidFill>
            <a:srgbClr val="00B0F0"/>
          </a:solidFill>
          <a:ln>
            <a:noFill/>
          </a:ln>
        </p:spPr>
        <p:txBody>
          <a:bodyPr vert="horz" wrap="square" lIns="91427" tIns="45713" rIns="91427" bIns="45713" numCol="1" anchor="t" anchorCtr="0" compatLnSpc="1">
            <a:prstTxWarp prst="textNoShape">
              <a:avLst/>
            </a:prstTxWarp>
          </a:bodyPr>
          <a:lstStyle/>
          <a:p>
            <a:pPr defTabSz="932039"/>
            <a:endParaRPr lang="de-DE">
              <a:solidFill>
                <a:srgbClr val="FFFFFF"/>
              </a:solidFill>
            </a:endParaRPr>
          </a:p>
        </p:txBody>
      </p:sp>
      <p:sp>
        <p:nvSpPr>
          <p:cNvPr id="345" name="Rectangle 77">
            <a:extLst>
              <a:ext uri="{FF2B5EF4-FFF2-40B4-BE49-F238E27FC236}">
                <a16:creationId xmlns:a16="http://schemas.microsoft.com/office/drawing/2014/main" id="{4F9180F3-9297-42F2-A2F4-D0F47452D40A}"/>
              </a:ext>
            </a:extLst>
          </p:cNvPr>
          <p:cNvSpPr>
            <a:spLocks noChangeArrowheads="1"/>
          </p:cNvSpPr>
          <p:nvPr/>
        </p:nvSpPr>
        <p:spPr bwMode="auto">
          <a:xfrm>
            <a:off x="1265940" y="5794843"/>
            <a:ext cx="98411" cy="96824"/>
          </a:xfrm>
          <a:prstGeom prst="rect">
            <a:avLst/>
          </a:prstGeom>
          <a:solidFill>
            <a:srgbClr val="0093E2"/>
          </a:solidFill>
          <a:ln>
            <a:noFill/>
          </a:ln>
        </p:spPr>
        <p:txBody>
          <a:bodyPr vert="horz" wrap="square" lIns="91427" tIns="45713" rIns="91427" bIns="45713" numCol="1" anchor="t" anchorCtr="0" compatLnSpc="1">
            <a:prstTxWarp prst="textNoShape">
              <a:avLst/>
            </a:prstTxWarp>
          </a:bodyPr>
          <a:lstStyle/>
          <a:p>
            <a:pPr defTabSz="932039"/>
            <a:endParaRPr lang="de-DE">
              <a:solidFill>
                <a:srgbClr val="FFFFFF"/>
              </a:solidFill>
            </a:endParaRPr>
          </a:p>
        </p:txBody>
      </p:sp>
      <p:sp>
        <p:nvSpPr>
          <p:cNvPr id="346" name="Rectangle 78">
            <a:extLst>
              <a:ext uri="{FF2B5EF4-FFF2-40B4-BE49-F238E27FC236}">
                <a16:creationId xmlns:a16="http://schemas.microsoft.com/office/drawing/2014/main" id="{9CD7F38D-5E5A-4313-865E-E44AF346664C}"/>
              </a:ext>
            </a:extLst>
          </p:cNvPr>
          <p:cNvSpPr>
            <a:spLocks noChangeArrowheads="1"/>
          </p:cNvSpPr>
          <p:nvPr/>
        </p:nvSpPr>
        <p:spPr bwMode="auto">
          <a:xfrm>
            <a:off x="1429429" y="5794843"/>
            <a:ext cx="98411" cy="96824"/>
          </a:xfrm>
          <a:prstGeom prst="rect">
            <a:avLst/>
          </a:prstGeom>
          <a:solidFill>
            <a:srgbClr val="0093E2"/>
          </a:solidFill>
          <a:ln>
            <a:noFill/>
          </a:ln>
        </p:spPr>
        <p:txBody>
          <a:bodyPr vert="horz" wrap="square" lIns="91427" tIns="45713" rIns="91427" bIns="45713" numCol="1" anchor="t" anchorCtr="0" compatLnSpc="1">
            <a:prstTxWarp prst="textNoShape">
              <a:avLst/>
            </a:prstTxWarp>
          </a:bodyPr>
          <a:lstStyle/>
          <a:p>
            <a:pPr defTabSz="932039"/>
            <a:endParaRPr lang="de-DE">
              <a:solidFill>
                <a:srgbClr val="FFFFFF"/>
              </a:solidFill>
            </a:endParaRPr>
          </a:p>
        </p:txBody>
      </p:sp>
      <p:sp>
        <p:nvSpPr>
          <p:cNvPr id="347" name="Rectangle 79">
            <a:extLst>
              <a:ext uri="{FF2B5EF4-FFF2-40B4-BE49-F238E27FC236}">
                <a16:creationId xmlns:a16="http://schemas.microsoft.com/office/drawing/2014/main" id="{CB3A7623-1078-4A25-B5FF-4A4BD8FBC9EE}"/>
              </a:ext>
            </a:extLst>
          </p:cNvPr>
          <p:cNvSpPr>
            <a:spLocks noChangeArrowheads="1"/>
          </p:cNvSpPr>
          <p:nvPr/>
        </p:nvSpPr>
        <p:spPr bwMode="auto">
          <a:xfrm>
            <a:off x="1592919" y="5794843"/>
            <a:ext cx="98411" cy="96824"/>
          </a:xfrm>
          <a:prstGeom prst="rect">
            <a:avLst/>
          </a:prstGeom>
          <a:solidFill>
            <a:srgbClr val="0093E2"/>
          </a:solidFill>
          <a:ln>
            <a:noFill/>
          </a:ln>
        </p:spPr>
        <p:txBody>
          <a:bodyPr vert="horz" wrap="square" lIns="91427" tIns="45713" rIns="91427" bIns="45713" numCol="1" anchor="t" anchorCtr="0" compatLnSpc="1">
            <a:prstTxWarp prst="textNoShape">
              <a:avLst/>
            </a:prstTxWarp>
          </a:bodyPr>
          <a:lstStyle/>
          <a:p>
            <a:pPr defTabSz="932039"/>
            <a:endParaRPr lang="de-DE">
              <a:solidFill>
                <a:srgbClr val="FFFFFF"/>
              </a:solidFill>
            </a:endParaRPr>
          </a:p>
        </p:txBody>
      </p:sp>
      <p:sp>
        <p:nvSpPr>
          <p:cNvPr id="348" name="Rectangle 80">
            <a:extLst>
              <a:ext uri="{FF2B5EF4-FFF2-40B4-BE49-F238E27FC236}">
                <a16:creationId xmlns:a16="http://schemas.microsoft.com/office/drawing/2014/main" id="{1134E37E-7930-4533-A0AA-14B4CBC240CF}"/>
              </a:ext>
            </a:extLst>
          </p:cNvPr>
          <p:cNvSpPr>
            <a:spLocks noChangeArrowheads="1"/>
          </p:cNvSpPr>
          <p:nvPr/>
        </p:nvSpPr>
        <p:spPr bwMode="auto">
          <a:xfrm>
            <a:off x="732616" y="5982142"/>
            <a:ext cx="98411" cy="98411"/>
          </a:xfrm>
          <a:prstGeom prst="rect">
            <a:avLst/>
          </a:prstGeom>
          <a:solidFill>
            <a:srgbClr val="00B0F0"/>
          </a:solidFill>
          <a:ln>
            <a:noFill/>
          </a:ln>
        </p:spPr>
        <p:txBody>
          <a:bodyPr vert="horz" wrap="square" lIns="91427" tIns="45713" rIns="91427" bIns="45713" numCol="1" anchor="t" anchorCtr="0" compatLnSpc="1">
            <a:prstTxWarp prst="textNoShape">
              <a:avLst/>
            </a:prstTxWarp>
          </a:bodyPr>
          <a:lstStyle/>
          <a:p>
            <a:pPr defTabSz="932039"/>
            <a:endParaRPr lang="de-DE">
              <a:solidFill>
                <a:srgbClr val="FFFFFF"/>
              </a:solidFill>
            </a:endParaRPr>
          </a:p>
        </p:txBody>
      </p:sp>
      <p:sp>
        <p:nvSpPr>
          <p:cNvPr id="349" name="Rectangle 81">
            <a:extLst>
              <a:ext uri="{FF2B5EF4-FFF2-40B4-BE49-F238E27FC236}">
                <a16:creationId xmlns:a16="http://schemas.microsoft.com/office/drawing/2014/main" id="{1F9EAD66-9564-4563-A0DA-DBD064264C64}"/>
              </a:ext>
            </a:extLst>
          </p:cNvPr>
          <p:cNvSpPr>
            <a:spLocks noChangeArrowheads="1"/>
          </p:cNvSpPr>
          <p:nvPr/>
        </p:nvSpPr>
        <p:spPr bwMode="auto">
          <a:xfrm>
            <a:off x="894518" y="5982142"/>
            <a:ext cx="98411" cy="98411"/>
          </a:xfrm>
          <a:prstGeom prst="rect">
            <a:avLst/>
          </a:prstGeom>
          <a:solidFill>
            <a:srgbClr val="00B0F0"/>
          </a:solidFill>
          <a:ln>
            <a:noFill/>
          </a:ln>
        </p:spPr>
        <p:txBody>
          <a:bodyPr vert="horz" wrap="square" lIns="91427" tIns="45713" rIns="91427" bIns="45713" numCol="1" anchor="t" anchorCtr="0" compatLnSpc="1">
            <a:prstTxWarp prst="textNoShape">
              <a:avLst/>
            </a:prstTxWarp>
          </a:bodyPr>
          <a:lstStyle/>
          <a:p>
            <a:pPr defTabSz="932039"/>
            <a:endParaRPr lang="de-DE">
              <a:solidFill>
                <a:srgbClr val="FFFFFF"/>
              </a:solidFill>
            </a:endParaRPr>
          </a:p>
        </p:txBody>
      </p:sp>
      <p:sp>
        <p:nvSpPr>
          <p:cNvPr id="350" name="Rectangle 82">
            <a:extLst>
              <a:ext uri="{FF2B5EF4-FFF2-40B4-BE49-F238E27FC236}">
                <a16:creationId xmlns:a16="http://schemas.microsoft.com/office/drawing/2014/main" id="{CE554CE4-BFC9-4E0F-B846-10D021B635A1}"/>
              </a:ext>
            </a:extLst>
          </p:cNvPr>
          <p:cNvSpPr>
            <a:spLocks noChangeArrowheads="1"/>
          </p:cNvSpPr>
          <p:nvPr/>
        </p:nvSpPr>
        <p:spPr bwMode="auto">
          <a:xfrm>
            <a:off x="1265940" y="5982142"/>
            <a:ext cx="98411" cy="98411"/>
          </a:xfrm>
          <a:prstGeom prst="rect">
            <a:avLst/>
          </a:prstGeom>
          <a:solidFill>
            <a:srgbClr val="0093E2"/>
          </a:solidFill>
          <a:ln>
            <a:noFill/>
          </a:ln>
        </p:spPr>
        <p:txBody>
          <a:bodyPr vert="horz" wrap="square" lIns="91427" tIns="45713" rIns="91427" bIns="45713" numCol="1" anchor="t" anchorCtr="0" compatLnSpc="1">
            <a:prstTxWarp prst="textNoShape">
              <a:avLst/>
            </a:prstTxWarp>
          </a:bodyPr>
          <a:lstStyle/>
          <a:p>
            <a:pPr defTabSz="932039"/>
            <a:endParaRPr lang="de-DE">
              <a:solidFill>
                <a:srgbClr val="FFFFFF"/>
              </a:solidFill>
            </a:endParaRPr>
          </a:p>
        </p:txBody>
      </p:sp>
      <p:sp>
        <p:nvSpPr>
          <p:cNvPr id="351" name="Rectangle 83">
            <a:extLst>
              <a:ext uri="{FF2B5EF4-FFF2-40B4-BE49-F238E27FC236}">
                <a16:creationId xmlns:a16="http://schemas.microsoft.com/office/drawing/2014/main" id="{4E7AF8E5-2249-4EC4-A3CC-4E289615688B}"/>
              </a:ext>
            </a:extLst>
          </p:cNvPr>
          <p:cNvSpPr>
            <a:spLocks noChangeArrowheads="1"/>
          </p:cNvSpPr>
          <p:nvPr/>
        </p:nvSpPr>
        <p:spPr bwMode="auto">
          <a:xfrm>
            <a:off x="1429429" y="5982142"/>
            <a:ext cx="98411" cy="98411"/>
          </a:xfrm>
          <a:prstGeom prst="rect">
            <a:avLst/>
          </a:prstGeom>
          <a:solidFill>
            <a:srgbClr val="0093E2"/>
          </a:solidFill>
          <a:ln>
            <a:noFill/>
          </a:ln>
        </p:spPr>
        <p:txBody>
          <a:bodyPr vert="horz" wrap="square" lIns="91427" tIns="45713" rIns="91427" bIns="45713" numCol="1" anchor="t" anchorCtr="0" compatLnSpc="1">
            <a:prstTxWarp prst="textNoShape">
              <a:avLst/>
            </a:prstTxWarp>
          </a:bodyPr>
          <a:lstStyle/>
          <a:p>
            <a:pPr defTabSz="932039"/>
            <a:endParaRPr lang="de-DE">
              <a:solidFill>
                <a:srgbClr val="FFFFFF"/>
              </a:solidFill>
            </a:endParaRPr>
          </a:p>
        </p:txBody>
      </p:sp>
      <p:sp>
        <p:nvSpPr>
          <p:cNvPr id="352" name="Rectangle 84">
            <a:extLst>
              <a:ext uri="{FF2B5EF4-FFF2-40B4-BE49-F238E27FC236}">
                <a16:creationId xmlns:a16="http://schemas.microsoft.com/office/drawing/2014/main" id="{DC687FFE-D302-4491-8B5C-98A36955B807}"/>
              </a:ext>
            </a:extLst>
          </p:cNvPr>
          <p:cNvSpPr>
            <a:spLocks noChangeArrowheads="1"/>
          </p:cNvSpPr>
          <p:nvPr/>
        </p:nvSpPr>
        <p:spPr bwMode="auto">
          <a:xfrm>
            <a:off x="1592919" y="5982142"/>
            <a:ext cx="98411" cy="98411"/>
          </a:xfrm>
          <a:prstGeom prst="rect">
            <a:avLst/>
          </a:prstGeom>
          <a:solidFill>
            <a:srgbClr val="0093E2"/>
          </a:solidFill>
          <a:ln>
            <a:noFill/>
          </a:ln>
        </p:spPr>
        <p:txBody>
          <a:bodyPr vert="horz" wrap="square" lIns="91427" tIns="45713" rIns="91427" bIns="45713" numCol="1" anchor="t" anchorCtr="0" compatLnSpc="1">
            <a:prstTxWarp prst="textNoShape">
              <a:avLst/>
            </a:prstTxWarp>
          </a:bodyPr>
          <a:lstStyle/>
          <a:p>
            <a:pPr defTabSz="932039"/>
            <a:endParaRPr lang="de-DE">
              <a:solidFill>
                <a:srgbClr val="FFFFFF"/>
              </a:solidFill>
            </a:endParaRPr>
          </a:p>
        </p:txBody>
      </p:sp>
      <p:sp>
        <p:nvSpPr>
          <p:cNvPr id="353" name="Rectangle 85">
            <a:extLst>
              <a:ext uri="{FF2B5EF4-FFF2-40B4-BE49-F238E27FC236}">
                <a16:creationId xmlns:a16="http://schemas.microsoft.com/office/drawing/2014/main" id="{A8DF27BD-CF6F-4073-9D0D-D9074E2B2F51}"/>
              </a:ext>
            </a:extLst>
          </p:cNvPr>
          <p:cNvSpPr>
            <a:spLocks noChangeArrowheads="1"/>
          </p:cNvSpPr>
          <p:nvPr/>
        </p:nvSpPr>
        <p:spPr bwMode="auto">
          <a:xfrm>
            <a:off x="732616" y="6169441"/>
            <a:ext cx="98411" cy="98411"/>
          </a:xfrm>
          <a:prstGeom prst="rect">
            <a:avLst/>
          </a:prstGeom>
          <a:solidFill>
            <a:srgbClr val="00B0F0"/>
          </a:solidFill>
          <a:ln>
            <a:noFill/>
          </a:ln>
        </p:spPr>
        <p:txBody>
          <a:bodyPr vert="horz" wrap="square" lIns="91427" tIns="45713" rIns="91427" bIns="45713" numCol="1" anchor="t" anchorCtr="0" compatLnSpc="1">
            <a:prstTxWarp prst="textNoShape">
              <a:avLst/>
            </a:prstTxWarp>
          </a:bodyPr>
          <a:lstStyle/>
          <a:p>
            <a:pPr defTabSz="932039"/>
            <a:endParaRPr lang="de-DE">
              <a:solidFill>
                <a:srgbClr val="FFFFFF"/>
              </a:solidFill>
            </a:endParaRPr>
          </a:p>
        </p:txBody>
      </p:sp>
      <p:sp>
        <p:nvSpPr>
          <p:cNvPr id="354" name="Rectangle 86">
            <a:extLst>
              <a:ext uri="{FF2B5EF4-FFF2-40B4-BE49-F238E27FC236}">
                <a16:creationId xmlns:a16="http://schemas.microsoft.com/office/drawing/2014/main" id="{617E97D4-86A4-442D-81F5-7EF3503801D4}"/>
              </a:ext>
            </a:extLst>
          </p:cNvPr>
          <p:cNvSpPr>
            <a:spLocks noChangeArrowheads="1"/>
          </p:cNvSpPr>
          <p:nvPr/>
        </p:nvSpPr>
        <p:spPr bwMode="auto">
          <a:xfrm>
            <a:off x="894518" y="6169441"/>
            <a:ext cx="98411" cy="98411"/>
          </a:xfrm>
          <a:prstGeom prst="rect">
            <a:avLst/>
          </a:prstGeom>
          <a:solidFill>
            <a:srgbClr val="00B0F0"/>
          </a:solidFill>
          <a:ln>
            <a:noFill/>
          </a:ln>
        </p:spPr>
        <p:txBody>
          <a:bodyPr vert="horz" wrap="square" lIns="91427" tIns="45713" rIns="91427" bIns="45713" numCol="1" anchor="t" anchorCtr="0" compatLnSpc="1">
            <a:prstTxWarp prst="textNoShape">
              <a:avLst/>
            </a:prstTxWarp>
          </a:bodyPr>
          <a:lstStyle/>
          <a:p>
            <a:pPr defTabSz="932039"/>
            <a:endParaRPr lang="de-DE">
              <a:solidFill>
                <a:srgbClr val="FFFFFF"/>
              </a:solidFill>
            </a:endParaRPr>
          </a:p>
        </p:txBody>
      </p:sp>
      <p:sp>
        <p:nvSpPr>
          <p:cNvPr id="355" name="Rectangle 87">
            <a:extLst>
              <a:ext uri="{FF2B5EF4-FFF2-40B4-BE49-F238E27FC236}">
                <a16:creationId xmlns:a16="http://schemas.microsoft.com/office/drawing/2014/main" id="{F2E11D93-C8A8-4D02-BC4D-32B9A9E7E711}"/>
              </a:ext>
            </a:extLst>
          </p:cNvPr>
          <p:cNvSpPr>
            <a:spLocks noChangeArrowheads="1"/>
          </p:cNvSpPr>
          <p:nvPr/>
        </p:nvSpPr>
        <p:spPr bwMode="auto">
          <a:xfrm>
            <a:off x="1265940" y="6169441"/>
            <a:ext cx="98411" cy="98411"/>
          </a:xfrm>
          <a:prstGeom prst="rect">
            <a:avLst/>
          </a:prstGeom>
          <a:solidFill>
            <a:srgbClr val="0093E2"/>
          </a:solidFill>
          <a:ln>
            <a:noFill/>
          </a:ln>
        </p:spPr>
        <p:txBody>
          <a:bodyPr vert="horz" wrap="square" lIns="91427" tIns="45713" rIns="91427" bIns="45713" numCol="1" anchor="t" anchorCtr="0" compatLnSpc="1">
            <a:prstTxWarp prst="textNoShape">
              <a:avLst/>
            </a:prstTxWarp>
          </a:bodyPr>
          <a:lstStyle/>
          <a:p>
            <a:pPr defTabSz="932039"/>
            <a:endParaRPr lang="de-DE">
              <a:solidFill>
                <a:srgbClr val="FFFFFF"/>
              </a:solidFill>
            </a:endParaRPr>
          </a:p>
        </p:txBody>
      </p:sp>
      <p:sp>
        <p:nvSpPr>
          <p:cNvPr id="356" name="Rectangle 88">
            <a:extLst>
              <a:ext uri="{FF2B5EF4-FFF2-40B4-BE49-F238E27FC236}">
                <a16:creationId xmlns:a16="http://schemas.microsoft.com/office/drawing/2014/main" id="{CC1362D4-1B83-4D3E-89FD-4D6F051C02D6}"/>
              </a:ext>
            </a:extLst>
          </p:cNvPr>
          <p:cNvSpPr>
            <a:spLocks noChangeArrowheads="1"/>
          </p:cNvSpPr>
          <p:nvPr/>
        </p:nvSpPr>
        <p:spPr bwMode="auto">
          <a:xfrm>
            <a:off x="1429429" y="6169441"/>
            <a:ext cx="98411" cy="98411"/>
          </a:xfrm>
          <a:prstGeom prst="rect">
            <a:avLst/>
          </a:prstGeom>
          <a:solidFill>
            <a:srgbClr val="0093E2"/>
          </a:solidFill>
          <a:ln>
            <a:noFill/>
          </a:ln>
        </p:spPr>
        <p:txBody>
          <a:bodyPr vert="horz" wrap="square" lIns="91427" tIns="45713" rIns="91427" bIns="45713" numCol="1" anchor="t" anchorCtr="0" compatLnSpc="1">
            <a:prstTxWarp prst="textNoShape">
              <a:avLst/>
            </a:prstTxWarp>
          </a:bodyPr>
          <a:lstStyle/>
          <a:p>
            <a:pPr defTabSz="932039"/>
            <a:endParaRPr lang="de-DE">
              <a:solidFill>
                <a:srgbClr val="FFFFFF"/>
              </a:solidFill>
            </a:endParaRPr>
          </a:p>
        </p:txBody>
      </p:sp>
      <p:sp>
        <p:nvSpPr>
          <p:cNvPr id="357" name="Rectangle 89">
            <a:extLst>
              <a:ext uri="{FF2B5EF4-FFF2-40B4-BE49-F238E27FC236}">
                <a16:creationId xmlns:a16="http://schemas.microsoft.com/office/drawing/2014/main" id="{37C86917-C680-4FA2-9734-97AA87EA09B6}"/>
              </a:ext>
            </a:extLst>
          </p:cNvPr>
          <p:cNvSpPr>
            <a:spLocks noChangeArrowheads="1"/>
          </p:cNvSpPr>
          <p:nvPr/>
        </p:nvSpPr>
        <p:spPr bwMode="auto">
          <a:xfrm>
            <a:off x="1592919" y="6169441"/>
            <a:ext cx="98411" cy="98411"/>
          </a:xfrm>
          <a:prstGeom prst="rect">
            <a:avLst/>
          </a:prstGeom>
          <a:solidFill>
            <a:srgbClr val="0093E2"/>
          </a:solidFill>
          <a:ln>
            <a:noFill/>
          </a:ln>
        </p:spPr>
        <p:txBody>
          <a:bodyPr vert="horz" wrap="square" lIns="91427" tIns="45713" rIns="91427" bIns="45713" numCol="1" anchor="t" anchorCtr="0" compatLnSpc="1">
            <a:prstTxWarp prst="textNoShape">
              <a:avLst/>
            </a:prstTxWarp>
          </a:bodyPr>
          <a:lstStyle/>
          <a:p>
            <a:pPr defTabSz="932039"/>
            <a:endParaRPr lang="de-DE">
              <a:solidFill>
                <a:srgbClr val="FFFFFF"/>
              </a:solidFill>
            </a:endParaRPr>
          </a:p>
        </p:txBody>
      </p:sp>
      <p:sp>
        <p:nvSpPr>
          <p:cNvPr id="358" name="Rectangle 90">
            <a:extLst>
              <a:ext uri="{FF2B5EF4-FFF2-40B4-BE49-F238E27FC236}">
                <a16:creationId xmlns:a16="http://schemas.microsoft.com/office/drawing/2014/main" id="{F1E9BAE9-0F6E-4EBD-9996-A36E642A2F3D}"/>
              </a:ext>
            </a:extLst>
          </p:cNvPr>
          <p:cNvSpPr>
            <a:spLocks noChangeArrowheads="1"/>
          </p:cNvSpPr>
          <p:nvPr/>
        </p:nvSpPr>
        <p:spPr bwMode="auto">
          <a:xfrm>
            <a:off x="732616" y="6356739"/>
            <a:ext cx="98411" cy="98411"/>
          </a:xfrm>
          <a:prstGeom prst="rect">
            <a:avLst/>
          </a:prstGeom>
          <a:solidFill>
            <a:srgbClr val="00B0F0"/>
          </a:solidFill>
          <a:ln>
            <a:noFill/>
          </a:ln>
        </p:spPr>
        <p:txBody>
          <a:bodyPr vert="horz" wrap="square" lIns="91427" tIns="45713" rIns="91427" bIns="45713" numCol="1" anchor="t" anchorCtr="0" compatLnSpc="1">
            <a:prstTxWarp prst="textNoShape">
              <a:avLst/>
            </a:prstTxWarp>
          </a:bodyPr>
          <a:lstStyle/>
          <a:p>
            <a:pPr defTabSz="932039"/>
            <a:endParaRPr lang="de-DE">
              <a:solidFill>
                <a:srgbClr val="FFFFFF"/>
              </a:solidFill>
            </a:endParaRPr>
          </a:p>
        </p:txBody>
      </p:sp>
      <p:sp>
        <p:nvSpPr>
          <p:cNvPr id="359" name="Rectangle 91">
            <a:extLst>
              <a:ext uri="{FF2B5EF4-FFF2-40B4-BE49-F238E27FC236}">
                <a16:creationId xmlns:a16="http://schemas.microsoft.com/office/drawing/2014/main" id="{1E32E424-9877-4A40-A7F8-111ED8274EE4}"/>
              </a:ext>
            </a:extLst>
          </p:cNvPr>
          <p:cNvSpPr>
            <a:spLocks noChangeArrowheads="1"/>
          </p:cNvSpPr>
          <p:nvPr/>
        </p:nvSpPr>
        <p:spPr bwMode="auto">
          <a:xfrm>
            <a:off x="894518" y="6356739"/>
            <a:ext cx="98411" cy="98411"/>
          </a:xfrm>
          <a:prstGeom prst="rect">
            <a:avLst/>
          </a:prstGeom>
          <a:solidFill>
            <a:srgbClr val="00B0F0"/>
          </a:solidFill>
          <a:ln>
            <a:noFill/>
          </a:ln>
        </p:spPr>
        <p:txBody>
          <a:bodyPr vert="horz" wrap="square" lIns="91427" tIns="45713" rIns="91427" bIns="45713" numCol="1" anchor="t" anchorCtr="0" compatLnSpc="1">
            <a:prstTxWarp prst="textNoShape">
              <a:avLst/>
            </a:prstTxWarp>
          </a:bodyPr>
          <a:lstStyle/>
          <a:p>
            <a:pPr defTabSz="932039"/>
            <a:endParaRPr lang="de-DE">
              <a:solidFill>
                <a:srgbClr val="FFFFFF"/>
              </a:solidFill>
            </a:endParaRPr>
          </a:p>
        </p:txBody>
      </p:sp>
      <p:sp>
        <p:nvSpPr>
          <p:cNvPr id="360" name="Rectangle 92">
            <a:extLst>
              <a:ext uri="{FF2B5EF4-FFF2-40B4-BE49-F238E27FC236}">
                <a16:creationId xmlns:a16="http://schemas.microsoft.com/office/drawing/2014/main" id="{0086FA0F-7844-4E45-8518-DDA0F4A6BC6A}"/>
              </a:ext>
            </a:extLst>
          </p:cNvPr>
          <p:cNvSpPr>
            <a:spLocks noChangeArrowheads="1"/>
          </p:cNvSpPr>
          <p:nvPr/>
        </p:nvSpPr>
        <p:spPr bwMode="auto">
          <a:xfrm>
            <a:off x="1265940" y="6356739"/>
            <a:ext cx="98411" cy="98411"/>
          </a:xfrm>
          <a:prstGeom prst="rect">
            <a:avLst/>
          </a:prstGeom>
          <a:solidFill>
            <a:srgbClr val="0093E2"/>
          </a:solidFill>
          <a:ln>
            <a:noFill/>
          </a:ln>
        </p:spPr>
        <p:txBody>
          <a:bodyPr vert="horz" wrap="square" lIns="91427" tIns="45713" rIns="91427" bIns="45713" numCol="1" anchor="t" anchorCtr="0" compatLnSpc="1">
            <a:prstTxWarp prst="textNoShape">
              <a:avLst/>
            </a:prstTxWarp>
          </a:bodyPr>
          <a:lstStyle/>
          <a:p>
            <a:pPr defTabSz="932039"/>
            <a:endParaRPr lang="de-DE">
              <a:solidFill>
                <a:srgbClr val="FFFFFF"/>
              </a:solidFill>
            </a:endParaRPr>
          </a:p>
        </p:txBody>
      </p:sp>
      <p:sp>
        <p:nvSpPr>
          <p:cNvPr id="361" name="Rectangle 93">
            <a:extLst>
              <a:ext uri="{FF2B5EF4-FFF2-40B4-BE49-F238E27FC236}">
                <a16:creationId xmlns:a16="http://schemas.microsoft.com/office/drawing/2014/main" id="{361A0CBC-BD2C-4EFA-9405-D3F5F5DADA2D}"/>
              </a:ext>
            </a:extLst>
          </p:cNvPr>
          <p:cNvSpPr>
            <a:spLocks noChangeArrowheads="1"/>
          </p:cNvSpPr>
          <p:nvPr/>
        </p:nvSpPr>
        <p:spPr bwMode="auto">
          <a:xfrm>
            <a:off x="1429429" y="6356739"/>
            <a:ext cx="98411" cy="98411"/>
          </a:xfrm>
          <a:prstGeom prst="rect">
            <a:avLst/>
          </a:prstGeom>
          <a:solidFill>
            <a:srgbClr val="0093E2"/>
          </a:solidFill>
          <a:ln>
            <a:noFill/>
          </a:ln>
        </p:spPr>
        <p:txBody>
          <a:bodyPr vert="horz" wrap="square" lIns="91427" tIns="45713" rIns="91427" bIns="45713" numCol="1" anchor="t" anchorCtr="0" compatLnSpc="1">
            <a:prstTxWarp prst="textNoShape">
              <a:avLst/>
            </a:prstTxWarp>
          </a:bodyPr>
          <a:lstStyle/>
          <a:p>
            <a:pPr defTabSz="932039"/>
            <a:endParaRPr lang="de-DE">
              <a:solidFill>
                <a:srgbClr val="FFFFFF"/>
              </a:solidFill>
            </a:endParaRPr>
          </a:p>
        </p:txBody>
      </p:sp>
      <p:sp>
        <p:nvSpPr>
          <p:cNvPr id="362" name="Rectangle 94">
            <a:extLst>
              <a:ext uri="{FF2B5EF4-FFF2-40B4-BE49-F238E27FC236}">
                <a16:creationId xmlns:a16="http://schemas.microsoft.com/office/drawing/2014/main" id="{F31B8510-4208-4AE6-93E0-FEDF2DAF8E93}"/>
              </a:ext>
            </a:extLst>
          </p:cNvPr>
          <p:cNvSpPr>
            <a:spLocks noChangeArrowheads="1"/>
          </p:cNvSpPr>
          <p:nvPr/>
        </p:nvSpPr>
        <p:spPr bwMode="auto">
          <a:xfrm>
            <a:off x="1592919" y="6356739"/>
            <a:ext cx="98411" cy="98411"/>
          </a:xfrm>
          <a:prstGeom prst="rect">
            <a:avLst/>
          </a:prstGeom>
          <a:solidFill>
            <a:srgbClr val="0093E2"/>
          </a:solidFill>
          <a:ln>
            <a:noFill/>
          </a:ln>
        </p:spPr>
        <p:txBody>
          <a:bodyPr vert="horz" wrap="square" lIns="91427" tIns="45713" rIns="91427" bIns="45713" numCol="1" anchor="t" anchorCtr="0" compatLnSpc="1">
            <a:prstTxWarp prst="textNoShape">
              <a:avLst/>
            </a:prstTxWarp>
          </a:bodyPr>
          <a:lstStyle/>
          <a:p>
            <a:pPr defTabSz="932039"/>
            <a:endParaRPr lang="de-DE">
              <a:solidFill>
                <a:srgbClr val="FFFFFF"/>
              </a:solidFill>
            </a:endParaRPr>
          </a:p>
        </p:txBody>
      </p:sp>
      <p:sp>
        <p:nvSpPr>
          <p:cNvPr id="363" name="Rectangle 95">
            <a:extLst>
              <a:ext uri="{FF2B5EF4-FFF2-40B4-BE49-F238E27FC236}">
                <a16:creationId xmlns:a16="http://schemas.microsoft.com/office/drawing/2014/main" id="{DCB2D2FB-24C5-41DC-95C8-6030A305CCF9}"/>
              </a:ext>
            </a:extLst>
          </p:cNvPr>
          <p:cNvSpPr>
            <a:spLocks noChangeArrowheads="1"/>
          </p:cNvSpPr>
          <p:nvPr/>
        </p:nvSpPr>
        <p:spPr bwMode="auto">
          <a:xfrm>
            <a:off x="732616" y="6544037"/>
            <a:ext cx="98411" cy="98411"/>
          </a:xfrm>
          <a:prstGeom prst="rect">
            <a:avLst/>
          </a:prstGeom>
          <a:solidFill>
            <a:srgbClr val="00B0F0"/>
          </a:solidFill>
          <a:ln>
            <a:noFill/>
          </a:ln>
        </p:spPr>
        <p:txBody>
          <a:bodyPr vert="horz" wrap="square" lIns="91427" tIns="45713" rIns="91427" bIns="45713" numCol="1" anchor="t" anchorCtr="0" compatLnSpc="1">
            <a:prstTxWarp prst="textNoShape">
              <a:avLst/>
            </a:prstTxWarp>
          </a:bodyPr>
          <a:lstStyle/>
          <a:p>
            <a:pPr defTabSz="932039"/>
            <a:endParaRPr lang="de-DE">
              <a:solidFill>
                <a:srgbClr val="FFFFFF"/>
              </a:solidFill>
            </a:endParaRPr>
          </a:p>
        </p:txBody>
      </p:sp>
      <p:sp>
        <p:nvSpPr>
          <p:cNvPr id="364" name="Rectangle 96">
            <a:extLst>
              <a:ext uri="{FF2B5EF4-FFF2-40B4-BE49-F238E27FC236}">
                <a16:creationId xmlns:a16="http://schemas.microsoft.com/office/drawing/2014/main" id="{FC7EA791-9356-491B-B97E-5806C1EBF061}"/>
              </a:ext>
            </a:extLst>
          </p:cNvPr>
          <p:cNvSpPr>
            <a:spLocks noChangeArrowheads="1"/>
          </p:cNvSpPr>
          <p:nvPr/>
        </p:nvSpPr>
        <p:spPr bwMode="auto">
          <a:xfrm>
            <a:off x="894518" y="6544037"/>
            <a:ext cx="98411" cy="98411"/>
          </a:xfrm>
          <a:prstGeom prst="rect">
            <a:avLst/>
          </a:prstGeom>
          <a:solidFill>
            <a:srgbClr val="00B0F0"/>
          </a:solidFill>
          <a:ln>
            <a:noFill/>
          </a:ln>
        </p:spPr>
        <p:txBody>
          <a:bodyPr vert="horz" wrap="square" lIns="91427" tIns="45713" rIns="91427" bIns="45713" numCol="1" anchor="t" anchorCtr="0" compatLnSpc="1">
            <a:prstTxWarp prst="textNoShape">
              <a:avLst/>
            </a:prstTxWarp>
          </a:bodyPr>
          <a:lstStyle/>
          <a:p>
            <a:pPr defTabSz="932039"/>
            <a:endParaRPr lang="de-DE">
              <a:solidFill>
                <a:srgbClr val="FFFFFF"/>
              </a:solidFill>
            </a:endParaRPr>
          </a:p>
        </p:txBody>
      </p:sp>
      <p:sp>
        <p:nvSpPr>
          <p:cNvPr id="365" name="Rectangle 97">
            <a:extLst>
              <a:ext uri="{FF2B5EF4-FFF2-40B4-BE49-F238E27FC236}">
                <a16:creationId xmlns:a16="http://schemas.microsoft.com/office/drawing/2014/main" id="{56B2F410-CA88-4671-AC60-A36CA0CDD043}"/>
              </a:ext>
            </a:extLst>
          </p:cNvPr>
          <p:cNvSpPr>
            <a:spLocks noChangeArrowheads="1"/>
          </p:cNvSpPr>
          <p:nvPr/>
        </p:nvSpPr>
        <p:spPr bwMode="auto">
          <a:xfrm>
            <a:off x="1265940" y="6544037"/>
            <a:ext cx="98411" cy="98411"/>
          </a:xfrm>
          <a:prstGeom prst="rect">
            <a:avLst/>
          </a:prstGeom>
          <a:solidFill>
            <a:srgbClr val="0093E2"/>
          </a:solidFill>
          <a:ln>
            <a:noFill/>
          </a:ln>
        </p:spPr>
        <p:txBody>
          <a:bodyPr vert="horz" wrap="square" lIns="91427" tIns="45713" rIns="91427" bIns="45713" numCol="1" anchor="t" anchorCtr="0" compatLnSpc="1">
            <a:prstTxWarp prst="textNoShape">
              <a:avLst/>
            </a:prstTxWarp>
          </a:bodyPr>
          <a:lstStyle/>
          <a:p>
            <a:pPr defTabSz="932039"/>
            <a:endParaRPr lang="de-DE">
              <a:solidFill>
                <a:srgbClr val="FFFFFF"/>
              </a:solidFill>
            </a:endParaRPr>
          </a:p>
        </p:txBody>
      </p:sp>
      <p:sp>
        <p:nvSpPr>
          <p:cNvPr id="366" name="Rectangle 98">
            <a:extLst>
              <a:ext uri="{FF2B5EF4-FFF2-40B4-BE49-F238E27FC236}">
                <a16:creationId xmlns:a16="http://schemas.microsoft.com/office/drawing/2014/main" id="{51568F6C-4422-404E-B075-3E44B3F839D9}"/>
              </a:ext>
            </a:extLst>
          </p:cNvPr>
          <p:cNvSpPr>
            <a:spLocks noChangeArrowheads="1"/>
          </p:cNvSpPr>
          <p:nvPr/>
        </p:nvSpPr>
        <p:spPr bwMode="auto">
          <a:xfrm>
            <a:off x="1429429" y="6544037"/>
            <a:ext cx="98411" cy="98411"/>
          </a:xfrm>
          <a:prstGeom prst="rect">
            <a:avLst/>
          </a:prstGeom>
          <a:solidFill>
            <a:srgbClr val="0093E2"/>
          </a:solidFill>
          <a:ln>
            <a:noFill/>
          </a:ln>
        </p:spPr>
        <p:txBody>
          <a:bodyPr vert="horz" wrap="square" lIns="91427" tIns="45713" rIns="91427" bIns="45713" numCol="1" anchor="t" anchorCtr="0" compatLnSpc="1">
            <a:prstTxWarp prst="textNoShape">
              <a:avLst/>
            </a:prstTxWarp>
          </a:bodyPr>
          <a:lstStyle/>
          <a:p>
            <a:pPr defTabSz="932039"/>
            <a:endParaRPr lang="de-DE">
              <a:solidFill>
                <a:srgbClr val="FFFFFF"/>
              </a:solidFill>
            </a:endParaRPr>
          </a:p>
        </p:txBody>
      </p:sp>
      <p:sp>
        <p:nvSpPr>
          <p:cNvPr id="367" name="Rectangle 99">
            <a:extLst>
              <a:ext uri="{FF2B5EF4-FFF2-40B4-BE49-F238E27FC236}">
                <a16:creationId xmlns:a16="http://schemas.microsoft.com/office/drawing/2014/main" id="{0665FA11-CA12-4B90-9E34-4F2EEC1CE70D}"/>
              </a:ext>
            </a:extLst>
          </p:cNvPr>
          <p:cNvSpPr>
            <a:spLocks noChangeArrowheads="1"/>
          </p:cNvSpPr>
          <p:nvPr/>
        </p:nvSpPr>
        <p:spPr bwMode="auto">
          <a:xfrm>
            <a:off x="1592919" y="6544037"/>
            <a:ext cx="98411" cy="98411"/>
          </a:xfrm>
          <a:prstGeom prst="rect">
            <a:avLst/>
          </a:prstGeom>
          <a:solidFill>
            <a:srgbClr val="0093E2"/>
          </a:solidFill>
          <a:ln>
            <a:noFill/>
          </a:ln>
        </p:spPr>
        <p:txBody>
          <a:bodyPr vert="horz" wrap="square" lIns="91427" tIns="45713" rIns="91427" bIns="45713" numCol="1" anchor="t" anchorCtr="0" compatLnSpc="1">
            <a:prstTxWarp prst="textNoShape">
              <a:avLst/>
            </a:prstTxWarp>
          </a:bodyPr>
          <a:lstStyle/>
          <a:p>
            <a:pPr defTabSz="932039"/>
            <a:endParaRPr lang="de-DE">
              <a:solidFill>
                <a:srgbClr val="FFFFFF"/>
              </a:solidFill>
            </a:endParaRPr>
          </a:p>
        </p:txBody>
      </p:sp>
      <p:sp>
        <p:nvSpPr>
          <p:cNvPr id="368" name="Rectangle 62">
            <a:extLst>
              <a:ext uri="{FF2B5EF4-FFF2-40B4-BE49-F238E27FC236}">
                <a16:creationId xmlns:a16="http://schemas.microsoft.com/office/drawing/2014/main" id="{6AD4E322-667B-4EC2-9380-A9D59199BBE2}"/>
              </a:ext>
            </a:extLst>
          </p:cNvPr>
          <p:cNvSpPr>
            <a:spLocks noChangeArrowheads="1"/>
          </p:cNvSpPr>
          <p:nvPr/>
        </p:nvSpPr>
        <p:spPr bwMode="auto">
          <a:xfrm>
            <a:off x="1292927" y="5239297"/>
            <a:ext cx="98411" cy="96824"/>
          </a:xfrm>
          <a:prstGeom prst="rect">
            <a:avLst/>
          </a:prstGeom>
          <a:solidFill>
            <a:srgbClr val="0093E2"/>
          </a:solidFill>
          <a:ln>
            <a:noFill/>
          </a:ln>
        </p:spPr>
        <p:txBody>
          <a:bodyPr vert="horz" wrap="square" lIns="91427" tIns="45713" rIns="91427" bIns="45713" numCol="1" anchor="t" anchorCtr="0" compatLnSpc="1">
            <a:prstTxWarp prst="textNoShape">
              <a:avLst/>
            </a:prstTxWarp>
          </a:bodyPr>
          <a:lstStyle/>
          <a:p>
            <a:pPr defTabSz="932039"/>
            <a:endParaRPr lang="de-DE">
              <a:solidFill>
                <a:srgbClr val="FFFFFF"/>
              </a:solidFill>
            </a:endParaRPr>
          </a:p>
        </p:txBody>
      </p:sp>
      <p:sp>
        <p:nvSpPr>
          <p:cNvPr id="473" name="Rectangle 63">
            <a:extLst>
              <a:ext uri="{FF2B5EF4-FFF2-40B4-BE49-F238E27FC236}">
                <a16:creationId xmlns:a16="http://schemas.microsoft.com/office/drawing/2014/main" id="{A9F47A8A-C0A7-4B45-8DC0-518B4E5B0365}"/>
              </a:ext>
            </a:extLst>
          </p:cNvPr>
          <p:cNvSpPr>
            <a:spLocks noChangeArrowheads="1"/>
          </p:cNvSpPr>
          <p:nvPr/>
        </p:nvSpPr>
        <p:spPr bwMode="auto">
          <a:xfrm>
            <a:off x="1456415" y="5239297"/>
            <a:ext cx="98411" cy="96824"/>
          </a:xfrm>
          <a:prstGeom prst="rect">
            <a:avLst/>
          </a:prstGeom>
          <a:solidFill>
            <a:srgbClr val="0093E2"/>
          </a:solidFill>
          <a:ln>
            <a:noFill/>
          </a:ln>
        </p:spPr>
        <p:txBody>
          <a:bodyPr vert="horz" wrap="square" lIns="91427" tIns="45713" rIns="91427" bIns="45713" numCol="1" anchor="t" anchorCtr="0" compatLnSpc="1">
            <a:prstTxWarp prst="textNoShape">
              <a:avLst/>
            </a:prstTxWarp>
          </a:bodyPr>
          <a:lstStyle/>
          <a:p>
            <a:pPr defTabSz="932039"/>
            <a:endParaRPr lang="de-DE">
              <a:solidFill>
                <a:srgbClr val="FFFFFF"/>
              </a:solidFill>
            </a:endParaRPr>
          </a:p>
        </p:txBody>
      </p:sp>
      <p:sp>
        <p:nvSpPr>
          <p:cNvPr id="474" name="Rectangle 64">
            <a:extLst>
              <a:ext uri="{FF2B5EF4-FFF2-40B4-BE49-F238E27FC236}">
                <a16:creationId xmlns:a16="http://schemas.microsoft.com/office/drawing/2014/main" id="{44F0F30A-A3C8-4941-A3BE-FE3E30E27CC9}"/>
              </a:ext>
            </a:extLst>
          </p:cNvPr>
          <p:cNvSpPr>
            <a:spLocks noChangeArrowheads="1"/>
          </p:cNvSpPr>
          <p:nvPr/>
        </p:nvSpPr>
        <p:spPr bwMode="auto">
          <a:xfrm>
            <a:off x="1619905" y="5239297"/>
            <a:ext cx="98411" cy="96824"/>
          </a:xfrm>
          <a:prstGeom prst="rect">
            <a:avLst/>
          </a:prstGeom>
          <a:solidFill>
            <a:srgbClr val="0093E2"/>
          </a:solidFill>
          <a:ln>
            <a:noFill/>
          </a:ln>
        </p:spPr>
        <p:txBody>
          <a:bodyPr vert="horz" wrap="square" lIns="91427" tIns="45713" rIns="91427" bIns="45713" numCol="1" anchor="t" anchorCtr="0" compatLnSpc="1">
            <a:prstTxWarp prst="textNoShape">
              <a:avLst/>
            </a:prstTxWarp>
          </a:bodyPr>
          <a:lstStyle/>
          <a:p>
            <a:pPr defTabSz="932039"/>
            <a:endParaRPr lang="de-DE">
              <a:solidFill>
                <a:srgbClr val="FFFFFF"/>
              </a:solidFill>
            </a:endParaRPr>
          </a:p>
        </p:txBody>
      </p:sp>
      <p:sp>
        <p:nvSpPr>
          <p:cNvPr id="475" name="Rectangle 67">
            <a:extLst>
              <a:ext uri="{FF2B5EF4-FFF2-40B4-BE49-F238E27FC236}">
                <a16:creationId xmlns:a16="http://schemas.microsoft.com/office/drawing/2014/main" id="{D6FE07B6-0C82-4B46-B31D-CD8C2FC906A1}"/>
              </a:ext>
            </a:extLst>
          </p:cNvPr>
          <p:cNvSpPr>
            <a:spLocks noChangeArrowheads="1"/>
          </p:cNvSpPr>
          <p:nvPr/>
        </p:nvSpPr>
        <p:spPr bwMode="auto">
          <a:xfrm>
            <a:off x="1273877" y="5426595"/>
            <a:ext cx="98411" cy="96824"/>
          </a:xfrm>
          <a:prstGeom prst="rect">
            <a:avLst/>
          </a:prstGeom>
          <a:solidFill>
            <a:srgbClr val="0093E2"/>
          </a:solidFill>
          <a:ln>
            <a:noFill/>
          </a:ln>
        </p:spPr>
        <p:txBody>
          <a:bodyPr vert="horz" wrap="square" lIns="91427" tIns="45713" rIns="91427" bIns="45713" numCol="1" anchor="t" anchorCtr="0" compatLnSpc="1">
            <a:prstTxWarp prst="textNoShape">
              <a:avLst/>
            </a:prstTxWarp>
          </a:bodyPr>
          <a:lstStyle/>
          <a:p>
            <a:pPr defTabSz="932039"/>
            <a:endParaRPr lang="de-DE">
              <a:solidFill>
                <a:srgbClr val="FFFFFF"/>
              </a:solidFill>
            </a:endParaRPr>
          </a:p>
        </p:txBody>
      </p:sp>
      <p:sp>
        <p:nvSpPr>
          <p:cNvPr id="476" name="Rectangle 68">
            <a:extLst>
              <a:ext uri="{FF2B5EF4-FFF2-40B4-BE49-F238E27FC236}">
                <a16:creationId xmlns:a16="http://schemas.microsoft.com/office/drawing/2014/main" id="{6A19251F-8BA2-415E-BFE8-CD876DE2601E}"/>
              </a:ext>
            </a:extLst>
          </p:cNvPr>
          <p:cNvSpPr>
            <a:spLocks noChangeArrowheads="1"/>
          </p:cNvSpPr>
          <p:nvPr/>
        </p:nvSpPr>
        <p:spPr bwMode="auto">
          <a:xfrm>
            <a:off x="1437366" y="5426595"/>
            <a:ext cx="98411" cy="96824"/>
          </a:xfrm>
          <a:prstGeom prst="rect">
            <a:avLst/>
          </a:prstGeom>
          <a:solidFill>
            <a:srgbClr val="0093E2"/>
          </a:solidFill>
          <a:ln>
            <a:noFill/>
          </a:ln>
        </p:spPr>
        <p:txBody>
          <a:bodyPr vert="horz" wrap="square" lIns="91427" tIns="45713" rIns="91427" bIns="45713" numCol="1" anchor="t" anchorCtr="0" compatLnSpc="1">
            <a:prstTxWarp prst="textNoShape">
              <a:avLst/>
            </a:prstTxWarp>
          </a:bodyPr>
          <a:lstStyle/>
          <a:p>
            <a:pPr defTabSz="932039"/>
            <a:endParaRPr lang="de-DE">
              <a:solidFill>
                <a:srgbClr val="FFFFFF"/>
              </a:solidFill>
            </a:endParaRPr>
          </a:p>
        </p:txBody>
      </p:sp>
      <p:sp>
        <p:nvSpPr>
          <p:cNvPr id="477" name="Rectangle 69">
            <a:extLst>
              <a:ext uri="{FF2B5EF4-FFF2-40B4-BE49-F238E27FC236}">
                <a16:creationId xmlns:a16="http://schemas.microsoft.com/office/drawing/2014/main" id="{AA0D962D-87FC-4B6B-ACB1-57C3625CAD9C}"/>
              </a:ext>
            </a:extLst>
          </p:cNvPr>
          <p:cNvSpPr>
            <a:spLocks noChangeArrowheads="1"/>
          </p:cNvSpPr>
          <p:nvPr/>
        </p:nvSpPr>
        <p:spPr bwMode="auto">
          <a:xfrm>
            <a:off x="1600855" y="5426595"/>
            <a:ext cx="98411" cy="96824"/>
          </a:xfrm>
          <a:prstGeom prst="rect">
            <a:avLst/>
          </a:prstGeom>
          <a:solidFill>
            <a:srgbClr val="0093E2"/>
          </a:solidFill>
          <a:ln>
            <a:noFill/>
          </a:ln>
        </p:spPr>
        <p:txBody>
          <a:bodyPr vert="horz" wrap="square" lIns="91427" tIns="45713" rIns="91427" bIns="45713" numCol="1" anchor="t" anchorCtr="0" compatLnSpc="1">
            <a:prstTxWarp prst="textNoShape">
              <a:avLst/>
            </a:prstTxWarp>
          </a:bodyPr>
          <a:lstStyle/>
          <a:p>
            <a:pPr defTabSz="932039"/>
            <a:endParaRPr lang="de-DE">
              <a:solidFill>
                <a:srgbClr val="FFFFFF"/>
              </a:solidFill>
            </a:endParaRPr>
          </a:p>
        </p:txBody>
      </p:sp>
      <p:sp>
        <p:nvSpPr>
          <p:cNvPr id="478" name="Rectangle 72">
            <a:extLst>
              <a:ext uri="{FF2B5EF4-FFF2-40B4-BE49-F238E27FC236}">
                <a16:creationId xmlns:a16="http://schemas.microsoft.com/office/drawing/2014/main" id="{BA9FA4C8-4351-4804-B3FE-21FD0A4D2123}"/>
              </a:ext>
            </a:extLst>
          </p:cNvPr>
          <p:cNvSpPr>
            <a:spLocks noChangeArrowheads="1"/>
          </p:cNvSpPr>
          <p:nvPr/>
        </p:nvSpPr>
        <p:spPr bwMode="auto">
          <a:xfrm>
            <a:off x="1273877" y="5613894"/>
            <a:ext cx="98411" cy="96824"/>
          </a:xfrm>
          <a:prstGeom prst="rect">
            <a:avLst/>
          </a:prstGeom>
          <a:solidFill>
            <a:srgbClr val="0093E2"/>
          </a:solidFill>
          <a:ln>
            <a:noFill/>
          </a:ln>
        </p:spPr>
        <p:txBody>
          <a:bodyPr vert="horz" wrap="square" lIns="91427" tIns="45713" rIns="91427" bIns="45713" numCol="1" anchor="t" anchorCtr="0" compatLnSpc="1">
            <a:prstTxWarp prst="textNoShape">
              <a:avLst/>
            </a:prstTxWarp>
          </a:bodyPr>
          <a:lstStyle/>
          <a:p>
            <a:pPr defTabSz="932039"/>
            <a:endParaRPr lang="de-DE">
              <a:solidFill>
                <a:srgbClr val="FFFFFF"/>
              </a:solidFill>
            </a:endParaRPr>
          </a:p>
        </p:txBody>
      </p:sp>
      <p:sp>
        <p:nvSpPr>
          <p:cNvPr id="479" name="Rectangle 73">
            <a:extLst>
              <a:ext uri="{FF2B5EF4-FFF2-40B4-BE49-F238E27FC236}">
                <a16:creationId xmlns:a16="http://schemas.microsoft.com/office/drawing/2014/main" id="{26F62717-4B4E-4462-8444-A414D7705D35}"/>
              </a:ext>
            </a:extLst>
          </p:cNvPr>
          <p:cNvSpPr>
            <a:spLocks noChangeArrowheads="1"/>
          </p:cNvSpPr>
          <p:nvPr/>
        </p:nvSpPr>
        <p:spPr bwMode="auto">
          <a:xfrm>
            <a:off x="1437366" y="5613894"/>
            <a:ext cx="98411" cy="96824"/>
          </a:xfrm>
          <a:prstGeom prst="rect">
            <a:avLst/>
          </a:prstGeom>
          <a:solidFill>
            <a:srgbClr val="0093E2"/>
          </a:solidFill>
          <a:ln>
            <a:noFill/>
          </a:ln>
        </p:spPr>
        <p:txBody>
          <a:bodyPr vert="horz" wrap="square" lIns="91427" tIns="45713" rIns="91427" bIns="45713" numCol="1" anchor="t" anchorCtr="0" compatLnSpc="1">
            <a:prstTxWarp prst="textNoShape">
              <a:avLst/>
            </a:prstTxWarp>
          </a:bodyPr>
          <a:lstStyle/>
          <a:p>
            <a:pPr defTabSz="932039"/>
            <a:endParaRPr lang="de-DE">
              <a:solidFill>
                <a:srgbClr val="FFFFFF"/>
              </a:solidFill>
            </a:endParaRPr>
          </a:p>
        </p:txBody>
      </p:sp>
      <p:sp>
        <p:nvSpPr>
          <p:cNvPr id="480" name="Rectangle 74">
            <a:extLst>
              <a:ext uri="{FF2B5EF4-FFF2-40B4-BE49-F238E27FC236}">
                <a16:creationId xmlns:a16="http://schemas.microsoft.com/office/drawing/2014/main" id="{3B470736-A3CA-4D55-8D21-FCA00010D08A}"/>
              </a:ext>
            </a:extLst>
          </p:cNvPr>
          <p:cNvSpPr>
            <a:spLocks noChangeArrowheads="1"/>
          </p:cNvSpPr>
          <p:nvPr/>
        </p:nvSpPr>
        <p:spPr bwMode="auto">
          <a:xfrm>
            <a:off x="1600855" y="5613894"/>
            <a:ext cx="98411" cy="96824"/>
          </a:xfrm>
          <a:prstGeom prst="rect">
            <a:avLst/>
          </a:prstGeom>
          <a:solidFill>
            <a:srgbClr val="0093E2"/>
          </a:solidFill>
          <a:ln>
            <a:noFill/>
          </a:ln>
        </p:spPr>
        <p:txBody>
          <a:bodyPr vert="horz" wrap="square" lIns="91427" tIns="45713" rIns="91427" bIns="45713" numCol="1" anchor="t" anchorCtr="0" compatLnSpc="1">
            <a:prstTxWarp prst="textNoShape">
              <a:avLst/>
            </a:prstTxWarp>
          </a:bodyPr>
          <a:lstStyle/>
          <a:p>
            <a:pPr defTabSz="932039"/>
            <a:endParaRPr lang="de-DE">
              <a:solidFill>
                <a:srgbClr val="FFFFFF"/>
              </a:solidFill>
            </a:endParaRPr>
          </a:p>
        </p:txBody>
      </p:sp>
      <p:sp>
        <p:nvSpPr>
          <p:cNvPr id="481" name="Rectangle 77">
            <a:extLst>
              <a:ext uri="{FF2B5EF4-FFF2-40B4-BE49-F238E27FC236}">
                <a16:creationId xmlns:a16="http://schemas.microsoft.com/office/drawing/2014/main" id="{D7D81325-1EA8-4967-9AC6-7BEF0BC10E5C}"/>
              </a:ext>
            </a:extLst>
          </p:cNvPr>
          <p:cNvSpPr>
            <a:spLocks noChangeArrowheads="1"/>
          </p:cNvSpPr>
          <p:nvPr/>
        </p:nvSpPr>
        <p:spPr bwMode="auto">
          <a:xfrm>
            <a:off x="1273877" y="5801192"/>
            <a:ext cx="98411" cy="96824"/>
          </a:xfrm>
          <a:prstGeom prst="rect">
            <a:avLst/>
          </a:prstGeom>
          <a:solidFill>
            <a:srgbClr val="0093E2"/>
          </a:solidFill>
          <a:ln>
            <a:noFill/>
          </a:ln>
        </p:spPr>
        <p:txBody>
          <a:bodyPr vert="horz" wrap="square" lIns="91427" tIns="45713" rIns="91427" bIns="45713" numCol="1" anchor="t" anchorCtr="0" compatLnSpc="1">
            <a:prstTxWarp prst="textNoShape">
              <a:avLst/>
            </a:prstTxWarp>
          </a:bodyPr>
          <a:lstStyle/>
          <a:p>
            <a:pPr defTabSz="932039"/>
            <a:endParaRPr lang="de-DE">
              <a:solidFill>
                <a:srgbClr val="FFFFFF"/>
              </a:solidFill>
            </a:endParaRPr>
          </a:p>
        </p:txBody>
      </p:sp>
      <p:sp>
        <p:nvSpPr>
          <p:cNvPr id="482" name="Rectangle 78">
            <a:extLst>
              <a:ext uri="{FF2B5EF4-FFF2-40B4-BE49-F238E27FC236}">
                <a16:creationId xmlns:a16="http://schemas.microsoft.com/office/drawing/2014/main" id="{3EC4AF4D-6031-4836-B28E-C2ADFFA51A10}"/>
              </a:ext>
            </a:extLst>
          </p:cNvPr>
          <p:cNvSpPr>
            <a:spLocks noChangeArrowheads="1"/>
          </p:cNvSpPr>
          <p:nvPr/>
        </p:nvSpPr>
        <p:spPr bwMode="auto">
          <a:xfrm>
            <a:off x="1437366" y="5801192"/>
            <a:ext cx="98411" cy="96824"/>
          </a:xfrm>
          <a:prstGeom prst="rect">
            <a:avLst/>
          </a:prstGeom>
          <a:solidFill>
            <a:srgbClr val="0093E2"/>
          </a:solidFill>
          <a:ln>
            <a:noFill/>
          </a:ln>
        </p:spPr>
        <p:txBody>
          <a:bodyPr vert="horz" wrap="square" lIns="91427" tIns="45713" rIns="91427" bIns="45713" numCol="1" anchor="t" anchorCtr="0" compatLnSpc="1">
            <a:prstTxWarp prst="textNoShape">
              <a:avLst/>
            </a:prstTxWarp>
          </a:bodyPr>
          <a:lstStyle/>
          <a:p>
            <a:pPr defTabSz="932039"/>
            <a:endParaRPr lang="de-DE">
              <a:solidFill>
                <a:srgbClr val="FFFFFF"/>
              </a:solidFill>
            </a:endParaRPr>
          </a:p>
        </p:txBody>
      </p:sp>
      <p:sp>
        <p:nvSpPr>
          <p:cNvPr id="483" name="Rectangle 79">
            <a:extLst>
              <a:ext uri="{FF2B5EF4-FFF2-40B4-BE49-F238E27FC236}">
                <a16:creationId xmlns:a16="http://schemas.microsoft.com/office/drawing/2014/main" id="{6B085A96-EF25-4F18-A515-7F473D276A43}"/>
              </a:ext>
            </a:extLst>
          </p:cNvPr>
          <p:cNvSpPr>
            <a:spLocks noChangeArrowheads="1"/>
          </p:cNvSpPr>
          <p:nvPr/>
        </p:nvSpPr>
        <p:spPr bwMode="auto">
          <a:xfrm>
            <a:off x="1600855" y="5801192"/>
            <a:ext cx="98411" cy="96824"/>
          </a:xfrm>
          <a:prstGeom prst="rect">
            <a:avLst/>
          </a:prstGeom>
          <a:solidFill>
            <a:srgbClr val="0093E2"/>
          </a:solidFill>
          <a:ln>
            <a:noFill/>
          </a:ln>
        </p:spPr>
        <p:txBody>
          <a:bodyPr vert="horz" wrap="square" lIns="91427" tIns="45713" rIns="91427" bIns="45713" numCol="1" anchor="t" anchorCtr="0" compatLnSpc="1">
            <a:prstTxWarp prst="textNoShape">
              <a:avLst/>
            </a:prstTxWarp>
          </a:bodyPr>
          <a:lstStyle/>
          <a:p>
            <a:pPr defTabSz="932039"/>
            <a:endParaRPr lang="de-DE">
              <a:solidFill>
                <a:srgbClr val="FFFFFF"/>
              </a:solidFill>
            </a:endParaRPr>
          </a:p>
        </p:txBody>
      </p:sp>
      <p:sp>
        <p:nvSpPr>
          <p:cNvPr id="484" name="Rectangle 82">
            <a:extLst>
              <a:ext uri="{FF2B5EF4-FFF2-40B4-BE49-F238E27FC236}">
                <a16:creationId xmlns:a16="http://schemas.microsoft.com/office/drawing/2014/main" id="{73011FC1-E76B-41FC-A8F6-4B3BC29E9907}"/>
              </a:ext>
            </a:extLst>
          </p:cNvPr>
          <p:cNvSpPr>
            <a:spLocks noChangeArrowheads="1"/>
          </p:cNvSpPr>
          <p:nvPr/>
        </p:nvSpPr>
        <p:spPr bwMode="auto">
          <a:xfrm>
            <a:off x="1273877" y="5988491"/>
            <a:ext cx="98411" cy="98411"/>
          </a:xfrm>
          <a:prstGeom prst="rect">
            <a:avLst/>
          </a:prstGeom>
          <a:solidFill>
            <a:srgbClr val="0093E2"/>
          </a:solidFill>
          <a:ln>
            <a:noFill/>
          </a:ln>
        </p:spPr>
        <p:txBody>
          <a:bodyPr vert="horz" wrap="square" lIns="91427" tIns="45713" rIns="91427" bIns="45713" numCol="1" anchor="t" anchorCtr="0" compatLnSpc="1">
            <a:prstTxWarp prst="textNoShape">
              <a:avLst/>
            </a:prstTxWarp>
          </a:bodyPr>
          <a:lstStyle/>
          <a:p>
            <a:pPr defTabSz="932039"/>
            <a:endParaRPr lang="de-DE">
              <a:solidFill>
                <a:srgbClr val="FFFFFF"/>
              </a:solidFill>
            </a:endParaRPr>
          </a:p>
        </p:txBody>
      </p:sp>
      <p:sp>
        <p:nvSpPr>
          <p:cNvPr id="485" name="Rectangle 83">
            <a:extLst>
              <a:ext uri="{FF2B5EF4-FFF2-40B4-BE49-F238E27FC236}">
                <a16:creationId xmlns:a16="http://schemas.microsoft.com/office/drawing/2014/main" id="{19408DB2-5EC6-46D3-9BB9-DF1DC26A8679}"/>
              </a:ext>
            </a:extLst>
          </p:cNvPr>
          <p:cNvSpPr>
            <a:spLocks noChangeArrowheads="1"/>
          </p:cNvSpPr>
          <p:nvPr/>
        </p:nvSpPr>
        <p:spPr bwMode="auto">
          <a:xfrm>
            <a:off x="1437366" y="5988491"/>
            <a:ext cx="98411" cy="98411"/>
          </a:xfrm>
          <a:prstGeom prst="rect">
            <a:avLst/>
          </a:prstGeom>
          <a:solidFill>
            <a:srgbClr val="0093E2"/>
          </a:solidFill>
          <a:ln>
            <a:noFill/>
          </a:ln>
        </p:spPr>
        <p:txBody>
          <a:bodyPr vert="horz" wrap="square" lIns="91427" tIns="45713" rIns="91427" bIns="45713" numCol="1" anchor="t" anchorCtr="0" compatLnSpc="1">
            <a:prstTxWarp prst="textNoShape">
              <a:avLst/>
            </a:prstTxWarp>
          </a:bodyPr>
          <a:lstStyle/>
          <a:p>
            <a:pPr defTabSz="932039"/>
            <a:endParaRPr lang="de-DE">
              <a:solidFill>
                <a:srgbClr val="FFFFFF"/>
              </a:solidFill>
            </a:endParaRPr>
          </a:p>
        </p:txBody>
      </p:sp>
      <p:sp>
        <p:nvSpPr>
          <p:cNvPr id="486" name="Rectangle 84">
            <a:extLst>
              <a:ext uri="{FF2B5EF4-FFF2-40B4-BE49-F238E27FC236}">
                <a16:creationId xmlns:a16="http://schemas.microsoft.com/office/drawing/2014/main" id="{7011B516-DE26-4EBE-AC55-6D92D59DDBA2}"/>
              </a:ext>
            </a:extLst>
          </p:cNvPr>
          <p:cNvSpPr>
            <a:spLocks noChangeArrowheads="1"/>
          </p:cNvSpPr>
          <p:nvPr/>
        </p:nvSpPr>
        <p:spPr bwMode="auto">
          <a:xfrm>
            <a:off x="1600855" y="5988491"/>
            <a:ext cx="98411" cy="98411"/>
          </a:xfrm>
          <a:prstGeom prst="rect">
            <a:avLst/>
          </a:prstGeom>
          <a:solidFill>
            <a:srgbClr val="0093E2"/>
          </a:solidFill>
          <a:ln>
            <a:noFill/>
          </a:ln>
        </p:spPr>
        <p:txBody>
          <a:bodyPr vert="horz" wrap="square" lIns="91427" tIns="45713" rIns="91427" bIns="45713" numCol="1" anchor="t" anchorCtr="0" compatLnSpc="1">
            <a:prstTxWarp prst="textNoShape">
              <a:avLst/>
            </a:prstTxWarp>
          </a:bodyPr>
          <a:lstStyle/>
          <a:p>
            <a:pPr defTabSz="932039"/>
            <a:endParaRPr lang="de-DE">
              <a:solidFill>
                <a:srgbClr val="FFFFFF"/>
              </a:solidFill>
            </a:endParaRPr>
          </a:p>
        </p:txBody>
      </p:sp>
      <p:sp>
        <p:nvSpPr>
          <p:cNvPr id="487" name="Rectangle 87">
            <a:extLst>
              <a:ext uri="{FF2B5EF4-FFF2-40B4-BE49-F238E27FC236}">
                <a16:creationId xmlns:a16="http://schemas.microsoft.com/office/drawing/2014/main" id="{F342C840-C65D-4DFC-AB52-A3D5AB16323F}"/>
              </a:ext>
            </a:extLst>
          </p:cNvPr>
          <p:cNvSpPr>
            <a:spLocks noChangeArrowheads="1"/>
          </p:cNvSpPr>
          <p:nvPr/>
        </p:nvSpPr>
        <p:spPr bwMode="auto">
          <a:xfrm>
            <a:off x="1273877" y="6175790"/>
            <a:ext cx="98411" cy="98411"/>
          </a:xfrm>
          <a:prstGeom prst="rect">
            <a:avLst/>
          </a:prstGeom>
          <a:solidFill>
            <a:srgbClr val="0093E2"/>
          </a:solidFill>
          <a:ln>
            <a:noFill/>
          </a:ln>
        </p:spPr>
        <p:txBody>
          <a:bodyPr vert="horz" wrap="square" lIns="91427" tIns="45713" rIns="91427" bIns="45713" numCol="1" anchor="t" anchorCtr="0" compatLnSpc="1">
            <a:prstTxWarp prst="textNoShape">
              <a:avLst/>
            </a:prstTxWarp>
          </a:bodyPr>
          <a:lstStyle/>
          <a:p>
            <a:pPr defTabSz="932039"/>
            <a:endParaRPr lang="de-DE">
              <a:solidFill>
                <a:srgbClr val="FFFFFF"/>
              </a:solidFill>
            </a:endParaRPr>
          </a:p>
        </p:txBody>
      </p:sp>
      <p:sp>
        <p:nvSpPr>
          <p:cNvPr id="488" name="Rectangle 88">
            <a:extLst>
              <a:ext uri="{FF2B5EF4-FFF2-40B4-BE49-F238E27FC236}">
                <a16:creationId xmlns:a16="http://schemas.microsoft.com/office/drawing/2014/main" id="{202A2B1C-B02D-42F6-93AA-C9BFDF8D5207}"/>
              </a:ext>
            </a:extLst>
          </p:cNvPr>
          <p:cNvSpPr>
            <a:spLocks noChangeArrowheads="1"/>
          </p:cNvSpPr>
          <p:nvPr/>
        </p:nvSpPr>
        <p:spPr bwMode="auto">
          <a:xfrm>
            <a:off x="1437366" y="6175790"/>
            <a:ext cx="98411" cy="98411"/>
          </a:xfrm>
          <a:prstGeom prst="rect">
            <a:avLst/>
          </a:prstGeom>
          <a:solidFill>
            <a:srgbClr val="0093E2"/>
          </a:solidFill>
          <a:ln>
            <a:noFill/>
          </a:ln>
        </p:spPr>
        <p:txBody>
          <a:bodyPr vert="horz" wrap="square" lIns="91427" tIns="45713" rIns="91427" bIns="45713" numCol="1" anchor="t" anchorCtr="0" compatLnSpc="1">
            <a:prstTxWarp prst="textNoShape">
              <a:avLst/>
            </a:prstTxWarp>
          </a:bodyPr>
          <a:lstStyle/>
          <a:p>
            <a:pPr defTabSz="932039"/>
            <a:endParaRPr lang="de-DE">
              <a:solidFill>
                <a:srgbClr val="FFFFFF"/>
              </a:solidFill>
            </a:endParaRPr>
          </a:p>
        </p:txBody>
      </p:sp>
      <p:sp>
        <p:nvSpPr>
          <p:cNvPr id="489" name="Rectangle 89">
            <a:extLst>
              <a:ext uri="{FF2B5EF4-FFF2-40B4-BE49-F238E27FC236}">
                <a16:creationId xmlns:a16="http://schemas.microsoft.com/office/drawing/2014/main" id="{CD70230E-7F6F-4E21-9F10-F15AB5522323}"/>
              </a:ext>
            </a:extLst>
          </p:cNvPr>
          <p:cNvSpPr>
            <a:spLocks noChangeArrowheads="1"/>
          </p:cNvSpPr>
          <p:nvPr/>
        </p:nvSpPr>
        <p:spPr bwMode="auto">
          <a:xfrm>
            <a:off x="1600855" y="6175790"/>
            <a:ext cx="98411" cy="98411"/>
          </a:xfrm>
          <a:prstGeom prst="rect">
            <a:avLst/>
          </a:prstGeom>
          <a:solidFill>
            <a:srgbClr val="0093E2"/>
          </a:solidFill>
          <a:ln>
            <a:noFill/>
          </a:ln>
        </p:spPr>
        <p:txBody>
          <a:bodyPr vert="horz" wrap="square" lIns="91427" tIns="45713" rIns="91427" bIns="45713" numCol="1" anchor="t" anchorCtr="0" compatLnSpc="1">
            <a:prstTxWarp prst="textNoShape">
              <a:avLst/>
            </a:prstTxWarp>
          </a:bodyPr>
          <a:lstStyle/>
          <a:p>
            <a:pPr defTabSz="932039"/>
            <a:endParaRPr lang="de-DE">
              <a:solidFill>
                <a:srgbClr val="FFFFFF"/>
              </a:solidFill>
            </a:endParaRPr>
          </a:p>
        </p:txBody>
      </p:sp>
      <p:sp>
        <p:nvSpPr>
          <p:cNvPr id="490" name="Rectangle 92">
            <a:extLst>
              <a:ext uri="{FF2B5EF4-FFF2-40B4-BE49-F238E27FC236}">
                <a16:creationId xmlns:a16="http://schemas.microsoft.com/office/drawing/2014/main" id="{978080F8-F53B-49B8-823F-0B6204EE6F55}"/>
              </a:ext>
            </a:extLst>
          </p:cNvPr>
          <p:cNvSpPr>
            <a:spLocks noChangeArrowheads="1"/>
          </p:cNvSpPr>
          <p:nvPr/>
        </p:nvSpPr>
        <p:spPr bwMode="auto">
          <a:xfrm>
            <a:off x="1273877" y="6363088"/>
            <a:ext cx="98411" cy="98411"/>
          </a:xfrm>
          <a:prstGeom prst="rect">
            <a:avLst/>
          </a:prstGeom>
          <a:solidFill>
            <a:srgbClr val="0093E2"/>
          </a:solidFill>
          <a:ln>
            <a:noFill/>
          </a:ln>
        </p:spPr>
        <p:txBody>
          <a:bodyPr vert="horz" wrap="square" lIns="91427" tIns="45713" rIns="91427" bIns="45713" numCol="1" anchor="t" anchorCtr="0" compatLnSpc="1">
            <a:prstTxWarp prst="textNoShape">
              <a:avLst/>
            </a:prstTxWarp>
          </a:bodyPr>
          <a:lstStyle/>
          <a:p>
            <a:pPr defTabSz="932039"/>
            <a:endParaRPr lang="de-DE">
              <a:solidFill>
                <a:srgbClr val="FFFFFF"/>
              </a:solidFill>
            </a:endParaRPr>
          </a:p>
        </p:txBody>
      </p:sp>
      <p:sp>
        <p:nvSpPr>
          <p:cNvPr id="491" name="Rectangle 93">
            <a:extLst>
              <a:ext uri="{FF2B5EF4-FFF2-40B4-BE49-F238E27FC236}">
                <a16:creationId xmlns:a16="http://schemas.microsoft.com/office/drawing/2014/main" id="{D02A3CF1-E70E-4053-A851-F082443E5865}"/>
              </a:ext>
            </a:extLst>
          </p:cNvPr>
          <p:cNvSpPr>
            <a:spLocks noChangeArrowheads="1"/>
          </p:cNvSpPr>
          <p:nvPr/>
        </p:nvSpPr>
        <p:spPr bwMode="auto">
          <a:xfrm>
            <a:off x="1437366" y="6363088"/>
            <a:ext cx="98411" cy="98411"/>
          </a:xfrm>
          <a:prstGeom prst="rect">
            <a:avLst/>
          </a:prstGeom>
          <a:solidFill>
            <a:srgbClr val="0093E2"/>
          </a:solidFill>
          <a:ln>
            <a:noFill/>
          </a:ln>
        </p:spPr>
        <p:txBody>
          <a:bodyPr vert="horz" wrap="square" lIns="91427" tIns="45713" rIns="91427" bIns="45713" numCol="1" anchor="t" anchorCtr="0" compatLnSpc="1">
            <a:prstTxWarp prst="textNoShape">
              <a:avLst/>
            </a:prstTxWarp>
          </a:bodyPr>
          <a:lstStyle/>
          <a:p>
            <a:pPr defTabSz="932039"/>
            <a:endParaRPr lang="de-DE">
              <a:solidFill>
                <a:srgbClr val="FFFFFF"/>
              </a:solidFill>
            </a:endParaRPr>
          </a:p>
        </p:txBody>
      </p:sp>
      <p:sp>
        <p:nvSpPr>
          <p:cNvPr id="492" name="Rectangle 94">
            <a:extLst>
              <a:ext uri="{FF2B5EF4-FFF2-40B4-BE49-F238E27FC236}">
                <a16:creationId xmlns:a16="http://schemas.microsoft.com/office/drawing/2014/main" id="{23DF8CF8-4ED8-4BA5-98B7-001D522E4AC3}"/>
              </a:ext>
            </a:extLst>
          </p:cNvPr>
          <p:cNvSpPr>
            <a:spLocks noChangeArrowheads="1"/>
          </p:cNvSpPr>
          <p:nvPr/>
        </p:nvSpPr>
        <p:spPr bwMode="auto">
          <a:xfrm>
            <a:off x="1600855" y="6363088"/>
            <a:ext cx="98411" cy="98411"/>
          </a:xfrm>
          <a:prstGeom prst="rect">
            <a:avLst/>
          </a:prstGeom>
          <a:solidFill>
            <a:srgbClr val="0093E2"/>
          </a:solidFill>
          <a:ln>
            <a:noFill/>
          </a:ln>
        </p:spPr>
        <p:txBody>
          <a:bodyPr vert="horz" wrap="square" lIns="91427" tIns="45713" rIns="91427" bIns="45713" numCol="1" anchor="t" anchorCtr="0" compatLnSpc="1">
            <a:prstTxWarp prst="textNoShape">
              <a:avLst/>
            </a:prstTxWarp>
          </a:bodyPr>
          <a:lstStyle/>
          <a:p>
            <a:pPr defTabSz="932039"/>
            <a:endParaRPr lang="de-DE">
              <a:solidFill>
                <a:srgbClr val="FFFFFF"/>
              </a:solidFill>
            </a:endParaRPr>
          </a:p>
        </p:txBody>
      </p:sp>
      <p:sp>
        <p:nvSpPr>
          <p:cNvPr id="493" name="Rectangle 97">
            <a:extLst>
              <a:ext uri="{FF2B5EF4-FFF2-40B4-BE49-F238E27FC236}">
                <a16:creationId xmlns:a16="http://schemas.microsoft.com/office/drawing/2014/main" id="{3D0D8F65-8D19-4CFE-8F79-9472AF7292FE}"/>
              </a:ext>
            </a:extLst>
          </p:cNvPr>
          <p:cNvSpPr>
            <a:spLocks noChangeArrowheads="1"/>
          </p:cNvSpPr>
          <p:nvPr/>
        </p:nvSpPr>
        <p:spPr bwMode="auto">
          <a:xfrm>
            <a:off x="1273877" y="6550386"/>
            <a:ext cx="98411" cy="98411"/>
          </a:xfrm>
          <a:prstGeom prst="rect">
            <a:avLst/>
          </a:prstGeom>
          <a:solidFill>
            <a:srgbClr val="0093E2"/>
          </a:solidFill>
          <a:ln>
            <a:noFill/>
          </a:ln>
        </p:spPr>
        <p:txBody>
          <a:bodyPr vert="horz" wrap="square" lIns="91427" tIns="45713" rIns="91427" bIns="45713" numCol="1" anchor="t" anchorCtr="0" compatLnSpc="1">
            <a:prstTxWarp prst="textNoShape">
              <a:avLst/>
            </a:prstTxWarp>
          </a:bodyPr>
          <a:lstStyle/>
          <a:p>
            <a:pPr defTabSz="932039"/>
            <a:endParaRPr lang="de-DE">
              <a:solidFill>
                <a:srgbClr val="FFFFFF"/>
              </a:solidFill>
            </a:endParaRPr>
          </a:p>
        </p:txBody>
      </p:sp>
      <p:sp>
        <p:nvSpPr>
          <p:cNvPr id="494" name="Rectangle 98">
            <a:extLst>
              <a:ext uri="{FF2B5EF4-FFF2-40B4-BE49-F238E27FC236}">
                <a16:creationId xmlns:a16="http://schemas.microsoft.com/office/drawing/2014/main" id="{1E6FCF38-2A5F-48C9-93BB-0C7875D27943}"/>
              </a:ext>
            </a:extLst>
          </p:cNvPr>
          <p:cNvSpPr>
            <a:spLocks noChangeArrowheads="1"/>
          </p:cNvSpPr>
          <p:nvPr/>
        </p:nvSpPr>
        <p:spPr bwMode="auto">
          <a:xfrm>
            <a:off x="1437366" y="6550386"/>
            <a:ext cx="98411" cy="98411"/>
          </a:xfrm>
          <a:prstGeom prst="rect">
            <a:avLst/>
          </a:prstGeom>
          <a:solidFill>
            <a:srgbClr val="0093E2"/>
          </a:solidFill>
          <a:ln>
            <a:noFill/>
          </a:ln>
        </p:spPr>
        <p:txBody>
          <a:bodyPr vert="horz" wrap="square" lIns="91427" tIns="45713" rIns="91427" bIns="45713" numCol="1" anchor="t" anchorCtr="0" compatLnSpc="1">
            <a:prstTxWarp prst="textNoShape">
              <a:avLst/>
            </a:prstTxWarp>
          </a:bodyPr>
          <a:lstStyle/>
          <a:p>
            <a:pPr defTabSz="932039"/>
            <a:endParaRPr lang="de-DE">
              <a:solidFill>
                <a:srgbClr val="FFFFFF"/>
              </a:solidFill>
            </a:endParaRPr>
          </a:p>
        </p:txBody>
      </p:sp>
      <p:sp>
        <p:nvSpPr>
          <p:cNvPr id="495" name="Rectangle 59">
            <a:extLst>
              <a:ext uri="{FF2B5EF4-FFF2-40B4-BE49-F238E27FC236}">
                <a16:creationId xmlns:a16="http://schemas.microsoft.com/office/drawing/2014/main" id="{347FC817-48E2-46A7-B434-1D1B6A5E7570}"/>
              </a:ext>
            </a:extLst>
          </p:cNvPr>
          <p:cNvSpPr>
            <a:spLocks noChangeArrowheads="1"/>
          </p:cNvSpPr>
          <p:nvPr/>
        </p:nvSpPr>
        <p:spPr bwMode="auto">
          <a:xfrm>
            <a:off x="1218324" y="5142475"/>
            <a:ext cx="524296" cy="1847586"/>
          </a:xfrm>
          <a:prstGeom prst="rect">
            <a:avLst/>
          </a:prstGeom>
          <a:solidFill>
            <a:srgbClr val="2274B6"/>
          </a:solidFill>
          <a:ln>
            <a:noFill/>
          </a:ln>
        </p:spPr>
        <p:txBody>
          <a:bodyPr vert="horz" wrap="square" lIns="91427" tIns="45713" rIns="91427" bIns="45713" numCol="1" anchor="t" anchorCtr="0" compatLnSpc="1">
            <a:prstTxWarp prst="textNoShape">
              <a:avLst/>
            </a:prstTxWarp>
          </a:bodyPr>
          <a:lstStyle/>
          <a:p>
            <a:pPr defTabSz="932039"/>
            <a:endParaRPr lang="de-DE">
              <a:solidFill>
                <a:srgbClr val="FFFFFF"/>
              </a:solidFill>
            </a:endParaRPr>
          </a:p>
        </p:txBody>
      </p:sp>
      <p:sp>
        <p:nvSpPr>
          <p:cNvPr id="496" name="Rectangle 72">
            <a:extLst>
              <a:ext uri="{FF2B5EF4-FFF2-40B4-BE49-F238E27FC236}">
                <a16:creationId xmlns:a16="http://schemas.microsoft.com/office/drawing/2014/main" id="{605FEA40-EAD4-4A4E-A3E1-A3158B4E2348}"/>
              </a:ext>
            </a:extLst>
          </p:cNvPr>
          <p:cNvSpPr>
            <a:spLocks noChangeArrowheads="1"/>
          </p:cNvSpPr>
          <p:nvPr/>
        </p:nvSpPr>
        <p:spPr bwMode="auto">
          <a:xfrm>
            <a:off x="1281814" y="5620243"/>
            <a:ext cx="98411" cy="96824"/>
          </a:xfrm>
          <a:prstGeom prst="rect">
            <a:avLst/>
          </a:prstGeom>
          <a:solidFill>
            <a:srgbClr val="0093E2"/>
          </a:solidFill>
          <a:ln>
            <a:noFill/>
          </a:ln>
        </p:spPr>
        <p:txBody>
          <a:bodyPr vert="horz" wrap="square" lIns="91427" tIns="45713" rIns="91427" bIns="45713" numCol="1" anchor="t" anchorCtr="0" compatLnSpc="1">
            <a:prstTxWarp prst="textNoShape">
              <a:avLst/>
            </a:prstTxWarp>
          </a:bodyPr>
          <a:lstStyle/>
          <a:p>
            <a:pPr defTabSz="932039"/>
            <a:endParaRPr lang="de-DE">
              <a:solidFill>
                <a:srgbClr val="FFFFFF"/>
              </a:solidFill>
            </a:endParaRPr>
          </a:p>
        </p:txBody>
      </p:sp>
      <p:sp>
        <p:nvSpPr>
          <p:cNvPr id="497" name="Rectangle 73">
            <a:extLst>
              <a:ext uri="{FF2B5EF4-FFF2-40B4-BE49-F238E27FC236}">
                <a16:creationId xmlns:a16="http://schemas.microsoft.com/office/drawing/2014/main" id="{83EF4A16-E123-4DB1-93ED-FF192DCD647C}"/>
              </a:ext>
            </a:extLst>
          </p:cNvPr>
          <p:cNvSpPr>
            <a:spLocks noChangeArrowheads="1"/>
          </p:cNvSpPr>
          <p:nvPr/>
        </p:nvSpPr>
        <p:spPr bwMode="auto">
          <a:xfrm>
            <a:off x="1445303" y="5620243"/>
            <a:ext cx="98411" cy="96824"/>
          </a:xfrm>
          <a:prstGeom prst="rect">
            <a:avLst/>
          </a:prstGeom>
          <a:solidFill>
            <a:srgbClr val="0093E2"/>
          </a:solidFill>
          <a:ln>
            <a:noFill/>
          </a:ln>
        </p:spPr>
        <p:txBody>
          <a:bodyPr vert="horz" wrap="square" lIns="91427" tIns="45713" rIns="91427" bIns="45713" numCol="1" anchor="t" anchorCtr="0" compatLnSpc="1">
            <a:prstTxWarp prst="textNoShape">
              <a:avLst/>
            </a:prstTxWarp>
          </a:bodyPr>
          <a:lstStyle/>
          <a:p>
            <a:pPr defTabSz="932039"/>
            <a:endParaRPr lang="de-DE">
              <a:solidFill>
                <a:srgbClr val="FFFFFF"/>
              </a:solidFill>
            </a:endParaRPr>
          </a:p>
        </p:txBody>
      </p:sp>
      <p:sp>
        <p:nvSpPr>
          <p:cNvPr id="498" name="Rectangle 74">
            <a:extLst>
              <a:ext uri="{FF2B5EF4-FFF2-40B4-BE49-F238E27FC236}">
                <a16:creationId xmlns:a16="http://schemas.microsoft.com/office/drawing/2014/main" id="{17109945-E56F-40CD-8D3B-74579673C4FC}"/>
              </a:ext>
            </a:extLst>
          </p:cNvPr>
          <p:cNvSpPr>
            <a:spLocks noChangeArrowheads="1"/>
          </p:cNvSpPr>
          <p:nvPr/>
        </p:nvSpPr>
        <p:spPr bwMode="auto">
          <a:xfrm>
            <a:off x="1608792" y="5620243"/>
            <a:ext cx="98411" cy="96824"/>
          </a:xfrm>
          <a:prstGeom prst="rect">
            <a:avLst/>
          </a:prstGeom>
          <a:solidFill>
            <a:srgbClr val="0093E2"/>
          </a:solidFill>
          <a:ln>
            <a:noFill/>
          </a:ln>
        </p:spPr>
        <p:txBody>
          <a:bodyPr vert="horz" wrap="square" lIns="91427" tIns="45713" rIns="91427" bIns="45713" numCol="1" anchor="t" anchorCtr="0" compatLnSpc="1">
            <a:prstTxWarp prst="textNoShape">
              <a:avLst/>
            </a:prstTxWarp>
          </a:bodyPr>
          <a:lstStyle/>
          <a:p>
            <a:pPr defTabSz="932039"/>
            <a:endParaRPr lang="de-DE">
              <a:solidFill>
                <a:srgbClr val="FFFFFF"/>
              </a:solidFill>
            </a:endParaRPr>
          </a:p>
        </p:txBody>
      </p:sp>
      <p:sp>
        <p:nvSpPr>
          <p:cNvPr id="499" name="Rectangle 77">
            <a:extLst>
              <a:ext uri="{FF2B5EF4-FFF2-40B4-BE49-F238E27FC236}">
                <a16:creationId xmlns:a16="http://schemas.microsoft.com/office/drawing/2014/main" id="{C641F867-871A-454F-83AA-8450442190AD}"/>
              </a:ext>
            </a:extLst>
          </p:cNvPr>
          <p:cNvSpPr>
            <a:spLocks noChangeArrowheads="1"/>
          </p:cNvSpPr>
          <p:nvPr/>
        </p:nvSpPr>
        <p:spPr bwMode="auto">
          <a:xfrm>
            <a:off x="1281814" y="5807541"/>
            <a:ext cx="98411" cy="96824"/>
          </a:xfrm>
          <a:prstGeom prst="rect">
            <a:avLst/>
          </a:prstGeom>
          <a:solidFill>
            <a:srgbClr val="0093E2"/>
          </a:solidFill>
          <a:ln>
            <a:noFill/>
          </a:ln>
        </p:spPr>
        <p:txBody>
          <a:bodyPr vert="horz" wrap="square" lIns="91427" tIns="45713" rIns="91427" bIns="45713" numCol="1" anchor="t" anchorCtr="0" compatLnSpc="1">
            <a:prstTxWarp prst="textNoShape">
              <a:avLst/>
            </a:prstTxWarp>
          </a:bodyPr>
          <a:lstStyle/>
          <a:p>
            <a:pPr defTabSz="932039"/>
            <a:endParaRPr lang="de-DE">
              <a:solidFill>
                <a:srgbClr val="FFFFFF"/>
              </a:solidFill>
            </a:endParaRPr>
          </a:p>
        </p:txBody>
      </p:sp>
      <p:sp>
        <p:nvSpPr>
          <p:cNvPr id="500" name="Rectangle 78">
            <a:extLst>
              <a:ext uri="{FF2B5EF4-FFF2-40B4-BE49-F238E27FC236}">
                <a16:creationId xmlns:a16="http://schemas.microsoft.com/office/drawing/2014/main" id="{6153CC93-D164-42D8-B638-0765AE54AFCE}"/>
              </a:ext>
            </a:extLst>
          </p:cNvPr>
          <p:cNvSpPr>
            <a:spLocks noChangeArrowheads="1"/>
          </p:cNvSpPr>
          <p:nvPr/>
        </p:nvSpPr>
        <p:spPr bwMode="auto">
          <a:xfrm>
            <a:off x="1445303" y="5807541"/>
            <a:ext cx="98411" cy="96824"/>
          </a:xfrm>
          <a:prstGeom prst="rect">
            <a:avLst/>
          </a:prstGeom>
          <a:solidFill>
            <a:srgbClr val="0093E2"/>
          </a:solidFill>
          <a:ln>
            <a:noFill/>
          </a:ln>
        </p:spPr>
        <p:txBody>
          <a:bodyPr vert="horz" wrap="square" lIns="91427" tIns="45713" rIns="91427" bIns="45713" numCol="1" anchor="t" anchorCtr="0" compatLnSpc="1">
            <a:prstTxWarp prst="textNoShape">
              <a:avLst/>
            </a:prstTxWarp>
          </a:bodyPr>
          <a:lstStyle/>
          <a:p>
            <a:pPr defTabSz="932039"/>
            <a:endParaRPr lang="de-DE">
              <a:solidFill>
                <a:srgbClr val="FFFFFF"/>
              </a:solidFill>
            </a:endParaRPr>
          </a:p>
        </p:txBody>
      </p:sp>
      <p:sp>
        <p:nvSpPr>
          <p:cNvPr id="501" name="Rectangle 79">
            <a:extLst>
              <a:ext uri="{FF2B5EF4-FFF2-40B4-BE49-F238E27FC236}">
                <a16:creationId xmlns:a16="http://schemas.microsoft.com/office/drawing/2014/main" id="{F9147CCF-B142-4A7C-8829-FE0DFE62DA81}"/>
              </a:ext>
            </a:extLst>
          </p:cNvPr>
          <p:cNvSpPr>
            <a:spLocks noChangeArrowheads="1"/>
          </p:cNvSpPr>
          <p:nvPr/>
        </p:nvSpPr>
        <p:spPr bwMode="auto">
          <a:xfrm>
            <a:off x="1608792" y="5807541"/>
            <a:ext cx="98411" cy="96824"/>
          </a:xfrm>
          <a:prstGeom prst="rect">
            <a:avLst/>
          </a:prstGeom>
          <a:solidFill>
            <a:srgbClr val="0093E2"/>
          </a:solidFill>
          <a:ln>
            <a:noFill/>
          </a:ln>
        </p:spPr>
        <p:txBody>
          <a:bodyPr vert="horz" wrap="square" lIns="91427" tIns="45713" rIns="91427" bIns="45713" numCol="1" anchor="t" anchorCtr="0" compatLnSpc="1">
            <a:prstTxWarp prst="textNoShape">
              <a:avLst/>
            </a:prstTxWarp>
          </a:bodyPr>
          <a:lstStyle/>
          <a:p>
            <a:pPr defTabSz="932039"/>
            <a:endParaRPr lang="de-DE">
              <a:solidFill>
                <a:srgbClr val="FFFFFF"/>
              </a:solidFill>
            </a:endParaRPr>
          </a:p>
        </p:txBody>
      </p:sp>
      <p:sp>
        <p:nvSpPr>
          <p:cNvPr id="502" name="Rectangle 82">
            <a:extLst>
              <a:ext uri="{FF2B5EF4-FFF2-40B4-BE49-F238E27FC236}">
                <a16:creationId xmlns:a16="http://schemas.microsoft.com/office/drawing/2014/main" id="{B6B02514-A10B-4BC5-906B-6D5677714A43}"/>
              </a:ext>
            </a:extLst>
          </p:cNvPr>
          <p:cNvSpPr>
            <a:spLocks noChangeArrowheads="1"/>
          </p:cNvSpPr>
          <p:nvPr/>
        </p:nvSpPr>
        <p:spPr bwMode="auto">
          <a:xfrm>
            <a:off x="1281814" y="5994840"/>
            <a:ext cx="98411" cy="98411"/>
          </a:xfrm>
          <a:prstGeom prst="rect">
            <a:avLst/>
          </a:prstGeom>
          <a:solidFill>
            <a:srgbClr val="0093E2"/>
          </a:solidFill>
          <a:ln>
            <a:noFill/>
          </a:ln>
        </p:spPr>
        <p:txBody>
          <a:bodyPr vert="horz" wrap="square" lIns="91427" tIns="45713" rIns="91427" bIns="45713" numCol="1" anchor="t" anchorCtr="0" compatLnSpc="1">
            <a:prstTxWarp prst="textNoShape">
              <a:avLst/>
            </a:prstTxWarp>
          </a:bodyPr>
          <a:lstStyle/>
          <a:p>
            <a:pPr defTabSz="932039"/>
            <a:endParaRPr lang="de-DE">
              <a:solidFill>
                <a:srgbClr val="FFFFFF"/>
              </a:solidFill>
            </a:endParaRPr>
          </a:p>
        </p:txBody>
      </p:sp>
      <p:sp>
        <p:nvSpPr>
          <p:cNvPr id="503" name="Rectangle 83">
            <a:extLst>
              <a:ext uri="{FF2B5EF4-FFF2-40B4-BE49-F238E27FC236}">
                <a16:creationId xmlns:a16="http://schemas.microsoft.com/office/drawing/2014/main" id="{A044F27C-C2B6-49B9-B94A-41701A580283}"/>
              </a:ext>
            </a:extLst>
          </p:cNvPr>
          <p:cNvSpPr>
            <a:spLocks noChangeArrowheads="1"/>
          </p:cNvSpPr>
          <p:nvPr/>
        </p:nvSpPr>
        <p:spPr bwMode="auto">
          <a:xfrm>
            <a:off x="1445303" y="5994840"/>
            <a:ext cx="98411" cy="98411"/>
          </a:xfrm>
          <a:prstGeom prst="rect">
            <a:avLst/>
          </a:prstGeom>
          <a:solidFill>
            <a:srgbClr val="0093E2"/>
          </a:solidFill>
          <a:ln>
            <a:noFill/>
          </a:ln>
        </p:spPr>
        <p:txBody>
          <a:bodyPr vert="horz" wrap="square" lIns="91427" tIns="45713" rIns="91427" bIns="45713" numCol="1" anchor="t" anchorCtr="0" compatLnSpc="1">
            <a:prstTxWarp prst="textNoShape">
              <a:avLst/>
            </a:prstTxWarp>
          </a:bodyPr>
          <a:lstStyle/>
          <a:p>
            <a:pPr defTabSz="932039"/>
            <a:endParaRPr lang="de-DE">
              <a:solidFill>
                <a:srgbClr val="FFFFFF"/>
              </a:solidFill>
            </a:endParaRPr>
          </a:p>
        </p:txBody>
      </p:sp>
      <p:sp>
        <p:nvSpPr>
          <p:cNvPr id="504" name="Rectangle 84">
            <a:extLst>
              <a:ext uri="{FF2B5EF4-FFF2-40B4-BE49-F238E27FC236}">
                <a16:creationId xmlns:a16="http://schemas.microsoft.com/office/drawing/2014/main" id="{A900B6DE-7429-4AAF-BC89-4CCDD2EA1976}"/>
              </a:ext>
            </a:extLst>
          </p:cNvPr>
          <p:cNvSpPr>
            <a:spLocks noChangeArrowheads="1"/>
          </p:cNvSpPr>
          <p:nvPr/>
        </p:nvSpPr>
        <p:spPr bwMode="auto">
          <a:xfrm>
            <a:off x="1608792" y="5994840"/>
            <a:ext cx="98411" cy="98411"/>
          </a:xfrm>
          <a:prstGeom prst="rect">
            <a:avLst/>
          </a:prstGeom>
          <a:solidFill>
            <a:srgbClr val="0093E2"/>
          </a:solidFill>
          <a:ln>
            <a:noFill/>
          </a:ln>
        </p:spPr>
        <p:txBody>
          <a:bodyPr vert="horz" wrap="square" lIns="91427" tIns="45713" rIns="91427" bIns="45713" numCol="1" anchor="t" anchorCtr="0" compatLnSpc="1">
            <a:prstTxWarp prst="textNoShape">
              <a:avLst/>
            </a:prstTxWarp>
          </a:bodyPr>
          <a:lstStyle/>
          <a:p>
            <a:pPr defTabSz="932039"/>
            <a:endParaRPr lang="de-DE">
              <a:solidFill>
                <a:srgbClr val="FFFFFF"/>
              </a:solidFill>
            </a:endParaRPr>
          </a:p>
        </p:txBody>
      </p:sp>
      <p:sp>
        <p:nvSpPr>
          <p:cNvPr id="505" name="Rectangle 87">
            <a:extLst>
              <a:ext uri="{FF2B5EF4-FFF2-40B4-BE49-F238E27FC236}">
                <a16:creationId xmlns:a16="http://schemas.microsoft.com/office/drawing/2014/main" id="{0EEE5E76-44FC-4840-9C9B-FA5BFDFE5278}"/>
              </a:ext>
            </a:extLst>
          </p:cNvPr>
          <p:cNvSpPr>
            <a:spLocks noChangeArrowheads="1"/>
          </p:cNvSpPr>
          <p:nvPr/>
        </p:nvSpPr>
        <p:spPr bwMode="auto">
          <a:xfrm>
            <a:off x="1281814" y="6182139"/>
            <a:ext cx="98411" cy="98411"/>
          </a:xfrm>
          <a:prstGeom prst="rect">
            <a:avLst/>
          </a:prstGeom>
          <a:solidFill>
            <a:srgbClr val="0093E2"/>
          </a:solidFill>
          <a:ln>
            <a:noFill/>
          </a:ln>
        </p:spPr>
        <p:txBody>
          <a:bodyPr vert="horz" wrap="square" lIns="91427" tIns="45713" rIns="91427" bIns="45713" numCol="1" anchor="t" anchorCtr="0" compatLnSpc="1">
            <a:prstTxWarp prst="textNoShape">
              <a:avLst/>
            </a:prstTxWarp>
          </a:bodyPr>
          <a:lstStyle/>
          <a:p>
            <a:pPr defTabSz="932039"/>
            <a:endParaRPr lang="de-DE">
              <a:solidFill>
                <a:srgbClr val="FFFFFF"/>
              </a:solidFill>
            </a:endParaRPr>
          </a:p>
        </p:txBody>
      </p:sp>
      <p:sp>
        <p:nvSpPr>
          <p:cNvPr id="506" name="Rectangle 88">
            <a:extLst>
              <a:ext uri="{FF2B5EF4-FFF2-40B4-BE49-F238E27FC236}">
                <a16:creationId xmlns:a16="http://schemas.microsoft.com/office/drawing/2014/main" id="{2BDCCCC6-EE23-48D2-B352-55AEE1198EC9}"/>
              </a:ext>
            </a:extLst>
          </p:cNvPr>
          <p:cNvSpPr>
            <a:spLocks noChangeArrowheads="1"/>
          </p:cNvSpPr>
          <p:nvPr/>
        </p:nvSpPr>
        <p:spPr bwMode="auto">
          <a:xfrm>
            <a:off x="1445303" y="6182139"/>
            <a:ext cx="98411" cy="98411"/>
          </a:xfrm>
          <a:prstGeom prst="rect">
            <a:avLst/>
          </a:prstGeom>
          <a:solidFill>
            <a:srgbClr val="0093E2"/>
          </a:solidFill>
          <a:ln>
            <a:noFill/>
          </a:ln>
        </p:spPr>
        <p:txBody>
          <a:bodyPr vert="horz" wrap="square" lIns="91427" tIns="45713" rIns="91427" bIns="45713" numCol="1" anchor="t" anchorCtr="0" compatLnSpc="1">
            <a:prstTxWarp prst="textNoShape">
              <a:avLst/>
            </a:prstTxWarp>
          </a:bodyPr>
          <a:lstStyle/>
          <a:p>
            <a:pPr defTabSz="932039"/>
            <a:endParaRPr lang="de-DE">
              <a:solidFill>
                <a:srgbClr val="FFFFFF"/>
              </a:solidFill>
            </a:endParaRPr>
          </a:p>
        </p:txBody>
      </p:sp>
      <p:sp>
        <p:nvSpPr>
          <p:cNvPr id="507" name="Rectangle 89">
            <a:extLst>
              <a:ext uri="{FF2B5EF4-FFF2-40B4-BE49-F238E27FC236}">
                <a16:creationId xmlns:a16="http://schemas.microsoft.com/office/drawing/2014/main" id="{19DC52EB-3FA1-41C4-BE4C-3679A0585F03}"/>
              </a:ext>
            </a:extLst>
          </p:cNvPr>
          <p:cNvSpPr>
            <a:spLocks noChangeArrowheads="1"/>
          </p:cNvSpPr>
          <p:nvPr/>
        </p:nvSpPr>
        <p:spPr bwMode="auto">
          <a:xfrm>
            <a:off x="1608792" y="6182139"/>
            <a:ext cx="98411" cy="98411"/>
          </a:xfrm>
          <a:prstGeom prst="rect">
            <a:avLst/>
          </a:prstGeom>
          <a:solidFill>
            <a:srgbClr val="0093E2"/>
          </a:solidFill>
          <a:ln>
            <a:noFill/>
          </a:ln>
        </p:spPr>
        <p:txBody>
          <a:bodyPr vert="horz" wrap="square" lIns="91427" tIns="45713" rIns="91427" bIns="45713" numCol="1" anchor="t" anchorCtr="0" compatLnSpc="1">
            <a:prstTxWarp prst="textNoShape">
              <a:avLst/>
            </a:prstTxWarp>
          </a:bodyPr>
          <a:lstStyle/>
          <a:p>
            <a:pPr defTabSz="932039"/>
            <a:endParaRPr lang="de-DE">
              <a:solidFill>
                <a:srgbClr val="FFFFFF"/>
              </a:solidFill>
            </a:endParaRPr>
          </a:p>
        </p:txBody>
      </p:sp>
      <p:sp>
        <p:nvSpPr>
          <p:cNvPr id="508" name="Rectangle 92">
            <a:extLst>
              <a:ext uri="{FF2B5EF4-FFF2-40B4-BE49-F238E27FC236}">
                <a16:creationId xmlns:a16="http://schemas.microsoft.com/office/drawing/2014/main" id="{EBCAC8E3-B2FC-4CF9-A301-030A862EE87C}"/>
              </a:ext>
            </a:extLst>
          </p:cNvPr>
          <p:cNvSpPr>
            <a:spLocks noChangeArrowheads="1"/>
          </p:cNvSpPr>
          <p:nvPr/>
        </p:nvSpPr>
        <p:spPr bwMode="auto">
          <a:xfrm>
            <a:off x="1281814" y="6369437"/>
            <a:ext cx="98411" cy="98411"/>
          </a:xfrm>
          <a:prstGeom prst="rect">
            <a:avLst/>
          </a:prstGeom>
          <a:solidFill>
            <a:srgbClr val="0093E2"/>
          </a:solidFill>
          <a:ln>
            <a:noFill/>
          </a:ln>
        </p:spPr>
        <p:txBody>
          <a:bodyPr vert="horz" wrap="square" lIns="91427" tIns="45713" rIns="91427" bIns="45713" numCol="1" anchor="t" anchorCtr="0" compatLnSpc="1">
            <a:prstTxWarp prst="textNoShape">
              <a:avLst/>
            </a:prstTxWarp>
          </a:bodyPr>
          <a:lstStyle/>
          <a:p>
            <a:pPr defTabSz="932039"/>
            <a:endParaRPr lang="de-DE">
              <a:solidFill>
                <a:srgbClr val="FFFFFF"/>
              </a:solidFill>
            </a:endParaRPr>
          </a:p>
        </p:txBody>
      </p:sp>
      <p:sp>
        <p:nvSpPr>
          <p:cNvPr id="509" name="Rectangle 93">
            <a:extLst>
              <a:ext uri="{FF2B5EF4-FFF2-40B4-BE49-F238E27FC236}">
                <a16:creationId xmlns:a16="http://schemas.microsoft.com/office/drawing/2014/main" id="{C1BEBDFA-9D5E-46C0-A04A-5E5D83A79F74}"/>
              </a:ext>
            </a:extLst>
          </p:cNvPr>
          <p:cNvSpPr>
            <a:spLocks noChangeArrowheads="1"/>
          </p:cNvSpPr>
          <p:nvPr/>
        </p:nvSpPr>
        <p:spPr bwMode="auto">
          <a:xfrm>
            <a:off x="1445303" y="6369437"/>
            <a:ext cx="98411" cy="98411"/>
          </a:xfrm>
          <a:prstGeom prst="rect">
            <a:avLst/>
          </a:prstGeom>
          <a:solidFill>
            <a:srgbClr val="0093E2"/>
          </a:solidFill>
          <a:ln>
            <a:noFill/>
          </a:ln>
        </p:spPr>
        <p:txBody>
          <a:bodyPr vert="horz" wrap="square" lIns="91427" tIns="45713" rIns="91427" bIns="45713" numCol="1" anchor="t" anchorCtr="0" compatLnSpc="1">
            <a:prstTxWarp prst="textNoShape">
              <a:avLst/>
            </a:prstTxWarp>
          </a:bodyPr>
          <a:lstStyle/>
          <a:p>
            <a:pPr defTabSz="932039"/>
            <a:endParaRPr lang="de-DE">
              <a:solidFill>
                <a:srgbClr val="FFFFFF"/>
              </a:solidFill>
            </a:endParaRPr>
          </a:p>
        </p:txBody>
      </p:sp>
      <p:sp>
        <p:nvSpPr>
          <p:cNvPr id="510" name="Rectangle 94">
            <a:extLst>
              <a:ext uri="{FF2B5EF4-FFF2-40B4-BE49-F238E27FC236}">
                <a16:creationId xmlns:a16="http://schemas.microsoft.com/office/drawing/2014/main" id="{7F87C427-8735-42AA-9E21-9186C74F250F}"/>
              </a:ext>
            </a:extLst>
          </p:cNvPr>
          <p:cNvSpPr>
            <a:spLocks noChangeArrowheads="1"/>
          </p:cNvSpPr>
          <p:nvPr/>
        </p:nvSpPr>
        <p:spPr bwMode="auto">
          <a:xfrm>
            <a:off x="1608792" y="6369437"/>
            <a:ext cx="98411" cy="98411"/>
          </a:xfrm>
          <a:prstGeom prst="rect">
            <a:avLst/>
          </a:prstGeom>
          <a:solidFill>
            <a:srgbClr val="0093E2"/>
          </a:solidFill>
          <a:ln>
            <a:noFill/>
          </a:ln>
        </p:spPr>
        <p:txBody>
          <a:bodyPr vert="horz" wrap="square" lIns="91427" tIns="45713" rIns="91427" bIns="45713" numCol="1" anchor="t" anchorCtr="0" compatLnSpc="1">
            <a:prstTxWarp prst="textNoShape">
              <a:avLst/>
            </a:prstTxWarp>
          </a:bodyPr>
          <a:lstStyle/>
          <a:p>
            <a:pPr defTabSz="932039"/>
            <a:endParaRPr lang="de-DE">
              <a:solidFill>
                <a:srgbClr val="FFFFFF"/>
              </a:solidFill>
            </a:endParaRPr>
          </a:p>
        </p:txBody>
      </p:sp>
      <p:sp>
        <p:nvSpPr>
          <p:cNvPr id="511" name="Rectangle 97">
            <a:extLst>
              <a:ext uri="{FF2B5EF4-FFF2-40B4-BE49-F238E27FC236}">
                <a16:creationId xmlns:a16="http://schemas.microsoft.com/office/drawing/2014/main" id="{994FC73B-5A34-4790-83B5-F2735A71F71A}"/>
              </a:ext>
            </a:extLst>
          </p:cNvPr>
          <p:cNvSpPr>
            <a:spLocks noChangeArrowheads="1"/>
          </p:cNvSpPr>
          <p:nvPr/>
        </p:nvSpPr>
        <p:spPr bwMode="auto">
          <a:xfrm>
            <a:off x="1281814" y="6556735"/>
            <a:ext cx="98411" cy="98411"/>
          </a:xfrm>
          <a:prstGeom prst="rect">
            <a:avLst/>
          </a:prstGeom>
          <a:solidFill>
            <a:srgbClr val="0093E2"/>
          </a:solidFill>
          <a:ln>
            <a:noFill/>
          </a:ln>
        </p:spPr>
        <p:txBody>
          <a:bodyPr vert="horz" wrap="square" lIns="91427" tIns="45713" rIns="91427" bIns="45713" numCol="1" anchor="t" anchorCtr="0" compatLnSpc="1">
            <a:prstTxWarp prst="textNoShape">
              <a:avLst/>
            </a:prstTxWarp>
          </a:bodyPr>
          <a:lstStyle/>
          <a:p>
            <a:pPr defTabSz="932039"/>
            <a:endParaRPr lang="de-DE">
              <a:solidFill>
                <a:srgbClr val="FFFFFF"/>
              </a:solidFill>
            </a:endParaRPr>
          </a:p>
        </p:txBody>
      </p:sp>
      <p:sp>
        <p:nvSpPr>
          <p:cNvPr id="512" name="Rectangle 98">
            <a:extLst>
              <a:ext uri="{FF2B5EF4-FFF2-40B4-BE49-F238E27FC236}">
                <a16:creationId xmlns:a16="http://schemas.microsoft.com/office/drawing/2014/main" id="{B471C47C-D49E-4764-B9B6-673CFCA72866}"/>
              </a:ext>
            </a:extLst>
          </p:cNvPr>
          <p:cNvSpPr>
            <a:spLocks noChangeArrowheads="1"/>
          </p:cNvSpPr>
          <p:nvPr/>
        </p:nvSpPr>
        <p:spPr bwMode="auto">
          <a:xfrm>
            <a:off x="1445303" y="6556735"/>
            <a:ext cx="98411" cy="98411"/>
          </a:xfrm>
          <a:prstGeom prst="rect">
            <a:avLst/>
          </a:prstGeom>
          <a:solidFill>
            <a:srgbClr val="0093E2"/>
          </a:solidFill>
          <a:ln>
            <a:noFill/>
          </a:ln>
        </p:spPr>
        <p:txBody>
          <a:bodyPr vert="horz" wrap="square" lIns="91427" tIns="45713" rIns="91427" bIns="45713" numCol="1" anchor="t" anchorCtr="0" compatLnSpc="1">
            <a:prstTxWarp prst="textNoShape">
              <a:avLst/>
            </a:prstTxWarp>
          </a:bodyPr>
          <a:lstStyle/>
          <a:p>
            <a:pPr defTabSz="932039"/>
            <a:endParaRPr lang="de-DE">
              <a:solidFill>
                <a:srgbClr val="FFFFFF"/>
              </a:solidFill>
            </a:endParaRPr>
          </a:p>
        </p:txBody>
      </p:sp>
      <p:sp>
        <p:nvSpPr>
          <p:cNvPr id="513" name="Rectangle 98">
            <a:extLst>
              <a:ext uri="{FF2B5EF4-FFF2-40B4-BE49-F238E27FC236}">
                <a16:creationId xmlns:a16="http://schemas.microsoft.com/office/drawing/2014/main" id="{1C157272-A4CA-4321-BC1D-8B9386BAE926}"/>
              </a:ext>
            </a:extLst>
          </p:cNvPr>
          <p:cNvSpPr>
            <a:spLocks noChangeArrowheads="1"/>
          </p:cNvSpPr>
          <p:nvPr/>
        </p:nvSpPr>
        <p:spPr bwMode="auto">
          <a:xfrm>
            <a:off x="1608792" y="6556735"/>
            <a:ext cx="98411" cy="98411"/>
          </a:xfrm>
          <a:prstGeom prst="rect">
            <a:avLst/>
          </a:prstGeom>
          <a:solidFill>
            <a:srgbClr val="0093E2"/>
          </a:solidFill>
          <a:ln>
            <a:noFill/>
          </a:ln>
        </p:spPr>
        <p:txBody>
          <a:bodyPr vert="horz" wrap="square" lIns="91427" tIns="45713" rIns="91427" bIns="45713" numCol="1" anchor="t" anchorCtr="0" compatLnSpc="1">
            <a:prstTxWarp prst="textNoShape">
              <a:avLst/>
            </a:prstTxWarp>
          </a:bodyPr>
          <a:lstStyle/>
          <a:p>
            <a:pPr defTabSz="932039"/>
            <a:endParaRPr lang="de-DE">
              <a:solidFill>
                <a:srgbClr val="FFFFFF"/>
              </a:solidFill>
            </a:endParaRPr>
          </a:p>
        </p:txBody>
      </p:sp>
      <p:grpSp>
        <p:nvGrpSpPr>
          <p:cNvPr id="514" name="Group 4">
            <a:extLst>
              <a:ext uri="{FF2B5EF4-FFF2-40B4-BE49-F238E27FC236}">
                <a16:creationId xmlns:a16="http://schemas.microsoft.com/office/drawing/2014/main" id="{0DED9A49-E468-4F23-B9E4-1C175ECEE982}"/>
              </a:ext>
            </a:extLst>
          </p:cNvPr>
          <p:cNvGrpSpPr>
            <a:grpSpLocks noChangeAspect="1"/>
          </p:cNvGrpSpPr>
          <p:nvPr/>
        </p:nvGrpSpPr>
        <p:grpSpPr bwMode="auto">
          <a:xfrm>
            <a:off x="840503" y="3884662"/>
            <a:ext cx="5347937" cy="2992657"/>
            <a:chOff x="247" y="777"/>
            <a:chExt cx="3717" cy="2080"/>
          </a:xfrm>
        </p:grpSpPr>
        <p:sp>
          <p:nvSpPr>
            <p:cNvPr id="515" name="AutoShape 3">
              <a:extLst>
                <a:ext uri="{FF2B5EF4-FFF2-40B4-BE49-F238E27FC236}">
                  <a16:creationId xmlns:a16="http://schemas.microsoft.com/office/drawing/2014/main" id="{AE95034B-22C2-46A6-820B-E20FD470851F}"/>
                </a:ext>
              </a:extLst>
            </p:cNvPr>
            <p:cNvSpPr>
              <a:spLocks noChangeAspect="1" noChangeArrowheads="1" noTextEdit="1"/>
            </p:cNvSpPr>
            <p:nvPr/>
          </p:nvSpPr>
          <p:spPr bwMode="auto">
            <a:xfrm>
              <a:off x="273" y="777"/>
              <a:ext cx="3567" cy="20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FFFFFF"/>
                </a:solidFill>
              </a:endParaRPr>
            </a:p>
          </p:txBody>
        </p:sp>
        <p:sp>
          <p:nvSpPr>
            <p:cNvPr id="516" name="Rectangle 6">
              <a:extLst>
                <a:ext uri="{FF2B5EF4-FFF2-40B4-BE49-F238E27FC236}">
                  <a16:creationId xmlns:a16="http://schemas.microsoft.com/office/drawing/2014/main" id="{64A095E6-5291-4A84-9ACD-D099A5E28B68}"/>
                </a:ext>
              </a:extLst>
            </p:cNvPr>
            <p:cNvSpPr>
              <a:spLocks noChangeArrowheads="1"/>
            </p:cNvSpPr>
            <p:nvPr/>
          </p:nvSpPr>
          <p:spPr bwMode="auto">
            <a:xfrm>
              <a:off x="247" y="778"/>
              <a:ext cx="3717" cy="20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FFFFFF"/>
                </a:solidFill>
              </a:endParaRPr>
            </a:p>
          </p:txBody>
        </p:sp>
        <p:sp>
          <p:nvSpPr>
            <p:cNvPr id="517" name="Rectangle 7">
              <a:extLst>
                <a:ext uri="{FF2B5EF4-FFF2-40B4-BE49-F238E27FC236}">
                  <a16:creationId xmlns:a16="http://schemas.microsoft.com/office/drawing/2014/main" id="{0156D045-FC18-445D-B9EB-962FA74424AE}"/>
                </a:ext>
              </a:extLst>
            </p:cNvPr>
            <p:cNvSpPr>
              <a:spLocks noChangeArrowheads="1"/>
            </p:cNvSpPr>
            <p:nvPr/>
          </p:nvSpPr>
          <p:spPr bwMode="auto">
            <a:xfrm>
              <a:off x="712" y="778"/>
              <a:ext cx="2788" cy="2079"/>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FFFFFF"/>
                </a:solidFill>
              </a:endParaRPr>
            </a:p>
          </p:txBody>
        </p:sp>
        <p:sp>
          <p:nvSpPr>
            <p:cNvPr id="518" name="Rectangle 8">
              <a:extLst>
                <a:ext uri="{FF2B5EF4-FFF2-40B4-BE49-F238E27FC236}">
                  <a16:creationId xmlns:a16="http://schemas.microsoft.com/office/drawing/2014/main" id="{0F4C93ED-7FD0-4FA1-B48F-0DD7982C6AFE}"/>
                </a:ext>
              </a:extLst>
            </p:cNvPr>
            <p:cNvSpPr>
              <a:spLocks noChangeArrowheads="1"/>
            </p:cNvSpPr>
            <p:nvPr/>
          </p:nvSpPr>
          <p:spPr bwMode="auto">
            <a:xfrm>
              <a:off x="712" y="778"/>
              <a:ext cx="2788" cy="20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FFFFFF"/>
                </a:solidFill>
              </a:endParaRPr>
            </a:p>
          </p:txBody>
        </p:sp>
        <p:sp>
          <p:nvSpPr>
            <p:cNvPr id="519" name="Freeform 9">
              <a:extLst>
                <a:ext uri="{FF2B5EF4-FFF2-40B4-BE49-F238E27FC236}">
                  <a16:creationId xmlns:a16="http://schemas.microsoft.com/office/drawing/2014/main" id="{37F90B00-DDBB-488E-8DC5-B3E55FA12100}"/>
                </a:ext>
              </a:extLst>
            </p:cNvPr>
            <p:cNvSpPr>
              <a:spLocks/>
            </p:cNvSpPr>
            <p:nvPr/>
          </p:nvSpPr>
          <p:spPr bwMode="auto">
            <a:xfrm>
              <a:off x="1168" y="2213"/>
              <a:ext cx="407" cy="52"/>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FFFFFF"/>
                </a:solidFill>
              </a:endParaRPr>
            </a:p>
          </p:txBody>
        </p:sp>
        <p:sp>
          <p:nvSpPr>
            <p:cNvPr id="520" name="Freeform 10">
              <a:extLst>
                <a:ext uri="{FF2B5EF4-FFF2-40B4-BE49-F238E27FC236}">
                  <a16:creationId xmlns:a16="http://schemas.microsoft.com/office/drawing/2014/main" id="{C8BF3B28-D562-4E8C-831D-595C7E667A0D}"/>
                </a:ext>
              </a:extLst>
            </p:cNvPr>
            <p:cNvSpPr>
              <a:spLocks/>
            </p:cNvSpPr>
            <p:nvPr/>
          </p:nvSpPr>
          <p:spPr bwMode="auto">
            <a:xfrm>
              <a:off x="2515" y="1337"/>
              <a:ext cx="442" cy="234"/>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FFFFFF"/>
                </a:solidFill>
              </a:endParaRPr>
            </a:p>
          </p:txBody>
        </p:sp>
        <p:sp>
          <p:nvSpPr>
            <p:cNvPr id="521" name="Freeform 11">
              <a:extLst>
                <a:ext uri="{FF2B5EF4-FFF2-40B4-BE49-F238E27FC236}">
                  <a16:creationId xmlns:a16="http://schemas.microsoft.com/office/drawing/2014/main" id="{EB17EF82-E841-4F64-A917-C2178D875ABA}"/>
                </a:ext>
              </a:extLst>
            </p:cNvPr>
            <p:cNvSpPr>
              <a:spLocks/>
            </p:cNvSpPr>
            <p:nvPr/>
          </p:nvSpPr>
          <p:spPr bwMode="auto">
            <a:xfrm>
              <a:off x="2115" y="2211"/>
              <a:ext cx="949" cy="52"/>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FFFFFF"/>
                </a:solidFill>
              </a:endParaRPr>
            </a:p>
          </p:txBody>
        </p:sp>
        <p:sp>
          <p:nvSpPr>
            <p:cNvPr id="522" name="Freeform 12">
              <a:extLst>
                <a:ext uri="{FF2B5EF4-FFF2-40B4-BE49-F238E27FC236}">
                  <a16:creationId xmlns:a16="http://schemas.microsoft.com/office/drawing/2014/main" id="{FE1443AF-0460-4C5C-BBFC-4FE5285E6CFE}"/>
                </a:ext>
              </a:extLst>
            </p:cNvPr>
            <p:cNvSpPr>
              <a:spLocks/>
            </p:cNvSpPr>
            <p:nvPr/>
          </p:nvSpPr>
          <p:spPr bwMode="auto">
            <a:xfrm>
              <a:off x="1555" y="2347"/>
              <a:ext cx="638" cy="69"/>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FFFFFF"/>
                </a:solidFill>
              </a:endParaRPr>
            </a:p>
          </p:txBody>
        </p:sp>
        <p:sp>
          <p:nvSpPr>
            <p:cNvPr id="523" name="Freeform 13">
              <a:extLst>
                <a:ext uri="{FF2B5EF4-FFF2-40B4-BE49-F238E27FC236}">
                  <a16:creationId xmlns:a16="http://schemas.microsoft.com/office/drawing/2014/main" id="{96F11A61-BC2A-4842-A13D-790F603D3AFC}"/>
                </a:ext>
              </a:extLst>
            </p:cNvPr>
            <p:cNvSpPr>
              <a:spLocks/>
            </p:cNvSpPr>
            <p:nvPr/>
          </p:nvSpPr>
          <p:spPr bwMode="auto">
            <a:xfrm>
              <a:off x="1429" y="1857"/>
              <a:ext cx="21" cy="49"/>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FFFFFF"/>
                </a:solidFill>
              </a:endParaRPr>
            </a:p>
          </p:txBody>
        </p:sp>
        <p:sp>
          <p:nvSpPr>
            <p:cNvPr id="524" name="Freeform 14">
              <a:extLst>
                <a:ext uri="{FF2B5EF4-FFF2-40B4-BE49-F238E27FC236}">
                  <a16:creationId xmlns:a16="http://schemas.microsoft.com/office/drawing/2014/main" id="{1FD6CC34-0F19-4B12-99E4-805BDA33F386}"/>
                </a:ext>
              </a:extLst>
            </p:cNvPr>
            <p:cNvSpPr>
              <a:spLocks/>
            </p:cNvSpPr>
            <p:nvPr/>
          </p:nvSpPr>
          <p:spPr bwMode="auto">
            <a:xfrm>
              <a:off x="1441" y="1857"/>
              <a:ext cx="9" cy="49"/>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FFFFFF"/>
                </a:solidFill>
              </a:endParaRPr>
            </a:p>
          </p:txBody>
        </p:sp>
        <p:sp>
          <p:nvSpPr>
            <p:cNvPr id="525" name="Freeform 15">
              <a:extLst>
                <a:ext uri="{FF2B5EF4-FFF2-40B4-BE49-F238E27FC236}">
                  <a16:creationId xmlns:a16="http://schemas.microsoft.com/office/drawing/2014/main" id="{4B755E8C-6DAD-4130-9FD0-4613667EDA4D}"/>
                </a:ext>
              </a:extLst>
            </p:cNvPr>
            <p:cNvSpPr>
              <a:spLocks/>
            </p:cNvSpPr>
            <p:nvPr/>
          </p:nvSpPr>
          <p:spPr bwMode="auto">
            <a:xfrm>
              <a:off x="1429" y="1857"/>
              <a:ext cx="4" cy="49"/>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FFFFFF"/>
                </a:solidFill>
              </a:endParaRPr>
            </a:p>
          </p:txBody>
        </p:sp>
        <p:sp>
          <p:nvSpPr>
            <p:cNvPr id="526" name="Freeform 16">
              <a:extLst>
                <a:ext uri="{FF2B5EF4-FFF2-40B4-BE49-F238E27FC236}">
                  <a16:creationId xmlns:a16="http://schemas.microsoft.com/office/drawing/2014/main" id="{3FF84048-8A56-40DE-A141-80F5481B504F}"/>
                </a:ext>
              </a:extLst>
            </p:cNvPr>
            <p:cNvSpPr>
              <a:spLocks/>
            </p:cNvSpPr>
            <p:nvPr/>
          </p:nvSpPr>
          <p:spPr bwMode="auto">
            <a:xfrm>
              <a:off x="1430" y="1896"/>
              <a:ext cx="21" cy="30"/>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FFFFFF"/>
                </a:solidFill>
              </a:endParaRPr>
            </a:p>
          </p:txBody>
        </p:sp>
        <p:sp>
          <p:nvSpPr>
            <p:cNvPr id="527" name="Freeform 17">
              <a:extLst>
                <a:ext uri="{FF2B5EF4-FFF2-40B4-BE49-F238E27FC236}">
                  <a16:creationId xmlns:a16="http://schemas.microsoft.com/office/drawing/2014/main" id="{632DC68C-566C-4B5F-B3B5-00908ED98721}"/>
                </a:ext>
              </a:extLst>
            </p:cNvPr>
            <p:cNvSpPr>
              <a:spLocks/>
            </p:cNvSpPr>
            <p:nvPr/>
          </p:nvSpPr>
          <p:spPr bwMode="auto">
            <a:xfrm>
              <a:off x="1430" y="1924"/>
              <a:ext cx="21" cy="3"/>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FFFFFF"/>
                </a:solidFill>
              </a:endParaRPr>
            </a:p>
          </p:txBody>
        </p:sp>
        <p:sp>
          <p:nvSpPr>
            <p:cNvPr id="528" name="Freeform 18">
              <a:extLst>
                <a:ext uri="{FF2B5EF4-FFF2-40B4-BE49-F238E27FC236}">
                  <a16:creationId xmlns:a16="http://schemas.microsoft.com/office/drawing/2014/main" id="{5581D83D-302E-46D4-9CE1-7F807790A140}"/>
                </a:ext>
              </a:extLst>
            </p:cNvPr>
            <p:cNvSpPr>
              <a:spLocks/>
            </p:cNvSpPr>
            <p:nvPr/>
          </p:nvSpPr>
          <p:spPr bwMode="auto">
            <a:xfrm>
              <a:off x="1443" y="1910"/>
              <a:ext cx="8" cy="16"/>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FFFFFF"/>
                </a:solidFill>
              </a:endParaRPr>
            </a:p>
          </p:txBody>
        </p:sp>
        <p:sp>
          <p:nvSpPr>
            <p:cNvPr id="529" name="Freeform 19">
              <a:extLst>
                <a:ext uri="{FF2B5EF4-FFF2-40B4-BE49-F238E27FC236}">
                  <a16:creationId xmlns:a16="http://schemas.microsoft.com/office/drawing/2014/main" id="{B5110884-825A-420B-A666-5211089851A4}"/>
                </a:ext>
              </a:extLst>
            </p:cNvPr>
            <p:cNvSpPr>
              <a:spLocks/>
            </p:cNvSpPr>
            <p:nvPr/>
          </p:nvSpPr>
          <p:spPr bwMode="auto">
            <a:xfrm>
              <a:off x="1406" y="1857"/>
              <a:ext cx="20" cy="49"/>
            </a:xfrm>
            <a:custGeom>
              <a:avLst/>
              <a:gdLst>
                <a:gd name="T0" fmla="*/ 0 w 20"/>
                <a:gd name="T1" fmla="*/ 0 h 49"/>
                <a:gd name="T2" fmla="*/ 0 w 20"/>
                <a:gd name="T3" fmla="*/ 10 h 49"/>
                <a:gd name="T4" fmla="*/ 0 w 20"/>
                <a:gd name="T5" fmla="*/ 49 h 49"/>
                <a:gd name="T6" fmla="*/ 13 w 20"/>
                <a:gd name="T7" fmla="*/ 49 h 49"/>
                <a:gd name="T8" fmla="*/ 20 w 20"/>
                <a:gd name="T9" fmla="*/ 11 h 49"/>
                <a:gd name="T10" fmla="*/ 20 w 20"/>
                <a:gd name="T11" fmla="*/ 0 h 49"/>
                <a:gd name="T12" fmla="*/ 0 w 20"/>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0" h="49">
                  <a:moveTo>
                    <a:pt x="0" y="0"/>
                  </a:moveTo>
                  <a:lnTo>
                    <a:pt x="0" y="10"/>
                  </a:lnTo>
                  <a:lnTo>
                    <a:pt x="0" y="49"/>
                  </a:lnTo>
                  <a:lnTo>
                    <a:pt x="13" y="49"/>
                  </a:lnTo>
                  <a:lnTo>
                    <a:pt x="20" y="11"/>
                  </a:lnTo>
                  <a:lnTo>
                    <a:pt x="20"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FFFFFF"/>
                </a:solidFill>
              </a:endParaRPr>
            </a:p>
          </p:txBody>
        </p:sp>
        <p:sp>
          <p:nvSpPr>
            <p:cNvPr id="530" name="Freeform 20">
              <a:extLst>
                <a:ext uri="{FF2B5EF4-FFF2-40B4-BE49-F238E27FC236}">
                  <a16:creationId xmlns:a16="http://schemas.microsoft.com/office/drawing/2014/main" id="{D8A4F710-C2D9-4242-B8B7-9411A2EB4243}"/>
                </a:ext>
              </a:extLst>
            </p:cNvPr>
            <p:cNvSpPr>
              <a:spLocks/>
            </p:cNvSpPr>
            <p:nvPr/>
          </p:nvSpPr>
          <p:spPr bwMode="auto">
            <a:xfrm>
              <a:off x="1419" y="1857"/>
              <a:ext cx="7" cy="49"/>
            </a:xfrm>
            <a:custGeom>
              <a:avLst/>
              <a:gdLst>
                <a:gd name="T0" fmla="*/ 4 w 7"/>
                <a:gd name="T1" fmla="*/ 0 h 49"/>
                <a:gd name="T2" fmla="*/ 4 w 7"/>
                <a:gd name="T3" fmla="*/ 11 h 49"/>
                <a:gd name="T4" fmla="*/ 0 w 7"/>
                <a:gd name="T5" fmla="*/ 49 h 49"/>
                <a:gd name="T6" fmla="*/ 7 w 7"/>
                <a:gd name="T7" fmla="*/ 11 h 49"/>
                <a:gd name="T8" fmla="*/ 7 w 7"/>
                <a:gd name="T9" fmla="*/ 0 h 49"/>
                <a:gd name="T10" fmla="*/ 4 w 7"/>
                <a:gd name="T11" fmla="*/ 0 h 49"/>
              </a:gdLst>
              <a:ahLst/>
              <a:cxnLst>
                <a:cxn ang="0">
                  <a:pos x="T0" y="T1"/>
                </a:cxn>
                <a:cxn ang="0">
                  <a:pos x="T2" y="T3"/>
                </a:cxn>
                <a:cxn ang="0">
                  <a:pos x="T4" y="T5"/>
                </a:cxn>
                <a:cxn ang="0">
                  <a:pos x="T6" y="T7"/>
                </a:cxn>
                <a:cxn ang="0">
                  <a:pos x="T8" y="T9"/>
                </a:cxn>
                <a:cxn ang="0">
                  <a:pos x="T10" y="T11"/>
                </a:cxn>
              </a:cxnLst>
              <a:rect l="0" t="0" r="r" b="b"/>
              <a:pathLst>
                <a:path w="7" h="49">
                  <a:moveTo>
                    <a:pt x="4" y="0"/>
                  </a:moveTo>
                  <a:lnTo>
                    <a:pt x="4" y="11"/>
                  </a:lnTo>
                  <a:lnTo>
                    <a:pt x="0" y="49"/>
                  </a:lnTo>
                  <a:lnTo>
                    <a:pt x="7" y="11"/>
                  </a:lnTo>
                  <a:lnTo>
                    <a:pt x="7"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FFFFFF"/>
                </a:solidFill>
              </a:endParaRPr>
            </a:p>
          </p:txBody>
        </p:sp>
        <p:sp>
          <p:nvSpPr>
            <p:cNvPr id="531" name="Freeform 21">
              <a:extLst>
                <a:ext uri="{FF2B5EF4-FFF2-40B4-BE49-F238E27FC236}">
                  <a16:creationId xmlns:a16="http://schemas.microsoft.com/office/drawing/2014/main" id="{1682B561-BD8E-4BE8-AABB-03B7E00E975B}"/>
                </a:ext>
              </a:extLst>
            </p:cNvPr>
            <p:cNvSpPr>
              <a:spLocks/>
            </p:cNvSpPr>
            <p:nvPr/>
          </p:nvSpPr>
          <p:spPr bwMode="auto">
            <a:xfrm>
              <a:off x="1406" y="1857"/>
              <a:ext cx="4" cy="49"/>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FFFFFF"/>
                </a:solidFill>
              </a:endParaRPr>
            </a:p>
          </p:txBody>
        </p:sp>
        <p:sp>
          <p:nvSpPr>
            <p:cNvPr id="532" name="Freeform 22">
              <a:extLst>
                <a:ext uri="{FF2B5EF4-FFF2-40B4-BE49-F238E27FC236}">
                  <a16:creationId xmlns:a16="http://schemas.microsoft.com/office/drawing/2014/main" id="{A948C2EA-949B-4D5B-89F0-9B1779301579}"/>
                </a:ext>
              </a:extLst>
            </p:cNvPr>
            <p:cNvSpPr>
              <a:spLocks/>
            </p:cNvSpPr>
            <p:nvPr/>
          </p:nvSpPr>
          <p:spPr bwMode="auto">
            <a:xfrm>
              <a:off x="1406" y="1896"/>
              <a:ext cx="22" cy="30"/>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FFFFFF"/>
                </a:solidFill>
              </a:endParaRPr>
            </a:p>
          </p:txBody>
        </p:sp>
        <p:sp>
          <p:nvSpPr>
            <p:cNvPr id="533" name="Freeform 23">
              <a:extLst>
                <a:ext uri="{FF2B5EF4-FFF2-40B4-BE49-F238E27FC236}">
                  <a16:creationId xmlns:a16="http://schemas.microsoft.com/office/drawing/2014/main" id="{18F8A2AF-3865-4BF5-9D46-5C767DA830E8}"/>
                </a:ext>
              </a:extLst>
            </p:cNvPr>
            <p:cNvSpPr>
              <a:spLocks/>
            </p:cNvSpPr>
            <p:nvPr/>
          </p:nvSpPr>
          <p:spPr bwMode="auto">
            <a:xfrm>
              <a:off x="1406" y="1924"/>
              <a:ext cx="21" cy="3"/>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FFFFFF"/>
                </a:solidFill>
              </a:endParaRPr>
            </a:p>
          </p:txBody>
        </p:sp>
        <p:sp>
          <p:nvSpPr>
            <p:cNvPr id="534" name="Freeform 24">
              <a:extLst>
                <a:ext uri="{FF2B5EF4-FFF2-40B4-BE49-F238E27FC236}">
                  <a16:creationId xmlns:a16="http://schemas.microsoft.com/office/drawing/2014/main" id="{4BFD723E-0629-4CA5-8B08-239468FFF11D}"/>
                </a:ext>
              </a:extLst>
            </p:cNvPr>
            <p:cNvSpPr>
              <a:spLocks/>
            </p:cNvSpPr>
            <p:nvPr/>
          </p:nvSpPr>
          <p:spPr bwMode="auto">
            <a:xfrm>
              <a:off x="1420" y="1910"/>
              <a:ext cx="7" cy="16"/>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FFFFFF"/>
                </a:solidFill>
              </a:endParaRPr>
            </a:p>
          </p:txBody>
        </p:sp>
        <p:sp>
          <p:nvSpPr>
            <p:cNvPr id="535" name="Freeform 25">
              <a:extLst>
                <a:ext uri="{FF2B5EF4-FFF2-40B4-BE49-F238E27FC236}">
                  <a16:creationId xmlns:a16="http://schemas.microsoft.com/office/drawing/2014/main" id="{4B969441-D375-44A5-A4D1-B8D4C1B46F2F}"/>
                </a:ext>
              </a:extLst>
            </p:cNvPr>
            <p:cNvSpPr>
              <a:spLocks/>
            </p:cNvSpPr>
            <p:nvPr/>
          </p:nvSpPr>
          <p:spPr bwMode="auto">
            <a:xfrm>
              <a:off x="1441" y="1744"/>
              <a:ext cx="6" cy="1"/>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FFFFFF"/>
                </a:solidFill>
              </a:endParaRPr>
            </a:p>
          </p:txBody>
        </p:sp>
        <p:sp>
          <p:nvSpPr>
            <p:cNvPr id="536" name="Freeform 26">
              <a:extLst>
                <a:ext uri="{FF2B5EF4-FFF2-40B4-BE49-F238E27FC236}">
                  <a16:creationId xmlns:a16="http://schemas.microsoft.com/office/drawing/2014/main" id="{E0D1AB29-4D2A-4A08-8BCB-10D480721FFF}"/>
                </a:ext>
              </a:extLst>
            </p:cNvPr>
            <p:cNvSpPr>
              <a:spLocks/>
            </p:cNvSpPr>
            <p:nvPr/>
          </p:nvSpPr>
          <p:spPr bwMode="auto">
            <a:xfrm>
              <a:off x="1433" y="1728"/>
              <a:ext cx="0" cy="1"/>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FFFFFF"/>
                </a:solidFill>
              </a:endParaRPr>
            </a:p>
          </p:txBody>
        </p:sp>
        <p:sp>
          <p:nvSpPr>
            <p:cNvPr id="537" name="Freeform 27">
              <a:extLst>
                <a:ext uri="{FF2B5EF4-FFF2-40B4-BE49-F238E27FC236}">
                  <a16:creationId xmlns:a16="http://schemas.microsoft.com/office/drawing/2014/main" id="{D062E35B-0D34-4213-816E-73FE4BDE260B}"/>
                </a:ext>
              </a:extLst>
            </p:cNvPr>
            <p:cNvSpPr>
              <a:spLocks/>
            </p:cNvSpPr>
            <p:nvPr/>
          </p:nvSpPr>
          <p:spPr bwMode="auto">
            <a:xfrm>
              <a:off x="1422" y="1724"/>
              <a:ext cx="31" cy="36"/>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FFFFFF"/>
                </a:solidFill>
              </a:endParaRPr>
            </a:p>
          </p:txBody>
        </p:sp>
        <p:sp>
          <p:nvSpPr>
            <p:cNvPr id="538" name="Freeform 28">
              <a:extLst>
                <a:ext uri="{FF2B5EF4-FFF2-40B4-BE49-F238E27FC236}">
                  <a16:creationId xmlns:a16="http://schemas.microsoft.com/office/drawing/2014/main" id="{95C96F82-22D2-472B-845A-F0CBC0E12001}"/>
                </a:ext>
              </a:extLst>
            </p:cNvPr>
            <p:cNvSpPr>
              <a:spLocks/>
            </p:cNvSpPr>
            <p:nvPr/>
          </p:nvSpPr>
          <p:spPr bwMode="auto">
            <a:xfrm>
              <a:off x="1427" y="1754"/>
              <a:ext cx="11" cy="3"/>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FFFFFF"/>
                </a:solidFill>
              </a:endParaRPr>
            </a:p>
          </p:txBody>
        </p:sp>
        <p:sp>
          <p:nvSpPr>
            <p:cNvPr id="539" name="Freeform 29">
              <a:extLst>
                <a:ext uri="{FF2B5EF4-FFF2-40B4-BE49-F238E27FC236}">
                  <a16:creationId xmlns:a16="http://schemas.microsoft.com/office/drawing/2014/main" id="{ABD37870-F281-4065-8662-8622E573B22C}"/>
                </a:ext>
              </a:extLst>
            </p:cNvPr>
            <p:cNvSpPr>
              <a:spLocks/>
            </p:cNvSpPr>
            <p:nvPr/>
          </p:nvSpPr>
          <p:spPr bwMode="auto">
            <a:xfrm>
              <a:off x="1444" y="1745"/>
              <a:ext cx="3" cy="3"/>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FFFFFF"/>
                </a:solidFill>
              </a:endParaRPr>
            </a:p>
          </p:txBody>
        </p:sp>
        <p:sp>
          <p:nvSpPr>
            <p:cNvPr id="540" name="Freeform 30">
              <a:extLst>
                <a:ext uri="{FF2B5EF4-FFF2-40B4-BE49-F238E27FC236}">
                  <a16:creationId xmlns:a16="http://schemas.microsoft.com/office/drawing/2014/main" id="{28F31F26-6A8F-4784-9830-1AFC4714BD2F}"/>
                </a:ext>
              </a:extLst>
            </p:cNvPr>
            <p:cNvSpPr>
              <a:spLocks/>
            </p:cNvSpPr>
            <p:nvPr/>
          </p:nvSpPr>
          <p:spPr bwMode="auto">
            <a:xfrm>
              <a:off x="1446" y="1745"/>
              <a:ext cx="1" cy="2"/>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FFFFFF"/>
                </a:solidFill>
              </a:endParaRPr>
            </a:p>
          </p:txBody>
        </p:sp>
        <p:sp>
          <p:nvSpPr>
            <p:cNvPr id="541" name="Freeform 31">
              <a:extLst>
                <a:ext uri="{FF2B5EF4-FFF2-40B4-BE49-F238E27FC236}">
                  <a16:creationId xmlns:a16="http://schemas.microsoft.com/office/drawing/2014/main" id="{429A10B7-52D4-4CE9-B25A-8EF80BE09FDA}"/>
                </a:ext>
              </a:extLst>
            </p:cNvPr>
            <p:cNvSpPr>
              <a:spLocks/>
            </p:cNvSpPr>
            <p:nvPr/>
          </p:nvSpPr>
          <p:spPr bwMode="auto">
            <a:xfrm>
              <a:off x="1444" y="1733"/>
              <a:ext cx="3" cy="2"/>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FFFFFF"/>
                </a:solidFill>
              </a:endParaRPr>
            </a:p>
          </p:txBody>
        </p:sp>
        <p:sp>
          <p:nvSpPr>
            <p:cNvPr id="542" name="Freeform 32">
              <a:extLst>
                <a:ext uri="{FF2B5EF4-FFF2-40B4-BE49-F238E27FC236}">
                  <a16:creationId xmlns:a16="http://schemas.microsoft.com/office/drawing/2014/main" id="{0AF80EC2-7678-4B0E-A2A8-46189461E177}"/>
                </a:ext>
              </a:extLst>
            </p:cNvPr>
            <p:cNvSpPr>
              <a:spLocks/>
            </p:cNvSpPr>
            <p:nvPr/>
          </p:nvSpPr>
          <p:spPr bwMode="auto">
            <a:xfrm>
              <a:off x="1418" y="1754"/>
              <a:ext cx="22" cy="14"/>
            </a:xfrm>
            <a:custGeom>
              <a:avLst/>
              <a:gdLst>
                <a:gd name="T0" fmla="*/ 0 w 22"/>
                <a:gd name="T1" fmla="*/ 8 h 14"/>
                <a:gd name="T2" fmla="*/ 2 w 22"/>
                <a:gd name="T3" fmla="*/ 0 h 14"/>
                <a:gd name="T4" fmla="*/ 22 w 22"/>
                <a:gd name="T5" fmla="*/ 5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5"/>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FFFFFF"/>
                </a:solidFill>
              </a:endParaRPr>
            </a:p>
          </p:txBody>
        </p:sp>
        <p:sp>
          <p:nvSpPr>
            <p:cNvPr id="543" name="Freeform 33">
              <a:extLst>
                <a:ext uri="{FF2B5EF4-FFF2-40B4-BE49-F238E27FC236}">
                  <a16:creationId xmlns:a16="http://schemas.microsoft.com/office/drawing/2014/main" id="{834AA982-A47F-4411-A213-2A62B7E42FE0}"/>
                </a:ext>
              </a:extLst>
            </p:cNvPr>
            <p:cNvSpPr>
              <a:spLocks/>
            </p:cNvSpPr>
            <p:nvPr/>
          </p:nvSpPr>
          <p:spPr bwMode="auto">
            <a:xfrm>
              <a:off x="1394" y="1757"/>
              <a:ext cx="65" cy="105"/>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FFFFFF"/>
                </a:solidFill>
              </a:endParaRPr>
            </a:p>
          </p:txBody>
        </p:sp>
        <p:sp>
          <p:nvSpPr>
            <p:cNvPr id="544" name="Freeform 34">
              <a:extLst>
                <a:ext uri="{FF2B5EF4-FFF2-40B4-BE49-F238E27FC236}">
                  <a16:creationId xmlns:a16="http://schemas.microsoft.com/office/drawing/2014/main" id="{8E5E8F0D-A640-4FD4-B8A6-9F8DB25DA61A}"/>
                </a:ext>
              </a:extLst>
            </p:cNvPr>
            <p:cNvSpPr>
              <a:spLocks/>
            </p:cNvSpPr>
            <p:nvPr/>
          </p:nvSpPr>
          <p:spPr bwMode="auto">
            <a:xfrm>
              <a:off x="1394" y="1759"/>
              <a:ext cx="44" cy="101"/>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FFFFFF"/>
                </a:solidFill>
              </a:endParaRPr>
            </a:p>
          </p:txBody>
        </p:sp>
        <p:sp>
          <p:nvSpPr>
            <p:cNvPr id="545" name="Freeform 35">
              <a:extLst>
                <a:ext uri="{FF2B5EF4-FFF2-40B4-BE49-F238E27FC236}">
                  <a16:creationId xmlns:a16="http://schemas.microsoft.com/office/drawing/2014/main" id="{9A312DFC-0F9D-41E7-BB57-E83CA99AB5AF}"/>
                </a:ext>
              </a:extLst>
            </p:cNvPr>
            <p:cNvSpPr>
              <a:spLocks/>
            </p:cNvSpPr>
            <p:nvPr/>
          </p:nvSpPr>
          <p:spPr bwMode="auto">
            <a:xfrm>
              <a:off x="1416" y="1803"/>
              <a:ext cx="55" cy="35"/>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FFFFFF"/>
                </a:solidFill>
              </a:endParaRPr>
            </a:p>
          </p:txBody>
        </p:sp>
        <p:sp>
          <p:nvSpPr>
            <p:cNvPr id="546" name="Freeform 36">
              <a:extLst>
                <a:ext uri="{FF2B5EF4-FFF2-40B4-BE49-F238E27FC236}">
                  <a16:creationId xmlns:a16="http://schemas.microsoft.com/office/drawing/2014/main" id="{06AA598B-4E16-4DD9-9CB6-0870625C3C1B}"/>
                </a:ext>
              </a:extLst>
            </p:cNvPr>
            <p:cNvSpPr>
              <a:spLocks/>
            </p:cNvSpPr>
            <p:nvPr/>
          </p:nvSpPr>
          <p:spPr bwMode="auto">
            <a:xfrm>
              <a:off x="1460" y="1833"/>
              <a:ext cx="12" cy="13"/>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FFFFFF"/>
                </a:solidFill>
              </a:endParaRPr>
            </a:p>
          </p:txBody>
        </p:sp>
        <p:sp>
          <p:nvSpPr>
            <p:cNvPr id="547" name="Freeform 37">
              <a:extLst>
                <a:ext uri="{FF2B5EF4-FFF2-40B4-BE49-F238E27FC236}">
                  <a16:creationId xmlns:a16="http://schemas.microsoft.com/office/drawing/2014/main" id="{321A0BEF-FA4E-402E-AD52-E18B3A574979}"/>
                </a:ext>
              </a:extLst>
            </p:cNvPr>
            <p:cNvSpPr>
              <a:spLocks/>
            </p:cNvSpPr>
            <p:nvPr/>
          </p:nvSpPr>
          <p:spPr bwMode="auto">
            <a:xfrm>
              <a:off x="1460" y="1830"/>
              <a:ext cx="10" cy="4"/>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FFFFFF"/>
                </a:solidFill>
              </a:endParaRPr>
            </a:p>
          </p:txBody>
        </p:sp>
        <p:sp>
          <p:nvSpPr>
            <p:cNvPr id="548" name="Freeform 38">
              <a:extLst>
                <a:ext uri="{FF2B5EF4-FFF2-40B4-BE49-F238E27FC236}">
                  <a16:creationId xmlns:a16="http://schemas.microsoft.com/office/drawing/2014/main" id="{C6045924-B592-46B8-B6D0-5E13AAB5E310}"/>
                </a:ext>
              </a:extLst>
            </p:cNvPr>
            <p:cNvSpPr>
              <a:spLocks/>
            </p:cNvSpPr>
            <p:nvPr/>
          </p:nvSpPr>
          <p:spPr bwMode="auto">
            <a:xfrm>
              <a:off x="1418" y="1770"/>
              <a:ext cx="49" cy="73"/>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FFFFFF"/>
                </a:solidFill>
              </a:endParaRPr>
            </a:p>
          </p:txBody>
        </p:sp>
        <p:sp>
          <p:nvSpPr>
            <p:cNvPr id="549" name="Freeform 39">
              <a:extLst>
                <a:ext uri="{FF2B5EF4-FFF2-40B4-BE49-F238E27FC236}">
                  <a16:creationId xmlns:a16="http://schemas.microsoft.com/office/drawing/2014/main" id="{0A4257B7-F52F-45CA-AC2F-076FB8BC6402}"/>
                </a:ext>
              </a:extLst>
            </p:cNvPr>
            <p:cNvSpPr>
              <a:spLocks/>
            </p:cNvSpPr>
            <p:nvPr/>
          </p:nvSpPr>
          <p:spPr bwMode="auto">
            <a:xfrm>
              <a:off x="1418" y="1772"/>
              <a:ext cx="44" cy="71"/>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FFFFFF"/>
                </a:solidFill>
              </a:endParaRPr>
            </a:p>
          </p:txBody>
        </p:sp>
        <p:sp>
          <p:nvSpPr>
            <p:cNvPr id="550" name="Freeform 40">
              <a:extLst>
                <a:ext uri="{FF2B5EF4-FFF2-40B4-BE49-F238E27FC236}">
                  <a16:creationId xmlns:a16="http://schemas.microsoft.com/office/drawing/2014/main" id="{CD38284E-0F1E-4351-A421-1B4F638AF4B9}"/>
                </a:ext>
              </a:extLst>
            </p:cNvPr>
            <p:cNvSpPr>
              <a:spLocks/>
            </p:cNvSpPr>
            <p:nvPr/>
          </p:nvSpPr>
          <p:spPr bwMode="auto">
            <a:xfrm>
              <a:off x="1403" y="1706"/>
              <a:ext cx="46" cy="46"/>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FFFFFF"/>
                </a:solidFill>
              </a:endParaRPr>
            </a:p>
          </p:txBody>
        </p:sp>
        <p:sp>
          <p:nvSpPr>
            <p:cNvPr id="551" name="Freeform 41">
              <a:extLst>
                <a:ext uri="{FF2B5EF4-FFF2-40B4-BE49-F238E27FC236}">
                  <a16:creationId xmlns:a16="http://schemas.microsoft.com/office/drawing/2014/main" id="{4F4F2809-30D0-4AAB-AFBC-8D7D95F77636}"/>
                </a:ext>
              </a:extLst>
            </p:cNvPr>
            <p:cNvSpPr>
              <a:spLocks/>
            </p:cNvSpPr>
            <p:nvPr/>
          </p:nvSpPr>
          <p:spPr bwMode="auto">
            <a:xfrm>
              <a:off x="1398" y="1698"/>
              <a:ext cx="52" cy="41"/>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FFFFFF"/>
                </a:solidFill>
              </a:endParaRPr>
            </a:p>
          </p:txBody>
        </p:sp>
        <p:sp>
          <p:nvSpPr>
            <p:cNvPr id="552" name="Freeform 42">
              <a:extLst>
                <a:ext uri="{FF2B5EF4-FFF2-40B4-BE49-F238E27FC236}">
                  <a16:creationId xmlns:a16="http://schemas.microsoft.com/office/drawing/2014/main" id="{96AC69A0-5D4B-4BAF-97C5-F9C5D9B47D7F}"/>
                </a:ext>
              </a:extLst>
            </p:cNvPr>
            <p:cNvSpPr>
              <a:spLocks/>
            </p:cNvSpPr>
            <p:nvPr/>
          </p:nvSpPr>
          <p:spPr bwMode="auto">
            <a:xfrm>
              <a:off x="1413" y="1698"/>
              <a:ext cx="37" cy="24"/>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FFFFFF"/>
                </a:solidFill>
              </a:endParaRPr>
            </a:p>
          </p:txBody>
        </p:sp>
        <p:sp>
          <p:nvSpPr>
            <p:cNvPr id="553" name="Freeform 43">
              <a:extLst>
                <a:ext uri="{FF2B5EF4-FFF2-40B4-BE49-F238E27FC236}">
                  <a16:creationId xmlns:a16="http://schemas.microsoft.com/office/drawing/2014/main" id="{17AA08AA-8F21-4A03-971F-AEEA13FBC419}"/>
                </a:ext>
              </a:extLst>
            </p:cNvPr>
            <p:cNvSpPr>
              <a:spLocks/>
            </p:cNvSpPr>
            <p:nvPr/>
          </p:nvSpPr>
          <p:spPr bwMode="auto">
            <a:xfrm>
              <a:off x="1399" y="1704"/>
              <a:ext cx="18" cy="35"/>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FFFFFF"/>
                </a:solidFill>
              </a:endParaRPr>
            </a:p>
          </p:txBody>
        </p:sp>
        <p:sp>
          <p:nvSpPr>
            <p:cNvPr id="554" name="Freeform 44">
              <a:extLst>
                <a:ext uri="{FF2B5EF4-FFF2-40B4-BE49-F238E27FC236}">
                  <a16:creationId xmlns:a16="http://schemas.microsoft.com/office/drawing/2014/main" id="{18747609-E35B-4A86-97F9-8F9DAA05B00C}"/>
                </a:ext>
              </a:extLst>
            </p:cNvPr>
            <p:cNvSpPr>
              <a:spLocks/>
            </p:cNvSpPr>
            <p:nvPr/>
          </p:nvSpPr>
          <p:spPr bwMode="auto">
            <a:xfrm>
              <a:off x="1399" y="1714"/>
              <a:ext cx="54" cy="25"/>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FFFFFF"/>
                </a:solidFill>
              </a:endParaRPr>
            </a:p>
          </p:txBody>
        </p:sp>
        <p:sp>
          <p:nvSpPr>
            <p:cNvPr id="555" name="Freeform 45">
              <a:extLst>
                <a:ext uri="{FF2B5EF4-FFF2-40B4-BE49-F238E27FC236}">
                  <a16:creationId xmlns:a16="http://schemas.microsoft.com/office/drawing/2014/main" id="{A75493AF-9434-4D9B-AC89-DF189E0E010B}"/>
                </a:ext>
              </a:extLst>
            </p:cNvPr>
            <p:cNvSpPr>
              <a:spLocks noEditPoints="1"/>
            </p:cNvSpPr>
            <p:nvPr/>
          </p:nvSpPr>
          <p:spPr bwMode="auto">
            <a:xfrm>
              <a:off x="1291" y="1968"/>
              <a:ext cx="156" cy="190"/>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FFFFFF"/>
                </a:solidFill>
              </a:endParaRPr>
            </a:p>
          </p:txBody>
        </p:sp>
        <p:sp>
          <p:nvSpPr>
            <p:cNvPr id="556" name="Freeform 46">
              <a:extLst>
                <a:ext uri="{FF2B5EF4-FFF2-40B4-BE49-F238E27FC236}">
                  <a16:creationId xmlns:a16="http://schemas.microsoft.com/office/drawing/2014/main" id="{5635773F-DB78-4B86-9F85-486144455574}"/>
                </a:ext>
              </a:extLst>
            </p:cNvPr>
            <p:cNvSpPr>
              <a:spLocks/>
            </p:cNvSpPr>
            <p:nvPr/>
          </p:nvSpPr>
          <p:spPr bwMode="auto">
            <a:xfrm>
              <a:off x="1260" y="2141"/>
              <a:ext cx="218" cy="71"/>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FFFFFF"/>
                </a:solidFill>
              </a:endParaRPr>
            </a:p>
          </p:txBody>
        </p:sp>
        <p:sp>
          <p:nvSpPr>
            <p:cNvPr id="557" name="Freeform 47">
              <a:extLst>
                <a:ext uri="{FF2B5EF4-FFF2-40B4-BE49-F238E27FC236}">
                  <a16:creationId xmlns:a16="http://schemas.microsoft.com/office/drawing/2014/main" id="{68ED02C2-65F8-4B3B-97AB-2776EF5171EF}"/>
                </a:ext>
              </a:extLst>
            </p:cNvPr>
            <p:cNvSpPr>
              <a:spLocks/>
            </p:cNvSpPr>
            <p:nvPr/>
          </p:nvSpPr>
          <p:spPr bwMode="auto">
            <a:xfrm>
              <a:off x="1260" y="2153"/>
              <a:ext cx="206" cy="59"/>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FFFFFF"/>
                </a:solidFill>
              </a:endParaRPr>
            </a:p>
          </p:txBody>
        </p:sp>
        <p:sp>
          <p:nvSpPr>
            <p:cNvPr id="558" name="Freeform 48">
              <a:extLst>
                <a:ext uri="{FF2B5EF4-FFF2-40B4-BE49-F238E27FC236}">
                  <a16:creationId xmlns:a16="http://schemas.microsoft.com/office/drawing/2014/main" id="{0CA58B5E-9DE8-4063-9127-1A029E8C42D7}"/>
                </a:ext>
              </a:extLst>
            </p:cNvPr>
            <p:cNvSpPr>
              <a:spLocks/>
            </p:cNvSpPr>
            <p:nvPr/>
          </p:nvSpPr>
          <p:spPr bwMode="auto">
            <a:xfrm>
              <a:off x="1260" y="2141"/>
              <a:ext cx="218" cy="71"/>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FFFFFF"/>
                </a:solidFill>
              </a:endParaRPr>
            </a:p>
          </p:txBody>
        </p:sp>
        <p:sp>
          <p:nvSpPr>
            <p:cNvPr id="559" name="Oval 49">
              <a:extLst>
                <a:ext uri="{FF2B5EF4-FFF2-40B4-BE49-F238E27FC236}">
                  <a16:creationId xmlns:a16="http://schemas.microsoft.com/office/drawing/2014/main" id="{CFC6F016-27F5-463E-AC53-0539F467D355}"/>
                </a:ext>
              </a:extLst>
            </p:cNvPr>
            <p:cNvSpPr>
              <a:spLocks noChangeArrowheads="1"/>
            </p:cNvSpPr>
            <p:nvPr/>
          </p:nvSpPr>
          <p:spPr bwMode="auto">
            <a:xfrm>
              <a:off x="1280" y="2184"/>
              <a:ext cx="55" cy="55"/>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FFFFFF"/>
                </a:solidFill>
              </a:endParaRPr>
            </a:p>
          </p:txBody>
        </p:sp>
        <p:sp>
          <p:nvSpPr>
            <p:cNvPr id="560" name="Oval 50">
              <a:extLst>
                <a:ext uri="{FF2B5EF4-FFF2-40B4-BE49-F238E27FC236}">
                  <a16:creationId xmlns:a16="http://schemas.microsoft.com/office/drawing/2014/main" id="{D65F7B29-F3D9-47DC-97CC-21D417AC1C34}"/>
                </a:ext>
              </a:extLst>
            </p:cNvPr>
            <p:cNvSpPr>
              <a:spLocks noChangeArrowheads="1"/>
            </p:cNvSpPr>
            <p:nvPr/>
          </p:nvSpPr>
          <p:spPr bwMode="auto">
            <a:xfrm>
              <a:off x="1291" y="2196"/>
              <a:ext cx="32" cy="31"/>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FFFFFF"/>
                </a:solidFill>
              </a:endParaRPr>
            </a:p>
          </p:txBody>
        </p:sp>
        <p:sp>
          <p:nvSpPr>
            <p:cNvPr id="561" name="Freeform 51">
              <a:extLst>
                <a:ext uri="{FF2B5EF4-FFF2-40B4-BE49-F238E27FC236}">
                  <a16:creationId xmlns:a16="http://schemas.microsoft.com/office/drawing/2014/main" id="{7BEB6362-2037-4E87-AB09-6A070F8D3841}"/>
                </a:ext>
              </a:extLst>
            </p:cNvPr>
            <p:cNvSpPr>
              <a:spLocks/>
            </p:cNvSpPr>
            <p:nvPr/>
          </p:nvSpPr>
          <p:spPr bwMode="auto">
            <a:xfrm>
              <a:off x="1291" y="2200"/>
              <a:ext cx="27" cy="27"/>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FFFFFF"/>
                </a:solidFill>
              </a:endParaRPr>
            </a:p>
          </p:txBody>
        </p:sp>
        <p:sp>
          <p:nvSpPr>
            <p:cNvPr id="562" name="Oval 52">
              <a:extLst>
                <a:ext uri="{FF2B5EF4-FFF2-40B4-BE49-F238E27FC236}">
                  <a16:creationId xmlns:a16="http://schemas.microsoft.com/office/drawing/2014/main" id="{FC25BCA1-D949-4C7D-9C47-12437260D0EE}"/>
                </a:ext>
              </a:extLst>
            </p:cNvPr>
            <p:cNvSpPr>
              <a:spLocks noChangeArrowheads="1"/>
            </p:cNvSpPr>
            <p:nvPr/>
          </p:nvSpPr>
          <p:spPr bwMode="auto">
            <a:xfrm>
              <a:off x="1403" y="2184"/>
              <a:ext cx="55" cy="55"/>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FFFFFF"/>
                </a:solidFill>
              </a:endParaRPr>
            </a:p>
          </p:txBody>
        </p:sp>
        <p:sp>
          <p:nvSpPr>
            <p:cNvPr id="563" name="Oval 53">
              <a:extLst>
                <a:ext uri="{FF2B5EF4-FFF2-40B4-BE49-F238E27FC236}">
                  <a16:creationId xmlns:a16="http://schemas.microsoft.com/office/drawing/2014/main" id="{31AE538A-4077-462F-942E-796DCB8F751C}"/>
                </a:ext>
              </a:extLst>
            </p:cNvPr>
            <p:cNvSpPr>
              <a:spLocks noChangeArrowheads="1"/>
            </p:cNvSpPr>
            <p:nvPr/>
          </p:nvSpPr>
          <p:spPr bwMode="auto">
            <a:xfrm>
              <a:off x="1414" y="2196"/>
              <a:ext cx="32" cy="31"/>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FFFFFF"/>
                </a:solidFill>
              </a:endParaRPr>
            </a:p>
          </p:txBody>
        </p:sp>
        <p:sp>
          <p:nvSpPr>
            <p:cNvPr id="564" name="Freeform 54">
              <a:extLst>
                <a:ext uri="{FF2B5EF4-FFF2-40B4-BE49-F238E27FC236}">
                  <a16:creationId xmlns:a16="http://schemas.microsoft.com/office/drawing/2014/main" id="{C6441538-748A-43C7-A085-607C929DBF4B}"/>
                </a:ext>
              </a:extLst>
            </p:cNvPr>
            <p:cNvSpPr>
              <a:spLocks/>
            </p:cNvSpPr>
            <p:nvPr/>
          </p:nvSpPr>
          <p:spPr bwMode="auto">
            <a:xfrm>
              <a:off x="1414" y="2200"/>
              <a:ext cx="27" cy="27"/>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FFFFFF"/>
                </a:solidFill>
              </a:endParaRPr>
            </a:p>
          </p:txBody>
        </p:sp>
        <p:sp>
          <p:nvSpPr>
            <p:cNvPr id="565" name="Freeform 55">
              <a:extLst>
                <a:ext uri="{FF2B5EF4-FFF2-40B4-BE49-F238E27FC236}">
                  <a16:creationId xmlns:a16="http://schemas.microsoft.com/office/drawing/2014/main" id="{E1931521-7D18-45A3-A2EC-E89CEB867788}"/>
                </a:ext>
              </a:extLst>
            </p:cNvPr>
            <p:cNvSpPr>
              <a:spLocks noEditPoints="1"/>
            </p:cNvSpPr>
            <p:nvPr/>
          </p:nvSpPr>
          <p:spPr bwMode="auto">
            <a:xfrm>
              <a:off x="1253" y="1839"/>
              <a:ext cx="232" cy="141"/>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FFFFFF"/>
                </a:solidFill>
              </a:endParaRPr>
            </a:p>
          </p:txBody>
        </p:sp>
        <p:sp>
          <p:nvSpPr>
            <p:cNvPr id="566" name="Freeform 56">
              <a:extLst>
                <a:ext uri="{FF2B5EF4-FFF2-40B4-BE49-F238E27FC236}">
                  <a16:creationId xmlns:a16="http://schemas.microsoft.com/office/drawing/2014/main" id="{5DAF59AF-57EA-43EE-863A-EF625B3A74F8}"/>
                </a:ext>
              </a:extLst>
            </p:cNvPr>
            <p:cNvSpPr>
              <a:spLocks/>
            </p:cNvSpPr>
            <p:nvPr/>
          </p:nvSpPr>
          <p:spPr bwMode="auto">
            <a:xfrm>
              <a:off x="1260" y="1940"/>
              <a:ext cx="206" cy="4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FFFFFF"/>
                </a:solidFill>
              </a:endParaRPr>
            </a:p>
          </p:txBody>
        </p:sp>
        <p:sp>
          <p:nvSpPr>
            <p:cNvPr id="567" name="Freeform 57">
              <a:extLst>
                <a:ext uri="{FF2B5EF4-FFF2-40B4-BE49-F238E27FC236}">
                  <a16:creationId xmlns:a16="http://schemas.microsoft.com/office/drawing/2014/main" id="{445D7A4A-C2C3-43A0-BD57-CAC4B7D53091}"/>
                </a:ext>
              </a:extLst>
            </p:cNvPr>
            <p:cNvSpPr>
              <a:spLocks/>
            </p:cNvSpPr>
            <p:nvPr/>
          </p:nvSpPr>
          <p:spPr bwMode="auto">
            <a:xfrm>
              <a:off x="1260" y="1927"/>
              <a:ext cx="218" cy="53"/>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FFFFFF"/>
                </a:solidFill>
              </a:endParaRPr>
            </a:p>
          </p:txBody>
        </p:sp>
        <p:sp>
          <p:nvSpPr>
            <p:cNvPr id="568" name="Freeform 58">
              <a:extLst>
                <a:ext uri="{FF2B5EF4-FFF2-40B4-BE49-F238E27FC236}">
                  <a16:creationId xmlns:a16="http://schemas.microsoft.com/office/drawing/2014/main" id="{3D42EB7E-5CE6-4E9F-90EA-6E56D11DBAA4}"/>
                </a:ext>
              </a:extLst>
            </p:cNvPr>
            <p:cNvSpPr>
              <a:spLocks/>
            </p:cNvSpPr>
            <p:nvPr/>
          </p:nvSpPr>
          <p:spPr bwMode="auto">
            <a:xfrm>
              <a:off x="2614" y="1847"/>
              <a:ext cx="39" cy="196"/>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FFFFFF"/>
                </a:solidFill>
              </a:endParaRPr>
            </a:p>
          </p:txBody>
        </p:sp>
        <p:sp>
          <p:nvSpPr>
            <p:cNvPr id="569" name="Freeform 59">
              <a:extLst>
                <a:ext uri="{FF2B5EF4-FFF2-40B4-BE49-F238E27FC236}">
                  <a16:creationId xmlns:a16="http://schemas.microsoft.com/office/drawing/2014/main" id="{D6D23A0D-D845-4918-A996-846DD236489A}"/>
                </a:ext>
              </a:extLst>
            </p:cNvPr>
            <p:cNvSpPr>
              <a:spLocks/>
            </p:cNvSpPr>
            <p:nvPr/>
          </p:nvSpPr>
          <p:spPr bwMode="auto">
            <a:xfrm>
              <a:off x="2636" y="1847"/>
              <a:ext cx="17" cy="196"/>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FFFFFF"/>
                </a:solidFill>
              </a:endParaRPr>
            </a:p>
          </p:txBody>
        </p:sp>
        <p:sp>
          <p:nvSpPr>
            <p:cNvPr id="570" name="Freeform 60">
              <a:extLst>
                <a:ext uri="{FF2B5EF4-FFF2-40B4-BE49-F238E27FC236}">
                  <a16:creationId xmlns:a16="http://schemas.microsoft.com/office/drawing/2014/main" id="{3A2781C5-3439-4412-AEE5-EF98F9FD814A}"/>
                </a:ext>
              </a:extLst>
            </p:cNvPr>
            <p:cNvSpPr>
              <a:spLocks/>
            </p:cNvSpPr>
            <p:nvPr/>
          </p:nvSpPr>
          <p:spPr bwMode="auto">
            <a:xfrm>
              <a:off x="2614" y="1847"/>
              <a:ext cx="16" cy="196"/>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FFFFFF"/>
                </a:solidFill>
              </a:endParaRPr>
            </a:p>
          </p:txBody>
        </p:sp>
        <p:sp>
          <p:nvSpPr>
            <p:cNvPr id="571" name="Freeform 61">
              <a:extLst>
                <a:ext uri="{FF2B5EF4-FFF2-40B4-BE49-F238E27FC236}">
                  <a16:creationId xmlns:a16="http://schemas.microsoft.com/office/drawing/2014/main" id="{20BFB615-CFA5-400A-B562-68498981A2CA}"/>
                </a:ext>
              </a:extLst>
            </p:cNvPr>
            <p:cNvSpPr>
              <a:spLocks/>
            </p:cNvSpPr>
            <p:nvPr/>
          </p:nvSpPr>
          <p:spPr bwMode="auto">
            <a:xfrm>
              <a:off x="2158" y="1376"/>
              <a:ext cx="153" cy="151"/>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FFFFFF"/>
                </a:solidFill>
              </a:endParaRPr>
            </a:p>
          </p:txBody>
        </p:sp>
        <p:sp>
          <p:nvSpPr>
            <p:cNvPr id="572" name="Freeform 62">
              <a:extLst>
                <a:ext uri="{FF2B5EF4-FFF2-40B4-BE49-F238E27FC236}">
                  <a16:creationId xmlns:a16="http://schemas.microsoft.com/office/drawing/2014/main" id="{BA36CD16-8895-4590-823C-B813A3147F6A}"/>
                </a:ext>
              </a:extLst>
            </p:cNvPr>
            <p:cNvSpPr>
              <a:spLocks/>
            </p:cNvSpPr>
            <p:nvPr/>
          </p:nvSpPr>
          <p:spPr bwMode="auto">
            <a:xfrm>
              <a:off x="1838" y="1057"/>
              <a:ext cx="365" cy="363"/>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FFFFFF"/>
                </a:solidFill>
              </a:endParaRPr>
            </a:p>
          </p:txBody>
        </p:sp>
        <p:sp>
          <p:nvSpPr>
            <p:cNvPr id="573" name="Freeform 63">
              <a:extLst>
                <a:ext uri="{FF2B5EF4-FFF2-40B4-BE49-F238E27FC236}">
                  <a16:creationId xmlns:a16="http://schemas.microsoft.com/office/drawing/2014/main" id="{531B8F8D-7811-4E79-A58F-2D2726EEAC6B}"/>
                </a:ext>
              </a:extLst>
            </p:cNvPr>
            <p:cNvSpPr>
              <a:spLocks/>
            </p:cNvSpPr>
            <p:nvPr/>
          </p:nvSpPr>
          <p:spPr bwMode="auto">
            <a:xfrm>
              <a:off x="2232" y="1449"/>
              <a:ext cx="672" cy="667"/>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FFFFFF"/>
                </a:solidFill>
              </a:endParaRPr>
            </a:p>
          </p:txBody>
        </p:sp>
        <p:sp>
          <p:nvSpPr>
            <p:cNvPr id="574" name="Freeform 64">
              <a:extLst>
                <a:ext uri="{FF2B5EF4-FFF2-40B4-BE49-F238E27FC236}">
                  <a16:creationId xmlns:a16="http://schemas.microsoft.com/office/drawing/2014/main" id="{4C4F8FAB-20F1-4785-8080-E62D54EA9EEC}"/>
                </a:ext>
              </a:extLst>
            </p:cNvPr>
            <p:cNvSpPr>
              <a:spLocks/>
            </p:cNvSpPr>
            <p:nvPr/>
          </p:nvSpPr>
          <p:spPr bwMode="auto">
            <a:xfrm>
              <a:off x="2150" y="1368"/>
              <a:ext cx="69" cy="67"/>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FFFFFF"/>
                </a:solidFill>
              </a:endParaRPr>
            </a:p>
          </p:txBody>
        </p:sp>
        <p:sp>
          <p:nvSpPr>
            <p:cNvPr id="575" name="Freeform 65">
              <a:extLst>
                <a:ext uri="{FF2B5EF4-FFF2-40B4-BE49-F238E27FC236}">
                  <a16:creationId xmlns:a16="http://schemas.microsoft.com/office/drawing/2014/main" id="{2F1F356E-786F-41A9-BACF-F6643BC4244A}"/>
                </a:ext>
              </a:extLst>
            </p:cNvPr>
            <p:cNvSpPr>
              <a:spLocks/>
            </p:cNvSpPr>
            <p:nvPr/>
          </p:nvSpPr>
          <p:spPr bwMode="auto">
            <a:xfrm>
              <a:off x="1980" y="1199"/>
              <a:ext cx="51" cy="49"/>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FFFFFF"/>
                </a:solidFill>
              </a:endParaRPr>
            </a:p>
          </p:txBody>
        </p:sp>
        <p:sp>
          <p:nvSpPr>
            <p:cNvPr id="576" name="Freeform 66">
              <a:extLst>
                <a:ext uri="{FF2B5EF4-FFF2-40B4-BE49-F238E27FC236}">
                  <a16:creationId xmlns:a16="http://schemas.microsoft.com/office/drawing/2014/main" id="{3C334054-8D35-40C5-99E5-74D51E658791}"/>
                </a:ext>
              </a:extLst>
            </p:cNvPr>
            <p:cNvSpPr>
              <a:spLocks/>
            </p:cNvSpPr>
            <p:nvPr/>
          </p:nvSpPr>
          <p:spPr bwMode="auto">
            <a:xfrm>
              <a:off x="2221" y="1438"/>
              <a:ext cx="97" cy="95"/>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FFFFFF"/>
                </a:solidFill>
              </a:endParaRPr>
            </a:p>
          </p:txBody>
        </p:sp>
        <p:sp>
          <p:nvSpPr>
            <p:cNvPr id="578" name="Freeform 67">
              <a:extLst>
                <a:ext uri="{FF2B5EF4-FFF2-40B4-BE49-F238E27FC236}">
                  <a16:creationId xmlns:a16="http://schemas.microsoft.com/office/drawing/2014/main" id="{FB0990F4-3514-441D-AD71-1CBB9622F09A}"/>
                </a:ext>
              </a:extLst>
            </p:cNvPr>
            <p:cNvSpPr>
              <a:spLocks/>
            </p:cNvSpPr>
            <p:nvPr/>
          </p:nvSpPr>
          <p:spPr bwMode="auto">
            <a:xfrm>
              <a:off x="2285" y="1454"/>
              <a:ext cx="619" cy="595"/>
            </a:xfrm>
            <a:custGeom>
              <a:avLst/>
              <a:gdLst>
                <a:gd name="T0" fmla="*/ 619 w 619"/>
                <a:gd name="T1" fmla="*/ 589 h 595"/>
                <a:gd name="T2" fmla="*/ 613 w 619"/>
                <a:gd name="T3" fmla="*/ 595 h 595"/>
                <a:gd name="T4" fmla="*/ 0 w 619"/>
                <a:gd name="T5" fmla="*/ 26 h 595"/>
                <a:gd name="T6" fmla="*/ 26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6"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FFFFFF"/>
                </a:solidFill>
              </a:endParaRPr>
            </a:p>
          </p:txBody>
        </p:sp>
        <p:sp>
          <p:nvSpPr>
            <p:cNvPr id="579" name="Freeform 68">
              <a:extLst>
                <a:ext uri="{FF2B5EF4-FFF2-40B4-BE49-F238E27FC236}">
                  <a16:creationId xmlns:a16="http://schemas.microsoft.com/office/drawing/2014/main" id="{028A4965-5A5C-408E-B0D8-ED9E0C28DC7B}"/>
                </a:ext>
              </a:extLst>
            </p:cNvPr>
            <p:cNvSpPr>
              <a:spLocks/>
            </p:cNvSpPr>
            <p:nvPr/>
          </p:nvSpPr>
          <p:spPr bwMode="auto">
            <a:xfrm>
              <a:off x="2237" y="1501"/>
              <a:ext cx="598" cy="615"/>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FFFFFF"/>
                </a:solidFill>
              </a:endParaRPr>
            </a:p>
          </p:txBody>
        </p:sp>
        <p:sp>
          <p:nvSpPr>
            <p:cNvPr id="580" name="Freeform 69">
              <a:extLst>
                <a:ext uri="{FF2B5EF4-FFF2-40B4-BE49-F238E27FC236}">
                  <a16:creationId xmlns:a16="http://schemas.microsoft.com/office/drawing/2014/main" id="{87736329-A9A0-4ECD-B640-54DE09526980}"/>
                </a:ext>
              </a:extLst>
            </p:cNvPr>
            <p:cNvSpPr>
              <a:spLocks/>
            </p:cNvSpPr>
            <p:nvPr/>
          </p:nvSpPr>
          <p:spPr bwMode="auto">
            <a:xfrm>
              <a:off x="2503" y="2043"/>
              <a:ext cx="419" cy="59"/>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FFFFFF"/>
                </a:solidFill>
              </a:endParaRPr>
            </a:p>
          </p:txBody>
        </p:sp>
        <p:sp>
          <p:nvSpPr>
            <p:cNvPr id="581" name="Oval 70">
              <a:extLst>
                <a:ext uri="{FF2B5EF4-FFF2-40B4-BE49-F238E27FC236}">
                  <a16:creationId xmlns:a16="http://schemas.microsoft.com/office/drawing/2014/main" id="{5E81745C-EF32-4604-B3D1-7775475DFD96}"/>
                </a:ext>
              </a:extLst>
            </p:cNvPr>
            <p:cNvSpPr>
              <a:spLocks noChangeArrowheads="1"/>
            </p:cNvSpPr>
            <p:nvPr/>
          </p:nvSpPr>
          <p:spPr bwMode="auto">
            <a:xfrm>
              <a:off x="2311" y="2120"/>
              <a:ext cx="121" cy="119"/>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FFFFFF"/>
                </a:solidFill>
              </a:endParaRPr>
            </a:p>
          </p:txBody>
        </p:sp>
        <p:sp>
          <p:nvSpPr>
            <p:cNvPr id="582" name="Oval 71">
              <a:extLst>
                <a:ext uri="{FF2B5EF4-FFF2-40B4-BE49-F238E27FC236}">
                  <a16:creationId xmlns:a16="http://schemas.microsoft.com/office/drawing/2014/main" id="{FE67F829-803C-4E50-AAA8-24F1F52CEE97}"/>
                </a:ext>
              </a:extLst>
            </p:cNvPr>
            <p:cNvSpPr>
              <a:spLocks noChangeArrowheads="1"/>
            </p:cNvSpPr>
            <p:nvPr/>
          </p:nvSpPr>
          <p:spPr bwMode="auto">
            <a:xfrm>
              <a:off x="2553" y="2120"/>
              <a:ext cx="120" cy="119"/>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FFFFFF"/>
                </a:solidFill>
              </a:endParaRPr>
            </a:p>
          </p:txBody>
        </p:sp>
        <p:sp>
          <p:nvSpPr>
            <p:cNvPr id="583" name="Oval 72">
              <a:extLst>
                <a:ext uri="{FF2B5EF4-FFF2-40B4-BE49-F238E27FC236}">
                  <a16:creationId xmlns:a16="http://schemas.microsoft.com/office/drawing/2014/main" id="{BD0886A4-5F1B-467E-ACA6-BF23443D1542}"/>
                </a:ext>
              </a:extLst>
            </p:cNvPr>
            <p:cNvSpPr>
              <a:spLocks noChangeArrowheads="1"/>
            </p:cNvSpPr>
            <p:nvPr/>
          </p:nvSpPr>
          <p:spPr bwMode="auto">
            <a:xfrm>
              <a:off x="2736" y="2120"/>
              <a:ext cx="120" cy="119"/>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FFFFFF"/>
                </a:solidFill>
              </a:endParaRPr>
            </a:p>
          </p:txBody>
        </p:sp>
        <p:sp>
          <p:nvSpPr>
            <p:cNvPr id="584" name="Freeform 73">
              <a:extLst>
                <a:ext uri="{FF2B5EF4-FFF2-40B4-BE49-F238E27FC236}">
                  <a16:creationId xmlns:a16="http://schemas.microsoft.com/office/drawing/2014/main" id="{E6A40E47-59B7-4075-A092-DBC642544F89}"/>
                </a:ext>
              </a:extLst>
            </p:cNvPr>
            <p:cNvSpPr>
              <a:spLocks/>
            </p:cNvSpPr>
            <p:nvPr/>
          </p:nvSpPr>
          <p:spPr bwMode="auto">
            <a:xfrm>
              <a:off x="2226" y="1924"/>
              <a:ext cx="215" cy="256"/>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FFFFFF"/>
                </a:solidFill>
              </a:endParaRPr>
            </a:p>
          </p:txBody>
        </p:sp>
        <p:sp>
          <p:nvSpPr>
            <p:cNvPr id="585" name="Freeform 74">
              <a:extLst>
                <a:ext uri="{FF2B5EF4-FFF2-40B4-BE49-F238E27FC236}">
                  <a16:creationId xmlns:a16="http://schemas.microsoft.com/office/drawing/2014/main" id="{654F8CA3-0D99-4FA6-B7D1-FEEC2AD03585}"/>
                </a:ext>
              </a:extLst>
            </p:cNvPr>
            <p:cNvSpPr>
              <a:spLocks/>
            </p:cNvSpPr>
            <p:nvPr/>
          </p:nvSpPr>
          <p:spPr bwMode="auto">
            <a:xfrm>
              <a:off x="2573" y="2102"/>
              <a:ext cx="2" cy="1"/>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FFFFFF"/>
                </a:solidFill>
              </a:endParaRPr>
            </a:p>
          </p:txBody>
        </p:sp>
        <p:sp>
          <p:nvSpPr>
            <p:cNvPr id="586" name="Freeform 75">
              <a:extLst>
                <a:ext uri="{FF2B5EF4-FFF2-40B4-BE49-F238E27FC236}">
                  <a16:creationId xmlns:a16="http://schemas.microsoft.com/office/drawing/2014/main" id="{19AFF587-9629-4929-8D77-E7D1EF6153C3}"/>
                </a:ext>
              </a:extLst>
            </p:cNvPr>
            <p:cNvSpPr>
              <a:spLocks/>
            </p:cNvSpPr>
            <p:nvPr/>
          </p:nvSpPr>
          <p:spPr bwMode="auto">
            <a:xfrm>
              <a:off x="2438" y="2102"/>
              <a:ext cx="2" cy="1"/>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FFFFFF"/>
                </a:solidFill>
              </a:endParaRPr>
            </a:p>
          </p:txBody>
        </p:sp>
        <p:sp>
          <p:nvSpPr>
            <p:cNvPr id="587" name="Freeform 76">
              <a:extLst>
                <a:ext uri="{FF2B5EF4-FFF2-40B4-BE49-F238E27FC236}">
                  <a16:creationId xmlns:a16="http://schemas.microsoft.com/office/drawing/2014/main" id="{0F8682EC-2B91-44D2-81CC-7BB4BD5D42CC}"/>
                </a:ext>
              </a:extLst>
            </p:cNvPr>
            <p:cNvSpPr>
              <a:spLocks/>
            </p:cNvSpPr>
            <p:nvPr/>
          </p:nvSpPr>
          <p:spPr bwMode="auto">
            <a:xfrm>
              <a:off x="2226" y="1924"/>
              <a:ext cx="80" cy="256"/>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FFFFFF"/>
                </a:solidFill>
              </a:endParaRPr>
            </a:p>
          </p:txBody>
        </p:sp>
        <p:sp>
          <p:nvSpPr>
            <p:cNvPr id="588" name="Rectangle 77">
              <a:extLst>
                <a:ext uri="{FF2B5EF4-FFF2-40B4-BE49-F238E27FC236}">
                  <a16:creationId xmlns:a16="http://schemas.microsoft.com/office/drawing/2014/main" id="{9658E4BA-6686-49AB-98C6-3EB7007B77A0}"/>
                </a:ext>
              </a:extLst>
            </p:cNvPr>
            <p:cNvSpPr>
              <a:spLocks noChangeArrowheads="1"/>
            </p:cNvSpPr>
            <p:nvPr/>
          </p:nvSpPr>
          <p:spPr bwMode="auto">
            <a:xfrm>
              <a:off x="1847" y="1097"/>
              <a:ext cx="14" cy="4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FFFFFF"/>
                </a:solidFill>
              </a:endParaRPr>
            </a:p>
          </p:txBody>
        </p:sp>
        <p:sp>
          <p:nvSpPr>
            <p:cNvPr id="589" name="Freeform 78">
              <a:extLst>
                <a:ext uri="{FF2B5EF4-FFF2-40B4-BE49-F238E27FC236}">
                  <a16:creationId xmlns:a16="http://schemas.microsoft.com/office/drawing/2014/main" id="{BE8E578E-33C8-401B-BE7A-C22ACDD3C54A}"/>
                </a:ext>
              </a:extLst>
            </p:cNvPr>
            <p:cNvSpPr>
              <a:spLocks/>
            </p:cNvSpPr>
            <p:nvPr/>
          </p:nvSpPr>
          <p:spPr bwMode="auto">
            <a:xfrm>
              <a:off x="2363" y="1924"/>
              <a:ext cx="571" cy="256"/>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FFFFFF"/>
                </a:solidFill>
              </a:endParaRPr>
            </a:p>
          </p:txBody>
        </p:sp>
        <p:sp>
          <p:nvSpPr>
            <p:cNvPr id="590" name="Freeform 79">
              <a:extLst>
                <a:ext uri="{FF2B5EF4-FFF2-40B4-BE49-F238E27FC236}">
                  <a16:creationId xmlns:a16="http://schemas.microsoft.com/office/drawing/2014/main" id="{A48A804C-D1D3-44A3-871C-A1BEACA96DB5}"/>
                </a:ext>
              </a:extLst>
            </p:cNvPr>
            <p:cNvSpPr>
              <a:spLocks/>
            </p:cNvSpPr>
            <p:nvPr/>
          </p:nvSpPr>
          <p:spPr bwMode="auto">
            <a:xfrm>
              <a:off x="2363" y="1924"/>
              <a:ext cx="189" cy="256"/>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FFFFFF"/>
                </a:solidFill>
              </a:endParaRPr>
            </a:p>
          </p:txBody>
        </p:sp>
        <p:sp>
          <p:nvSpPr>
            <p:cNvPr id="591" name="Freeform 80">
              <a:extLst>
                <a:ext uri="{FF2B5EF4-FFF2-40B4-BE49-F238E27FC236}">
                  <a16:creationId xmlns:a16="http://schemas.microsoft.com/office/drawing/2014/main" id="{8697F989-B600-4006-8642-36A906110D07}"/>
                </a:ext>
              </a:extLst>
            </p:cNvPr>
            <p:cNvSpPr>
              <a:spLocks/>
            </p:cNvSpPr>
            <p:nvPr/>
          </p:nvSpPr>
          <p:spPr bwMode="auto">
            <a:xfrm>
              <a:off x="2376" y="2167"/>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FFFFFF"/>
                </a:solidFill>
              </a:endParaRPr>
            </a:p>
          </p:txBody>
        </p:sp>
        <p:sp>
          <p:nvSpPr>
            <p:cNvPr id="592" name="Freeform 81">
              <a:extLst>
                <a:ext uri="{FF2B5EF4-FFF2-40B4-BE49-F238E27FC236}">
                  <a16:creationId xmlns:a16="http://schemas.microsoft.com/office/drawing/2014/main" id="{9704A8BE-5D74-4581-8F0A-BCA362838779}"/>
                </a:ext>
              </a:extLst>
            </p:cNvPr>
            <p:cNvSpPr>
              <a:spLocks/>
            </p:cNvSpPr>
            <p:nvPr/>
          </p:nvSpPr>
          <p:spPr bwMode="auto">
            <a:xfrm>
              <a:off x="2376" y="2170"/>
              <a:ext cx="0" cy="1"/>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FFFFFF"/>
                </a:solidFill>
              </a:endParaRPr>
            </a:p>
          </p:txBody>
        </p:sp>
        <p:sp>
          <p:nvSpPr>
            <p:cNvPr id="593" name="Freeform 82">
              <a:extLst>
                <a:ext uri="{FF2B5EF4-FFF2-40B4-BE49-F238E27FC236}">
                  <a16:creationId xmlns:a16="http://schemas.microsoft.com/office/drawing/2014/main" id="{F2CE9E9F-0E90-47F3-A04A-6ECBCAC24477}"/>
                </a:ext>
              </a:extLst>
            </p:cNvPr>
            <p:cNvSpPr>
              <a:spLocks/>
            </p:cNvSpPr>
            <p:nvPr/>
          </p:nvSpPr>
          <p:spPr bwMode="auto">
            <a:xfrm>
              <a:off x="2376" y="217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FFFFFF"/>
                </a:solidFill>
              </a:endParaRPr>
            </a:p>
          </p:txBody>
        </p:sp>
        <p:sp>
          <p:nvSpPr>
            <p:cNvPr id="594" name="Freeform 83">
              <a:extLst>
                <a:ext uri="{FF2B5EF4-FFF2-40B4-BE49-F238E27FC236}">
                  <a16:creationId xmlns:a16="http://schemas.microsoft.com/office/drawing/2014/main" id="{F77ACC6F-51A2-4EE5-871A-8EDD60DDA7CE}"/>
                </a:ext>
              </a:extLst>
            </p:cNvPr>
            <p:cNvSpPr>
              <a:spLocks/>
            </p:cNvSpPr>
            <p:nvPr/>
          </p:nvSpPr>
          <p:spPr bwMode="auto">
            <a:xfrm>
              <a:off x="2388" y="2102"/>
              <a:ext cx="546" cy="78"/>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FFFFFF"/>
                </a:solidFill>
              </a:endParaRPr>
            </a:p>
          </p:txBody>
        </p:sp>
        <p:sp>
          <p:nvSpPr>
            <p:cNvPr id="595" name="Freeform 84">
              <a:extLst>
                <a:ext uri="{FF2B5EF4-FFF2-40B4-BE49-F238E27FC236}">
                  <a16:creationId xmlns:a16="http://schemas.microsoft.com/office/drawing/2014/main" id="{352E4993-E4DA-42A5-94FD-75A6FA2167C5}"/>
                </a:ext>
              </a:extLst>
            </p:cNvPr>
            <p:cNvSpPr>
              <a:spLocks/>
            </p:cNvSpPr>
            <p:nvPr/>
          </p:nvSpPr>
          <p:spPr bwMode="auto">
            <a:xfrm>
              <a:off x="2400" y="1952"/>
              <a:ext cx="128" cy="150"/>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FFFFFF"/>
                </a:solidFill>
              </a:endParaRPr>
            </a:p>
          </p:txBody>
        </p:sp>
        <p:sp>
          <p:nvSpPr>
            <p:cNvPr id="596" name="Freeform 85">
              <a:extLst>
                <a:ext uri="{FF2B5EF4-FFF2-40B4-BE49-F238E27FC236}">
                  <a16:creationId xmlns:a16="http://schemas.microsoft.com/office/drawing/2014/main" id="{0DDA0376-104E-4F31-8462-9081B2DAE6E8}"/>
                </a:ext>
              </a:extLst>
            </p:cNvPr>
            <p:cNvSpPr>
              <a:spLocks/>
            </p:cNvSpPr>
            <p:nvPr/>
          </p:nvSpPr>
          <p:spPr bwMode="auto">
            <a:xfrm>
              <a:off x="2400" y="1952"/>
              <a:ext cx="128" cy="150"/>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FFFFFF"/>
                </a:solidFill>
              </a:endParaRPr>
            </a:p>
          </p:txBody>
        </p:sp>
        <p:sp>
          <p:nvSpPr>
            <p:cNvPr id="597" name="Oval 86">
              <a:extLst>
                <a:ext uri="{FF2B5EF4-FFF2-40B4-BE49-F238E27FC236}">
                  <a16:creationId xmlns:a16="http://schemas.microsoft.com/office/drawing/2014/main" id="{48EB23B8-83A9-48BC-9EEA-15C7CD80489F}"/>
                </a:ext>
              </a:extLst>
            </p:cNvPr>
            <p:cNvSpPr>
              <a:spLocks noChangeArrowheads="1"/>
            </p:cNvSpPr>
            <p:nvPr/>
          </p:nvSpPr>
          <p:spPr bwMode="auto">
            <a:xfrm>
              <a:off x="2404" y="2120"/>
              <a:ext cx="119" cy="119"/>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FFFFFF"/>
                </a:solidFill>
              </a:endParaRPr>
            </a:p>
          </p:txBody>
        </p:sp>
        <p:sp>
          <p:nvSpPr>
            <p:cNvPr id="598" name="Oval 87">
              <a:extLst>
                <a:ext uri="{FF2B5EF4-FFF2-40B4-BE49-F238E27FC236}">
                  <a16:creationId xmlns:a16="http://schemas.microsoft.com/office/drawing/2014/main" id="{2D903249-2856-4C64-A231-BF95C5E51D37}"/>
                </a:ext>
              </a:extLst>
            </p:cNvPr>
            <p:cNvSpPr>
              <a:spLocks noChangeArrowheads="1"/>
            </p:cNvSpPr>
            <p:nvPr/>
          </p:nvSpPr>
          <p:spPr bwMode="auto">
            <a:xfrm>
              <a:off x="2432" y="2147"/>
              <a:ext cx="63" cy="65"/>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FFFFFF"/>
                </a:solidFill>
              </a:endParaRPr>
            </a:p>
          </p:txBody>
        </p:sp>
        <p:sp>
          <p:nvSpPr>
            <p:cNvPr id="599" name="Oval 88">
              <a:extLst>
                <a:ext uri="{FF2B5EF4-FFF2-40B4-BE49-F238E27FC236}">
                  <a16:creationId xmlns:a16="http://schemas.microsoft.com/office/drawing/2014/main" id="{A7FD1AFD-6373-4ABB-A129-C6947A9B7010}"/>
                </a:ext>
              </a:extLst>
            </p:cNvPr>
            <p:cNvSpPr>
              <a:spLocks noChangeArrowheads="1"/>
            </p:cNvSpPr>
            <p:nvPr/>
          </p:nvSpPr>
          <p:spPr bwMode="auto">
            <a:xfrm>
              <a:off x="2771" y="2120"/>
              <a:ext cx="121" cy="119"/>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FFFFFF"/>
                </a:solidFill>
              </a:endParaRPr>
            </a:p>
          </p:txBody>
        </p:sp>
        <p:sp>
          <p:nvSpPr>
            <p:cNvPr id="600" name="Oval 89">
              <a:extLst>
                <a:ext uri="{FF2B5EF4-FFF2-40B4-BE49-F238E27FC236}">
                  <a16:creationId xmlns:a16="http://schemas.microsoft.com/office/drawing/2014/main" id="{07602A7C-C440-4DE2-A510-4D50BACA334D}"/>
                </a:ext>
              </a:extLst>
            </p:cNvPr>
            <p:cNvSpPr>
              <a:spLocks noChangeArrowheads="1"/>
            </p:cNvSpPr>
            <p:nvPr/>
          </p:nvSpPr>
          <p:spPr bwMode="auto">
            <a:xfrm>
              <a:off x="2644" y="2120"/>
              <a:ext cx="120" cy="119"/>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FFFFFF"/>
                </a:solidFill>
              </a:endParaRPr>
            </a:p>
          </p:txBody>
        </p:sp>
        <p:sp>
          <p:nvSpPr>
            <p:cNvPr id="601" name="Freeform 90">
              <a:extLst>
                <a:ext uri="{FF2B5EF4-FFF2-40B4-BE49-F238E27FC236}">
                  <a16:creationId xmlns:a16="http://schemas.microsoft.com/office/drawing/2014/main" id="{83035263-2AF8-4607-8AF2-DE601FEAC572}"/>
                </a:ext>
              </a:extLst>
            </p:cNvPr>
            <p:cNvSpPr>
              <a:spLocks/>
            </p:cNvSpPr>
            <p:nvPr/>
          </p:nvSpPr>
          <p:spPr bwMode="auto">
            <a:xfrm>
              <a:off x="2432" y="2157"/>
              <a:ext cx="54" cy="55"/>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FFFFFF"/>
                </a:solidFill>
              </a:endParaRPr>
            </a:p>
          </p:txBody>
        </p:sp>
        <p:sp>
          <p:nvSpPr>
            <p:cNvPr id="602" name="Freeform 91">
              <a:extLst>
                <a:ext uri="{FF2B5EF4-FFF2-40B4-BE49-F238E27FC236}">
                  <a16:creationId xmlns:a16="http://schemas.microsoft.com/office/drawing/2014/main" id="{CD2CEF27-64C5-4276-9464-96B94C92F709}"/>
                </a:ext>
              </a:extLst>
            </p:cNvPr>
            <p:cNvSpPr>
              <a:spLocks/>
            </p:cNvSpPr>
            <p:nvPr/>
          </p:nvSpPr>
          <p:spPr bwMode="auto">
            <a:xfrm>
              <a:off x="2267" y="2124"/>
              <a:ext cx="76" cy="10"/>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FFFFFF"/>
                </a:solidFill>
              </a:endParaRPr>
            </a:p>
          </p:txBody>
        </p:sp>
        <p:sp>
          <p:nvSpPr>
            <p:cNvPr id="603" name="Freeform 92">
              <a:extLst>
                <a:ext uri="{FF2B5EF4-FFF2-40B4-BE49-F238E27FC236}">
                  <a16:creationId xmlns:a16="http://schemas.microsoft.com/office/drawing/2014/main" id="{1A300CE3-C8EB-4DD7-8F81-99B1FB8FBC5B}"/>
                </a:ext>
              </a:extLst>
            </p:cNvPr>
            <p:cNvSpPr>
              <a:spLocks/>
            </p:cNvSpPr>
            <p:nvPr/>
          </p:nvSpPr>
          <p:spPr bwMode="auto">
            <a:xfrm>
              <a:off x="2267" y="2147"/>
              <a:ext cx="76" cy="11"/>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FFFFFF"/>
                </a:solidFill>
              </a:endParaRPr>
            </a:p>
          </p:txBody>
        </p:sp>
        <p:sp>
          <p:nvSpPr>
            <p:cNvPr id="604" name="Freeform 93">
              <a:extLst>
                <a:ext uri="{FF2B5EF4-FFF2-40B4-BE49-F238E27FC236}">
                  <a16:creationId xmlns:a16="http://schemas.microsoft.com/office/drawing/2014/main" id="{8220F3D9-8CE9-4FED-A340-3FB435D1FCA8}"/>
                </a:ext>
              </a:extLst>
            </p:cNvPr>
            <p:cNvSpPr>
              <a:spLocks/>
            </p:cNvSpPr>
            <p:nvPr/>
          </p:nvSpPr>
          <p:spPr bwMode="auto">
            <a:xfrm>
              <a:off x="2247" y="1952"/>
              <a:ext cx="143" cy="151"/>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FFFFFF"/>
                </a:solidFill>
              </a:endParaRPr>
            </a:p>
          </p:txBody>
        </p:sp>
        <p:sp>
          <p:nvSpPr>
            <p:cNvPr id="605" name="Freeform 94">
              <a:extLst>
                <a:ext uri="{FF2B5EF4-FFF2-40B4-BE49-F238E27FC236}">
                  <a16:creationId xmlns:a16="http://schemas.microsoft.com/office/drawing/2014/main" id="{AAAFF239-7701-4A7D-8948-57B2AC85E97D}"/>
                </a:ext>
              </a:extLst>
            </p:cNvPr>
            <p:cNvSpPr>
              <a:spLocks/>
            </p:cNvSpPr>
            <p:nvPr/>
          </p:nvSpPr>
          <p:spPr bwMode="auto">
            <a:xfrm>
              <a:off x="2247" y="1952"/>
              <a:ext cx="117" cy="151"/>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FFFFFF"/>
                </a:solidFill>
              </a:endParaRPr>
            </a:p>
          </p:txBody>
        </p:sp>
        <p:sp>
          <p:nvSpPr>
            <p:cNvPr id="606" name="Freeform 95">
              <a:extLst>
                <a:ext uri="{FF2B5EF4-FFF2-40B4-BE49-F238E27FC236}">
                  <a16:creationId xmlns:a16="http://schemas.microsoft.com/office/drawing/2014/main" id="{22E4BCD0-68AA-425E-B322-62483724B346}"/>
                </a:ext>
              </a:extLst>
            </p:cNvPr>
            <p:cNvSpPr>
              <a:spLocks noEditPoints="1"/>
            </p:cNvSpPr>
            <p:nvPr/>
          </p:nvSpPr>
          <p:spPr bwMode="auto">
            <a:xfrm>
              <a:off x="1647" y="1580"/>
              <a:ext cx="177" cy="176"/>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FFFFFF"/>
                </a:solidFill>
              </a:endParaRPr>
            </a:p>
          </p:txBody>
        </p:sp>
        <p:sp>
          <p:nvSpPr>
            <p:cNvPr id="607" name="Freeform 96">
              <a:extLst>
                <a:ext uri="{FF2B5EF4-FFF2-40B4-BE49-F238E27FC236}">
                  <a16:creationId xmlns:a16="http://schemas.microsoft.com/office/drawing/2014/main" id="{095542C8-5472-4A73-B3CE-B292D1090909}"/>
                </a:ext>
              </a:extLst>
            </p:cNvPr>
            <p:cNvSpPr>
              <a:spLocks noEditPoints="1"/>
            </p:cNvSpPr>
            <p:nvPr/>
          </p:nvSpPr>
          <p:spPr bwMode="auto">
            <a:xfrm>
              <a:off x="1554" y="1723"/>
              <a:ext cx="160" cy="16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FFFFFF"/>
                </a:solidFill>
              </a:endParaRPr>
            </a:p>
          </p:txBody>
        </p:sp>
        <p:sp>
          <p:nvSpPr>
            <p:cNvPr id="608" name="Freeform 97">
              <a:extLst>
                <a:ext uri="{FF2B5EF4-FFF2-40B4-BE49-F238E27FC236}">
                  <a16:creationId xmlns:a16="http://schemas.microsoft.com/office/drawing/2014/main" id="{E86DBF74-E3D1-439A-B690-AEBE6F9E128D}"/>
                </a:ext>
              </a:extLst>
            </p:cNvPr>
            <p:cNvSpPr>
              <a:spLocks noEditPoints="1"/>
            </p:cNvSpPr>
            <p:nvPr/>
          </p:nvSpPr>
          <p:spPr bwMode="auto">
            <a:xfrm>
              <a:off x="1778" y="1677"/>
              <a:ext cx="226" cy="224"/>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FFFFFF"/>
                </a:solidFill>
              </a:endParaRPr>
            </a:p>
          </p:txBody>
        </p:sp>
        <p:sp>
          <p:nvSpPr>
            <p:cNvPr id="609" name="Freeform 98">
              <a:extLst>
                <a:ext uri="{FF2B5EF4-FFF2-40B4-BE49-F238E27FC236}">
                  <a16:creationId xmlns:a16="http://schemas.microsoft.com/office/drawing/2014/main" id="{D9F24753-7122-44EF-A034-C98E3D4EF9C4}"/>
                </a:ext>
              </a:extLst>
            </p:cNvPr>
            <p:cNvSpPr>
              <a:spLocks noEditPoints="1"/>
            </p:cNvSpPr>
            <p:nvPr/>
          </p:nvSpPr>
          <p:spPr bwMode="auto">
            <a:xfrm>
              <a:off x="2001" y="1682"/>
              <a:ext cx="143" cy="144"/>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FFFFFF"/>
                </a:solidFill>
              </a:endParaRPr>
            </a:p>
          </p:txBody>
        </p:sp>
        <p:sp>
          <p:nvSpPr>
            <p:cNvPr id="610" name="Freeform 99">
              <a:extLst>
                <a:ext uri="{FF2B5EF4-FFF2-40B4-BE49-F238E27FC236}">
                  <a16:creationId xmlns:a16="http://schemas.microsoft.com/office/drawing/2014/main" id="{B5CAD8AD-461E-432C-ACA1-AD2E90ECCFC2}"/>
                </a:ext>
              </a:extLst>
            </p:cNvPr>
            <p:cNvSpPr>
              <a:spLocks/>
            </p:cNvSpPr>
            <p:nvPr/>
          </p:nvSpPr>
          <p:spPr bwMode="auto">
            <a:xfrm>
              <a:off x="1524" y="1839"/>
              <a:ext cx="652" cy="133"/>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FFFFFF"/>
                </a:solidFill>
              </a:endParaRPr>
            </a:p>
          </p:txBody>
        </p:sp>
        <p:sp>
          <p:nvSpPr>
            <p:cNvPr id="611" name="Freeform 100">
              <a:extLst>
                <a:ext uri="{FF2B5EF4-FFF2-40B4-BE49-F238E27FC236}">
                  <a16:creationId xmlns:a16="http://schemas.microsoft.com/office/drawing/2014/main" id="{18BF9F4E-915C-4523-8F8D-D7CA8671EA1E}"/>
                </a:ext>
              </a:extLst>
            </p:cNvPr>
            <p:cNvSpPr>
              <a:spLocks/>
            </p:cNvSpPr>
            <p:nvPr/>
          </p:nvSpPr>
          <p:spPr bwMode="auto">
            <a:xfrm>
              <a:off x="1549" y="1839"/>
              <a:ext cx="627" cy="133"/>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FFFFFF"/>
                </a:solidFill>
              </a:endParaRPr>
            </a:p>
          </p:txBody>
        </p:sp>
        <p:sp>
          <p:nvSpPr>
            <p:cNvPr id="612" name="Freeform 101">
              <a:extLst>
                <a:ext uri="{FF2B5EF4-FFF2-40B4-BE49-F238E27FC236}">
                  <a16:creationId xmlns:a16="http://schemas.microsoft.com/office/drawing/2014/main" id="{598943CA-35F0-4220-A947-5068203F4AF1}"/>
                </a:ext>
              </a:extLst>
            </p:cNvPr>
            <p:cNvSpPr>
              <a:spLocks/>
            </p:cNvSpPr>
            <p:nvPr/>
          </p:nvSpPr>
          <p:spPr bwMode="auto">
            <a:xfrm>
              <a:off x="1526" y="1390"/>
              <a:ext cx="648" cy="237"/>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FFFFFF"/>
                </a:solidFill>
              </a:endParaRPr>
            </a:p>
          </p:txBody>
        </p:sp>
        <p:sp>
          <p:nvSpPr>
            <p:cNvPr id="613" name="Freeform 102">
              <a:extLst>
                <a:ext uri="{FF2B5EF4-FFF2-40B4-BE49-F238E27FC236}">
                  <a16:creationId xmlns:a16="http://schemas.microsoft.com/office/drawing/2014/main" id="{2E171E5A-B6C4-4BD1-A7EA-A60B56E52BEA}"/>
                </a:ext>
              </a:extLst>
            </p:cNvPr>
            <p:cNvSpPr>
              <a:spLocks/>
            </p:cNvSpPr>
            <p:nvPr/>
          </p:nvSpPr>
          <p:spPr bwMode="auto">
            <a:xfrm>
              <a:off x="1654" y="1390"/>
              <a:ext cx="520" cy="237"/>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FFFFFF"/>
                </a:solidFill>
              </a:endParaRPr>
            </a:p>
          </p:txBody>
        </p:sp>
        <p:sp>
          <p:nvSpPr>
            <p:cNvPr id="614" name="Oval 103">
              <a:extLst>
                <a:ext uri="{FF2B5EF4-FFF2-40B4-BE49-F238E27FC236}">
                  <a16:creationId xmlns:a16="http://schemas.microsoft.com/office/drawing/2014/main" id="{1B2535BF-B679-40BA-A77B-936D592A595A}"/>
                </a:ext>
              </a:extLst>
            </p:cNvPr>
            <p:cNvSpPr>
              <a:spLocks noChangeArrowheads="1"/>
            </p:cNvSpPr>
            <p:nvPr/>
          </p:nvSpPr>
          <p:spPr bwMode="auto">
            <a:xfrm>
              <a:off x="2799" y="2147"/>
              <a:ext cx="65" cy="65"/>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FFFFFF"/>
                </a:solidFill>
              </a:endParaRPr>
            </a:p>
          </p:txBody>
        </p:sp>
        <p:sp>
          <p:nvSpPr>
            <p:cNvPr id="615" name="Oval 104">
              <a:extLst>
                <a:ext uri="{FF2B5EF4-FFF2-40B4-BE49-F238E27FC236}">
                  <a16:creationId xmlns:a16="http://schemas.microsoft.com/office/drawing/2014/main" id="{B5A00ADC-5717-4255-BD20-E4C0E5897056}"/>
                </a:ext>
              </a:extLst>
            </p:cNvPr>
            <p:cNvSpPr>
              <a:spLocks noChangeArrowheads="1"/>
            </p:cNvSpPr>
            <p:nvPr/>
          </p:nvSpPr>
          <p:spPr bwMode="auto">
            <a:xfrm>
              <a:off x="2672" y="2147"/>
              <a:ext cx="64" cy="65"/>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FFFFFF"/>
                </a:solidFill>
              </a:endParaRPr>
            </a:p>
          </p:txBody>
        </p:sp>
        <p:sp>
          <p:nvSpPr>
            <p:cNvPr id="616" name="Freeform 105">
              <a:extLst>
                <a:ext uri="{FF2B5EF4-FFF2-40B4-BE49-F238E27FC236}">
                  <a16:creationId xmlns:a16="http://schemas.microsoft.com/office/drawing/2014/main" id="{81F7685D-CFDE-4917-AA3C-8CBDB04044E9}"/>
                </a:ext>
              </a:extLst>
            </p:cNvPr>
            <p:cNvSpPr>
              <a:spLocks/>
            </p:cNvSpPr>
            <p:nvPr/>
          </p:nvSpPr>
          <p:spPr bwMode="auto">
            <a:xfrm>
              <a:off x="2672" y="2157"/>
              <a:ext cx="54" cy="55"/>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FFFFFF"/>
                </a:solidFill>
              </a:endParaRPr>
            </a:p>
          </p:txBody>
        </p:sp>
        <p:sp>
          <p:nvSpPr>
            <p:cNvPr id="617" name="Freeform 106">
              <a:extLst>
                <a:ext uri="{FF2B5EF4-FFF2-40B4-BE49-F238E27FC236}">
                  <a16:creationId xmlns:a16="http://schemas.microsoft.com/office/drawing/2014/main" id="{1C2F2F41-63A6-4F99-9029-A2A9D76F4DA2}"/>
                </a:ext>
              </a:extLst>
            </p:cNvPr>
            <p:cNvSpPr>
              <a:spLocks/>
            </p:cNvSpPr>
            <p:nvPr/>
          </p:nvSpPr>
          <p:spPr bwMode="auto">
            <a:xfrm>
              <a:off x="2799" y="2157"/>
              <a:ext cx="55" cy="55"/>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FFFFFF"/>
                </a:solidFill>
              </a:endParaRPr>
            </a:p>
          </p:txBody>
        </p:sp>
      </p:grpSp>
      <p:sp>
        <p:nvSpPr>
          <p:cNvPr id="635" name="TextBox 634">
            <a:extLst>
              <a:ext uri="{FF2B5EF4-FFF2-40B4-BE49-F238E27FC236}">
                <a16:creationId xmlns:a16="http://schemas.microsoft.com/office/drawing/2014/main" id="{E90D8968-4E25-411E-8FB2-3A8537769A1C}"/>
              </a:ext>
            </a:extLst>
          </p:cNvPr>
          <p:cNvSpPr txBox="1"/>
          <p:nvPr/>
        </p:nvSpPr>
        <p:spPr>
          <a:xfrm>
            <a:off x="7242681" y="2757204"/>
            <a:ext cx="5193794" cy="1268382"/>
          </a:xfrm>
          <a:prstGeom prst="rect">
            <a:avLst/>
          </a:prstGeom>
          <a:noFill/>
        </p:spPr>
        <p:txBody>
          <a:bodyPr wrap="square" lIns="182854" tIns="0" bIns="0" rtlCol="0" anchor="ctr" anchorCtr="0">
            <a:noAutofit/>
          </a:bodyPr>
          <a:lstStyle/>
          <a:p>
            <a:pPr defTabSz="914224">
              <a:defRPr/>
            </a:pPr>
            <a:r>
              <a:rPr lang="en-US" sz="1600">
                <a:solidFill>
                  <a:srgbClr val="505050"/>
                </a:solidFill>
                <a:latin typeface="Segoe UI" panose="020B0502040204020203" pitchFamily="34" charset="0"/>
                <a:ea typeface="Segoe UI" panose="020B0502040204020203" pitchFamily="34" charset="0"/>
                <a:cs typeface="Segoe UI" panose="020B0502040204020203" pitchFamily="34" charset="0"/>
              </a:rPr>
              <a:t>Want to move to cloud to lower your maintenance costs by taking advantage of cloud infrastructure.</a:t>
            </a:r>
          </a:p>
        </p:txBody>
      </p:sp>
      <p:sp>
        <p:nvSpPr>
          <p:cNvPr id="636" name="TextBox 635">
            <a:extLst>
              <a:ext uri="{FF2B5EF4-FFF2-40B4-BE49-F238E27FC236}">
                <a16:creationId xmlns:a16="http://schemas.microsoft.com/office/drawing/2014/main" id="{9A94154D-4B45-4E0D-ADF0-B941AC60C442}"/>
              </a:ext>
            </a:extLst>
          </p:cNvPr>
          <p:cNvSpPr txBox="1"/>
          <p:nvPr/>
        </p:nvSpPr>
        <p:spPr>
          <a:xfrm>
            <a:off x="7187363" y="4207347"/>
            <a:ext cx="5207037" cy="1377379"/>
          </a:xfrm>
          <a:prstGeom prst="rect">
            <a:avLst/>
          </a:prstGeom>
          <a:noFill/>
        </p:spPr>
        <p:txBody>
          <a:bodyPr wrap="square" lIns="182854" tIns="0" bIns="0" rtlCol="0" anchor="ctr" anchorCtr="0">
            <a:noAutofit/>
          </a:bodyPr>
          <a:lstStyle/>
          <a:p>
            <a:pPr marL="108894" defTabSz="913752" fontAlgn="base">
              <a:spcBef>
                <a:spcPts val="294"/>
              </a:spcBef>
              <a:spcAft>
                <a:spcPts val="490"/>
              </a:spcAft>
              <a:defRPr/>
            </a:pPr>
            <a:r>
              <a:rPr lang="en-US" sz="1600">
                <a:solidFill>
                  <a:srgbClr val="505050"/>
                </a:solidFill>
                <a:latin typeface="Segoe UI" panose="020B0502040204020203" pitchFamily="34" charset="0"/>
                <a:ea typeface="Segoe UI" panose="020B0502040204020203" pitchFamily="34" charset="0"/>
                <a:cs typeface="Segoe UI" panose="020B0502040204020203" pitchFamily="34" charset="0"/>
              </a:rPr>
              <a:t>Need a scale-on-demand capacity with no change in application environment needed. </a:t>
            </a:r>
            <a:endParaRPr lang="en-US" sz="1600" spc="20">
              <a:solidFill>
                <a:srgbClr val="3C3C3C">
                  <a:lumMod val="50000"/>
                </a:srgbClr>
              </a:solidFill>
              <a:latin typeface="Segoe UI" panose="020B0502040204020203" pitchFamily="34" charset="0"/>
              <a:cs typeface="Segoe UI" panose="020B0502040204020203" pitchFamily="34" charset="0"/>
            </a:endParaRPr>
          </a:p>
        </p:txBody>
      </p:sp>
      <p:sp>
        <p:nvSpPr>
          <p:cNvPr id="637" name="Rectangle 636">
            <a:extLst>
              <a:ext uri="{FF2B5EF4-FFF2-40B4-BE49-F238E27FC236}">
                <a16:creationId xmlns:a16="http://schemas.microsoft.com/office/drawing/2014/main" id="{3CBC4CFA-4E84-4FF2-984C-5290E9BA8139}"/>
              </a:ext>
            </a:extLst>
          </p:cNvPr>
          <p:cNvSpPr/>
          <p:nvPr/>
        </p:nvSpPr>
        <p:spPr bwMode="auto">
          <a:xfrm>
            <a:off x="7320450" y="4171786"/>
            <a:ext cx="4744343" cy="18288"/>
          </a:xfrm>
          <a:prstGeom prst="rect">
            <a:avLst/>
          </a:prstGeom>
          <a:solidFill>
            <a:schemeClr val="tx2">
              <a:lumMod val="65000"/>
              <a:alpha val="38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38" name="Rectangle 637">
            <a:extLst>
              <a:ext uri="{FF2B5EF4-FFF2-40B4-BE49-F238E27FC236}">
                <a16:creationId xmlns:a16="http://schemas.microsoft.com/office/drawing/2014/main" id="{9DECB2C6-7D8D-47DD-855C-99419A82C9FB}"/>
              </a:ext>
            </a:extLst>
          </p:cNvPr>
          <p:cNvSpPr/>
          <p:nvPr/>
        </p:nvSpPr>
        <p:spPr bwMode="auto">
          <a:xfrm>
            <a:off x="7275001" y="2580836"/>
            <a:ext cx="4814113" cy="18288"/>
          </a:xfrm>
          <a:prstGeom prst="rect">
            <a:avLst/>
          </a:prstGeom>
          <a:solidFill>
            <a:schemeClr val="tx2">
              <a:lumMod val="65000"/>
              <a:alpha val="38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39" name="TextBox 638">
            <a:extLst>
              <a:ext uri="{FF2B5EF4-FFF2-40B4-BE49-F238E27FC236}">
                <a16:creationId xmlns:a16="http://schemas.microsoft.com/office/drawing/2014/main" id="{45B8E89A-9FAA-4D32-831F-BB3E10AADB70}"/>
              </a:ext>
            </a:extLst>
          </p:cNvPr>
          <p:cNvSpPr txBox="1"/>
          <p:nvPr/>
        </p:nvSpPr>
        <p:spPr>
          <a:xfrm>
            <a:off x="7218447" y="451049"/>
            <a:ext cx="5039973" cy="634440"/>
          </a:xfrm>
          <a:prstGeom prst="rect">
            <a:avLst/>
          </a:prstGeom>
          <a:noFill/>
        </p:spPr>
        <p:txBody>
          <a:bodyPr wrap="square" lIns="182854" tIns="146283" rIns="182854" bIns="146283" rtlCol="0">
            <a:spAutoFit/>
          </a:bodyPr>
          <a:lstStyle/>
          <a:p>
            <a:pPr defTabSz="932148">
              <a:lnSpc>
                <a:spcPct val="90000"/>
              </a:lnSpc>
              <a:defRPr/>
            </a:pPr>
            <a:r>
              <a:rPr lang="en-US" sz="2400" kern="0" spc="20">
                <a:solidFill>
                  <a:srgbClr val="3C3C3C"/>
                </a:solidFill>
                <a:cs typeface="Segoe UI Semilight" panose="020B0402040204020203" pitchFamily="34" charset="0"/>
              </a:rPr>
              <a:t>Lift and Shift is great when you</a:t>
            </a:r>
          </a:p>
        </p:txBody>
      </p:sp>
      <p:sp>
        <p:nvSpPr>
          <p:cNvPr id="640" name="TextBox 639">
            <a:extLst>
              <a:ext uri="{FF2B5EF4-FFF2-40B4-BE49-F238E27FC236}">
                <a16:creationId xmlns:a16="http://schemas.microsoft.com/office/drawing/2014/main" id="{00D1E30C-69F8-4656-BC77-A1243D7B90B3}"/>
              </a:ext>
            </a:extLst>
          </p:cNvPr>
          <p:cNvSpPr txBox="1"/>
          <p:nvPr/>
        </p:nvSpPr>
        <p:spPr>
          <a:xfrm>
            <a:off x="7145903" y="1331117"/>
            <a:ext cx="4934662" cy="960220"/>
          </a:xfrm>
          <a:prstGeom prst="rect">
            <a:avLst/>
          </a:prstGeom>
          <a:noFill/>
        </p:spPr>
        <p:txBody>
          <a:bodyPr wrap="square" lIns="182854" tIns="146283" rIns="182854" bIns="146283" rtlCol="0">
            <a:spAutoFit/>
          </a:bodyPr>
          <a:lstStyle/>
          <a:p>
            <a:pPr marL="108894" defTabSz="913752" fontAlgn="base">
              <a:lnSpc>
                <a:spcPct val="90000"/>
              </a:lnSpc>
              <a:spcBef>
                <a:spcPts val="294"/>
              </a:spcBef>
              <a:spcAft>
                <a:spcPts val="490"/>
              </a:spcAft>
              <a:defRPr/>
            </a:pPr>
            <a:r>
              <a:rPr lang="en-US" sz="1600">
                <a:solidFill>
                  <a:srgbClr val="505050"/>
                </a:solidFill>
                <a:latin typeface="Segoe UI" panose="020B0502040204020203" pitchFamily="34" charset="0"/>
                <a:ea typeface="Segoe UI" panose="020B0502040204020203" pitchFamily="34" charset="0"/>
                <a:cs typeface="Segoe UI" panose="020B0502040204020203" pitchFamily="34" charset="0"/>
              </a:rPr>
              <a:t>Want to avoid the burden of owning on-premises servers and datacenters. The cost and risk of maintaining the facilities are high. </a:t>
            </a:r>
            <a:endParaRPr lang="en-US" sz="1600">
              <a:gradFill>
                <a:gsLst>
                  <a:gs pos="2917">
                    <a:srgbClr val="FFFFFF"/>
                  </a:gs>
                  <a:gs pos="30000">
                    <a:srgbClr val="FFFFFF"/>
                  </a:gs>
                </a:gsLst>
                <a:lin ang="5400000" scaled="0"/>
              </a:gradFill>
              <a:latin typeface="Segoe UI" panose="020B0502040204020203" pitchFamily="34" charset="0"/>
              <a:cs typeface="Segoe UI" panose="020B0502040204020203" pitchFamily="34" charset="0"/>
            </a:endParaRPr>
          </a:p>
        </p:txBody>
      </p:sp>
      <p:sp>
        <p:nvSpPr>
          <p:cNvPr id="641" name="Rectangle 640">
            <a:extLst>
              <a:ext uri="{FF2B5EF4-FFF2-40B4-BE49-F238E27FC236}">
                <a16:creationId xmlns:a16="http://schemas.microsoft.com/office/drawing/2014/main" id="{B378253B-6DF2-4C8B-AE14-8ABD3B90568B}"/>
              </a:ext>
            </a:extLst>
          </p:cNvPr>
          <p:cNvSpPr/>
          <p:nvPr/>
        </p:nvSpPr>
        <p:spPr bwMode="auto">
          <a:xfrm>
            <a:off x="7336222" y="5616594"/>
            <a:ext cx="4744343" cy="18288"/>
          </a:xfrm>
          <a:prstGeom prst="rect">
            <a:avLst/>
          </a:prstGeom>
          <a:solidFill>
            <a:schemeClr val="tx2">
              <a:lumMod val="65000"/>
              <a:alpha val="38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42" name="TextBox 641">
            <a:extLst>
              <a:ext uri="{FF2B5EF4-FFF2-40B4-BE49-F238E27FC236}">
                <a16:creationId xmlns:a16="http://schemas.microsoft.com/office/drawing/2014/main" id="{2DA5090D-D26F-4CB4-8D72-574BCC3A6420}"/>
              </a:ext>
            </a:extLst>
          </p:cNvPr>
          <p:cNvSpPr txBox="1"/>
          <p:nvPr/>
        </p:nvSpPr>
        <p:spPr>
          <a:xfrm>
            <a:off x="7208944" y="5789116"/>
            <a:ext cx="5203190" cy="522948"/>
          </a:xfrm>
          <a:prstGeom prst="rect">
            <a:avLst/>
          </a:prstGeom>
          <a:noFill/>
        </p:spPr>
        <p:txBody>
          <a:bodyPr wrap="square" lIns="186521" tIns="149217" rIns="186521" bIns="149217" rtlCol="0">
            <a:spAutoFit/>
          </a:bodyPr>
          <a:lstStyle/>
          <a:p>
            <a:pPr defTabSz="932597">
              <a:lnSpc>
                <a:spcPct val="90000"/>
              </a:lnSpc>
              <a:spcAft>
                <a:spcPts val="612"/>
              </a:spcAft>
            </a:pPr>
            <a:r>
              <a:rPr lang="en-US" sz="1600">
                <a:solidFill>
                  <a:srgbClr val="505050"/>
                </a:solidFill>
                <a:latin typeface="Segoe UI" panose="020B0502040204020203" pitchFamily="34" charset="0"/>
                <a:ea typeface="Segoe UI" panose="020B0502040204020203" pitchFamily="34" charset="0"/>
                <a:cs typeface="Segoe UI" panose="020B0502040204020203" pitchFamily="34" charset="0"/>
              </a:rPr>
              <a:t>Want to have data disaster recovery in cloud.</a:t>
            </a:r>
          </a:p>
        </p:txBody>
      </p:sp>
      <p:grpSp>
        <p:nvGrpSpPr>
          <p:cNvPr id="5" name="Group 4">
            <a:extLst>
              <a:ext uri="{FF2B5EF4-FFF2-40B4-BE49-F238E27FC236}">
                <a16:creationId xmlns:a16="http://schemas.microsoft.com/office/drawing/2014/main" id="{7587B690-6A0D-4D19-A0A6-991DA87DBBF0}"/>
              </a:ext>
            </a:extLst>
          </p:cNvPr>
          <p:cNvGrpSpPr/>
          <p:nvPr/>
        </p:nvGrpSpPr>
        <p:grpSpPr>
          <a:xfrm>
            <a:off x="6149252" y="5557960"/>
            <a:ext cx="872545" cy="1432099"/>
            <a:chOff x="6342928" y="5107622"/>
            <a:chExt cx="678869" cy="2187263"/>
          </a:xfrm>
        </p:grpSpPr>
        <p:sp>
          <p:nvSpPr>
            <p:cNvPr id="643" name="Rectangle 117">
              <a:extLst>
                <a:ext uri="{FF2B5EF4-FFF2-40B4-BE49-F238E27FC236}">
                  <a16:creationId xmlns:a16="http://schemas.microsoft.com/office/drawing/2014/main" id="{6B4A2305-3DB4-4531-B592-F4B9966118E6}"/>
                </a:ext>
              </a:extLst>
            </p:cNvPr>
            <p:cNvSpPr>
              <a:spLocks noChangeArrowheads="1"/>
            </p:cNvSpPr>
            <p:nvPr/>
          </p:nvSpPr>
          <p:spPr bwMode="auto">
            <a:xfrm>
              <a:off x="6342928" y="5107623"/>
              <a:ext cx="678869" cy="2187262"/>
            </a:xfrm>
            <a:prstGeom prst="rect">
              <a:avLst/>
            </a:prstGeom>
            <a:solidFill>
              <a:srgbClr val="045BA6"/>
            </a:solidFill>
            <a:ln>
              <a:noFill/>
            </a:ln>
          </p:spPr>
          <p:txBody>
            <a:bodyPr vert="horz" wrap="square" lIns="91427" tIns="45713" rIns="91427" bIns="45713" numCol="1" anchor="t" anchorCtr="0" compatLnSpc="1">
              <a:prstTxWarp prst="textNoShape">
                <a:avLst/>
              </a:prstTxWarp>
            </a:bodyPr>
            <a:lstStyle/>
            <a:p>
              <a:pPr defTabSz="932039">
                <a:defRPr/>
              </a:pPr>
              <a:endParaRPr lang="de-DE">
                <a:solidFill>
                  <a:srgbClr val="FFFFFF"/>
                </a:solidFill>
              </a:endParaRPr>
            </a:p>
          </p:txBody>
        </p:sp>
        <p:grpSp>
          <p:nvGrpSpPr>
            <p:cNvPr id="644" name="Group 643">
              <a:extLst>
                <a:ext uri="{FF2B5EF4-FFF2-40B4-BE49-F238E27FC236}">
                  <a16:creationId xmlns:a16="http://schemas.microsoft.com/office/drawing/2014/main" id="{D3805300-DAB2-4ECE-B065-E828862A904D}"/>
                </a:ext>
              </a:extLst>
            </p:cNvPr>
            <p:cNvGrpSpPr/>
            <p:nvPr/>
          </p:nvGrpSpPr>
          <p:grpSpPr>
            <a:xfrm>
              <a:off x="6464944" y="5107622"/>
              <a:ext cx="454472" cy="2187263"/>
              <a:chOff x="8546306" y="746197"/>
              <a:chExt cx="424695" cy="2545519"/>
            </a:xfrm>
          </p:grpSpPr>
          <p:sp>
            <p:nvSpPr>
              <p:cNvPr id="645" name="Line 160">
                <a:extLst>
                  <a:ext uri="{FF2B5EF4-FFF2-40B4-BE49-F238E27FC236}">
                    <a16:creationId xmlns:a16="http://schemas.microsoft.com/office/drawing/2014/main" id="{FAD33444-FC2D-4A1B-A31E-4C6C0AC2604E}"/>
                  </a:ext>
                </a:extLst>
              </p:cNvPr>
              <p:cNvSpPr>
                <a:spLocks noChangeShapeType="1"/>
              </p:cNvSpPr>
              <p:nvPr/>
            </p:nvSpPr>
            <p:spPr bwMode="auto">
              <a:xfrm>
                <a:off x="8971001" y="746197"/>
                <a:ext cx="0" cy="2545519"/>
              </a:xfrm>
              <a:prstGeom prst="line">
                <a:avLst/>
              </a:prstGeom>
              <a:noFill/>
              <a:ln w="26988" cap="flat">
                <a:solidFill>
                  <a:srgbClr val="0093E2"/>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039">
                  <a:defRPr/>
                </a:pPr>
                <a:endParaRPr lang="de-DE">
                  <a:solidFill>
                    <a:srgbClr val="FFFFFF"/>
                  </a:solidFill>
                </a:endParaRPr>
              </a:p>
            </p:txBody>
          </p:sp>
          <p:sp>
            <p:nvSpPr>
              <p:cNvPr id="646" name="Line 161">
                <a:extLst>
                  <a:ext uri="{FF2B5EF4-FFF2-40B4-BE49-F238E27FC236}">
                    <a16:creationId xmlns:a16="http://schemas.microsoft.com/office/drawing/2014/main" id="{AEEE72B7-9785-4A8F-89BE-6559C802B2D6}"/>
                  </a:ext>
                </a:extLst>
              </p:cNvPr>
              <p:cNvSpPr>
                <a:spLocks noChangeShapeType="1"/>
              </p:cNvSpPr>
              <p:nvPr/>
            </p:nvSpPr>
            <p:spPr bwMode="auto">
              <a:xfrm>
                <a:off x="8866155" y="746197"/>
                <a:ext cx="0" cy="2545519"/>
              </a:xfrm>
              <a:prstGeom prst="line">
                <a:avLst/>
              </a:prstGeom>
              <a:noFill/>
              <a:ln w="26988" cap="flat">
                <a:solidFill>
                  <a:srgbClr val="0093E2"/>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039">
                  <a:defRPr/>
                </a:pPr>
                <a:endParaRPr lang="de-DE">
                  <a:solidFill>
                    <a:srgbClr val="FFFFFF"/>
                  </a:solidFill>
                </a:endParaRPr>
              </a:p>
            </p:txBody>
          </p:sp>
          <p:sp>
            <p:nvSpPr>
              <p:cNvPr id="647" name="Line 162">
                <a:extLst>
                  <a:ext uri="{FF2B5EF4-FFF2-40B4-BE49-F238E27FC236}">
                    <a16:creationId xmlns:a16="http://schemas.microsoft.com/office/drawing/2014/main" id="{950DF0B2-9967-4787-9594-F87D952490DF}"/>
                  </a:ext>
                </a:extLst>
              </p:cNvPr>
              <p:cNvSpPr>
                <a:spLocks noChangeShapeType="1"/>
              </p:cNvSpPr>
              <p:nvPr/>
            </p:nvSpPr>
            <p:spPr bwMode="auto">
              <a:xfrm>
                <a:off x="8757327" y="746197"/>
                <a:ext cx="0" cy="2545519"/>
              </a:xfrm>
              <a:prstGeom prst="line">
                <a:avLst/>
              </a:prstGeom>
              <a:noFill/>
              <a:ln w="26988" cap="flat">
                <a:solidFill>
                  <a:srgbClr val="0093E2"/>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039">
                  <a:defRPr/>
                </a:pPr>
                <a:endParaRPr lang="de-DE">
                  <a:solidFill>
                    <a:srgbClr val="FFFFFF"/>
                  </a:solidFill>
                </a:endParaRPr>
              </a:p>
            </p:txBody>
          </p:sp>
          <p:sp>
            <p:nvSpPr>
              <p:cNvPr id="648" name="Line 163">
                <a:extLst>
                  <a:ext uri="{FF2B5EF4-FFF2-40B4-BE49-F238E27FC236}">
                    <a16:creationId xmlns:a16="http://schemas.microsoft.com/office/drawing/2014/main" id="{20725CA3-EA91-4CBD-84CE-489004C8BD09}"/>
                  </a:ext>
                </a:extLst>
              </p:cNvPr>
              <p:cNvSpPr>
                <a:spLocks noChangeShapeType="1"/>
              </p:cNvSpPr>
              <p:nvPr/>
            </p:nvSpPr>
            <p:spPr bwMode="auto">
              <a:xfrm>
                <a:off x="8651153" y="746197"/>
                <a:ext cx="0" cy="2545519"/>
              </a:xfrm>
              <a:prstGeom prst="line">
                <a:avLst/>
              </a:prstGeom>
              <a:noFill/>
              <a:ln w="26988" cap="flat">
                <a:solidFill>
                  <a:srgbClr val="0093E2"/>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039">
                  <a:defRPr/>
                </a:pPr>
                <a:endParaRPr lang="de-DE">
                  <a:solidFill>
                    <a:srgbClr val="FFFFFF"/>
                  </a:solidFill>
                </a:endParaRPr>
              </a:p>
            </p:txBody>
          </p:sp>
          <p:sp>
            <p:nvSpPr>
              <p:cNvPr id="649" name="Line 164">
                <a:extLst>
                  <a:ext uri="{FF2B5EF4-FFF2-40B4-BE49-F238E27FC236}">
                    <a16:creationId xmlns:a16="http://schemas.microsoft.com/office/drawing/2014/main" id="{D31228F1-7687-4CA4-A399-B1BE891B2F03}"/>
                  </a:ext>
                </a:extLst>
              </p:cNvPr>
              <p:cNvSpPr>
                <a:spLocks noChangeShapeType="1"/>
              </p:cNvSpPr>
              <p:nvPr/>
            </p:nvSpPr>
            <p:spPr bwMode="auto">
              <a:xfrm>
                <a:off x="8546306" y="746197"/>
                <a:ext cx="0" cy="2545519"/>
              </a:xfrm>
              <a:prstGeom prst="line">
                <a:avLst/>
              </a:prstGeom>
              <a:noFill/>
              <a:ln w="26988" cap="flat">
                <a:solidFill>
                  <a:srgbClr val="0093E2"/>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039">
                  <a:defRPr/>
                </a:pPr>
                <a:endParaRPr lang="de-DE">
                  <a:solidFill>
                    <a:srgbClr val="FFFFFF"/>
                  </a:solidFill>
                </a:endParaRPr>
              </a:p>
            </p:txBody>
          </p:sp>
        </p:grpSp>
      </p:grpSp>
    </p:spTree>
    <p:extLst>
      <p:ext uri="{BB962C8B-B14F-4D97-AF65-F5344CB8AC3E}">
        <p14:creationId xmlns:p14="http://schemas.microsoft.com/office/powerpoint/2010/main" val="3062134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Migrate apps to Azure</a:t>
            </a:r>
          </a:p>
        </p:txBody>
      </p:sp>
      <p:sp>
        <p:nvSpPr>
          <p:cNvPr id="7" name="Text Placeholder 3"/>
          <p:cNvSpPr txBox="1">
            <a:spLocks/>
          </p:cNvSpPr>
          <p:nvPr/>
        </p:nvSpPr>
        <p:spPr>
          <a:xfrm>
            <a:off x="4294266" y="1668462"/>
            <a:ext cx="7869937" cy="5718489"/>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4000" kern="1200" spc="0" baseline="0" dirty="0" smtClean="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defRPr/>
            </a:pPr>
            <a:endParaRPr sz="2400">
              <a:solidFill>
                <a:srgbClr val="353535"/>
              </a:solidFill>
              <a:latin typeface="Segoe UI Semilight" panose="020B0402040204020203" pitchFamily="34" charset="0"/>
              <a:cs typeface="Segoe UI Semilight" panose="020B0402040204020203" pitchFamily="34" charset="0"/>
            </a:endParaRPr>
          </a:p>
        </p:txBody>
      </p:sp>
      <p:sp>
        <p:nvSpPr>
          <p:cNvPr id="48" name="Text Placeholder 3"/>
          <p:cNvSpPr txBox="1">
            <a:spLocks/>
          </p:cNvSpPr>
          <p:nvPr/>
        </p:nvSpPr>
        <p:spPr>
          <a:xfrm>
            <a:off x="4008437" y="1116853"/>
            <a:ext cx="7869937" cy="2667000"/>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4000" kern="1200" spc="0" baseline="0" dirty="0" smtClean="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0000"/>
              </a:lnSpc>
              <a:spcAft>
                <a:spcPts val="600"/>
              </a:spcAft>
              <a:defRPr/>
            </a:pPr>
            <a:r>
              <a:rPr lang="en-US" sz="2400">
                <a:solidFill>
                  <a:srgbClr val="505050"/>
                </a:solidFill>
              </a:rPr>
              <a:t>Reduce complexity of managing and updating apps with a modular approach.</a:t>
            </a:r>
          </a:p>
          <a:p>
            <a:pPr>
              <a:lnSpc>
                <a:spcPct val="100000"/>
              </a:lnSpc>
              <a:spcAft>
                <a:spcPts val="600"/>
              </a:spcAft>
              <a:defRPr/>
            </a:pPr>
            <a:r>
              <a:rPr lang="en-US" sz="2400">
                <a:solidFill>
                  <a:srgbClr val="505050"/>
                </a:solidFill>
              </a:rPr>
              <a:t>Reduce TCO and increase ROI</a:t>
            </a:r>
          </a:p>
          <a:p>
            <a:pPr lvl="1">
              <a:lnSpc>
                <a:spcPct val="100000"/>
              </a:lnSpc>
              <a:spcAft>
                <a:spcPts val="600"/>
              </a:spcAft>
              <a:defRPr/>
            </a:pPr>
            <a:r>
              <a:rPr lang="en-US" sz="1800">
                <a:solidFill>
                  <a:srgbClr val="505050"/>
                </a:solidFill>
              </a:rPr>
              <a:t> </a:t>
            </a:r>
            <a:r>
              <a:rPr lang="en-US" sz="2000">
                <a:solidFill>
                  <a:srgbClr val="505050"/>
                </a:solidFill>
              </a:rPr>
              <a:t>30% TCO reduction on average</a:t>
            </a:r>
            <a:endParaRPr lang="en-US" sz="2800">
              <a:solidFill>
                <a:srgbClr val="505050"/>
              </a:solidFill>
            </a:endParaRPr>
          </a:p>
          <a:p>
            <a:pPr>
              <a:lnSpc>
                <a:spcPct val="100000"/>
              </a:lnSpc>
              <a:spcAft>
                <a:spcPts val="600"/>
              </a:spcAft>
              <a:defRPr/>
            </a:pPr>
            <a:r>
              <a:rPr lang="en-US" sz="2400">
                <a:solidFill>
                  <a:srgbClr val="505050"/>
                </a:solidFill>
              </a:rPr>
              <a:t>Push compute away from centralized nodes and closer to sources of data.</a:t>
            </a:r>
          </a:p>
          <a:p>
            <a:pPr>
              <a:lnSpc>
                <a:spcPct val="100000"/>
              </a:lnSpc>
              <a:spcAft>
                <a:spcPts val="600"/>
              </a:spcAft>
              <a:defRPr/>
            </a:pPr>
            <a:r>
              <a:rPr lang="en-US" sz="2400">
                <a:solidFill>
                  <a:srgbClr val="505050"/>
                </a:solidFill>
              </a:rPr>
              <a:t>Most .NET apps can simply move to VM-based Docker containers!</a:t>
            </a:r>
          </a:p>
        </p:txBody>
      </p:sp>
      <p:graphicFrame>
        <p:nvGraphicFramePr>
          <p:cNvPr id="49" name="Diagram 48"/>
          <p:cNvGraphicFramePr/>
          <p:nvPr>
            <p:extLst>
              <p:ext uri="{D42A27DB-BD31-4B8C-83A1-F6EECF244321}">
                <p14:modId xmlns:p14="http://schemas.microsoft.com/office/powerpoint/2010/main" val="2815911247"/>
              </p:ext>
            </p:extLst>
          </p:nvPr>
        </p:nvGraphicFramePr>
        <p:xfrm>
          <a:off x="0" y="1116853"/>
          <a:ext cx="4194704" cy="55273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Rectangle 2"/>
          <p:cNvSpPr/>
          <p:nvPr/>
        </p:nvSpPr>
        <p:spPr>
          <a:xfrm>
            <a:off x="4008437" y="4820226"/>
            <a:ext cx="8153401" cy="1877437"/>
          </a:xfrm>
          <a:prstGeom prst="rect">
            <a:avLst/>
          </a:prstGeom>
          <a:solidFill>
            <a:schemeClr val="bg2"/>
          </a:solidFill>
        </p:spPr>
        <p:txBody>
          <a:bodyPr wrap="square" lIns="182880" tIns="91440" bIns="91440">
            <a:spAutoFit/>
          </a:bodyPr>
          <a:lstStyle/>
          <a:p>
            <a:pPr>
              <a:spcAft>
                <a:spcPts val="600"/>
              </a:spcAft>
              <a:defRPr/>
            </a:pPr>
            <a:r>
              <a:rPr lang="en-US"/>
              <a:t>Plan Azure infrastructure </a:t>
            </a:r>
          </a:p>
          <a:p>
            <a:pPr>
              <a:spcAft>
                <a:spcPts val="600"/>
              </a:spcAft>
              <a:defRPr/>
            </a:pPr>
            <a:r>
              <a:rPr lang="en-US"/>
              <a:t>Replicate app data to Azure</a:t>
            </a:r>
          </a:p>
          <a:p>
            <a:pPr>
              <a:spcAft>
                <a:spcPts val="600"/>
              </a:spcAft>
              <a:defRPr/>
            </a:pPr>
            <a:r>
              <a:rPr lang="en-US"/>
              <a:t>Test apps before migration</a:t>
            </a:r>
          </a:p>
          <a:p>
            <a:pPr>
              <a:spcAft>
                <a:spcPts val="600"/>
              </a:spcAft>
              <a:defRPr/>
            </a:pPr>
            <a:r>
              <a:rPr lang="en-US"/>
              <a:t>Reduce production downtime</a:t>
            </a:r>
            <a:r>
              <a:rPr lang="en-US" b="1"/>
              <a:t> </a:t>
            </a:r>
            <a:r>
              <a:rPr lang="en-US"/>
              <a:t>during migration</a:t>
            </a:r>
          </a:p>
          <a:p>
            <a:pPr>
              <a:spcAft>
                <a:spcPts val="600"/>
              </a:spcAft>
              <a:defRPr/>
            </a:pPr>
            <a:r>
              <a:rPr lang="en-US"/>
              <a:t>Zero app data loss</a:t>
            </a:r>
          </a:p>
        </p:txBody>
      </p:sp>
    </p:spTree>
    <p:extLst>
      <p:ext uri="{BB962C8B-B14F-4D97-AF65-F5344CB8AC3E}">
        <p14:creationId xmlns:p14="http://schemas.microsoft.com/office/powerpoint/2010/main" val="3339366211"/>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Content Placeholder 17">
            <a:extLst>
              <a:ext uri="{FF2B5EF4-FFF2-40B4-BE49-F238E27FC236}">
                <a16:creationId xmlns:a16="http://schemas.microsoft.com/office/drawing/2014/main" id="{2E667E34-03C0-4941-9AE8-E2363DA2E793}"/>
              </a:ext>
            </a:extLst>
          </p:cNvPr>
          <p:cNvPicPr>
            <a:picLocks noGrp="1" noChangeAspect="1"/>
          </p:cNvPicPr>
          <p:nvPr>
            <p:ph sz="half" idx="4294967295"/>
          </p:nvPr>
        </p:nvPicPr>
        <p:blipFill>
          <a:blip r:embed="rId3"/>
          <a:stretch>
            <a:fillRect/>
          </a:stretch>
        </p:blipFill>
        <p:spPr>
          <a:xfrm>
            <a:off x="6046788" y="1232"/>
            <a:ext cx="6389687" cy="2329573"/>
          </a:xfrm>
          <a:custGeom>
            <a:avLst/>
            <a:gdLst>
              <a:gd name="connsiteX0" fmla="*/ 0 w 6265758"/>
              <a:gd name="connsiteY0" fmla="*/ 0 h 2286000"/>
              <a:gd name="connsiteX1" fmla="*/ 6265758 w 6265758"/>
              <a:gd name="connsiteY1" fmla="*/ 0 h 2286000"/>
              <a:gd name="connsiteX2" fmla="*/ 6265758 w 6265758"/>
              <a:gd name="connsiteY2" fmla="*/ 2286000 h 2286000"/>
              <a:gd name="connsiteX3" fmla="*/ 1062168 w 6265758"/>
              <a:gd name="connsiteY3" fmla="*/ 2286000 h 2286000"/>
              <a:gd name="connsiteX4" fmla="*/ 790683 w 6265758"/>
              <a:gd name="connsiteY4" fmla="*/ 1700078 h 2286000"/>
              <a:gd name="connsiteX5" fmla="*/ 787725 w 6265758"/>
              <a:gd name="connsiteY5" fmla="*/ 1700078 h 228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65758" h="2286000">
                <a:moveTo>
                  <a:pt x="0" y="0"/>
                </a:moveTo>
                <a:lnTo>
                  <a:pt x="6265758" y="0"/>
                </a:lnTo>
                <a:lnTo>
                  <a:pt x="6265758" y="2286000"/>
                </a:lnTo>
                <a:lnTo>
                  <a:pt x="1062168" y="2286000"/>
                </a:lnTo>
                <a:lnTo>
                  <a:pt x="790683" y="1700078"/>
                </a:lnTo>
                <a:lnTo>
                  <a:pt x="787725" y="1700078"/>
                </a:lnTo>
                <a:close/>
              </a:path>
            </a:pathLst>
          </a:custGeom>
        </p:spPr>
      </p:pic>
      <p:pic>
        <p:nvPicPr>
          <p:cNvPr id="20" name="Picture 19">
            <a:extLst>
              <a:ext uri="{FF2B5EF4-FFF2-40B4-BE49-F238E27FC236}">
                <a16:creationId xmlns:a16="http://schemas.microsoft.com/office/drawing/2014/main" id="{E62E3A3C-0B62-4AF1-979B-17C6FD518BC8}"/>
              </a:ext>
            </a:extLst>
          </p:cNvPr>
          <p:cNvPicPr>
            <a:picLocks noChangeAspect="1"/>
          </p:cNvPicPr>
          <p:nvPr/>
        </p:nvPicPr>
        <p:blipFill>
          <a:blip r:embed="rId4"/>
          <a:stretch>
            <a:fillRect/>
          </a:stretch>
        </p:blipFill>
        <p:spPr>
          <a:xfrm>
            <a:off x="7131696" y="2331508"/>
            <a:ext cx="5300610" cy="2331508"/>
          </a:xfrm>
          <a:custGeom>
            <a:avLst/>
            <a:gdLst>
              <a:gd name="connsiteX0" fmla="*/ 0 w 5203590"/>
              <a:gd name="connsiteY0" fmla="*/ 0 h 2286000"/>
              <a:gd name="connsiteX1" fmla="*/ 5203590 w 5203590"/>
              <a:gd name="connsiteY1" fmla="*/ 0 h 2286000"/>
              <a:gd name="connsiteX2" fmla="*/ 5203590 w 5203590"/>
              <a:gd name="connsiteY2" fmla="*/ 2286000 h 2286000"/>
              <a:gd name="connsiteX3" fmla="*/ 1059212 w 5203590"/>
              <a:gd name="connsiteY3" fmla="*/ 2286000 h 2286000"/>
              <a:gd name="connsiteX4" fmla="*/ 925708 w 5203590"/>
              <a:gd name="connsiteY4" fmla="*/ 1997870 h 2286000"/>
              <a:gd name="connsiteX5" fmla="*/ 925707 w 5203590"/>
              <a:gd name="connsiteY5" fmla="*/ 1997870 h 228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03590" h="2286000">
                <a:moveTo>
                  <a:pt x="0" y="0"/>
                </a:moveTo>
                <a:lnTo>
                  <a:pt x="5203590" y="0"/>
                </a:lnTo>
                <a:lnTo>
                  <a:pt x="5203590" y="2286000"/>
                </a:lnTo>
                <a:lnTo>
                  <a:pt x="1059212" y="2286000"/>
                </a:lnTo>
                <a:lnTo>
                  <a:pt x="925708" y="1997870"/>
                </a:lnTo>
                <a:lnTo>
                  <a:pt x="925707" y="1997870"/>
                </a:lnTo>
                <a:close/>
              </a:path>
            </a:pathLst>
          </a:custGeom>
        </p:spPr>
      </p:pic>
      <p:pic>
        <p:nvPicPr>
          <p:cNvPr id="22" name="Picture 21">
            <a:extLst>
              <a:ext uri="{FF2B5EF4-FFF2-40B4-BE49-F238E27FC236}">
                <a16:creationId xmlns:a16="http://schemas.microsoft.com/office/drawing/2014/main" id="{B6F1DCFF-6B48-4E22-97C9-28BDA3F9F853}"/>
              </a:ext>
            </a:extLst>
          </p:cNvPr>
          <p:cNvPicPr>
            <a:picLocks noChangeAspect="1"/>
          </p:cNvPicPr>
          <p:nvPr/>
        </p:nvPicPr>
        <p:blipFill>
          <a:blip r:embed="rId5"/>
          <a:stretch>
            <a:fillRect/>
          </a:stretch>
        </p:blipFill>
        <p:spPr>
          <a:xfrm>
            <a:off x="8208707" y="4664707"/>
            <a:ext cx="4226886" cy="2328126"/>
          </a:xfrm>
          <a:custGeom>
            <a:avLst/>
            <a:gdLst>
              <a:gd name="connsiteX0" fmla="*/ 0 w 4144382"/>
              <a:gd name="connsiteY0" fmla="*/ 0 h 2286000"/>
              <a:gd name="connsiteX1" fmla="*/ 4144382 w 4144382"/>
              <a:gd name="connsiteY1" fmla="*/ 0 h 2286000"/>
              <a:gd name="connsiteX2" fmla="*/ 4144382 w 4144382"/>
              <a:gd name="connsiteY2" fmla="*/ 2286000 h 2286000"/>
              <a:gd name="connsiteX3" fmla="*/ 1054581 w 4144382"/>
              <a:gd name="connsiteY3" fmla="*/ 2286000 h 2286000"/>
              <a:gd name="connsiteX4" fmla="*/ 1054581 w 4144382"/>
              <a:gd name="connsiteY4" fmla="*/ 2285999 h 2286000"/>
              <a:gd name="connsiteX5" fmla="*/ 1059211 w 4144382"/>
              <a:gd name="connsiteY5" fmla="*/ 2285999 h 228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44382" h="2286000">
                <a:moveTo>
                  <a:pt x="0" y="0"/>
                </a:moveTo>
                <a:lnTo>
                  <a:pt x="4144382" y="0"/>
                </a:lnTo>
                <a:lnTo>
                  <a:pt x="4144382" y="2286000"/>
                </a:lnTo>
                <a:lnTo>
                  <a:pt x="1054581" y="2286000"/>
                </a:lnTo>
                <a:lnTo>
                  <a:pt x="1054581" y="2285999"/>
                </a:lnTo>
                <a:lnTo>
                  <a:pt x="1059211" y="2285999"/>
                </a:lnTo>
                <a:close/>
              </a:path>
            </a:pathLst>
          </a:custGeom>
        </p:spPr>
      </p:pic>
      <p:sp>
        <p:nvSpPr>
          <p:cNvPr id="4" name="Title 3">
            <a:extLst>
              <a:ext uri="{FF2B5EF4-FFF2-40B4-BE49-F238E27FC236}">
                <a16:creationId xmlns:a16="http://schemas.microsoft.com/office/drawing/2014/main" id="{5816D21F-6DEF-44B6-84CF-23A2DBD71514}"/>
              </a:ext>
            </a:extLst>
          </p:cNvPr>
          <p:cNvSpPr>
            <a:spLocks noGrp="1"/>
          </p:cNvSpPr>
          <p:nvPr>
            <p:ph type="title"/>
          </p:nvPr>
        </p:nvSpPr>
        <p:spPr/>
        <p:txBody>
          <a:bodyPr/>
          <a:lstStyle/>
          <a:p>
            <a:r>
              <a:rPr lang="en-US"/>
              <a:t>Azure Migrate</a:t>
            </a:r>
          </a:p>
        </p:txBody>
      </p:sp>
      <p:sp>
        <p:nvSpPr>
          <p:cNvPr id="7" name="Text Placeholder 6">
            <a:extLst>
              <a:ext uri="{FF2B5EF4-FFF2-40B4-BE49-F238E27FC236}">
                <a16:creationId xmlns:a16="http://schemas.microsoft.com/office/drawing/2014/main" id="{FB81FB55-D4CA-4192-BEC7-D29CC703D82F}"/>
              </a:ext>
            </a:extLst>
          </p:cNvPr>
          <p:cNvSpPr>
            <a:spLocks noGrp="1"/>
          </p:cNvSpPr>
          <p:nvPr>
            <p:ph type="body" sz="quarter" idx="10"/>
          </p:nvPr>
        </p:nvSpPr>
        <p:spPr>
          <a:xfrm>
            <a:off x="274639" y="1212851"/>
            <a:ext cx="5772149" cy="4311950"/>
          </a:xfrm>
        </p:spPr>
        <p:txBody>
          <a:bodyPr/>
          <a:lstStyle/>
          <a:p>
            <a:pPr marL="0" indent="0">
              <a:buNone/>
            </a:pPr>
            <a:r>
              <a:rPr lang="en-US" sz="2800" dirty="0"/>
              <a:t>Guidance, insights and mechanisms for cloud migration</a:t>
            </a:r>
          </a:p>
          <a:p>
            <a:pPr marL="347472" lvl="2" indent="-342900"/>
            <a:r>
              <a:rPr lang="en-US" dirty="0"/>
              <a:t>Discover and assess on-premises virtual machines and servers </a:t>
            </a:r>
          </a:p>
          <a:p>
            <a:pPr marL="347472" lvl="2" indent="-342900"/>
            <a:r>
              <a:rPr lang="en-US" dirty="0"/>
              <a:t>Built-in dependency mapping </a:t>
            </a:r>
          </a:p>
          <a:p>
            <a:pPr marL="347472" lvl="2" indent="-342900"/>
            <a:r>
              <a:rPr lang="en-US" dirty="0"/>
              <a:t>Intelligent right-sizing for Azure virtual machines &amp; estimated costs</a:t>
            </a:r>
          </a:p>
          <a:p>
            <a:pPr marL="347472" lvl="2" indent="-342900"/>
            <a:r>
              <a:rPr lang="en-US" dirty="0"/>
              <a:t>Compatibility reporting with guidelines for remediating potential issues </a:t>
            </a:r>
          </a:p>
          <a:p>
            <a:pPr marL="347472" lvl="2" indent="-342900"/>
            <a:r>
              <a:rPr lang="en-US" dirty="0"/>
              <a:t>Migrates workloads through seamless virtual-machine and server replication</a:t>
            </a:r>
          </a:p>
        </p:txBody>
      </p:sp>
      <p:sp>
        <p:nvSpPr>
          <p:cNvPr id="2" name="Rectangle 1">
            <a:extLst>
              <a:ext uri="{FF2B5EF4-FFF2-40B4-BE49-F238E27FC236}">
                <a16:creationId xmlns:a16="http://schemas.microsoft.com/office/drawing/2014/main" id="{78618ADA-27BC-4AD8-AE20-C76F1E8F5677}"/>
              </a:ext>
            </a:extLst>
          </p:cNvPr>
          <p:cNvSpPr/>
          <p:nvPr/>
        </p:nvSpPr>
        <p:spPr>
          <a:xfrm>
            <a:off x="274638" y="6288425"/>
            <a:ext cx="11073317" cy="523220"/>
          </a:xfrm>
          <a:prstGeom prst="rect">
            <a:avLst/>
          </a:prstGeom>
        </p:spPr>
        <p:txBody>
          <a:bodyPr wrap="square">
            <a:spAutoFit/>
          </a:bodyPr>
          <a:lstStyle/>
          <a:p>
            <a:r>
              <a:rPr lang="en-US" sz="2800" dirty="0">
                <a:solidFill>
                  <a:schemeClr val="bg1">
                    <a:lumMod val="40000"/>
                    <a:lumOff val="60000"/>
                  </a:schemeClr>
                </a:solidFill>
              </a:rPr>
              <a:t>https://docs.microsoft.com/en-us/azure/migrate/migrate-overview</a:t>
            </a:r>
          </a:p>
        </p:txBody>
      </p:sp>
      <p:sp>
        <p:nvSpPr>
          <p:cNvPr id="3" name="Rectangle 2">
            <a:extLst>
              <a:ext uri="{FF2B5EF4-FFF2-40B4-BE49-F238E27FC236}">
                <a16:creationId xmlns:a16="http://schemas.microsoft.com/office/drawing/2014/main" id="{00F4A84D-ABF7-4FD9-82C8-F23B0E9CBAD8}"/>
              </a:ext>
            </a:extLst>
          </p:cNvPr>
          <p:cNvSpPr/>
          <p:nvPr/>
        </p:nvSpPr>
        <p:spPr>
          <a:xfrm>
            <a:off x="1973743" y="5922060"/>
            <a:ext cx="6637715" cy="338554"/>
          </a:xfrm>
          <a:prstGeom prst="rect">
            <a:avLst/>
          </a:prstGeom>
        </p:spPr>
        <p:txBody>
          <a:bodyPr wrap="none">
            <a:spAutoFit/>
          </a:bodyPr>
          <a:lstStyle/>
          <a:p>
            <a:r>
              <a:rPr lang="en-US" sz="1600" dirty="0">
                <a:solidFill>
                  <a:schemeClr val="bg1">
                    <a:lumMod val="60000"/>
                    <a:lumOff val="40000"/>
                  </a:schemeClr>
                </a:solidFill>
                <a:latin typeface="segoe-ui_normal"/>
              </a:rPr>
              <a:t>Includes machines managed by a </a:t>
            </a:r>
            <a:r>
              <a:rPr lang="en-US" sz="1600" dirty="0" err="1">
                <a:solidFill>
                  <a:schemeClr val="bg1">
                    <a:lumMod val="60000"/>
                    <a:lumOff val="40000"/>
                  </a:schemeClr>
                </a:solidFill>
                <a:latin typeface="segoe-ui_normal"/>
              </a:rPr>
              <a:t>vCenter</a:t>
            </a:r>
            <a:r>
              <a:rPr lang="en-US" sz="1600" dirty="0">
                <a:solidFill>
                  <a:schemeClr val="bg1">
                    <a:lumMod val="60000"/>
                    <a:lumOff val="40000"/>
                  </a:schemeClr>
                </a:solidFill>
                <a:latin typeface="segoe-ui_normal"/>
              </a:rPr>
              <a:t> Server, version 5.5, 6.0, or 6.5.</a:t>
            </a:r>
            <a:endParaRPr lang="en-US" sz="1600" dirty="0">
              <a:solidFill>
                <a:schemeClr val="bg1">
                  <a:lumMod val="60000"/>
                  <a:lumOff val="40000"/>
                </a:schemeClr>
              </a:solidFill>
            </a:endParaRPr>
          </a:p>
        </p:txBody>
      </p:sp>
    </p:spTree>
    <p:extLst>
      <p:ext uri="{BB962C8B-B14F-4D97-AF65-F5344CB8AC3E}">
        <p14:creationId xmlns:p14="http://schemas.microsoft.com/office/powerpoint/2010/main" val="10397437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1000"/>
                                        <p:tgtEl>
                                          <p:spTgt spid="3"/>
                                        </p:tgtEl>
                                      </p:cBhvr>
                                    </p:animEffect>
                                    <p:anim calcmode="lin" valueType="num">
                                      <p:cBhvr>
                                        <p:cTn id="14" dur="1000" fill="hold"/>
                                        <p:tgtEl>
                                          <p:spTgt spid="3"/>
                                        </p:tgtEl>
                                        <p:attrNameLst>
                                          <p:attrName>ppt_x</p:attrName>
                                        </p:attrNameLst>
                                      </p:cBhvr>
                                      <p:tavLst>
                                        <p:tav tm="0">
                                          <p:val>
                                            <p:strVal val="#ppt_x"/>
                                          </p:val>
                                        </p:tav>
                                        <p:tav tm="100000">
                                          <p:val>
                                            <p:strVal val="#ppt_x"/>
                                          </p:val>
                                        </p:tav>
                                      </p:tavLst>
                                    </p:anim>
                                    <p:anim calcmode="lin" valueType="num">
                                      <p:cBhvr>
                                        <p:cTn id="15"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5798A1E-9D47-4A6F-BC95-B2BD6B54ADD0}"/>
              </a:ext>
            </a:extLst>
          </p:cNvPr>
          <p:cNvPicPr>
            <a:picLocks noChangeAspect="1"/>
          </p:cNvPicPr>
          <p:nvPr/>
        </p:nvPicPr>
        <p:blipFill>
          <a:blip r:embed="rId3"/>
          <a:stretch>
            <a:fillRect/>
          </a:stretch>
        </p:blipFill>
        <p:spPr>
          <a:xfrm>
            <a:off x="6048048" y="10"/>
            <a:ext cx="6385448" cy="2331498"/>
          </a:xfrm>
          <a:custGeom>
            <a:avLst/>
            <a:gdLst>
              <a:gd name="connsiteX0" fmla="*/ 0 w 6265758"/>
              <a:gd name="connsiteY0" fmla="*/ 0 h 2286000"/>
              <a:gd name="connsiteX1" fmla="*/ 6265758 w 6265758"/>
              <a:gd name="connsiteY1" fmla="*/ 0 h 2286000"/>
              <a:gd name="connsiteX2" fmla="*/ 6265758 w 6265758"/>
              <a:gd name="connsiteY2" fmla="*/ 2286000 h 2286000"/>
              <a:gd name="connsiteX3" fmla="*/ 1062168 w 6265758"/>
              <a:gd name="connsiteY3" fmla="*/ 2286000 h 2286000"/>
              <a:gd name="connsiteX4" fmla="*/ 790683 w 6265758"/>
              <a:gd name="connsiteY4" fmla="*/ 1700078 h 2286000"/>
              <a:gd name="connsiteX5" fmla="*/ 787725 w 6265758"/>
              <a:gd name="connsiteY5" fmla="*/ 1700078 h 228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65758" h="2286000">
                <a:moveTo>
                  <a:pt x="0" y="0"/>
                </a:moveTo>
                <a:lnTo>
                  <a:pt x="6265758" y="0"/>
                </a:lnTo>
                <a:lnTo>
                  <a:pt x="6265758" y="2286000"/>
                </a:lnTo>
                <a:lnTo>
                  <a:pt x="1062168" y="2286000"/>
                </a:lnTo>
                <a:lnTo>
                  <a:pt x="790683" y="1700078"/>
                </a:lnTo>
                <a:lnTo>
                  <a:pt x="787725" y="1700078"/>
                </a:lnTo>
                <a:close/>
              </a:path>
            </a:pathLst>
          </a:custGeom>
        </p:spPr>
      </p:pic>
      <p:pic>
        <p:nvPicPr>
          <p:cNvPr id="8" name="Picture 7">
            <a:extLst>
              <a:ext uri="{FF2B5EF4-FFF2-40B4-BE49-F238E27FC236}">
                <a16:creationId xmlns:a16="http://schemas.microsoft.com/office/drawing/2014/main" id="{CFFF8A57-7AD3-421F-B648-13906DF3848B}"/>
              </a:ext>
            </a:extLst>
          </p:cNvPr>
          <p:cNvPicPr>
            <a:picLocks noChangeAspect="1"/>
          </p:cNvPicPr>
          <p:nvPr/>
        </p:nvPicPr>
        <p:blipFill>
          <a:blip r:embed="rId4"/>
          <a:stretch>
            <a:fillRect/>
          </a:stretch>
        </p:blipFill>
        <p:spPr>
          <a:xfrm>
            <a:off x="7128540" y="2331990"/>
            <a:ext cx="5307932" cy="2330543"/>
          </a:xfrm>
          <a:custGeom>
            <a:avLst/>
            <a:gdLst>
              <a:gd name="connsiteX0" fmla="*/ 0 w 5203590"/>
              <a:gd name="connsiteY0" fmla="*/ 0 h 2286000"/>
              <a:gd name="connsiteX1" fmla="*/ 5203590 w 5203590"/>
              <a:gd name="connsiteY1" fmla="*/ 0 h 2286000"/>
              <a:gd name="connsiteX2" fmla="*/ 5203590 w 5203590"/>
              <a:gd name="connsiteY2" fmla="*/ 2286000 h 2286000"/>
              <a:gd name="connsiteX3" fmla="*/ 1059212 w 5203590"/>
              <a:gd name="connsiteY3" fmla="*/ 2286000 h 2286000"/>
              <a:gd name="connsiteX4" fmla="*/ 925708 w 5203590"/>
              <a:gd name="connsiteY4" fmla="*/ 1997870 h 2286000"/>
              <a:gd name="connsiteX5" fmla="*/ 925707 w 5203590"/>
              <a:gd name="connsiteY5" fmla="*/ 1997870 h 228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03590" h="2286000">
                <a:moveTo>
                  <a:pt x="0" y="0"/>
                </a:moveTo>
                <a:lnTo>
                  <a:pt x="5203590" y="0"/>
                </a:lnTo>
                <a:lnTo>
                  <a:pt x="5203590" y="2286000"/>
                </a:lnTo>
                <a:lnTo>
                  <a:pt x="1059212" y="2286000"/>
                </a:lnTo>
                <a:lnTo>
                  <a:pt x="925708" y="1997870"/>
                </a:lnTo>
                <a:lnTo>
                  <a:pt x="925707" y="1997870"/>
                </a:lnTo>
                <a:close/>
              </a:path>
            </a:pathLst>
          </a:custGeom>
        </p:spPr>
      </p:pic>
      <p:pic>
        <p:nvPicPr>
          <p:cNvPr id="7" name="Picture 6">
            <a:extLst>
              <a:ext uri="{FF2B5EF4-FFF2-40B4-BE49-F238E27FC236}">
                <a16:creationId xmlns:a16="http://schemas.microsoft.com/office/drawing/2014/main" id="{E8D527B7-89EA-439D-8705-E9E1F52798E2}"/>
              </a:ext>
            </a:extLst>
          </p:cNvPr>
          <p:cNvPicPr>
            <a:picLocks noChangeAspect="1"/>
          </p:cNvPicPr>
          <p:nvPr/>
        </p:nvPicPr>
        <p:blipFill>
          <a:blip r:embed="rId5"/>
          <a:stretch>
            <a:fillRect/>
          </a:stretch>
        </p:blipFill>
        <p:spPr>
          <a:xfrm>
            <a:off x="8208989" y="4664542"/>
            <a:ext cx="4227486" cy="2328456"/>
          </a:xfrm>
          <a:custGeom>
            <a:avLst/>
            <a:gdLst>
              <a:gd name="connsiteX0" fmla="*/ 0 w 4144382"/>
              <a:gd name="connsiteY0" fmla="*/ 0 h 2286000"/>
              <a:gd name="connsiteX1" fmla="*/ 4144382 w 4144382"/>
              <a:gd name="connsiteY1" fmla="*/ 0 h 2286000"/>
              <a:gd name="connsiteX2" fmla="*/ 4144382 w 4144382"/>
              <a:gd name="connsiteY2" fmla="*/ 2286000 h 2286000"/>
              <a:gd name="connsiteX3" fmla="*/ 1054581 w 4144382"/>
              <a:gd name="connsiteY3" fmla="*/ 2286000 h 2286000"/>
              <a:gd name="connsiteX4" fmla="*/ 1054581 w 4144382"/>
              <a:gd name="connsiteY4" fmla="*/ 2285999 h 2286000"/>
              <a:gd name="connsiteX5" fmla="*/ 1059211 w 4144382"/>
              <a:gd name="connsiteY5" fmla="*/ 2285999 h 228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44382" h="2286000">
                <a:moveTo>
                  <a:pt x="0" y="0"/>
                </a:moveTo>
                <a:lnTo>
                  <a:pt x="4144382" y="0"/>
                </a:lnTo>
                <a:lnTo>
                  <a:pt x="4144382" y="2286000"/>
                </a:lnTo>
                <a:lnTo>
                  <a:pt x="1054581" y="2286000"/>
                </a:lnTo>
                <a:lnTo>
                  <a:pt x="1054581" y="2285999"/>
                </a:lnTo>
                <a:lnTo>
                  <a:pt x="1059211" y="2285999"/>
                </a:lnTo>
                <a:close/>
              </a:path>
            </a:pathLst>
          </a:custGeom>
        </p:spPr>
      </p:pic>
      <p:sp>
        <p:nvSpPr>
          <p:cNvPr id="9" name="TextBox 8">
            <a:extLst>
              <a:ext uri="{FF2B5EF4-FFF2-40B4-BE49-F238E27FC236}">
                <a16:creationId xmlns:a16="http://schemas.microsoft.com/office/drawing/2014/main" id="{3F79ED09-EA26-43F2-9E65-FA9BF168B171}"/>
              </a:ext>
            </a:extLst>
          </p:cNvPr>
          <p:cNvSpPr txBox="1"/>
          <p:nvPr/>
        </p:nvSpPr>
        <p:spPr>
          <a:xfrm>
            <a:off x="7970837" y="6717515"/>
            <a:ext cx="1085554" cy="276999"/>
          </a:xfrm>
          <a:prstGeom prst="rect">
            <a:avLst/>
          </a:prstGeom>
          <a:noFill/>
        </p:spPr>
        <p:txBody>
          <a:bodyPr wrap="none" rtlCol="0">
            <a:spAutoFit/>
          </a:bodyPr>
          <a:lstStyle/>
          <a:p>
            <a:r>
              <a:rPr lang="en-US" sz="1200">
                <a:solidFill>
                  <a:srgbClr val="505050"/>
                </a:solidFill>
              </a:rPr>
              <a:t>*Coming Soon</a:t>
            </a:r>
          </a:p>
        </p:txBody>
      </p:sp>
      <p:sp>
        <p:nvSpPr>
          <p:cNvPr id="14" name="Title 13">
            <a:extLst>
              <a:ext uri="{FF2B5EF4-FFF2-40B4-BE49-F238E27FC236}">
                <a16:creationId xmlns:a16="http://schemas.microsoft.com/office/drawing/2014/main" id="{52BFE6EA-E576-464E-A1EA-B6E68F6A85C1}"/>
              </a:ext>
            </a:extLst>
          </p:cNvPr>
          <p:cNvSpPr>
            <a:spLocks noGrp="1"/>
          </p:cNvSpPr>
          <p:nvPr>
            <p:ph type="title"/>
          </p:nvPr>
        </p:nvSpPr>
        <p:spPr>
          <a:xfrm>
            <a:off x="274638" y="182880"/>
            <a:ext cx="6629399" cy="771524"/>
          </a:xfrm>
        </p:spPr>
        <p:txBody>
          <a:bodyPr/>
          <a:lstStyle/>
          <a:p>
            <a:r>
              <a:rPr lang="en-US"/>
              <a:t>Azure Migrate discovery and assessment</a:t>
            </a:r>
          </a:p>
        </p:txBody>
      </p:sp>
      <p:sp>
        <p:nvSpPr>
          <p:cNvPr id="16" name="Text Placeholder 15">
            <a:extLst>
              <a:ext uri="{FF2B5EF4-FFF2-40B4-BE49-F238E27FC236}">
                <a16:creationId xmlns:a16="http://schemas.microsoft.com/office/drawing/2014/main" id="{BC2ADCC3-AC77-4533-B916-B20B3A2C8CF1}"/>
              </a:ext>
            </a:extLst>
          </p:cNvPr>
          <p:cNvSpPr>
            <a:spLocks noGrp="1"/>
          </p:cNvSpPr>
          <p:nvPr>
            <p:ph type="body" sz="quarter" idx="10"/>
          </p:nvPr>
        </p:nvSpPr>
        <p:spPr>
          <a:xfrm>
            <a:off x="274639" y="1827020"/>
            <a:ext cx="11887200" cy="4919808"/>
          </a:xfrm>
        </p:spPr>
        <p:txBody>
          <a:bodyPr/>
          <a:lstStyle/>
          <a:p>
            <a:pPr marL="0" indent="0">
              <a:buNone/>
            </a:pPr>
            <a:r>
              <a:rPr lang="en-US" sz="2800" dirty="0"/>
              <a:t>Intelligent right-sizing and analysis</a:t>
            </a:r>
          </a:p>
          <a:p>
            <a:pPr marL="347472" lvl="2" indent="-342900">
              <a:lnSpc>
                <a:spcPct val="90000"/>
              </a:lnSpc>
              <a:spcAft>
                <a:spcPts val="300"/>
              </a:spcAft>
            </a:pPr>
            <a:r>
              <a:rPr lang="en-US" sz="1800" dirty="0"/>
              <a:t>Agentless VM discovery through virtual appliance</a:t>
            </a:r>
          </a:p>
          <a:p>
            <a:pPr marL="804584" lvl="4" indent="-342900">
              <a:lnSpc>
                <a:spcPct val="90000"/>
              </a:lnSpc>
              <a:spcBef>
                <a:spcPts val="0"/>
              </a:spcBef>
              <a:spcAft>
                <a:spcPts val="300"/>
              </a:spcAft>
            </a:pPr>
            <a:r>
              <a:rPr lang="en-US" sz="1400" dirty="0"/>
              <a:t>Supporting vSphere and Hyper-V*</a:t>
            </a:r>
          </a:p>
          <a:p>
            <a:pPr marL="804584" lvl="4" indent="-342900">
              <a:lnSpc>
                <a:spcPct val="90000"/>
              </a:lnSpc>
              <a:spcBef>
                <a:spcPts val="0"/>
              </a:spcBef>
              <a:spcAft>
                <a:spcPts val="300"/>
              </a:spcAft>
            </a:pPr>
            <a:r>
              <a:rPr lang="en-US" sz="1400" dirty="0"/>
              <a:t>Windows Server and Linux VMs</a:t>
            </a:r>
          </a:p>
          <a:p>
            <a:pPr marL="347472" lvl="2" indent="-342900">
              <a:lnSpc>
                <a:spcPct val="90000"/>
              </a:lnSpc>
              <a:spcAft>
                <a:spcPts val="300"/>
              </a:spcAft>
            </a:pPr>
            <a:r>
              <a:rPr lang="en-US" sz="1800" dirty="0"/>
              <a:t>Dependency mapping to ensure full visibility of all application VMs</a:t>
            </a:r>
          </a:p>
          <a:p>
            <a:pPr marL="804584" lvl="4" indent="-342900">
              <a:lnSpc>
                <a:spcPct val="90000"/>
              </a:lnSpc>
              <a:spcBef>
                <a:spcPts val="0"/>
              </a:spcBef>
              <a:spcAft>
                <a:spcPts val="300"/>
              </a:spcAft>
            </a:pPr>
            <a:r>
              <a:rPr lang="en-US" sz="1400" dirty="0"/>
              <a:t>Understand all server and application connections</a:t>
            </a:r>
          </a:p>
          <a:p>
            <a:pPr marL="804584" lvl="4" indent="-342900">
              <a:lnSpc>
                <a:spcPct val="90000"/>
              </a:lnSpc>
              <a:spcBef>
                <a:spcPts val="0"/>
              </a:spcBef>
              <a:spcAft>
                <a:spcPts val="300"/>
              </a:spcAft>
            </a:pPr>
            <a:r>
              <a:rPr lang="en-US" sz="1400" dirty="0"/>
              <a:t>Discover unknown relationships to ensure thorough migration</a:t>
            </a:r>
          </a:p>
          <a:p>
            <a:pPr marL="347472" lvl="2" indent="-342900">
              <a:lnSpc>
                <a:spcPct val="90000"/>
              </a:lnSpc>
              <a:spcAft>
                <a:spcPts val="300"/>
              </a:spcAft>
            </a:pPr>
            <a:r>
              <a:rPr lang="en-US" sz="1800" dirty="0"/>
              <a:t>Intelligent right-sizing</a:t>
            </a:r>
          </a:p>
          <a:p>
            <a:pPr marL="804584" lvl="4" indent="-342900">
              <a:lnSpc>
                <a:spcPct val="90000"/>
              </a:lnSpc>
              <a:spcBef>
                <a:spcPts val="0"/>
              </a:spcBef>
              <a:spcAft>
                <a:spcPts val="300"/>
              </a:spcAft>
            </a:pPr>
            <a:r>
              <a:rPr lang="en-US" sz="1400" dirty="0"/>
              <a:t>Recommendations for Azure series targeting indicated utilization (95% default)</a:t>
            </a:r>
          </a:p>
          <a:p>
            <a:pPr marL="347472" lvl="2" indent="-342900">
              <a:lnSpc>
                <a:spcPct val="90000"/>
              </a:lnSpc>
              <a:spcAft>
                <a:spcPts val="300"/>
              </a:spcAft>
            </a:pPr>
            <a:r>
              <a:rPr lang="en-US" sz="1800" dirty="0"/>
              <a:t>Cost analysis</a:t>
            </a:r>
          </a:p>
          <a:p>
            <a:pPr marL="804584" lvl="4" indent="-342900">
              <a:lnSpc>
                <a:spcPct val="90000"/>
              </a:lnSpc>
              <a:spcBef>
                <a:spcPts val="0"/>
              </a:spcBef>
              <a:spcAft>
                <a:spcPts val="300"/>
              </a:spcAft>
            </a:pPr>
            <a:r>
              <a:rPr lang="en-US" sz="1400" dirty="0"/>
              <a:t>Application group cost analysis for superior budgeting</a:t>
            </a:r>
          </a:p>
          <a:p>
            <a:pPr marL="804584" lvl="4" indent="-342900">
              <a:lnSpc>
                <a:spcPct val="90000"/>
              </a:lnSpc>
              <a:spcBef>
                <a:spcPts val="0"/>
              </a:spcBef>
              <a:spcAft>
                <a:spcPts val="300"/>
              </a:spcAft>
            </a:pPr>
            <a:r>
              <a:rPr lang="en-US" sz="1400" dirty="0"/>
              <a:t>Region and currency specific</a:t>
            </a:r>
          </a:p>
          <a:p>
            <a:pPr marL="804584" lvl="4" indent="-342900">
              <a:lnSpc>
                <a:spcPct val="90000"/>
              </a:lnSpc>
              <a:spcBef>
                <a:spcPts val="0"/>
              </a:spcBef>
              <a:spcAft>
                <a:spcPts val="300"/>
              </a:spcAft>
            </a:pPr>
            <a:r>
              <a:rPr lang="en-US" sz="1400" dirty="0"/>
              <a:t>Enabled for Azure Hybrid Benefit for Windows Server</a:t>
            </a:r>
          </a:p>
          <a:p>
            <a:pPr marL="347472" lvl="2" indent="-342900">
              <a:lnSpc>
                <a:spcPct val="90000"/>
              </a:lnSpc>
              <a:spcAft>
                <a:spcPts val="300"/>
              </a:spcAft>
            </a:pPr>
            <a:r>
              <a:rPr lang="en-US" sz="1800" dirty="0"/>
              <a:t>Azure readiness</a:t>
            </a:r>
          </a:p>
          <a:p>
            <a:pPr marL="804584" lvl="4" indent="-342900">
              <a:lnSpc>
                <a:spcPct val="90000"/>
              </a:lnSpc>
              <a:spcBef>
                <a:spcPts val="0"/>
              </a:spcBef>
              <a:spcAft>
                <a:spcPts val="300"/>
              </a:spcAft>
            </a:pPr>
            <a:r>
              <a:rPr lang="en-US" sz="1400" dirty="0"/>
              <a:t>Deep assessment of virtual machines to determine Azure compatibility</a:t>
            </a:r>
          </a:p>
          <a:p>
            <a:pPr marL="804584" lvl="4" indent="-342900">
              <a:lnSpc>
                <a:spcPct val="90000"/>
              </a:lnSpc>
              <a:spcBef>
                <a:spcPts val="0"/>
              </a:spcBef>
              <a:spcAft>
                <a:spcPts val="300"/>
              </a:spcAft>
            </a:pPr>
            <a:r>
              <a:rPr lang="en-US" sz="1400" dirty="0"/>
              <a:t>Reporting on VM readiness, suggested configuration updates and migration recommendations</a:t>
            </a:r>
          </a:p>
          <a:p>
            <a:pPr marL="804584" lvl="4" indent="-342900">
              <a:lnSpc>
                <a:spcPct val="90000"/>
              </a:lnSpc>
              <a:spcBef>
                <a:spcPts val="0"/>
              </a:spcBef>
              <a:spcAft>
                <a:spcPts val="300"/>
              </a:spcAft>
            </a:pPr>
            <a:r>
              <a:rPr lang="en-US" sz="1400" dirty="0"/>
              <a:t>Azure Database Migration Service integration</a:t>
            </a:r>
          </a:p>
        </p:txBody>
      </p:sp>
    </p:spTree>
    <p:extLst>
      <p:ext uri="{BB962C8B-B14F-4D97-AF65-F5344CB8AC3E}">
        <p14:creationId xmlns:p14="http://schemas.microsoft.com/office/powerpoint/2010/main" val="1313107289"/>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65F056E-408C-435D-A886-B84AA42FA740}"/>
              </a:ext>
            </a:extLst>
          </p:cNvPr>
          <p:cNvPicPr>
            <a:picLocks noChangeAspect="1"/>
          </p:cNvPicPr>
          <p:nvPr/>
        </p:nvPicPr>
        <p:blipFill>
          <a:blip r:embed="rId3"/>
          <a:stretch>
            <a:fillRect/>
          </a:stretch>
        </p:blipFill>
        <p:spPr>
          <a:xfrm>
            <a:off x="6719419" y="1728122"/>
            <a:ext cx="5717056" cy="2544089"/>
          </a:xfrm>
          <a:custGeom>
            <a:avLst/>
            <a:gdLst>
              <a:gd name="connsiteX0" fmla="*/ 1159248 w 5604670"/>
              <a:gd name="connsiteY0" fmla="*/ 0 h 2501837"/>
              <a:gd name="connsiteX1" fmla="*/ 5604670 w 5604670"/>
              <a:gd name="connsiteY1" fmla="*/ 0 h 2501837"/>
              <a:gd name="connsiteX2" fmla="*/ 5604670 w 5604670"/>
              <a:gd name="connsiteY2" fmla="*/ 2501837 h 2501837"/>
              <a:gd name="connsiteX3" fmla="*/ 0 w 5604670"/>
              <a:gd name="connsiteY3" fmla="*/ 2501837 h 2501837"/>
            </a:gdLst>
            <a:ahLst/>
            <a:cxnLst>
              <a:cxn ang="0">
                <a:pos x="connsiteX0" y="connsiteY0"/>
              </a:cxn>
              <a:cxn ang="0">
                <a:pos x="connsiteX1" y="connsiteY1"/>
              </a:cxn>
              <a:cxn ang="0">
                <a:pos x="connsiteX2" y="connsiteY2"/>
              </a:cxn>
              <a:cxn ang="0">
                <a:pos x="connsiteX3" y="connsiteY3"/>
              </a:cxn>
            </a:cxnLst>
            <a:rect l="l" t="t" r="r" b="b"/>
            <a:pathLst>
              <a:path w="5604670" h="2501837">
                <a:moveTo>
                  <a:pt x="1159248" y="0"/>
                </a:moveTo>
                <a:lnTo>
                  <a:pt x="5604670" y="0"/>
                </a:lnTo>
                <a:lnTo>
                  <a:pt x="5604670" y="2501837"/>
                </a:lnTo>
                <a:lnTo>
                  <a:pt x="0" y="2501837"/>
                </a:lnTo>
                <a:close/>
              </a:path>
            </a:pathLst>
          </a:custGeom>
        </p:spPr>
      </p:pic>
      <p:pic>
        <p:nvPicPr>
          <p:cNvPr id="6" name="Picture 5">
            <a:extLst>
              <a:ext uri="{FF2B5EF4-FFF2-40B4-BE49-F238E27FC236}">
                <a16:creationId xmlns:a16="http://schemas.microsoft.com/office/drawing/2014/main" id="{B76190C5-1E5C-4AF2-8B04-D8981A545726}"/>
              </a:ext>
            </a:extLst>
          </p:cNvPr>
          <p:cNvPicPr>
            <a:picLocks noChangeAspect="1"/>
          </p:cNvPicPr>
          <p:nvPr/>
        </p:nvPicPr>
        <p:blipFill>
          <a:blip r:embed="rId4"/>
          <a:stretch>
            <a:fillRect/>
          </a:stretch>
        </p:blipFill>
        <p:spPr>
          <a:xfrm>
            <a:off x="4888150" y="4443855"/>
            <a:ext cx="7547321" cy="2550671"/>
          </a:xfrm>
          <a:custGeom>
            <a:avLst/>
            <a:gdLst>
              <a:gd name="connsiteX0" fmla="*/ 1717230 w 7400925"/>
              <a:gd name="connsiteY0" fmla="*/ 0 h 2500884"/>
              <a:gd name="connsiteX1" fmla="*/ 7400925 w 7400925"/>
              <a:gd name="connsiteY1" fmla="*/ 0 h 2500884"/>
              <a:gd name="connsiteX2" fmla="*/ 7400925 w 7400925"/>
              <a:gd name="connsiteY2" fmla="*/ 2500884 h 2500884"/>
              <a:gd name="connsiteX3" fmla="*/ 0 w 7400925"/>
              <a:gd name="connsiteY3" fmla="*/ 2500884 h 2500884"/>
              <a:gd name="connsiteX4" fmla="*/ 0 w 7400925"/>
              <a:gd name="connsiteY4" fmla="*/ 2500883 h 2500884"/>
              <a:gd name="connsiteX5" fmla="*/ 552186 w 7400925"/>
              <a:gd name="connsiteY5" fmla="*/ 2500883 h 2500884"/>
              <a:gd name="connsiteX6" fmla="*/ 558423 w 7400925"/>
              <a:gd name="connsiteY6" fmla="*/ 2500883 h 2500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00925" h="2500884">
                <a:moveTo>
                  <a:pt x="1717230" y="0"/>
                </a:moveTo>
                <a:lnTo>
                  <a:pt x="7400925" y="0"/>
                </a:lnTo>
                <a:lnTo>
                  <a:pt x="7400925" y="2500884"/>
                </a:lnTo>
                <a:lnTo>
                  <a:pt x="0" y="2500884"/>
                </a:lnTo>
                <a:lnTo>
                  <a:pt x="0" y="2500883"/>
                </a:lnTo>
                <a:lnTo>
                  <a:pt x="552186" y="2500883"/>
                </a:lnTo>
                <a:lnTo>
                  <a:pt x="558423" y="2500883"/>
                </a:lnTo>
                <a:close/>
              </a:path>
            </a:pathLst>
          </a:custGeom>
        </p:spPr>
      </p:pic>
      <p:sp>
        <p:nvSpPr>
          <p:cNvPr id="12" name="Title 11">
            <a:extLst>
              <a:ext uri="{FF2B5EF4-FFF2-40B4-BE49-F238E27FC236}">
                <a16:creationId xmlns:a16="http://schemas.microsoft.com/office/drawing/2014/main" id="{2B180DA6-0B9A-427C-B886-BDC31CE33303}"/>
              </a:ext>
            </a:extLst>
          </p:cNvPr>
          <p:cNvSpPr>
            <a:spLocks noGrp="1"/>
          </p:cNvSpPr>
          <p:nvPr>
            <p:ph type="title"/>
          </p:nvPr>
        </p:nvSpPr>
        <p:spPr>
          <a:xfrm>
            <a:off x="274637" y="182880"/>
            <a:ext cx="11582399" cy="771524"/>
          </a:xfrm>
        </p:spPr>
        <p:txBody>
          <a:bodyPr/>
          <a:lstStyle/>
          <a:p>
            <a:r>
              <a:rPr lang="it-IT"/>
              <a:t>Azure VM and server migration (via ASR)</a:t>
            </a:r>
            <a:endParaRPr lang="en-US"/>
          </a:p>
        </p:txBody>
      </p:sp>
      <p:sp>
        <p:nvSpPr>
          <p:cNvPr id="13" name="Text Placeholder 12">
            <a:extLst>
              <a:ext uri="{FF2B5EF4-FFF2-40B4-BE49-F238E27FC236}">
                <a16:creationId xmlns:a16="http://schemas.microsoft.com/office/drawing/2014/main" id="{F2A7CB47-425F-4F82-9442-BEC5B7CC083C}"/>
              </a:ext>
            </a:extLst>
          </p:cNvPr>
          <p:cNvSpPr>
            <a:spLocks noGrp="1"/>
          </p:cNvSpPr>
          <p:nvPr>
            <p:ph type="body" sz="quarter" idx="10"/>
          </p:nvPr>
        </p:nvSpPr>
        <p:spPr>
          <a:xfrm>
            <a:off x="274639" y="1212851"/>
            <a:ext cx="5257798" cy="4816703"/>
          </a:xfrm>
        </p:spPr>
        <p:txBody>
          <a:bodyPr/>
          <a:lstStyle/>
          <a:p>
            <a:pPr marL="347472" lvl="2" indent="-347472"/>
            <a:r>
              <a:rPr lang="en-US"/>
              <a:t>Flexible and powerful migration tools for anywhere to Azure migration </a:t>
            </a:r>
          </a:p>
          <a:p>
            <a:pPr marL="347472" lvl="2" indent="-347472"/>
            <a:r>
              <a:rPr lang="en-US"/>
              <a:t>Model start-up flow and configuration dependencies for concise application migration</a:t>
            </a:r>
          </a:p>
          <a:p>
            <a:pPr marL="347472" lvl="2" indent="-347472"/>
            <a:r>
              <a:rPr lang="en-US"/>
              <a:t>Built-in migration testing to ensure expected results</a:t>
            </a:r>
          </a:p>
          <a:p>
            <a:pPr marL="347472" lvl="2" indent="-347472"/>
            <a:r>
              <a:rPr lang="en-US"/>
              <a:t>Warm migration with no long outages</a:t>
            </a:r>
          </a:p>
          <a:p>
            <a:pPr marL="347472" lvl="2" indent="-347472"/>
            <a:r>
              <a:rPr lang="en-US"/>
              <a:t>Advanced monitoring and analytics enable you to manage performance and utilization</a:t>
            </a:r>
          </a:p>
          <a:p>
            <a:pPr marL="347472" lvl="2" indent="-347472"/>
            <a:r>
              <a:rPr lang="en-US"/>
              <a:t>Built into Azure Migrate* </a:t>
            </a:r>
          </a:p>
          <a:p>
            <a:pPr marL="0" lvl="2" indent="0">
              <a:buNone/>
            </a:pPr>
            <a:endParaRPr lang="en-US"/>
          </a:p>
        </p:txBody>
      </p:sp>
      <p:sp>
        <p:nvSpPr>
          <p:cNvPr id="16" name="TextBox 15">
            <a:extLst>
              <a:ext uri="{FF2B5EF4-FFF2-40B4-BE49-F238E27FC236}">
                <a16:creationId xmlns:a16="http://schemas.microsoft.com/office/drawing/2014/main" id="{C8F55A99-1B8D-483C-89F4-19BE2079AC5C}"/>
              </a:ext>
            </a:extLst>
          </p:cNvPr>
          <p:cNvSpPr txBox="1"/>
          <p:nvPr/>
        </p:nvSpPr>
        <p:spPr>
          <a:xfrm>
            <a:off x="198437" y="6725463"/>
            <a:ext cx="1085554" cy="276999"/>
          </a:xfrm>
          <a:prstGeom prst="rect">
            <a:avLst/>
          </a:prstGeom>
          <a:noFill/>
        </p:spPr>
        <p:txBody>
          <a:bodyPr wrap="none" rtlCol="0">
            <a:spAutoFit/>
          </a:bodyPr>
          <a:lstStyle/>
          <a:p>
            <a:r>
              <a:rPr lang="en-US" sz="1200">
                <a:solidFill>
                  <a:srgbClr val="505050"/>
                </a:solidFill>
              </a:rPr>
              <a:t>*Coming Soon</a:t>
            </a:r>
          </a:p>
        </p:txBody>
      </p:sp>
      <p:sp>
        <p:nvSpPr>
          <p:cNvPr id="2" name="Rectangle 1">
            <a:extLst>
              <a:ext uri="{FF2B5EF4-FFF2-40B4-BE49-F238E27FC236}">
                <a16:creationId xmlns:a16="http://schemas.microsoft.com/office/drawing/2014/main" id="{5EBF7032-6BD1-40AA-82F4-B3CFDCF3B1E6}"/>
              </a:ext>
            </a:extLst>
          </p:cNvPr>
          <p:cNvSpPr/>
          <p:nvPr/>
        </p:nvSpPr>
        <p:spPr>
          <a:xfrm>
            <a:off x="460201" y="6008176"/>
            <a:ext cx="3545779" cy="369332"/>
          </a:xfrm>
          <a:prstGeom prst="rect">
            <a:avLst/>
          </a:prstGeom>
        </p:spPr>
        <p:txBody>
          <a:bodyPr wrap="none">
            <a:spAutoFit/>
          </a:bodyPr>
          <a:lstStyle/>
          <a:p>
            <a:r>
              <a:rPr lang="en-US" dirty="0">
                <a:solidFill>
                  <a:schemeClr val="bg1">
                    <a:lumMod val="40000"/>
                    <a:lumOff val="60000"/>
                  </a:schemeClr>
                </a:solidFill>
              </a:rPr>
              <a:t>http://aka.ms/asr-dp-hyperv-doc</a:t>
            </a:r>
          </a:p>
        </p:txBody>
      </p:sp>
    </p:spTree>
    <p:extLst>
      <p:ext uri="{BB962C8B-B14F-4D97-AF65-F5344CB8AC3E}">
        <p14:creationId xmlns:p14="http://schemas.microsoft.com/office/powerpoint/2010/main" val="836937445"/>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1480AF46-E80E-42AC-BB00-6EA4004FF59C}"/>
              </a:ext>
            </a:extLst>
          </p:cNvPr>
          <p:cNvSpPr>
            <a:spLocks noGrp="1"/>
          </p:cNvSpPr>
          <p:nvPr>
            <p:ph type="title"/>
          </p:nvPr>
        </p:nvSpPr>
        <p:spPr>
          <a:xfrm>
            <a:off x="274638" y="182880"/>
            <a:ext cx="5837468" cy="2173458"/>
          </a:xfrm>
        </p:spPr>
        <p:txBody>
          <a:bodyPr/>
          <a:lstStyle/>
          <a:p>
            <a:r>
              <a:rPr lang="en-US"/>
              <a:t>Cost optimization and efficiency (via </a:t>
            </a:r>
            <a:r>
              <a:rPr lang="en-US" err="1"/>
              <a:t>Cloudyn</a:t>
            </a:r>
            <a:r>
              <a:rPr lang="en-US"/>
              <a:t>)</a:t>
            </a:r>
          </a:p>
        </p:txBody>
      </p:sp>
      <p:sp>
        <p:nvSpPr>
          <p:cNvPr id="14" name="Text Placeholder 13">
            <a:extLst>
              <a:ext uri="{FF2B5EF4-FFF2-40B4-BE49-F238E27FC236}">
                <a16:creationId xmlns:a16="http://schemas.microsoft.com/office/drawing/2014/main" id="{F4D63920-2FBE-4A8A-B53B-95060837A13A}"/>
              </a:ext>
            </a:extLst>
          </p:cNvPr>
          <p:cNvSpPr>
            <a:spLocks noGrp="1"/>
          </p:cNvSpPr>
          <p:nvPr>
            <p:ph type="body" sz="quarter" idx="10"/>
          </p:nvPr>
        </p:nvSpPr>
        <p:spPr>
          <a:xfrm>
            <a:off x="274639" y="2252193"/>
            <a:ext cx="4106292" cy="3046988"/>
          </a:xfrm>
        </p:spPr>
        <p:txBody>
          <a:bodyPr/>
          <a:lstStyle/>
          <a:p>
            <a:pPr marL="347472" lvl="2" indent="-347472"/>
            <a:r>
              <a:rPr lang="en-US" dirty="0"/>
              <a:t>Visibility into resource costs</a:t>
            </a:r>
          </a:p>
          <a:p>
            <a:pPr marL="347472" lvl="2" indent="-347472"/>
            <a:r>
              <a:rPr lang="en-US" dirty="0"/>
              <a:t>Visibility into application and departmental costs</a:t>
            </a:r>
          </a:p>
          <a:p>
            <a:pPr marL="347472" lvl="2" indent="-347472"/>
            <a:r>
              <a:rPr lang="en-US" dirty="0"/>
              <a:t>Budgeting</a:t>
            </a:r>
          </a:p>
          <a:p>
            <a:pPr marL="347472" lvl="2" indent="-347472"/>
            <a:r>
              <a:rPr lang="en-US" dirty="0"/>
              <a:t>Cost optimization with right-sizing guidance</a:t>
            </a:r>
          </a:p>
          <a:p>
            <a:pPr marL="347472" lvl="2" indent="-347472"/>
            <a:r>
              <a:rPr lang="en-US" dirty="0"/>
              <a:t>Free to all Enterprise Agreement customers</a:t>
            </a:r>
          </a:p>
        </p:txBody>
      </p:sp>
      <p:pic>
        <p:nvPicPr>
          <p:cNvPr id="10" name="Picture 9">
            <a:extLst>
              <a:ext uri="{FF2B5EF4-FFF2-40B4-BE49-F238E27FC236}">
                <a16:creationId xmlns:a16="http://schemas.microsoft.com/office/drawing/2014/main" id="{434FC8AE-FDDE-49EA-B002-6671C749F54E}"/>
              </a:ext>
            </a:extLst>
          </p:cNvPr>
          <p:cNvPicPr>
            <a:picLocks noChangeAspect="1"/>
          </p:cNvPicPr>
          <p:nvPr/>
        </p:nvPicPr>
        <p:blipFill>
          <a:blip r:embed="rId3"/>
          <a:stretch>
            <a:fillRect/>
          </a:stretch>
        </p:blipFill>
        <p:spPr>
          <a:xfrm>
            <a:off x="6069012" y="-9526"/>
            <a:ext cx="6335714" cy="2581567"/>
          </a:xfrm>
          <a:prstGeom prst="rect">
            <a:avLst/>
          </a:prstGeom>
          <a:ln>
            <a:solidFill>
              <a:schemeClr val="tx1"/>
            </a:solidFill>
          </a:ln>
        </p:spPr>
      </p:pic>
      <p:pic>
        <p:nvPicPr>
          <p:cNvPr id="12" name="Picture 11">
            <a:extLst>
              <a:ext uri="{FF2B5EF4-FFF2-40B4-BE49-F238E27FC236}">
                <a16:creationId xmlns:a16="http://schemas.microsoft.com/office/drawing/2014/main" id="{CFC79F10-3956-4432-A9AC-9DE6AC28BEB2}"/>
              </a:ext>
            </a:extLst>
          </p:cNvPr>
          <p:cNvPicPr/>
          <p:nvPr/>
        </p:nvPicPr>
        <p:blipFill>
          <a:blip r:embed="rId4"/>
          <a:stretch>
            <a:fillRect/>
          </a:stretch>
        </p:blipFill>
        <p:spPr bwMode="auto">
          <a:xfrm>
            <a:off x="6696075" y="1495841"/>
            <a:ext cx="5730876" cy="2893997"/>
          </a:xfrm>
          <a:prstGeom prst="rect">
            <a:avLst/>
          </a:prstGeom>
          <a:noFill/>
          <a:ln>
            <a:solidFill>
              <a:schemeClr val="tx1"/>
            </a:solidFill>
          </a:ln>
        </p:spPr>
      </p:pic>
      <p:pic>
        <p:nvPicPr>
          <p:cNvPr id="15" name="Picture 14">
            <a:extLst>
              <a:ext uri="{FF2B5EF4-FFF2-40B4-BE49-F238E27FC236}">
                <a16:creationId xmlns:a16="http://schemas.microsoft.com/office/drawing/2014/main" id="{6ED93CDB-2888-4B33-BFF8-D64FEB97109C}"/>
              </a:ext>
            </a:extLst>
          </p:cNvPr>
          <p:cNvPicPr/>
          <p:nvPr/>
        </p:nvPicPr>
        <p:blipFill>
          <a:blip r:embed="rId5"/>
          <a:stretch>
            <a:fillRect/>
          </a:stretch>
        </p:blipFill>
        <p:spPr bwMode="auto">
          <a:xfrm>
            <a:off x="7411806" y="3686176"/>
            <a:ext cx="5013616" cy="2554286"/>
          </a:xfrm>
          <a:prstGeom prst="rect">
            <a:avLst/>
          </a:prstGeom>
          <a:noFill/>
          <a:ln>
            <a:solidFill>
              <a:schemeClr val="tx1"/>
            </a:solidFill>
          </a:ln>
        </p:spPr>
      </p:pic>
      <p:pic>
        <p:nvPicPr>
          <p:cNvPr id="16" name="Picture 15">
            <a:extLst>
              <a:ext uri="{FF2B5EF4-FFF2-40B4-BE49-F238E27FC236}">
                <a16:creationId xmlns:a16="http://schemas.microsoft.com/office/drawing/2014/main" id="{9093869F-1CA7-4632-8B6D-BC7757D88A1B}"/>
              </a:ext>
            </a:extLst>
          </p:cNvPr>
          <p:cNvPicPr/>
          <p:nvPr/>
        </p:nvPicPr>
        <p:blipFill>
          <a:blip r:embed="rId6"/>
          <a:stretch>
            <a:fillRect/>
          </a:stretch>
        </p:blipFill>
        <p:spPr>
          <a:xfrm>
            <a:off x="8151819" y="5045461"/>
            <a:ext cx="4279975" cy="1959278"/>
          </a:xfrm>
          <a:prstGeom prst="rect">
            <a:avLst/>
          </a:prstGeom>
          <a:ln>
            <a:solidFill>
              <a:schemeClr val="tx1"/>
            </a:solidFill>
          </a:ln>
        </p:spPr>
      </p:pic>
      <p:sp>
        <p:nvSpPr>
          <p:cNvPr id="17" name="Right Triangle 16">
            <a:extLst>
              <a:ext uri="{FF2B5EF4-FFF2-40B4-BE49-F238E27FC236}">
                <a16:creationId xmlns:a16="http://schemas.microsoft.com/office/drawing/2014/main" id="{FE15B804-5B55-4250-98EA-8A3EE30045D4}"/>
              </a:ext>
            </a:extLst>
          </p:cNvPr>
          <p:cNvSpPr/>
          <p:nvPr/>
        </p:nvSpPr>
        <p:spPr bwMode="auto">
          <a:xfrm>
            <a:off x="6046787" y="0"/>
            <a:ext cx="3259137" cy="7004739"/>
          </a:xfrm>
          <a:prstGeom prst="rtTriangl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2" descr="A screenshot of a laptop view of dashboard">
            <a:extLst>
              <a:ext uri="{FF2B5EF4-FFF2-40B4-BE49-F238E27FC236}">
                <a16:creationId xmlns:a16="http://schemas.microsoft.com/office/drawing/2014/main" id="{7735DE7C-588C-45AD-8B6C-7CDEBD6F86D7}"/>
              </a:ext>
            </a:extLst>
          </p:cNvPr>
          <p:cNvPicPr>
            <a:picLocks noChangeAspect="1"/>
          </p:cNvPicPr>
          <p:nvPr/>
        </p:nvPicPr>
        <p:blipFill>
          <a:blip r:embed="rId7"/>
          <a:stretch>
            <a:fillRect/>
          </a:stretch>
        </p:blipFill>
        <p:spPr>
          <a:xfrm>
            <a:off x="4338178" y="2291739"/>
            <a:ext cx="4766371" cy="3139932"/>
          </a:xfrm>
          <a:prstGeom prst="rect">
            <a:avLst/>
          </a:prstGeom>
        </p:spPr>
      </p:pic>
    </p:spTree>
    <p:extLst>
      <p:ext uri="{BB962C8B-B14F-4D97-AF65-F5344CB8AC3E}">
        <p14:creationId xmlns:p14="http://schemas.microsoft.com/office/powerpoint/2010/main" val="1127080071"/>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Table 24"/>
          <p:cNvGraphicFramePr>
            <a:graphicFrameLocks noGrp="1"/>
          </p:cNvGraphicFramePr>
          <p:nvPr>
            <p:extLst/>
          </p:nvPr>
        </p:nvGraphicFramePr>
        <p:xfrm>
          <a:off x="882" y="5041487"/>
          <a:ext cx="12426120" cy="1241641"/>
        </p:xfrm>
        <a:graphic>
          <a:graphicData uri="http://schemas.openxmlformats.org/drawingml/2006/table">
            <a:tbl>
              <a:tblPr firstRow="1" bandRow="1">
                <a:tableStyleId>{5C22544A-7EE6-4342-B048-85BDC9FD1C3A}</a:tableStyleId>
              </a:tblPr>
              <a:tblGrid>
                <a:gridCol w="2071020">
                  <a:extLst>
                    <a:ext uri="{9D8B030D-6E8A-4147-A177-3AD203B41FA5}">
                      <a16:colId xmlns:a16="http://schemas.microsoft.com/office/drawing/2014/main" val="2024039438"/>
                    </a:ext>
                  </a:extLst>
                </a:gridCol>
                <a:gridCol w="2071020">
                  <a:extLst>
                    <a:ext uri="{9D8B030D-6E8A-4147-A177-3AD203B41FA5}">
                      <a16:colId xmlns:a16="http://schemas.microsoft.com/office/drawing/2014/main" val="1763131861"/>
                    </a:ext>
                  </a:extLst>
                </a:gridCol>
                <a:gridCol w="2071020">
                  <a:extLst>
                    <a:ext uri="{9D8B030D-6E8A-4147-A177-3AD203B41FA5}">
                      <a16:colId xmlns:a16="http://schemas.microsoft.com/office/drawing/2014/main" val="3239252946"/>
                    </a:ext>
                  </a:extLst>
                </a:gridCol>
                <a:gridCol w="2071020">
                  <a:extLst>
                    <a:ext uri="{9D8B030D-6E8A-4147-A177-3AD203B41FA5}">
                      <a16:colId xmlns:a16="http://schemas.microsoft.com/office/drawing/2014/main" val="3586164370"/>
                    </a:ext>
                  </a:extLst>
                </a:gridCol>
                <a:gridCol w="2071020">
                  <a:extLst>
                    <a:ext uri="{9D8B030D-6E8A-4147-A177-3AD203B41FA5}">
                      <a16:colId xmlns:a16="http://schemas.microsoft.com/office/drawing/2014/main" val="3669794420"/>
                    </a:ext>
                  </a:extLst>
                </a:gridCol>
                <a:gridCol w="2071020">
                  <a:extLst>
                    <a:ext uri="{9D8B030D-6E8A-4147-A177-3AD203B41FA5}">
                      <a16:colId xmlns:a16="http://schemas.microsoft.com/office/drawing/2014/main" val="394692853"/>
                    </a:ext>
                  </a:extLst>
                </a:gridCol>
              </a:tblGrid>
              <a:tr h="1241641">
                <a:tc>
                  <a:txBody>
                    <a:bodyPr/>
                    <a:lstStyle/>
                    <a:p>
                      <a:endParaRPr lang="en-US" sz="1800"/>
                    </a:p>
                  </a:txBody>
                  <a:tcPr marL="93260" marR="93260" marT="46630" marB="4663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800"/>
                    </a:p>
                  </a:txBody>
                  <a:tcPr marL="93260" marR="93260" marT="46630" marB="4663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800"/>
                    </a:p>
                  </a:txBody>
                  <a:tcPr marL="93260" marR="93260" marT="46630" marB="4663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800"/>
                    </a:p>
                  </a:txBody>
                  <a:tcPr marL="93260" marR="93260" marT="46630" marB="4663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800"/>
                    </a:p>
                  </a:txBody>
                  <a:tcPr marL="93260" marR="93260" marT="46630" marB="4663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800"/>
                    </a:p>
                  </a:txBody>
                  <a:tcPr marL="93260" marR="93260" marT="46630" marB="4663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59265169"/>
                  </a:ext>
                </a:extLst>
              </a:tr>
            </a:tbl>
          </a:graphicData>
        </a:graphic>
      </p:graphicFrame>
      <p:sp>
        <p:nvSpPr>
          <p:cNvPr id="4" name="Title 3">
            <a:extLst>
              <a:ext uri="{FF2B5EF4-FFF2-40B4-BE49-F238E27FC236}">
                <a16:creationId xmlns:a16="http://schemas.microsoft.com/office/drawing/2014/main" id="{4A31C97F-864A-41A1-9FC9-4F026DF173B4}"/>
              </a:ext>
            </a:extLst>
          </p:cNvPr>
          <p:cNvSpPr>
            <a:spLocks noGrp="1"/>
          </p:cNvSpPr>
          <p:nvPr>
            <p:ph type="title"/>
          </p:nvPr>
        </p:nvSpPr>
        <p:spPr>
          <a:xfrm>
            <a:off x="274638" y="182880"/>
            <a:ext cx="9731210" cy="1780780"/>
          </a:xfrm>
        </p:spPr>
        <p:txBody>
          <a:bodyPr/>
          <a:lstStyle/>
          <a:p>
            <a:r>
              <a:rPr lang="en-US"/>
              <a:t>Enterprise Linux cloud infrastructure</a:t>
            </a:r>
            <a:br>
              <a:rPr lang="en-US"/>
            </a:br>
            <a:r>
              <a:rPr lang="en-US" sz="2800" b="1">
                <a:solidFill>
                  <a:schemeClr val="accent1"/>
                </a:solidFill>
              </a:rPr>
              <a:t>With Red Hat  </a:t>
            </a:r>
          </a:p>
        </p:txBody>
      </p:sp>
      <p:sp>
        <p:nvSpPr>
          <p:cNvPr id="29" name="Text Placeholder 4"/>
          <p:cNvSpPr txBox="1">
            <a:spLocks/>
          </p:cNvSpPr>
          <p:nvPr/>
        </p:nvSpPr>
        <p:spPr>
          <a:xfrm>
            <a:off x="4461002" y="2378010"/>
            <a:ext cx="6706162" cy="2184378"/>
          </a:xfrm>
          <a:prstGeom prst="rect">
            <a:avLst/>
          </a:prstGeom>
          <a:solidFill>
            <a:schemeClr val="tx1">
              <a:lumMod val="95000"/>
            </a:schemeClr>
          </a:solidFill>
          <a:ln>
            <a:noFill/>
          </a:ln>
        </p:spPr>
        <p:txBody>
          <a:bodyPr vert="horz" lIns="139891" tIns="182880" rIns="139891" bIns="139891" rtlCol="0" anchor="t">
            <a:noAutofit/>
          </a:bodyPr>
          <a:lstStyle>
            <a:lvl1pPr marL="0" indent="0" algn="l" defTabSz="914400" rtl="0" eaLnBrk="1" latinLnBrk="0" hangingPunct="1">
              <a:lnSpc>
                <a:spcPct val="100000"/>
              </a:lnSpc>
              <a:spcBef>
                <a:spcPts val="600"/>
              </a:spcBef>
              <a:spcAft>
                <a:spcPts val="0"/>
              </a:spcAft>
              <a:buFont typeface="Arial" panose="020B0604020202020204" pitchFamily="34" charset="0"/>
              <a:buNone/>
              <a:defRPr sz="2400" kern="1200" spc="-30" baseline="0">
                <a:solidFill>
                  <a:schemeClr val="tx2"/>
                </a:solidFill>
                <a:latin typeface="Segoe UI Light" panose="020B0502040204020203" pitchFamily="34" charset="0"/>
                <a:ea typeface="+mn-ea"/>
                <a:cs typeface="Segoe UI Light" panose="020B0502040204020203" pitchFamily="34" charset="0"/>
              </a:defRPr>
            </a:lvl1pPr>
            <a:lvl2pPr marL="731520" indent="-274320" algn="l" defTabSz="914400" rtl="0" eaLnBrk="1" latinLnBrk="0" hangingPunct="1">
              <a:lnSpc>
                <a:spcPct val="100000"/>
              </a:lnSpc>
              <a:spcBef>
                <a:spcPts val="600"/>
              </a:spcBef>
              <a:buClr>
                <a:schemeClr val="tx2"/>
              </a:buClr>
              <a:buSzPct val="75000"/>
              <a:buFont typeface="Wingdings" panose="05000000000000000000" pitchFamily="2" charset="2"/>
              <a:buChar char="§"/>
              <a:defRPr sz="2000" kern="1200" spc="-10" baseline="0">
                <a:solidFill>
                  <a:schemeClr val="tx2"/>
                </a:solidFill>
                <a:latin typeface="Segoe UI Light" panose="020B0502040204020203" pitchFamily="34" charset="0"/>
                <a:ea typeface="+mn-ea"/>
                <a:cs typeface="Segoe UI Light" panose="020B0502040204020203" pitchFamily="34" charset="0"/>
              </a:defRPr>
            </a:lvl2pPr>
            <a:lvl3pPr marL="914400" indent="0" algn="l" defTabSz="914400" rtl="0" eaLnBrk="1" latinLnBrk="0" hangingPunct="1">
              <a:lnSpc>
                <a:spcPct val="100000"/>
              </a:lnSpc>
              <a:spcBef>
                <a:spcPts val="1000"/>
              </a:spcBef>
              <a:buFont typeface="Arial" panose="020B0604020202020204" pitchFamily="34" charset="0"/>
              <a:buNone/>
              <a:defRPr sz="1800" kern="1200">
                <a:solidFill>
                  <a:schemeClr val="tx2"/>
                </a:solidFill>
                <a:latin typeface="Segoe UI" panose="020B0502040204020203" pitchFamily="34" charset="0"/>
                <a:ea typeface="+mn-ea"/>
                <a:cs typeface="Segoe UI" panose="020B0502040204020203" pitchFamily="34" charset="0"/>
              </a:defRPr>
            </a:lvl3pPr>
            <a:lvl4pPr marL="1371600" indent="0" algn="l" defTabSz="914400" rtl="0" eaLnBrk="1" latinLnBrk="0" hangingPunct="1">
              <a:lnSpc>
                <a:spcPct val="100000"/>
              </a:lnSpc>
              <a:spcBef>
                <a:spcPts val="1000"/>
              </a:spcBef>
              <a:buFont typeface="Arial" panose="020B0604020202020204" pitchFamily="34" charset="0"/>
              <a:buNone/>
              <a:defRPr sz="1600" kern="1200">
                <a:solidFill>
                  <a:schemeClr val="tx2"/>
                </a:solidFill>
                <a:latin typeface="Segoe UI" panose="020B0502040204020203" pitchFamily="34" charset="0"/>
                <a:ea typeface="+mn-ea"/>
                <a:cs typeface="Segoe UI" panose="020B0502040204020203" pitchFamily="34" charset="0"/>
              </a:defRPr>
            </a:lvl4pPr>
            <a:lvl5pPr marL="1828800" indent="0" algn="l" defTabSz="914400" rtl="0" eaLnBrk="1" latinLnBrk="0" hangingPunct="1">
              <a:lnSpc>
                <a:spcPct val="100000"/>
              </a:lnSpc>
              <a:spcBef>
                <a:spcPts val="1000"/>
              </a:spcBef>
              <a:buFont typeface="Arial" panose="020B0604020202020204" pitchFamily="34" charset="0"/>
              <a:buNone/>
              <a:defRPr sz="1400" kern="1200">
                <a:solidFill>
                  <a:schemeClr val="tx2"/>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32597">
              <a:spcBef>
                <a:spcPts val="612"/>
              </a:spcBef>
              <a:spcAft>
                <a:spcPts val="600"/>
              </a:spcAft>
              <a:defRPr/>
            </a:pPr>
            <a:r>
              <a:rPr lang="en-US" sz="2000" spc="-31">
                <a:solidFill>
                  <a:srgbClr val="505050"/>
                </a:solidFill>
                <a:latin typeface="Segoe UI"/>
              </a:rPr>
              <a:t>Enterprise grade support for all popular Linux distributions</a:t>
            </a:r>
          </a:p>
          <a:p>
            <a:pPr defTabSz="932597">
              <a:spcBef>
                <a:spcPts val="612"/>
              </a:spcBef>
              <a:spcAft>
                <a:spcPts val="600"/>
              </a:spcAft>
              <a:defRPr/>
            </a:pPr>
            <a:r>
              <a:rPr lang="en-US" sz="2000" spc="-31">
                <a:solidFill>
                  <a:srgbClr val="505050"/>
                </a:solidFill>
                <a:latin typeface="Segoe UI"/>
              </a:rPr>
              <a:t>Unique industry leading framework for hybrid implementation</a:t>
            </a:r>
          </a:p>
          <a:p>
            <a:pPr defTabSz="932597">
              <a:spcBef>
                <a:spcPts val="612"/>
              </a:spcBef>
              <a:spcAft>
                <a:spcPts val="600"/>
              </a:spcAft>
              <a:defRPr/>
            </a:pPr>
            <a:r>
              <a:rPr lang="en-US" sz="2000" spc="-31">
                <a:solidFill>
                  <a:srgbClr val="505050"/>
                </a:solidFill>
                <a:latin typeface="Segoe UI"/>
              </a:rPr>
              <a:t>Comprehensive Red Hat support with engineers co-located in Azure support centers</a:t>
            </a:r>
            <a:endParaRPr lang="en-US" sz="2000" b="1" i="1" spc="-31">
              <a:solidFill>
                <a:srgbClr val="505050"/>
              </a:solidFill>
              <a:latin typeface="Segoe UI"/>
            </a:endParaRPr>
          </a:p>
        </p:txBody>
      </p:sp>
      <p:pic>
        <p:nvPicPr>
          <p:cNvPr id="31" name="Picture 3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19742" y="365338"/>
            <a:ext cx="1855043" cy="598542"/>
          </a:xfrm>
          <a:prstGeom prst="rect">
            <a:avLst/>
          </a:prstGeom>
        </p:spPr>
      </p:pic>
      <p:sp>
        <p:nvSpPr>
          <p:cNvPr id="32" name="Rectangle 31"/>
          <p:cNvSpPr/>
          <p:nvPr/>
        </p:nvSpPr>
        <p:spPr>
          <a:xfrm>
            <a:off x="685" y="6269049"/>
            <a:ext cx="12435790" cy="382308"/>
          </a:xfrm>
          <a:prstGeom prst="rect">
            <a:avLst/>
          </a:prstGeom>
          <a:solidFill>
            <a:schemeClr val="accent2"/>
          </a:solidFill>
        </p:spPr>
        <p:txBody>
          <a:bodyPr wrap="square">
            <a:spAutoFit/>
          </a:bodyPr>
          <a:lstStyle/>
          <a:p>
            <a:pPr algn="ctr" defTabSz="932597">
              <a:defRPr/>
            </a:pPr>
            <a:r>
              <a:rPr lang="en-US" sz="1836" kern="0" spc="-10">
                <a:solidFill>
                  <a:srgbClr val="FFFFFF"/>
                </a:solidFill>
                <a:cs typeface="Segoe UI" panose="020B0502040204020203" pitchFamily="34" charset="0"/>
              </a:rPr>
              <a:t>You have already bought Red Hat – find out how to run it on Azure! </a:t>
            </a:r>
          </a:p>
        </p:txBody>
      </p:sp>
      <p:sp>
        <p:nvSpPr>
          <p:cNvPr id="33" name="Rectangle 32"/>
          <p:cNvSpPr/>
          <p:nvPr/>
        </p:nvSpPr>
        <p:spPr>
          <a:xfrm rot="5400000">
            <a:off x="-329295" y="633107"/>
            <a:ext cx="596866" cy="6132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kern="0">
              <a:solidFill>
                <a:srgbClr val="0078D7"/>
              </a:solidFill>
            </a:endParaRPr>
          </a:p>
        </p:txBody>
      </p:sp>
      <p:pic>
        <p:nvPicPr>
          <p:cNvPr id="35" name="Picture 3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58050" y="5389369"/>
            <a:ext cx="1025864" cy="518446"/>
          </a:xfrm>
          <a:prstGeom prst="rect">
            <a:avLst/>
          </a:prstGeom>
        </p:spPr>
      </p:pic>
      <p:pic>
        <p:nvPicPr>
          <p:cNvPr id="38" name="Picture 3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96288" y="5406063"/>
            <a:ext cx="1585426" cy="471342"/>
          </a:xfrm>
          <a:prstGeom prst="rect">
            <a:avLst/>
          </a:prstGeom>
        </p:spPr>
      </p:pic>
      <p:pic>
        <p:nvPicPr>
          <p:cNvPr id="39" name="Picture 38" descr="University of Tokyo - Wikipedia, the free encyclopedia"/>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87621" y="5469917"/>
            <a:ext cx="1585426" cy="412212"/>
          </a:xfrm>
          <a:prstGeom prst="rect">
            <a:avLst/>
          </a:prstGeom>
        </p:spPr>
      </p:pic>
      <p:pic>
        <p:nvPicPr>
          <p:cNvPr id="40" name="Picture 2" descr="http://s3-eu-west-1.amazonaws.com/rankia/images/valoraciones/0015/9679/pacifico-seguros.jpg?140378168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630119" y="5128803"/>
            <a:ext cx="932603" cy="9326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 name="Rectangle 41"/>
          <p:cNvSpPr/>
          <p:nvPr/>
        </p:nvSpPr>
        <p:spPr>
          <a:xfrm>
            <a:off x="1110501" y="1639849"/>
            <a:ext cx="2847190" cy="406265"/>
          </a:xfrm>
          <a:prstGeom prst="rect">
            <a:avLst/>
          </a:prstGeom>
        </p:spPr>
        <p:txBody>
          <a:bodyPr wrap="none">
            <a:spAutoFit/>
          </a:bodyPr>
          <a:lstStyle/>
          <a:p>
            <a:pPr defTabSz="932597">
              <a:spcBef>
                <a:spcPts val="612"/>
              </a:spcBef>
              <a:defRPr/>
            </a:pPr>
            <a:r>
              <a:rPr lang="en-US" sz="2000" kern="0" spc="-31">
                <a:solidFill>
                  <a:srgbClr val="505050"/>
                </a:solidFill>
                <a:cs typeface="Segoe UI" panose="020B0502040204020203" pitchFamily="34" charset="0"/>
              </a:rPr>
              <a:t>Microsoft Azure offers…</a:t>
            </a:r>
          </a:p>
        </p:txBody>
      </p:sp>
      <p:cxnSp>
        <p:nvCxnSpPr>
          <p:cNvPr id="48" name="Straight Connector 47"/>
          <p:cNvCxnSpPr/>
          <p:nvPr/>
        </p:nvCxnSpPr>
        <p:spPr>
          <a:xfrm>
            <a:off x="685" y="5041487"/>
            <a:ext cx="12434908" cy="14080"/>
          </a:xfrm>
          <a:prstGeom prst="line">
            <a:avLst/>
          </a:prstGeom>
          <a:ln w="28575">
            <a:solidFill>
              <a:schemeClr val="accent2"/>
            </a:solidFill>
          </a:ln>
        </p:spPr>
        <p:style>
          <a:lnRef idx="1">
            <a:schemeClr val="accent5"/>
          </a:lnRef>
          <a:fillRef idx="0">
            <a:schemeClr val="accent5"/>
          </a:fillRef>
          <a:effectRef idx="0">
            <a:schemeClr val="accent5"/>
          </a:effectRef>
          <a:fontRef idx="minor">
            <a:schemeClr val="tx1"/>
          </a:fontRef>
        </p:style>
      </p:cxnSp>
      <p:pic>
        <p:nvPicPr>
          <p:cNvPr id="23" name="Picture 2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534096" y="5534666"/>
            <a:ext cx="1302285" cy="373041"/>
          </a:xfrm>
          <a:prstGeom prst="rect">
            <a:avLst/>
          </a:prstGeom>
        </p:spPr>
      </p:pic>
      <p:pic>
        <p:nvPicPr>
          <p:cNvPr id="2" name="Picture 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917927" y="5436196"/>
            <a:ext cx="1141396" cy="466302"/>
          </a:xfrm>
          <a:prstGeom prst="rect">
            <a:avLst/>
          </a:prstGeom>
        </p:spPr>
      </p:pic>
    </p:spTree>
    <p:extLst>
      <p:ext uri="{BB962C8B-B14F-4D97-AF65-F5344CB8AC3E}">
        <p14:creationId xmlns:p14="http://schemas.microsoft.com/office/powerpoint/2010/main" val="27119668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30000" decel="70000" fill="hold" grpId="0" nodeType="afterEffect">
                                  <p:stCondLst>
                                    <p:cond delay="0"/>
                                  </p:stCondLst>
                                  <p:childTnLst>
                                    <p:animMotion origin="layout" path="M 3.95833E-6 4.07407E-6 L 0.01914 4.07407E-6 " pathEditMode="relative" rAng="0" ptsTypes="AA">
                                      <p:cBhvr>
                                        <p:cTn id="6" dur="400" fill="hold"/>
                                        <p:tgtEl>
                                          <p:spTgt spid="33"/>
                                        </p:tgtEl>
                                        <p:attrNameLst>
                                          <p:attrName>ppt_x</p:attrName>
                                          <p:attrName>ppt_y</p:attrName>
                                        </p:attrNameLst>
                                      </p:cBhvr>
                                      <p:rCtr x="9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0" name="Picture 29"/>
          <p:cNvPicPr>
            <a:picLocks noChangeAspect="1"/>
          </p:cNvPicPr>
          <p:nvPr/>
        </p:nvPicPr>
        <p:blipFill>
          <a:blip r:embed="rId3"/>
          <a:stretch>
            <a:fillRect/>
          </a:stretch>
        </p:blipFill>
        <p:spPr>
          <a:xfrm>
            <a:off x="882" y="2708"/>
            <a:ext cx="7025603" cy="6989106"/>
          </a:xfrm>
          <a:prstGeom prst="rect">
            <a:avLst/>
          </a:prstGeom>
        </p:spPr>
      </p:pic>
      <p:sp>
        <p:nvSpPr>
          <p:cNvPr id="10" name="Rectangle 9"/>
          <p:cNvSpPr/>
          <p:nvPr/>
        </p:nvSpPr>
        <p:spPr bwMode="auto">
          <a:xfrm>
            <a:off x="-6906" y="3736"/>
            <a:ext cx="7033390" cy="6994525"/>
          </a:xfrm>
          <a:prstGeom prst="rect">
            <a:avLst/>
          </a:prstGeom>
          <a:solidFill>
            <a:schemeClr val="bg2">
              <a:alpha val="90000"/>
            </a:scheme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a:ln>
                <a:solidFill>
                  <a:sysClr val="windowText" lastClr="000000"/>
                </a:solidFill>
              </a:ln>
              <a:gradFill>
                <a:gsLst>
                  <a:gs pos="0">
                    <a:srgbClr val="FFFFFF"/>
                  </a:gs>
                  <a:gs pos="100000">
                    <a:srgbClr val="FFFFFF"/>
                  </a:gs>
                </a:gsLst>
                <a:lin ang="5400000" scaled="0"/>
              </a:gradFill>
              <a:ea typeface="Segoe UI" pitchFamily="34" charset="0"/>
              <a:cs typeface="Segoe UI" pitchFamily="34" charset="0"/>
            </a:endParaRPr>
          </a:p>
        </p:txBody>
      </p:sp>
      <p:sp>
        <p:nvSpPr>
          <p:cNvPr id="12" name="Text Placeholder 22"/>
          <p:cNvSpPr txBox="1">
            <a:spLocks/>
          </p:cNvSpPr>
          <p:nvPr/>
        </p:nvSpPr>
        <p:spPr>
          <a:xfrm>
            <a:off x="7650138" y="3451456"/>
            <a:ext cx="3053428" cy="738611"/>
          </a:xfrm>
          <a:prstGeom prst="rect">
            <a:avLst/>
          </a:prstGeom>
        </p:spPr>
        <p:txBody>
          <a:bodyPr wrap="square" lIns="91414" tIns="91414" rIns="91414" bIns="91414">
            <a:spAutoFit/>
          </a:bodyPr>
          <a:lstStyle>
            <a:defPPr>
              <a:defRPr lang="en-US"/>
            </a:defPPr>
            <a:lvl1pPr lvl="0" indent="0" algn="ctr" defTabSz="913505" fontAlgn="base">
              <a:lnSpc>
                <a:spcPct val="90000"/>
              </a:lnSpc>
              <a:spcBef>
                <a:spcPct val="20000"/>
              </a:spcBef>
              <a:spcAft>
                <a:spcPct val="0"/>
              </a:spcAft>
              <a:buSzPct val="90000"/>
              <a:buFontTx/>
              <a:buNone/>
              <a:defRPr baseline="0">
                <a:solidFill>
                  <a:srgbClr val="505050"/>
                </a:solidFill>
                <a:latin typeface="Segoe UI Semibold" panose="020B0702040204020203" pitchFamily="34" charset="0"/>
                <a:ea typeface="ＭＳ Ｐゴシック" charset="0"/>
                <a:cs typeface="Segoe UI Semibold" panose="020B0702040204020203" pitchFamily="34" charset="0"/>
              </a:defRPr>
            </a:lvl1pPr>
            <a:lvl2pPr marL="336145" indent="0" defTabSz="913505" fontAlgn="base">
              <a:lnSpc>
                <a:spcPct val="90000"/>
              </a:lnSpc>
              <a:spcBef>
                <a:spcPct val="20000"/>
              </a:spcBef>
              <a:spcAft>
                <a:spcPct val="0"/>
              </a:spcAft>
              <a:buSzPct val="90000"/>
              <a:buFontTx/>
              <a:buNone/>
              <a:defRPr sz="1400">
                <a:solidFill>
                  <a:schemeClr val="tx2"/>
                </a:solidFill>
                <a:ea typeface="ＭＳ Ｐゴシック" charset="0"/>
              </a:defRPr>
            </a:lvl2pPr>
            <a:lvl3pPr marL="560241" indent="0" defTabSz="913505" fontAlgn="base">
              <a:lnSpc>
                <a:spcPct val="90000"/>
              </a:lnSpc>
              <a:spcBef>
                <a:spcPct val="20000"/>
              </a:spcBef>
              <a:spcAft>
                <a:spcPct val="0"/>
              </a:spcAft>
              <a:buSzPct val="90000"/>
              <a:buFontTx/>
              <a:buNone/>
              <a:defRPr sz="1400">
                <a:solidFill>
                  <a:schemeClr val="tx2"/>
                </a:solidFill>
                <a:ea typeface="ＭＳ Ｐゴシック" charset="0"/>
              </a:defRPr>
            </a:lvl3pPr>
            <a:lvl4pPr marL="784338" indent="0" defTabSz="913505" fontAlgn="base">
              <a:lnSpc>
                <a:spcPct val="90000"/>
              </a:lnSpc>
              <a:spcBef>
                <a:spcPct val="20000"/>
              </a:spcBef>
              <a:spcAft>
                <a:spcPct val="0"/>
              </a:spcAft>
              <a:buSzPct val="90000"/>
              <a:buFontTx/>
              <a:buNone/>
              <a:defRPr sz="1400">
                <a:solidFill>
                  <a:schemeClr val="tx2"/>
                </a:solidFill>
                <a:ea typeface="ＭＳ Ｐゴシック" charset="0"/>
              </a:defRPr>
            </a:lvl4pPr>
            <a:lvl5pPr marL="1008434" indent="0" defTabSz="913505" fontAlgn="base">
              <a:lnSpc>
                <a:spcPct val="90000"/>
              </a:lnSpc>
              <a:spcBef>
                <a:spcPct val="20000"/>
              </a:spcBef>
              <a:spcAft>
                <a:spcPct val="0"/>
              </a:spcAft>
              <a:buSzPct val="90000"/>
              <a:buFontTx/>
              <a:buNone/>
              <a:defRPr sz="1400">
                <a:solidFill>
                  <a:schemeClr val="tx2"/>
                </a:solidFill>
                <a:ea typeface="ＭＳ Ｐゴシック" charset="0"/>
              </a:defRPr>
            </a:lvl5pPr>
            <a:lvl6pPr marL="2514931" indent="-228632" defTabSz="914523">
              <a:spcBef>
                <a:spcPct val="20000"/>
              </a:spcBef>
              <a:buFont typeface="Arial" pitchFamily="34" charset="0"/>
              <a:buChar char="•"/>
              <a:defRPr sz="1960"/>
            </a:lvl6pPr>
            <a:lvl7pPr marL="2972195" indent="-228632" defTabSz="914523">
              <a:spcBef>
                <a:spcPct val="20000"/>
              </a:spcBef>
              <a:buFont typeface="Arial" pitchFamily="34" charset="0"/>
              <a:buChar char="•"/>
              <a:defRPr sz="1960"/>
            </a:lvl7pPr>
            <a:lvl8pPr marL="3429454" indent="-228632" defTabSz="914523">
              <a:spcBef>
                <a:spcPct val="20000"/>
              </a:spcBef>
              <a:buFont typeface="Arial" pitchFamily="34" charset="0"/>
              <a:buChar char="•"/>
              <a:defRPr sz="1960"/>
            </a:lvl8pPr>
            <a:lvl9pPr marL="3886718" indent="-228632" defTabSz="914523">
              <a:spcBef>
                <a:spcPct val="20000"/>
              </a:spcBef>
              <a:buFont typeface="Arial" pitchFamily="34" charset="0"/>
              <a:buChar char="•"/>
              <a:defRPr sz="1960"/>
            </a:lvl9pPr>
          </a:lstStyle>
          <a:p>
            <a:pPr algn="l" defTabSz="931505">
              <a:lnSpc>
                <a:spcPct val="100000"/>
              </a:lnSpc>
              <a:spcBef>
                <a:spcPts val="0"/>
              </a:spcBef>
            </a:pPr>
            <a:r>
              <a:rPr lang="en-US">
                <a:latin typeface="Segoe UI" panose="020B0502040204020203" pitchFamily="34" charset="0"/>
                <a:ea typeface="Segoe UI" panose="020B0502040204020203" pitchFamily="34" charset="0"/>
                <a:cs typeface="Segoe UI" panose="020B0502040204020203" pitchFamily="34" charset="0"/>
              </a:rPr>
              <a:t>Accurate cost analysis of cloud versus on-premises</a:t>
            </a:r>
          </a:p>
        </p:txBody>
      </p:sp>
      <p:sp>
        <p:nvSpPr>
          <p:cNvPr id="13" name="Text Placeholder 22"/>
          <p:cNvSpPr txBox="1">
            <a:spLocks/>
          </p:cNvSpPr>
          <p:nvPr/>
        </p:nvSpPr>
        <p:spPr>
          <a:xfrm>
            <a:off x="7650138" y="4366648"/>
            <a:ext cx="2891105" cy="738611"/>
          </a:xfrm>
          <a:prstGeom prst="rect">
            <a:avLst/>
          </a:prstGeom>
        </p:spPr>
        <p:txBody>
          <a:bodyPr wrap="square" lIns="91414" tIns="91414" rIns="91414" bIns="91414">
            <a:spAutoFit/>
          </a:bodyPr>
          <a:lstStyle>
            <a:defPPr>
              <a:defRPr lang="en-US"/>
            </a:defPPr>
            <a:lvl1pPr lvl="0" indent="0" algn="ctr" defTabSz="913505" fontAlgn="base">
              <a:lnSpc>
                <a:spcPct val="90000"/>
              </a:lnSpc>
              <a:spcBef>
                <a:spcPct val="20000"/>
              </a:spcBef>
              <a:spcAft>
                <a:spcPct val="0"/>
              </a:spcAft>
              <a:buSzPct val="90000"/>
              <a:buFontTx/>
              <a:buNone/>
              <a:defRPr baseline="0">
                <a:solidFill>
                  <a:srgbClr val="505050"/>
                </a:solidFill>
                <a:latin typeface="Segoe UI Semibold" panose="020B0702040204020203" pitchFamily="34" charset="0"/>
                <a:ea typeface="ＭＳ Ｐゴシック" charset="0"/>
                <a:cs typeface="Segoe UI Semibold" panose="020B0702040204020203" pitchFamily="34" charset="0"/>
              </a:defRPr>
            </a:lvl1pPr>
            <a:lvl2pPr marL="336145" indent="0" defTabSz="913505" fontAlgn="base">
              <a:lnSpc>
                <a:spcPct val="90000"/>
              </a:lnSpc>
              <a:spcBef>
                <a:spcPct val="20000"/>
              </a:spcBef>
              <a:spcAft>
                <a:spcPct val="0"/>
              </a:spcAft>
              <a:buSzPct val="90000"/>
              <a:buFontTx/>
              <a:buNone/>
              <a:defRPr sz="1400">
                <a:solidFill>
                  <a:schemeClr val="tx2"/>
                </a:solidFill>
                <a:ea typeface="ＭＳ Ｐゴシック" charset="0"/>
              </a:defRPr>
            </a:lvl2pPr>
            <a:lvl3pPr marL="560241" indent="0" defTabSz="913505" fontAlgn="base">
              <a:lnSpc>
                <a:spcPct val="90000"/>
              </a:lnSpc>
              <a:spcBef>
                <a:spcPct val="20000"/>
              </a:spcBef>
              <a:spcAft>
                <a:spcPct val="0"/>
              </a:spcAft>
              <a:buSzPct val="90000"/>
              <a:buFontTx/>
              <a:buNone/>
              <a:defRPr sz="1400">
                <a:solidFill>
                  <a:schemeClr val="tx2"/>
                </a:solidFill>
                <a:ea typeface="ＭＳ Ｐゴシック" charset="0"/>
              </a:defRPr>
            </a:lvl3pPr>
            <a:lvl4pPr marL="784338" indent="0" defTabSz="913505" fontAlgn="base">
              <a:lnSpc>
                <a:spcPct val="90000"/>
              </a:lnSpc>
              <a:spcBef>
                <a:spcPct val="20000"/>
              </a:spcBef>
              <a:spcAft>
                <a:spcPct val="0"/>
              </a:spcAft>
              <a:buSzPct val="90000"/>
              <a:buFontTx/>
              <a:buNone/>
              <a:defRPr sz="1400">
                <a:solidFill>
                  <a:schemeClr val="tx2"/>
                </a:solidFill>
                <a:ea typeface="ＭＳ Ｐゴシック" charset="0"/>
              </a:defRPr>
            </a:lvl4pPr>
            <a:lvl5pPr marL="1008434" indent="0" defTabSz="913505" fontAlgn="base">
              <a:lnSpc>
                <a:spcPct val="90000"/>
              </a:lnSpc>
              <a:spcBef>
                <a:spcPct val="20000"/>
              </a:spcBef>
              <a:spcAft>
                <a:spcPct val="0"/>
              </a:spcAft>
              <a:buSzPct val="90000"/>
              <a:buFontTx/>
              <a:buNone/>
              <a:defRPr sz="1400">
                <a:solidFill>
                  <a:schemeClr val="tx2"/>
                </a:solidFill>
                <a:ea typeface="ＭＳ Ｐゴシック" charset="0"/>
              </a:defRPr>
            </a:lvl5pPr>
            <a:lvl6pPr marL="2514931" indent="-228632" defTabSz="914523">
              <a:spcBef>
                <a:spcPct val="20000"/>
              </a:spcBef>
              <a:buFont typeface="Arial" pitchFamily="34" charset="0"/>
              <a:buChar char="•"/>
              <a:defRPr sz="1960"/>
            </a:lvl6pPr>
            <a:lvl7pPr marL="2972195" indent="-228632" defTabSz="914523">
              <a:spcBef>
                <a:spcPct val="20000"/>
              </a:spcBef>
              <a:buFont typeface="Arial" pitchFamily="34" charset="0"/>
              <a:buChar char="•"/>
              <a:defRPr sz="1960"/>
            </a:lvl7pPr>
            <a:lvl8pPr marL="3429454" indent="-228632" defTabSz="914523">
              <a:spcBef>
                <a:spcPct val="20000"/>
              </a:spcBef>
              <a:buFont typeface="Arial" pitchFamily="34" charset="0"/>
              <a:buChar char="•"/>
              <a:defRPr sz="1960"/>
            </a:lvl8pPr>
            <a:lvl9pPr marL="3886718" indent="-228632" defTabSz="914523">
              <a:spcBef>
                <a:spcPct val="20000"/>
              </a:spcBef>
              <a:buFont typeface="Arial" pitchFamily="34" charset="0"/>
              <a:buChar char="•"/>
              <a:defRPr sz="1960"/>
            </a:lvl9pPr>
          </a:lstStyle>
          <a:p>
            <a:pPr algn="l" defTabSz="931505">
              <a:lnSpc>
                <a:spcPct val="100000"/>
              </a:lnSpc>
              <a:spcBef>
                <a:spcPts val="0"/>
              </a:spcBef>
            </a:pPr>
            <a:r>
              <a:rPr lang="en-US">
                <a:latin typeface="Segoe UI" panose="020B0502040204020203" pitchFamily="34" charset="0"/>
                <a:ea typeface="Segoe UI" panose="020B0502040204020203" pitchFamily="34" charset="0"/>
                <a:cs typeface="Segoe UI" panose="020B0502040204020203" pitchFamily="34" charset="0"/>
              </a:rPr>
              <a:t>It’s too complicated—where even to begin?</a:t>
            </a:r>
          </a:p>
        </p:txBody>
      </p:sp>
      <p:sp>
        <p:nvSpPr>
          <p:cNvPr id="14" name="Text Placeholder 22"/>
          <p:cNvSpPr txBox="1">
            <a:spLocks/>
          </p:cNvSpPr>
          <p:nvPr/>
        </p:nvSpPr>
        <p:spPr>
          <a:xfrm>
            <a:off x="7650137" y="5307319"/>
            <a:ext cx="3902059" cy="738611"/>
          </a:xfrm>
          <a:prstGeom prst="rect">
            <a:avLst/>
          </a:prstGeom>
        </p:spPr>
        <p:txBody>
          <a:bodyPr wrap="square" lIns="91414" tIns="91414" rIns="91414" bIns="91414">
            <a:spAutoFit/>
          </a:bodyPr>
          <a:lstStyle>
            <a:defPPr>
              <a:defRPr lang="en-US"/>
            </a:defPPr>
            <a:lvl1pPr lvl="0" indent="0" algn="ctr" defTabSz="931684" fontAlgn="base">
              <a:lnSpc>
                <a:spcPct val="90000"/>
              </a:lnSpc>
              <a:spcBef>
                <a:spcPct val="20000"/>
              </a:spcBef>
              <a:spcAft>
                <a:spcPct val="0"/>
              </a:spcAft>
              <a:buSzPct val="90000"/>
              <a:buFontTx/>
              <a:buNone/>
              <a:defRPr sz="1400" baseline="0">
                <a:solidFill>
                  <a:srgbClr val="969696"/>
                </a:solidFill>
                <a:latin typeface="Segoe UI" panose="020B0502040204020203" pitchFamily="34" charset="0"/>
                <a:ea typeface="ＭＳ Ｐゴシック" charset="0"/>
                <a:cs typeface="Segoe UI" panose="020B0502040204020203" pitchFamily="34" charset="0"/>
              </a:defRPr>
            </a:lvl1pPr>
            <a:lvl2pPr marL="336145" indent="0" defTabSz="913505" fontAlgn="base">
              <a:lnSpc>
                <a:spcPct val="90000"/>
              </a:lnSpc>
              <a:spcBef>
                <a:spcPct val="20000"/>
              </a:spcBef>
              <a:spcAft>
                <a:spcPct val="0"/>
              </a:spcAft>
              <a:buSzPct val="90000"/>
              <a:buFontTx/>
              <a:buNone/>
              <a:defRPr sz="1400">
                <a:solidFill>
                  <a:schemeClr val="tx2"/>
                </a:solidFill>
                <a:ea typeface="ＭＳ Ｐゴシック" charset="0"/>
              </a:defRPr>
            </a:lvl2pPr>
            <a:lvl3pPr marL="560241" indent="0" defTabSz="913505" fontAlgn="base">
              <a:lnSpc>
                <a:spcPct val="90000"/>
              </a:lnSpc>
              <a:spcBef>
                <a:spcPct val="20000"/>
              </a:spcBef>
              <a:spcAft>
                <a:spcPct val="0"/>
              </a:spcAft>
              <a:buSzPct val="90000"/>
              <a:buFontTx/>
              <a:buNone/>
              <a:defRPr sz="1400">
                <a:solidFill>
                  <a:schemeClr val="tx2"/>
                </a:solidFill>
                <a:ea typeface="ＭＳ Ｐゴシック" charset="0"/>
              </a:defRPr>
            </a:lvl3pPr>
            <a:lvl4pPr marL="784338" indent="0" defTabSz="913505" fontAlgn="base">
              <a:lnSpc>
                <a:spcPct val="90000"/>
              </a:lnSpc>
              <a:spcBef>
                <a:spcPct val="20000"/>
              </a:spcBef>
              <a:spcAft>
                <a:spcPct val="0"/>
              </a:spcAft>
              <a:buSzPct val="90000"/>
              <a:buFontTx/>
              <a:buNone/>
              <a:defRPr sz="1400">
                <a:solidFill>
                  <a:schemeClr val="tx2"/>
                </a:solidFill>
                <a:ea typeface="ＭＳ Ｐゴシック" charset="0"/>
              </a:defRPr>
            </a:lvl4pPr>
            <a:lvl5pPr marL="1008434" indent="0" defTabSz="913505" fontAlgn="base">
              <a:lnSpc>
                <a:spcPct val="90000"/>
              </a:lnSpc>
              <a:spcBef>
                <a:spcPct val="20000"/>
              </a:spcBef>
              <a:spcAft>
                <a:spcPct val="0"/>
              </a:spcAft>
              <a:buSzPct val="90000"/>
              <a:buFontTx/>
              <a:buNone/>
              <a:defRPr sz="1400">
                <a:solidFill>
                  <a:schemeClr val="tx2"/>
                </a:solidFill>
                <a:ea typeface="ＭＳ Ｐゴシック" charset="0"/>
              </a:defRPr>
            </a:lvl5pPr>
            <a:lvl6pPr marL="2514931" indent="-228632" defTabSz="914523">
              <a:spcBef>
                <a:spcPct val="20000"/>
              </a:spcBef>
              <a:buFont typeface="Arial" pitchFamily="34" charset="0"/>
              <a:buChar char="•"/>
              <a:defRPr sz="1960"/>
            </a:lvl6pPr>
            <a:lvl7pPr marL="2972195" indent="-228632" defTabSz="914523">
              <a:spcBef>
                <a:spcPct val="20000"/>
              </a:spcBef>
              <a:buFont typeface="Arial" pitchFamily="34" charset="0"/>
              <a:buChar char="•"/>
              <a:defRPr sz="1960"/>
            </a:lvl7pPr>
            <a:lvl8pPr marL="3429454" indent="-228632" defTabSz="914523">
              <a:spcBef>
                <a:spcPct val="20000"/>
              </a:spcBef>
              <a:buFont typeface="Arial" pitchFamily="34" charset="0"/>
              <a:buChar char="•"/>
              <a:defRPr sz="1960"/>
            </a:lvl8pPr>
            <a:lvl9pPr marL="3886718" indent="-228632" defTabSz="914523">
              <a:spcBef>
                <a:spcPct val="20000"/>
              </a:spcBef>
              <a:buFont typeface="Arial" pitchFamily="34" charset="0"/>
              <a:buChar char="•"/>
              <a:defRPr sz="1960"/>
            </a:lvl9pPr>
          </a:lstStyle>
          <a:p>
            <a:pPr algn="l">
              <a:lnSpc>
                <a:spcPct val="100000"/>
              </a:lnSpc>
              <a:spcBef>
                <a:spcPts val="0"/>
              </a:spcBef>
            </a:pPr>
            <a:r>
              <a:rPr lang="en-US" sz="1800">
                <a:solidFill>
                  <a:srgbClr val="505050"/>
                </a:solidFill>
                <a:ea typeface="Segoe UI" panose="020B0502040204020203" pitchFamily="34" charset="0"/>
              </a:rPr>
              <a:t>Keeping the business running without downtime</a:t>
            </a:r>
          </a:p>
        </p:txBody>
      </p:sp>
      <p:sp>
        <p:nvSpPr>
          <p:cNvPr id="15" name="TextBox 14"/>
          <p:cNvSpPr txBox="1"/>
          <p:nvPr/>
        </p:nvSpPr>
        <p:spPr>
          <a:xfrm>
            <a:off x="7650137" y="2679544"/>
            <a:ext cx="4785456" cy="478376"/>
          </a:xfrm>
          <a:prstGeom prst="rect">
            <a:avLst/>
          </a:prstGeom>
          <a:noFill/>
        </p:spPr>
        <p:txBody>
          <a:bodyPr wrap="square" rtlCol="0">
            <a:spAutoFit/>
          </a:bodyPr>
          <a:lstStyle/>
          <a:p>
            <a:r>
              <a:rPr lang="en-US" sz="2400" b="1">
                <a:solidFill>
                  <a:srgbClr val="505050"/>
                </a:solidFill>
                <a:ea typeface="Segoe UI" panose="020B0502040204020203" pitchFamily="34" charset="0"/>
                <a:cs typeface="Segoe UI" panose="020B0502040204020203" pitchFamily="34" charset="0"/>
              </a:rPr>
              <a:t>What’s getting in the way?</a:t>
            </a:r>
          </a:p>
        </p:txBody>
      </p:sp>
      <p:sp>
        <p:nvSpPr>
          <p:cNvPr id="16" name="Isosceles Triangle 15"/>
          <p:cNvSpPr/>
          <p:nvPr/>
        </p:nvSpPr>
        <p:spPr bwMode="auto">
          <a:xfrm rot="5400000">
            <a:off x="6838225" y="2727813"/>
            <a:ext cx="750834" cy="37431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3" name="Title 2">
            <a:extLst>
              <a:ext uri="{FF2B5EF4-FFF2-40B4-BE49-F238E27FC236}">
                <a16:creationId xmlns:a16="http://schemas.microsoft.com/office/drawing/2014/main" id="{C16810D1-D7AD-4630-81BB-987CA3AFF70A}"/>
              </a:ext>
            </a:extLst>
          </p:cNvPr>
          <p:cNvSpPr>
            <a:spLocks noGrp="1"/>
          </p:cNvSpPr>
          <p:nvPr>
            <p:ph type="title"/>
          </p:nvPr>
        </p:nvSpPr>
        <p:spPr>
          <a:xfrm>
            <a:off x="274702" y="2571750"/>
            <a:ext cx="6019735" cy="3667124"/>
          </a:xfrm>
        </p:spPr>
        <p:txBody>
          <a:bodyPr/>
          <a:lstStyle/>
          <a:p>
            <a:r>
              <a:rPr lang="en-US"/>
              <a:t>Migration realities</a:t>
            </a:r>
          </a:p>
        </p:txBody>
      </p:sp>
      <p:sp>
        <p:nvSpPr>
          <p:cNvPr id="4" name="Flowchart: Punched Tape 3">
            <a:extLst>
              <a:ext uri="{FF2B5EF4-FFF2-40B4-BE49-F238E27FC236}">
                <a16:creationId xmlns:a16="http://schemas.microsoft.com/office/drawing/2014/main" id="{B9DC3FE8-3138-410F-8737-63A50C3F6C04}"/>
              </a:ext>
            </a:extLst>
          </p:cNvPr>
          <p:cNvSpPr/>
          <p:nvPr/>
        </p:nvSpPr>
        <p:spPr bwMode="auto">
          <a:xfrm>
            <a:off x="696036" y="4517409"/>
            <a:ext cx="5418161" cy="2169994"/>
          </a:xfrm>
          <a:prstGeom prst="flowChartPunchedTap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4000" dirty="0">
                <a:gradFill>
                  <a:gsLst>
                    <a:gs pos="0">
                      <a:srgbClr val="FFFFFF"/>
                    </a:gs>
                    <a:gs pos="100000">
                      <a:srgbClr val="FFFFFF"/>
                    </a:gs>
                  </a:gsLst>
                  <a:lin ang="5400000" scaled="0"/>
                </a:gradFill>
                <a:ea typeface="Segoe UI" pitchFamily="34" charset="0"/>
                <a:cs typeface="Segoe UI" pitchFamily="34" charset="0"/>
              </a:rPr>
              <a:t>Upskilling…</a:t>
            </a:r>
          </a:p>
          <a:p>
            <a:pPr algn="ctr" defTabSz="932472" fontAlgn="base">
              <a:lnSpc>
                <a:spcPct val="90000"/>
              </a:lnSpc>
              <a:spcBef>
                <a:spcPct val="0"/>
              </a:spcBef>
              <a:spcAft>
                <a:spcPct val="0"/>
              </a:spcAft>
            </a:pPr>
            <a:r>
              <a:rPr lang="en-US" sz="4000" dirty="0">
                <a:gradFill>
                  <a:gsLst>
                    <a:gs pos="0">
                      <a:srgbClr val="FFFFFF"/>
                    </a:gs>
                    <a:gs pos="100000">
                      <a:srgbClr val="FFFFFF"/>
                    </a:gs>
                  </a:gsLst>
                  <a:lin ang="5400000" scaled="0"/>
                </a:gradFill>
                <a:ea typeface="Segoe UI" pitchFamily="34" charset="0"/>
                <a:cs typeface="Segoe UI" pitchFamily="34" charset="0"/>
                <a:hlinkClick r:id="rId4"/>
              </a:rPr>
              <a:t>http://aka.ms/certup</a:t>
            </a:r>
            <a:r>
              <a:rPr lang="en-US" sz="4000" dirty="0">
                <a:gradFill>
                  <a:gsLst>
                    <a:gs pos="0">
                      <a:srgbClr val="FFFFFF"/>
                    </a:gs>
                    <a:gs pos="100000">
                      <a:srgbClr val="FFFFFF"/>
                    </a:gs>
                  </a:gsLst>
                  <a:lin ang="5400000" scaled="0"/>
                </a:gradFill>
                <a:ea typeface="Segoe UI" pitchFamily="34" charset="0"/>
                <a:cs typeface="Segoe UI" pitchFamily="34" charset="0"/>
              </a:rPr>
              <a:t> </a:t>
            </a: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6562328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80">
                                          <p:stCondLst>
                                            <p:cond delay="0"/>
                                          </p:stCondLst>
                                        </p:cTn>
                                        <p:tgtEl>
                                          <p:spTgt spid="4"/>
                                        </p:tgtEl>
                                      </p:cBhvr>
                                    </p:animEffect>
                                    <p:anim calcmode="lin" valueType="num">
                                      <p:cBhvr>
                                        <p:cTn id="8" dur="1822"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4"/>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4"/>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4"/>
                                        </p:tgtEl>
                                        <p:attrNameLst>
                                          <p:attrName>ppt_y</p:attrName>
                                        </p:attrNameLst>
                                      </p:cBhvr>
                                      <p:tavLst>
                                        <p:tav tm="0" fmla="#ppt_y-sin(pi*$)/81">
                                          <p:val>
                                            <p:fltVal val="0"/>
                                          </p:val>
                                        </p:tav>
                                        <p:tav tm="100000">
                                          <p:val>
                                            <p:fltVal val="1"/>
                                          </p:val>
                                        </p:tav>
                                      </p:tavLst>
                                    </p:anim>
                                    <p:animScale>
                                      <p:cBhvr>
                                        <p:cTn id="13" dur="26">
                                          <p:stCondLst>
                                            <p:cond delay="650"/>
                                          </p:stCondLst>
                                        </p:cTn>
                                        <p:tgtEl>
                                          <p:spTgt spid="4"/>
                                        </p:tgtEl>
                                      </p:cBhvr>
                                      <p:to x="100000" y="60000"/>
                                    </p:animScale>
                                    <p:animScale>
                                      <p:cBhvr>
                                        <p:cTn id="14" dur="166" decel="50000">
                                          <p:stCondLst>
                                            <p:cond delay="676"/>
                                          </p:stCondLst>
                                        </p:cTn>
                                        <p:tgtEl>
                                          <p:spTgt spid="4"/>
                                        </p:tgtEl>
                                      </p:cBhvr>
                                      <p:to x="100000" y="100000"/>
                                    </p:animScale>
                                    <p:animScale>
                                      <p:cBhvr>
                                        <p:cTn id="15" dur="26">
                                          <p:stCondLst>
                                            <p:cond delay="1312"/>
                                          </p:stCondLst>
                                        </p:cTn>
                                        <p:tgtEl>
                                          <p:spTgt spid="4"/>
                                        </p:tgtEl>
                                      </p:cBhvr>
                                      <p:to x="100000" y="80000"/>
                                    </p:animScale>
                                    <p:animScale>
                                      <p:cBhvr>
                                        <p:cTn id="16" dur="166" decel="50000">
                                          <p:stCondLst>
                                            <p:cond delay="1338"/>
                                          </p:stCondLst>
                                        </p:cTn>
                                        <p:tgtEl>
                                          <p:spTgt spid="4"/>
                                        </p:tgtEl>
                                      </p:cBhvr>
                                      <p:to x="100000" y="100000"/>
                                    </p:animScale>
                                    <p:animScale>
                                      <p:cBhvr>
                                        <p:cTn id="17" dur="26">
                                          <p:stCondLst>
                                            <p:cond delay="1642"/>
                                          </p:stCondLst>
                                        </p:cTn>
                                        <p:tgtEl>
                                          <p:spTgt spid="4"/>
                                        </p:tgtEl>
                                      </p:cBhvr>
                                      <p:to x="100000" y="90000"/>
                                    </p:animScale>
                                    <p:animScale>
                                      <p:cBhvr>
                                        <p:cTn id="18" dur="166" decel="50000">
                                          <p:stCondLst>
                                            <p:cond delay="1668"/>
                                          </p:stCondLst>
                                        </p:cTn>
                                        <p:tgtEl>
                                          <p:spTgt spid="4"/>
                                        </p:tgtEl>
                                      </p:cBhvr>
                                      <p:to x="100000" y="100000"/>
                                    </p:animScale>
                                    <p:animScale>
                                      <p:cBhvr>
                                        <p:cTn id="19" dur="26">
                                          <p:stCondLst>
                                            <p:cond delay="1808"/>
                                          </p:stCondLst>
                                        </p:cTn>
                                        <p:tgtEl>
                                          <p:spTgt spid="4"/>
                                        </p:tgtEl>
                                      </p:cBhvr>
                                      <p:to x="100000" y="95000"/>
                                    </p:animScale>
                                    <p:animScale>
                                      <p:cBhvr>
                                        <p:cTn id="20" dur="166" decel="50000">
                                          <p:stCondLst>
                                            <p:cond delay="1834"/>
                                          </p:stCondLst>
                                        </p:cTn>
                                        <p:tgtEl>
                                          <p:spTgt spid="4"/>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Table 24"/>
          <p:cNvGraphicFramePr>
            <a:graphicFrameLocks noGrp="1"/>
          </p:cNvGraphicFramePr>
          <p:nvPr>
            <p:extLst/>
          </p:nvPr>
        </p:nvGraphicFramePr>
        <p:xfrm>
          <a:off x="882" y="5041487"/>
          <a:ext cx="12426120" cy="1241641"/>
        </p:xfrm>
        <a:graphic>
          <a:graphicData uri="http://schemas.openxmlformats.org/drawingml/2006/table">
            <a:tbl>
              <a:tblPr firstRow="1" bandRow="1">
                <a:tableStyleId>{5C22544A-7EE6-4342-B048-85BDC9FD1C3A}</a:tableStyleId>
              </a:tblPr>
              <a:tblGrid>
                <a:gridCol w="2071020">
                  <a:extLst>
                    <a:ext uri="{9D8B030D-6E8A-4147-A177-3AD203B41FA5}">
                      <a16:colId xmlns:a16="http://schemas.microsoft.com/office/drawing/2014/main" val="2024039438"/>
                    </a:ext>
                  </a:extLst>
                </a:gridCol>
                <a:gridCol w="2071020">
                  <a:extLst>
                    <a:ext uri="{9D8B030D-6E8A-4147-A177-3AD203B41FA5}">
                      <a16:colId xmlns:a16="http://schemas.microsoft.com/office/drawing/2014/main" val="1763131861"/>
                    </a:ext>
                  </a:extLst>
                </a:gridCol>
                <a:gridCol w="2071020">
                  <a:extLst>
                    <a:ext uri="{9D8B030D-6E8A-4147-A177-3AD203B41FA5}">
                      <a16:colId xmlns:a16="http://schemas.microsoft.com/office/drawing/2014/main" val="3239252946"/>
                    </a:ext>
                  </a:extLst>
                </a:gridCol>
                <a:gridCol w="2071020">
                  <a:extLst>
                    <a:ext uri="{9D8B030D-6E8A-4147-A177-3AD203B41FA5}">
                      <a16:colId xmlns:a16="http://schemas.microsoft.com/office/drawing/2014/main" val="3586164370"/>
                    </a:ext>
                  </a:extLst>
                </a:gridCol>
                <a:gridCol w="2071020">
                  <a:extLst>
                    <a:ext uri="{9D8B030D-6E8A-4147-A177-3AD203B41FA5}">
                      <a16:colId xmlns:a16="http://schemas.microsoft.com/office/drawing/2014/main" val="3669794420"/>
                    </a:ext>
                  </a:extLst>
                </a:gridCol>
                <a:gridCol w="2071020">
                  <a:extLst>
                    <a:ext uri="{9D8B030D-6E8A-4147-A177-3AD203B41FA5}">
                      <a16:colId xmlns:a16="http://schemas.microsoft.com/office/drawing/2014/main" val="394692853"/>
                    </a:ext>
                  </a:extLst>
                </a:gridCol>
              </a:tblGrid>
              <a:tr h="1241641">
                <a:tc>
                  <a:txBody>
                    <a:bodyPr/>
                    <a:lstStyle/>
                    <a:p>
                      <a:endParaRPr lang="en-US" sz="1800"/>
                    </a:p>
                  </a:txBody>
                  <a:tcPr marL="93260" marR="93260" marT="46630" marB="46630">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800"/>
                    </a:p>
                  </a:txBody>
                  <a:tcPr marL="93260" marR="93260" marT="46630" marB="46630">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800"/>
                    </a:p>
                  </a:txBody>
                  <a:tcPr marL="93260" marR="93260" marT="46630" marB="46630">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800"/>
                    </a:p>
                  </a:txBody>
                  <a:tcPr marL="93260" marR="93260" marT="46630" marB="46630">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800"/>
                    </a:p>
                  </a:txBody>
                  <a:tcPr marL="93260" marR="93260" marT="46630" marB="46630">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800"/>
                    </a:p>
                  </a:txBody>
                  <a:tcPr marL="93260" marR="93260" marT="46630" marB="46630">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59265169"/>
                  </a:ext>
                </a:extLst>
              </a:tr>
            </a:tbl>
          </a:graphicData>
        </a:graphic>
      </p:graphicFrame>
      <p:sp>
        <p:nvSpPr>
          <p:cNvPr id="26" name="Title 2"/>
          <p:cNvSpPr>
            <a:spLocks noGrp="1"/>
          </p:cNvSpPr>
          <p:nvPr>
            <p:ph type="title"/>
          </p:nvPr>
        </p:nvSpPr>
        <p:spPr/>
        <p:txBody>
          <a:bodyPr/>
          <a:lstStyle/>
          <a:p>
            <a:r>
              <a:rPr lang="en-US"/>
              <a:t>Dev/Test for Linux-based workloads</a:t>
            </a:r>
            <a:br>
              <a:rPr lang="en-US"/>
            </a:br>
            <a:r>
              <a:rPr lang="de-DE" sz="2800" b="1">
                <a:solidFill>
                  <a:schemeClr val="accent1"/>
                </a:solidFill>
              </a:rPr>
              <a:t>With Docker, Chef, Vagrant, Jenkins </a:t>
            </a:r>
            <a:endParaRPr lang="en-US" sz="2800" b="1">
              <a:solidFill>
                <a:schemeClr val="accent1"/>
              </a:solidFill>
            </a:endParaRPr>
          </a:p>
        </p:txBody>
      </p:sp>
      <p:sp>
        <p:nvSpPr>
          <p:cNvPr id="32" name="Rectangle 31"/>
          <p:cNvSpPr/>
          <p:nvPr/>
        </p:nvSpPr>
        <p:spPr>
          <a:xfrm>
            <a:off x="685" y="6269049"/>
            <a:ext cx="12435790" cy="382308"/>
          </a:xfrm>
          <a:prstGeom prst="rect">
            <a:avLst/>
          </a:prstGeom>
          <a:solidFill>
            <a:schemeClr val="accent4"/>
          </a:solidFill>
        </p:spPr>
        <p:txBody>
          <a:bodyPr wrap="square">
            <a:spAutoFit/>
          </a:bodyPr>
          <a:lstStyle/>
          <a:p>
            <a:pPr algn="ctr" defTabSz="932597">
              <a:defRPr/>
            </a:pPr>
            <a:r>
              <a:rPr lang="en-US" kern="0" spc="-10">
                <a:solidFill>
                  <a:srgbClr val="FFFFFF"/>
                </a:solidFill>
                <a:cs typeface="Segoe UI" panose="020B0502040204020203" pitchFamily="34" charset="0"/>
              </a:rPr>
              <a:t>You need to modernize their DevOps – find out how easy it is on Azure! </a:t>
            </a:r>
          </a:p>
        </p:txBody>
      </p:sp>
      <p:cxnSp>
        <p:nvCxnSpPr>
          <p:cNvPr id="48" name="Straight Connector 47"/>
          <p:cNvCxnSpPr/>
          <p:nvPr/>
        </p:nvCxnSpPr>
        <p:spPr>
          <a:xfrm>
            <a:off x="685" y="5041487"/>
            <a:ext cx="12434908" cy="14080"/>
          </a:xfrm>
          <a:prstGeom prst="line">
            <a:avLst/>
          </a:prstGeom>
          <a:ln w="28575">
            <a:solidFill>
              <a:schemeClr val="accent4"/>
            </a:solidFill>
          </a:ln>
        </p:spPr>
        <p:style>
          <a:lnRef idx="1">
            <a:schemeClr val="accent5"/>
          </a:lnRef>
          <a:fillRef idx="0">
            <a:schemeClr val="accent5"/>
          </a:fillRef>
          <a:effectRef idx="0">
            <a:schemeClr val="accent5"/>
          </a:effectRef>
          <a:fontRef idx="minor">
            <a:schemeClr val="tx1"/>
          </a:fontRef>
        </p:style>
      </p:cxnSp>
      <p:pic>
        <p:nvPicPr>
          <p:cNvPr id="23" name="Picture 3" descr="image01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89696" y="1058907"/>
            <a:ext cx="1398905" cy="337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Picture 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727746" y="390973"/>
            <a:ext cx="326411" cy="398223"/>
          </a:xfrm>
          <a:prstGeom prst="rect">
            <a:avLst/>
          </a:prstGeom>
        </p:spPr>
      </p:pic>
      <p:pic>
        <p:nvPicPr>
          <p:cNvPr id="45" name="Picture 2" descr="image01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688601" y="990551"/>
            <a:ext cx="466302" cy="451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 name="Picture 4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401301" y="390973"/>
            <a:ext cx="1205042" cy="387669"/>
          </a:xfrm>
          <a:prstGeom prst="rect">
            <a:avLst/>
          </a:prstGeom>
        </p:spPr>
      </p:pic>
      <p:pic>
        <p:nvPicPr>
          <p:cNvPr id="47" name="Picture 46"/>
          <p:cNvPicPr>
            <a:picLocks noChangeAspect="1"/>
          </p:cNvPicPr>
          <p:nvPr/>
        </p:nvPicPr>
        <p:blipFill>
          <a:blip r:embed="rId7"/>
          <a:stretch>
            <a:fillRect/>
          </a:stretch>
        </p:blipFill>
        <p:spPr>
          <a:xfrm>
            <a:off x="538777" y="5479054"/>
            <a:ext cx="1154907" cy="466302"/>
          </a:xfrm>
          <a:prstGeom prst="rect">
            <a:avLst/>
          </a:prstGeom>
        </p:spPr>
      </p:pic>
      <p:pic>
        <p:nvPicPr>
          <p:cNvPr id="49" name="Picture 4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626858" y="5245162"/>
            <a:ext cx="2060572" cy="1025864"/>
          </a:xfrm>
          <a:prstGeom prst="rect">
            <a:avLst/>
          </a:prstGeom>
        </p:spPr>
      </p:pic>
      <p:pic>
        <p:nvPicPr>
          <p:cNvPr id="50" name="Picture 4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457312" y="5417445"/>
            <a:ext cx="1479521" cy="559562"/>
          </a:xfrm>
          <a:prstGeom prst="rect">
            <a:avLst/>
          </a:prstGeom>
        </p:spPr>
      </p:pic>
      <p:pic>
        <p:nvPicPr>
          <p:cNvPr id="7" name="Picture 6"/>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377457" y="5436041"/>
            <a:ext cx="675575" cy="466302"/>
          </a:xfrm>
          <a:prstGeom prst="rect">
            <a:avLst/>
          </a:prstGeom>
        </p:spPr>
      </p:pic>
      <p:pic>
        <p:nvPicPr>
          <p:cNvPr id="31" name="Picture 30"/>
          <p:cNvPicPr>
            <a:picLocks noChangeAspect="1"/>
          </p:cNvPicPr>
          <p:nvPr/>
        </p:nvPicPr>
        <p:blipFill>
          <a:blip r:embed="rId11"/>
          <a:stretch>
            <a:fillRect/>
          </a:stretch>
        </p:blipFill>
        <p:spPr>
          <a:xfrm>
            <a:off x="9038180" y="5307695"/>
            <a:ext cx="2725639" cy="723304"/>
          </a:xfrm>
          <a:prstGeom prst="rect">
            <a:avLst/>
          </a:prstGeom>
        </p:spPr>
      </p:pic>
      <p:sp>
        <p:nvSpPr>
          <p:cNvPr id="35" name="Rectangle 34">
            <a:extLst>
              <a:ext uri="{FF2B5EF4-FFF2-40B4-BE49-F238E27FC236}">
                <a16:creationId xmlns:a16="http://schemas.microsoft.com/office/drawing/2014/main" id="{776CC03B-E1E2-40AB-81DA-26D6340CCEAA}"/>
              </a:ext>
            </a:extLst>
          </p:cNvPr>
          <p:cNvSpPr/>
          <p:nvPr/>
        </p:nvSpPr>
        <p:spPr>
          <a:xfrm rot="5400000">
            <a:off x="-329295" y="633107"/>
            <a:ext cx="596866" cy="6132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kern="0">
              <a:solidFill>
                <a:srgbClr val="0078D7"/>
              </a:solidFill>
            </a:endParaRPr>
          </a:p>
        </p:txBody>
      </p:sp>
      <p:sp>
        <p:nvSpPr>
          <p:cNvPr id="27" name="Rectangle 26"/>
          <p:cNvSpPr/>
          <p:nvPr/>
        </p:nvSpPr>
        <p:spPr>
          <a:xfrm>
            <a:off x="1110501" y="1639849"/>
            <a:ext cx="2847190" cy="406265"/>
          </a:xfrm>
          <a:prstGeom prst="rect">
            <a:avLst/>
          </a:prstGeom>
        </p:spPr>
        <p:txBody>
          <a:bodyPr wrap="none">
            <a:spAutoFit/>
          </a:bodyPr>
          <a:lstStyle/>
          <a:p>
            <a:pPr defTabSz="932597">
              <a:spcBef>
                <a:spcPts val="612"/>
              </a:spcBef>
              <a:defRPr/>
            </a:pPr>
            <a:r>
              <a:rPr lang="en-US" sz="2000" kern="0" spc="-31">
                <a:solidFill>
                  <a:srgbClr val="505050"/>
                </a:solidFill>
                <a:cs typeface="Segoe UI" panose="020B0502040204020203" pitchFamily="34" charset="0"/>
              </a:rPr>
              <a:t>Microsoft Azure offers…</a:t>
            </a:r>
          </a:p>
        </p:txBody>
      </p:sp>
      <p:sp>
        <p:nvSpPr>
          <p:cNvPr id="28" name="Text Placeholder 4"/>
          <p:cNvSpPr txBox="1">
            <a:spLocks/>
          </p:cNvSpPr>
          <p:nvPr/>
        </p:nvSpPr>
        <p:spPr>
          <a:xfrm>
            <a:off x="4387773" y="1956969"/>
            <a:ext cx="6706162" cy="2544425"/>
          </a:xfrm>
          <a:prstGeom prst="rect">
            <a:avLst/>
          </a:prstGeom>
          <a:solidFill>
            <a:schemeClr val="tx1">
              <a:lumMod val="95000"/>
            </a:schemeClr>
          </a:solidFill>
          <a:ln>
            <a:noFill/>
          </a:ln>
        </p:spPr>
        <p:txBody>
          <a:bodyPr vert="horz" lIns="139891" tIns="182880" rIns="139891" bIns="139891" rtlCol="0" anchor="t">
            <a:noAutofit/>
          </a:bodyPr>
          <a:lstStyle>
            <a:lvl1pPr marL="0" indent="0" algn="l" defTabSz="914400" rtl="0" eaLnBrk="1" latinLnBrk="0" hangingPunct="1">
              <a:lnSpc>
                <a:spcPct val="100000"/>
              </a:lnSpc>
              <a:spcBef>
                <a:spcPts val="600"/>
              </a:spcBef>
              <a:spcAft>
                <a:spcPts val="0"/>
              </a:spcAft>
              <a:buFont typeface="Arial" panose="020B0604020202020204" pitchFamily="34" charset="0"/>
              <a:buNone/>
              <a:defRPr sz="2400" kern="1200" spc="-30" baseline="0">
                <a:solidFill>
                  <a:schemeClr val="tx2"/>
                </a:solidFill>
                <a:latin typeface="Segoe UI Light" panose="020B0502040204020203" pitchFamily="34" charset="0"/>
                <a:ea typeface="+mn-ea"/>
                <a:cs typeface="Segoe UI Light" panose="020B0502040204020203" pitchFamily="34" charset="0"/>
              </a:defRPr>
            </a:lvl1pPr>
            <a:lvl2pPr marL="731520" indent="-274320" algn="l" defTabSz="914400" rtl="0" eaLnBrk="1" latinLnBrk="0" hangingPunct="1">
              <a:lnSpc>
                <a:spcPct val="100000"/>
              </a:lnSpc>
              <a:spcBef>
                <a:spcPts val="600"/>
              </a:spcBef>
              <a:buClr>
                <a:schemeClr val="tx2"/>
              </a:buClr>
              <a:buSzPct val="75000"/>
              <a:buFont typeface="Wingdings" panose="05000000000000000000" pitchFamily="2" charset="2"/>
              <a:buChar char="§"/>
              <a:defRPr sz="2000" kern="1200" spc="-10" baseline="0">
                <a:solidFill>
                  <a:schemeClr val="tx2"/>
                </a:solidFill>
                <a:latin typeface="Segoe UI Light" panose="020B0502040204020203" pitchFamily="34" charset="0"/>
                <a:ea typeface="+mn-ea"/>
                <a:cs typeface="Segoe UI Light" panose="020B0502040204020203" pitchFamily="34" charset="0"/>
              </a:defRPr>
            </a:lvl2pPr>
            <a:lvl3pPr marL="914400" indent="0" algn="l" defTabSz="914400" rtl="0" eaLnBrk="1" latinLnBrk="0" hangingPunct="1">
              <a:lnSpc>
                <a:spcPct val="100000"/>
              </a:lnSpc>
              <a:spcBef>
                <a:spcPts val="1000"/>
              </a:spcBef>
              <a:buFont typeface="Arial" panose="020B0604020202020204" pitchFamily="34" charset="0"/>
              <a:buNone/>
              <a:defRPr sz="1800" kern="1200">
                <a:solidFill>
                  <a:schemeClr val="tx2"/>
                </a:solidFill>
                <a:latin typeface="Segoe UI" panose="020B0502040204020203" pitchFamily="34" charset="0"/>
                <a:ea typeface="+mn-ea"/>
                <a:cs typeface="Segoe UI" panose="020B0502040204020203" pitchFamily="34" charset="0"/>
              </a:defRPr>
            </a:lvl3pPr>
            <a:lvl4pPr marL="1371600" indent="0" algn="l" defTabSz="914400" rtl="0" eaLnBrk="1" latinLnBrk="0" hangingPunct="1">
              <a:lnSpc>
                <a:spcPct val="100000"/>
              </a:lnSpc>
              <a:spcBef>
                <a:spcPts val="1000"/>
              </a:spcBef>
              <a:buFont typeface="Arial" panose="020B0604020202020204" pitchFamily="34" charset="0"/>
              <a:buNone/>
              <a:defRPr sz="1600" kern="1200">
                <a:solidFill>
                  <a:schemeClr val="tx2"/>
                </a:solidFill>
                <a:latin typeface="Segoe UI" panose="020B0502040204020203" pitchFamily="34" charset="0"/>
                <a:ea typeface="+mn-ea"/>
                <a:cs typeface="Segoe UI" panose="020B0502040204020203" pitchFamily="34" charset="0"/>
              </a:defRPr>
            </a:lvl4pPr>
            <a:lvl5pPr marL="1828800" indent="0" algn="l" defTabSz="914400" rtl="0" eaLnBrk="1" latinLnBrk="0" hangingPunct="1">
              <a:lnSpc>
                <a:spcPct val="100000"/>
              </a:lnSpc>
              <a:spcBef>
                <a:spcPts val="1000"/>
              </a:spcBef>
              <a:buFont typeface="Arial" panose="020B0604020202020204" pitchFamily="34" charset="0"/>
              <a:buNone/>
              <a:defRPr sz="1400" kern="1200">
                <a:solidFill>
                  <a:schemeClr val="tx2"/>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32597">
              <a:spcBef>
                <a:spcPts val="612"/>
              </a:spcBef>
              <a:spcAft>
                <a:spcPts val="600"/>
              </a:spcAft>
              <a:defRPr/>
            </a:pPr>
            <a:r>
              <a:rPr lang="en-US" sz="2000" spc="-31">
                <a:solidFill>
                  <a:srgbClr val="505050"/>
                </a:solidFill>
                <a:latin typeface="Segoe UI"/>
              </a:rPr>
              <a:t>Deep support for popular Open Source</a:t>
            </a:r>
          </a:p>
          <a:p>
            <a:pPr marL="285750" indent="-285750" defTabSz="932597">
              <a:spcBef>
                <a:spcPts val="612"/>
              </a:spcBef>
              <a:spcAft>
                <a:spcPts val="600"/>
              </a:spcAft>
              <a:buFont typeface="Arial" panose="020B0604020202020204" pitchFamily="34" charset="0"/>
              <a:buChar char="•"/>
              <a:defRPr/>
            </a:pPr>
            <a:r>
              <a:rPr lang="en-US" sz="2000" spc="-31">
                <a:solidFill>
                  <a:srgbClr val="505050"/>
                </a:solidFill>
                <a:latin typeface="Segoe UI"/>
              </a:rPr>
              <a:t>Application frameworks (e.g., </a:t>
            </a:r>
            <a:r>
              <a:rPr lang="en-US" sz="2000" spc="-31" err="1">
                <a:solidFill>
                  <a:srgbClr val="505050"/>
                </a:solidFill>
                <a:latin typeface="Segoe UI"/>
              </a:rPr>
              <a:t>node.js</a:t>
            </a:r>
            <a:r>
              <a:rPr lang="en-US" sz="2000" spc="-31">
                <a:solidFill>
                  <a:srgbClr val="505050"/>
                </a:solidFill>
                <a:latin typeface="Segoe UI"/>
              </a:rPr>
              <a:t>, Java, Python), including SDKs and cross-platform tools </a:t>
            </a:r>
          </a:p>
          <a:p>
            <a:pPr marL="285750" indent="-285750" defTabSz="932597">
              <a:spcBef>
                <a:spcPts val="612"/>
              </a:spcBef>
              <a:spcAft>
                <a:spcPts val="600"/>
              </a:spcAft>
              <a:buFont typeface="Arial" panose="020B0604020202020204" pitchFamily="34" charset="0"/>
              <a:buChar char="•"/>
              <a:defRPr/>
            </a:pPr>
            <a:r>
              <a:rPr lang="en-US" sz="2000" spc="-31">
                <a:solidFill>
                  <a:srgbClr val="505050"/>
                </a:solidFill>
                <a:latin typeface="Segoe UI"/>
              </a:rPr>
              <a:t>DevOps solutions like, Chef, Puppet, Jenkins, etc.</a:t>
            </a:r>
          </a:p>
          <a:p>
            <a:pPr defTabSz="932597">
              <a:spcBef>
                <a:spcPts val="612"/>
              </a:spcBef>
              <a:spcAft>
                <a:spcPts val="600"/>
              </a:spcAft>
              <a:defRPr/>
            </a:pPr>
            <a:r>
              <a:rPr lang="en-US" sz="2000" spc="-31" err="1">
                <a:solidFill>
                  <a:srgbClr val="505050"/>
                </a:solidFill>
                <a:latin typeface="Segoe UI"/>
              </a:rPr>
              <a:t>DevTest</a:t>
            </a:r>
            <a:r>
              <a:rPr lang="en-US" sz="2000" spc="-31">
                <a:solidFill>
                  <a:srgbClr val="505050"/>
                </a:solidFill>
                <a:latin typeface="Segoe UI"/>
              </a:rPr>
              <a:t> subscription offering for efficient resource management</a:t>
            </a:r>
          </a:p>
        </p:txBody>
      </p:sp>
    </p:spTree>
    <p:extLst>
      <p:ext uri="{BB962C8B-B14F-4D97-AF65-F5344CB8AC3E}">
        <p14:creationId xmlns:p14="http://schemas.microsoft.com/office/powerpoint/2010/main" val="41773876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30000" decel="70000" fill="hold" grpId="0" nodeType="afterEffect">
                                  <p:stCondLst>
                                    <p:cond delay="0"/>
                                  </p:stCondLst>
                                  <p:childTnLst>
                                    <p:animMotion origin="layout" path="M 3.95833E-6 4.07407E-6 L 0.01914 4.07407E-6 " pathEditMode="relative" rAng="0" ptsTypes="AA">
                                      <p:cBhvr>
                                        <p:cTn id="6" dur="400" fill="hold"/>
                                        <p:tgtEl>
                                          <p:spTgt spid="35"/>
                                        </p:tgtEl>
                                        <p:attrNameLst>
                                          <p:attrName>ppt_x</p:attrName>
                                          <p:attrName>ppt_y</p:attrName>
                                        </p:attrNameLst>
                                      </p:cBhvr>
                                      <p:rCtr x="9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Table 24"/>
          <p:cNvGraphicFramePr>
            <a:graphicFrameLocks noGrp="1"/>
          </p:cNvGraphicFramePr>
          <p:nvPr>
            <p:extLst/>
          </p:nvPr>
        </p:nvGraphicFramePr>
        <p:xfrm>
          <a:off x="882" y="5041487"/>
          <a:ext cx="12426120" cy="1241641"/>
        </p:xfrm>
        <a:graphic>
          <a:graphicData uri="http://schemas.openxmlformats.org/drawingml/2006/table">
            <a:tbl>
              <a:tblPr firstRow="1" bandRow="1">
                <a:tableStyleId>{5C22544A-7EE6-4342-B048-85BDC9FD1C3A}</a:tableStyleId>
              </a:tblPr>
              <a:tblGrid>
                <a:gridCol w="2071020">
                  <a:extLst>
                    <a:ext uri="{9D8B030D-6E8A-4147-A177-3AD203B41FA5}">
                      <a16:colId xmlns:a16="http://schemas.microsoft.com/office/drawing/2014/main" val="2024039438"/>
                    </a:ext>
                  </a:extLst>
                </a:gridCol>
                <a:gridCol w="2071020">
                  <a:extLst>
                    <a:ext uri="{9D8B030D-6E8A-4147-A177-3AD203B41FA5}">
                      <a16:colId xmlns:a16="http://schemas.microsoft.com/office/drawing/2014/main" val="1763131861"/>
                    </a:ext>
                  </a:extLst>
                </a:gridCol>
                <a:gridCol w="2071020">
                  <a:extLst>
                    <a:ext uri="{9D8B030D-6E8A-4147-A177-3AD203B41FA5}">
                      <a16:colId xmlns:a16="http://schemas.microsoft.com/office/drawing/2014/main" val="3239252946"/>
                    </a:ext>
                  </a:extLst>
                </a:gridCol>
                <a:gridCol w="2071020">
                  <a:extLst>
                    <a:ext uri="{9D8B030D-6E8A-4147-A177-3AD203B41FA5}">
                      <a16:colId xmlns:a16="http://schemas.microsoft.com/office/drawing/2014/main" val="3586164370"/>
                    </a:ext>
                  </a:extLst>
                </a:gridCol>
                <a:gridCol w="2071020">
                  <a:extLst>
                    <a:ext uri="{9D8B030D-6E8A-4147-A177-3AD203B41FA5}">
                      <a16:colId xmlns:a16="http://schemas.microsoft.com/office/drawing/2014/main" val="3669794420"/>
                    </a:ext>
                  </a:extLst>
                </a:gridCol>
                <a:gridCol w="2071020">
                  <a:extLst>
                    <a:ext uri="{9D8B030D-6E8A-4147-A177-3AD203B41FA5}">
                      <a16:colId xmlns:a16="http://schemas.microsoft.com/office/drawing/2014/main" val="394692853"/>
                    </a:ext>
                  </a:extLst>
                </a:gridCol>
              </a:tblGrid>
              <a:tr h="1241641">
                <a:tc>
                  <a:txBody>
                    <a:bodyPr/>
                    <a:lstStyle/>
                    <a:p>
                      <a:endParaRPr lang="en-US" sz="1800"/>
                    </a:p>
                  </a:txBody>
                  <a:tcPr marL="93260" marR="93260" marT="46630" marB="46630">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800"/>
                    </a:p>
                  </a:txBody>
                  <a:tcPr marL="93260" marR="93260" marT="46630" marB="46630">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800"/>
                    </a:p>
                  </a:txBody>
                  <a:tcPr marL="93260" marR="93260" marT="46630" marB="46630">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800"/>
                    </a:p>
                  </a:txBody>
                  <a:tcPr marL="93260" marR="93260" marT="46630" marB="46630">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800"/>
                    </a:p>
                  </a:txBody>
                  <a:tcPr marL="93260" marR="93260" marT="46630" marB="46630">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800"/>
                    </a:p>
                  </a:txBody>
                  <a:tcPr marL="93260" marR="93260" marT="46630" marB="46630">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59265169"/>
                  </a:ext>
                </a:extLst>
              </a:tr>
            </a:tbl>
          </a:graphicData>
        </a:graphic>
      </p:graphicFrame>
      <p:sp>
        <p:nvSpPr>
          <p:cNvPr id="26" name="Title 2"/>
          <p:cNvSpPr>
            <a:spLocks noGrp="1"/>
          </p:cNvSpPr>
          <p:nvPr>
            <p:ph type="title"/>
          </p:nvPr>
        </p:nvSpPr>
        <p:spPr>
          <a:xfrm>
            <a:off x="274638" y="182880"/>
            <a:ext cx="9731210" cy="1503046"/>
          </a:xfrm>
        </p:spPr>
        <p:txBody>
          <a:bodyPr/>
          <a:lstStyle/>
          <a:p>
            <a:r>
              <a:rPr lang="en-US"/>
              <a:t>Open source data infrastructure</a:t>
            </a:r>
            <a:br>
              <a:rPr lang="en-US"/>
            </a:br>
            <a:r>
              <a:rPr lang="en-US" sz="2800" b="1">
                <a:solidFill>
                  <a:schemeClr val="bg1"/>
                </a:solidFill>
              </a:rPr>
              <a:t>With Cloudera, Hortonworks, </a:t>
            </a:r>
            <a:r>
              <a:rPr lang="en-US" sz="2800" b="1" err="1">
                <a:solidFill>
                  <a:schemeClr val="bg1"/>
                </a:solidFill>
              </a:rPr>
              <a:t>DataStax</a:t>
            </a:r>
            <a:endParaRPr lang="en-US"/>
          </a:p>
        </p:txBody>
      </p:sp>
      <p:sp>
        <p:nvSpPr>
          <p:cNvPr id="32" name="Rectangle 31"/>
          <p:cNvSpPr/>
          <p:nvPr/>
        </p:nvSpPr>
        <p:spPr>
          <a:xfrm>
            <a:off x="685" y="6269049"/>
            <a:ext cx="12435790" cy="382308"/>
          </a:xfrm>
          <a:prstGeom prst="rect">
            <a:avLst/>
          </a:prstGeom>
          <a:solidFill>
            <a:schemeClr val="accent1"/>
          </a:solidFill>
        </p:spPr>
        <p:txBody>
          <a:bodyPr wrap="square">
            <a:spAutoFit/>
          </a:bodyPr>
          <a:lstStyle/>
          <a:p>
            <a:pPr algn="ctr" defTabSz="932597">
              <a:defRPr/>
            </a:pPr>
            <a:r>
              <a:rPr lang="en-US" kern="0" spc="-10">
                <a:solidFill>
                  <a:srgbClr val="FFFFFF"/>
                </a:solidFill>
                <a:cs typeface="Segoe UI" panose="020B0502040204020203" pitchFamily="34" charset="0"/>
              </a:rPr>
              <a:t>You want to consolidate your data investments  - find out how to do that on Azure! </a:t>
            </a:r>
          </a:p>
        </p:txBody>
      </p:sp>
      <p:cxnSp>
        <p:nvCxnSpPr>
          <p:cNvPr id="48" name="Straight Connector 47"/>
          <p:cNvCxnSpPr/>
          <p:nvPr/>
        </p:nvCxnSpPr>
        <p:spPr>
          <a:xfrm>
            <a:off x="685" y="5041487"/>
            <a:ext cx="12434908" cy="14080"/>
          </a:xfrm>
          <a:prstGeom prst="line">
            <a:avLst/>
          </a:prstGeom>
          <a:ln w="28575">
            <a:solidFill>
              <a:schemeClr val="accent1"/>
            </a:solidFill>
          </a:ln>
        </p:spPr>
        <p:style>
          <a:lnRef idx="1">
            <a:schemeClr val="accent5"/>
          </a:lnRef>
          <a:fillRef idx="0">
            <a:schemeClr val="accent5"/>
          </a:fillRef>
          <a:effectRef idx="0">
            <a:schemeClr val="accent5"/>
          </a:effectRef>
          <a:fontRef idx="minor">
            <a:schemeClr val="tx1"/>
          </a:fontRef>
        </p:style>
      </p:cxnSp>
      <p:pic>
        <p:nvPicPr>
          <p:cNvPr id="45" name="Picture 4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10969" y="5585108"/>
            <a:ext cx="1492165" cy="170607"/>
          </a:xfrm>
          <a:prstGeom prst="rect">
            <a:avLst/>
          </a:prstGeom>
        </p:spPr>
      </p:pic>
      <p:pic>
        <p:nvPicPr>
          <p:cNvPr id="46" name="Picture 4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34400" y="5465120"/>
            <a:ext cx="1492165" cy="396124"/>
          </a:xfrm>
          <a:prstGeom prst="rect">
            <a:avLst/>
          </a:prstGeom>
        </p:spPr>
      </p:pic>
      <p:pic>
        <p:nvPicPr>
          <p:cNvPr id="47" name="Picture 4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032508" y="5451197"/>
            <a:ext cx="746083" cy="375280"/>
          </a:xfrm>
          <a:prstGeom prst="rect">
            <a:avLst/>
          </a:prstGeom>
        </p:spPr>
      </p:pic>
      <p:pic>
        <p:nvPicPr>
          <p:cNvPr id="49" name="Picture 4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241958" y="5311221"/>
            <a:ext cx="2238248" cy="698605"/>
          </a:xfrm>
          <a:prstGeom prst="rect">
            <a:avLst/>
          </a:prstGeom>
          <a:noFill/>
        </p:spPr>
      </p:pic>
      <p:pic>
        <p:nvPicPr>
          <p:cNvPr id="50" name="Picture 3" descr="image00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895661" y="1134185"/>
            <a:ext cx="1119124" cy="430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 name="Picture 2" descr="image00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895660" y="685268"/>
            <a:ext cx="1119124" cy="272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 name="Picture 51" descr="datastax_logo.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796313" y="285556"/>
            <a:ext cx="1218471" cy="252396"/>
          </a:xfrm>
          <a:prstGeom prst="rect">
            <a:avLst/>
          </a:prstGeom>
        </p:spPr>
      </p:pic>
      <p:pic>
        <p:nvPicPr>
          <p:cNvPr id="31" name="Picture 30"/>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600256" y="5436196"/>
            <a:ext cx="1621919" cy="466302"/>
          </a:xfrm>
          <a:prstGeom prst="rect">
            <a:avLst/>
          </a:prstGeom>
        </p:spPr>
      </p:pic>
      <p:pic>
        <p:nvPicPr>
          <p:cNvPr id="35" name="Picture 34"/>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67738" y="5515126"/>
            <a:ext cx="1585426" cy="290793"/>
          </a:xfrm>
          <a:prstGeom prst="rect">
            <a:avLst/>
          </a:prstGeom>
        </p:spPr>
      </p:pic>
      <p:sp>
        <p:nvSpPr>
          <p:cNvPr id="36" name="Rectangle 35">
            <a:extLst>
              <a:ext uri="{FF2B5EF4-FFF2-40B4-BE49-F238E27FC236}">
                <a16:creationId xmlns:a16="http://schemas.microsoft.com/office/drawing/2014/main" id="{5FFFB596-1ACD-461B-B9D0-D52F508536A3}"/>
              </a:ext>
            </a:extLst>
          </p:cNvPr>
          <p:cNvSpPr/>
          <p:nvPr/>
        </p:nvSpPr>
        <p:spPr>
          <a:xfrm rot="5400000">
            <a:off x="-329295" y="633107"/>
            <a:ext cx="596866" cy="6132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kern="0">
              <a:solidFill>
                <a:srgbClr val="0078D7"/>
              </a:solidFill>
            </a:endParaRPr>
          </a:p>
        </p:txBody>
      </p:sp>
      <p:sp>
        <p:nvSpPr>
          <p:cNvPr id="23" name="Rectangle 22"/>
          <p:cNvSpPr/>
          <p:nvPr/>
        </p:nvSpPr>
        <p:spPr>
          <a:xfrm>
            <a:off x="1110501" y="1639849"/>
            <a:ext cx="2847190" cy="406265"/>
          </a:xfrm>
          <a:prstGeom prst="rect">
            <a:avLst/>
          </a:prstGeom>
        </p:spPr>
        <p:txBody>
          <a:bodyPr wrap="none">
            <a:spAutoFit/>
          </a:bodyPr>
          <a:lstStyle/>
          <a:p>
            <a:pPr defTabSz="932597">
              <a:spcBef>
                <a:spcPts val="612"/>
              </a:spcBef>
              <a:defRPr/>
            </a:pPr>
            <a:r>
              <a:rPr lang="en-US" sz="2000" kern="0" spc="-31">
                <a:solidFill>
                  <a:srgbClr val="505050"/>
                </a:solidFill>
                <a:cs typeface="Segoe UI" panose="020B0502040204020203" pitchFamily="34" charset="0"/>
              </a:rPr>
              <a:t>Microsoft Azure offers…</a:t>
            </a:r>
          </a:p>
        </p:txBody>
      </p:sp>
      <p:sp>
        <p:nvSpPr>
          <p:cNvPr id="24" name="Text Placeholder 4"/>
          <p:cNvSpPr txBox="1">
            <a:spLocks/>
          </p:cNvSpPr>
          <p:nvPr/>
        </p:nvSpPr>
        <p:spPr>
          <a:xfrm>
            <a:off x="4344339" y="2081556"/>
            <a:ext cx="7317589" cy="2700708"/>
          </a:xfrm>
          <a:prstGeom prst="rect">
            <a:avLst/>
          </a:prstGeom>
          <a:solidFill>
            <a:schemeClr val="tx1">
              <a:lumMod val="95000"/>
            </a:schemeClr>
          </a:solidFill>
          <a:ln>
            <a:noFill/>
          </a:ln>
        </p:spPr>
        <p:txBody>
          <a:bodyPr vert="horz" lIns="139891" tIns="182880" rIns="139891" bIns="139891" rtlCol="0" anchor="t">
            <a:noAutofit/>
          </a:bodyPr>
          <a:lstStyle>
            <a:lvl1pPr marL="0" indent="0" algn="l" defTabSz="914400" rtl="0" eaLnBrk="1" latinLnBrk="0" hangingPunct="1">
              <a:lnSpc>
                <a:spcPct val="100000"/>
              </a:lnSpc>
              <a:spcBef>
                <a:spcPts val="600"/>
              </a:spcBef>
              <a:spcAft>
                <a:spcPts val="0"/>
              </a:spcAft>
              <a:buFont typeface="Arial" panose="020B0604020202020204" pitchFamily="34" charset="0"/>
              <a:buNone/>
              <a:defRPr sz="2400" kern="1200" spc="-30" baseline="0">
                <a:solidFill>
                  <a:schemeClr val="tx2"/>
                </a:solidFill>
                <a:latin typeface="Segoe UI Light" panose="020B0502040204020203" pitchFamily="34" charset="0"/>
                <a:ea typeface="+mn-ea"/>
                <a:cs typeface="Segoe UI Light" panose="020B0502040204020203" pitchFamily="34" charset="0"/>
              </a:defRPr>
            </a:lvl1pPr>
            <a:lvl2pPr marL="731520" indent="-274320" algn="l" defTabSz="914400" rtl="0" eaLnBrk="1" latinLnBrk="0" hangingPunct="1">
              <a:lnSpc>
                <a:spcPct val="100000"/>
              </a:lnSpc>
              <a:spcBef>
                <a:spcPts val="600"/>
              </a:spcBef>
              <a:buClr>
                <a:schemeClr val="tx2"/>
              </a:buClr>
              <a:buSzPct val="75000"/>
              <a:buFont typeface="Wingdings" panose="05000000000000000000" pitchFamily="2" charset="2"/>
              <a:buChar char="§"/>
              <a:defRPr sz="2000" kern="1200" spc="-10" baseline="0">
                <a:solidFill>
                  <a:schemeClr val="tx2"/>
                </a:solidFill>
                <a:latin typeface="Segoe UI Light" panose="020B0502040204020203" pitchFamily="34" charset="0"/>
                <a:ea typeface="+mn-ea"/>
                <a:cs typeface="Segoe UI Light" panose="020B0502040204020203" pitchFamily="34" charset="0"/>
              </a:defRPr>
            </a:lvl2pPr>
            <a:lvl3pPr marL="914400" indent="0" algn="l" defTabSz="914400" rtl="0" eaLnBrk="1" latinLnBrk="0" hangingPunct="1">
              <a:lnSpc>
                <a:spcPct val="100000"/>
              </a:lnSpc>
              <a:spcBef>
                <a:spcPts val="1000"/>
              </a:spcBef>
              <a:buFont typeface="Arial" panose="020B0604020202020204" pitchFamily="34" charset="0"/>
              <a:buNone/>
              <a:defRPr sz="1800" kern="1200">
                <a:solidFill>
                  <a:schemeClr val="tx2"/>
                </a:solidFill>
                <a:latin typeface="Segoe UI" panose="020B0502040204020203" pitchFamily="34" charset="0"/>
                <a:ea typeface="+mn-ea"/>
                <a:cs typeface="Segoe UI" panose="020B0502040204020203" pitchFamily="34" charset="0"/>
              </a:defRPr>
            </a:lvl3pPr>
            <a:lvl4pPr marL="1371600" indent="0" algn="l" defTabSz="914400" rtl="0" eaLnBrk="1" latinLnBrk="0" hangingPunct="1">
              <a:lnSpc>
                <a:spcPct val="100000"/>
              </a:lnSpc>
              <a:spcBef>
                <a:spcPts val="1000"/>
              </a:spcBef>
              <a:buFont typeface="Arial" panose="020B0604020202020204" pitchFamily="34" charset="0"/>
              <a:buNone/>
              <a:defRPr sz="1600" kern="1200">
                <a:solidFill>
                  <a:schemeClr val="tx2"/>
                </a:solidFill>
                <a:latin typeface="Segoe UI" panose="020B0502040204020203" pitchFamily="34" charset="0"/>
                <a:ea typeface="+mn-ea"/>
                <a:cs typeface="Segoe UI" panose="020B0502040204020203" pitchFamily="34" charset="0"/>
              </a:defRPr>
            </a:lvl4pPr>
            <a:lvl5pPr marL="1828800" indent="0" algn="l" defTabSz="914400" rtl="0" eaLnBrk="1" latinLnBrk="0" hangingPunct="1">
              <a:lnSpc>
                <a:spcPct val="100000"/>
              </a:lnSpc>
              <a:spcBef>
                <a:spcPts val="1000"/>
              </a:spcBef>
              <a:buFont typeface="Arial" panose="020B0604020202020204" pitchFamily="34" charset="0"/>
              <a:buNone/>
              <a:defRPr sz="1400" kern="1200">
                <a:solidFill>
                  <a:schemeClr val="tx2"/>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32597">
              <a:spcBef>
                <a:spcPts val="612"/>
              </a:spcBef>
              <a:spcAft>
                <a:spcPts val="600"/>
              </a:spcAft>
              <a:defRPr/>
            </a:pPr>
            <a:r>
              <a:rPr lang="en-US" sz="2000" spc="-31">
                <a:solidFill>
                  <a:srgbClr val="505050"/>
                </a:solidFill>
                <a:latin typeface="Segoe UI"/>
              </a:rPr>
              <a:t>Out-of-the-box managed services for Hadoop and NoSQL databases</a:t>
            </a:r>
          </a:p>
          <a:p>
            <a:pPr defTabSz="932597">
              <a:spcBef>
                <a:spcPts val="612"/>
              </a:spcBef>
              <a:spcAft>
                <a:spcPts val="600"/>
              </a:spcAft>
              <a:defRPr/>
            </a:pPr>
            <a:r>
              <a:rPr lang="en-US" sz="2000" spc="-31">
                <a:solidFill>
                  <a:srgbClr val="505050"/>
                </a:solidFill>
                <a:latin typeface="Segoe UI"/>
              </a:rPr>
              <a:t>Robust and secure IaaS offerings for traditional open source data stores </a:t>
            </a:r>
          </a:p>
          <a:p>
            <a:pPr defTabSz="932597">
              <a:spcBef>
                <a:spcPts val="612"/>
              </a:spcBef>
              <a:spcAft>
                <a:spcPts val="600"/>
              </a:spcAft>
              <a:defRPr/>
            </a:pPr>
            <a:r>
              <a:rPr lang="en-US" sz="2000" spc="-31">
                <a:solidFill>
                  <a:srgbClr val="505050"/>
                </a:solidFill>
                <a:latin typeface="Segoe UI"/>
              </a:rPr>
              <a:t>More datacenter locations for data replication</a:t>
            </a:r>
          </a:p>
          <a:p>
            <a:pPr defTabSz="932597">
              <a:spcBef>
                <a:spcPts val="612"/>
              </a:spcBef>
              <a:spcAft>
                <a:spcPts val="600"/>
              </a:spcAft>
              <a:defRPr/>
            </a:pPr>
            <a:r>
              <a:rPr lang="en-US" sz="2000" spc="-31">
                <a:solidFill>
                  <a:srgbClr val="505050"/>
                </a:solidFill>
                <a:latin typeface="Segoe UI"/>
              </a:rPr>
              <a:t>Support for hybrid data scenarios</a:t>
            </a:r>
          </a:p>
        </p:txBody>
      </p:sp>
    </p:spTree>
    <p:extLst>
      <p:ext uri="{BB962C8B-B14F-4D97-AF65-F5344CB8AC3E}">
        <p14:creationId xmlns:p14="http://schemas.microsoft.com/office/powerpoint/2010/main" val="822733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30000" decel="70000" fill="hold" grpId="0" nodeType="afterEffect">
                                  <p:stCondLst>
                                    <p:cond delay="0"/>
                                  </p:stCondLst>
                                  <p:childTnLst>
                                    <p:animMotion origin="layout" path="M 3.95833E-6 4.07407E-6 L 0.01914 4.07407E-6 " pathEditMode="relative" rAng="0" ptsTypes="AA">
                                      <p:cBhvr>
                                        <p:cTn id="6" dur="400" fill="hold"/>
                                        <p:tgtEl>
                                          <p:spTgt spid="36"/>
                                        </p:tgtEl>
                                        <p:attrNameLst>
                                          <p:attrName>ppt_x</p:attrName>
                                          <p:attrName>ppt_y</p:attrName>
                                        </p:attrNameLst>
                                      </p:cBhvr>
                                      <p:rCtr x="9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Table 24"/>
          <p:cNvGraphicFramePr>
            <a:graphicFrameLocks noGrp="1"/>
          </p:cNvGraphicFramePr>
          <p:nvPr>
            <p:extLst/>
          </p:nvPr>
        </p:nvGraphicFramePr>
        <p:xfrm>
          <a:off x="882" y="5041487"/>
          <a:ext cx="12426120" cy="1241641"/>
        </p:xfrm>
        <a:graphic>
          <a:graphicData uri="http://schemas.openxmlformats.org/drawingml/2006/table">
            <a:tbl>
              <a:tblPr firstRow="1" bandRow="1">
                <a:tableStyleId>{5C22544A-7EE6-4342-B048-85BDC9FD1C3A}</a:tableStyleId>
              </a:tblPr>
              <a:tblGrid>
                <a:gridCol w="2071020">
                  <a:extLst>
                    <a:ext uri="{9D8B030D-6E8A-4147-A177-3AD203B41FA5}">
                      <a16:colId xmlns:a16="http://schemas.microsoft.com/office/drawing/2014/main" val="2024039438"/>
                    </a:ext>
                  </a:extLst>
                </a:gridCol>
                <a:gridCol w="2071020">
                  <a:extLst>
                    <a:ext uri="{9D8B030D-6E8A-4147-A177-3AD203B41FA5}">
                      <a16:colId xmlns:a16="http://schemas.microsoft.com/office/drawing/2014/main" val="1763131861"/>
                    </a:ext>
                  </a:extLst>
                </a:gridCol>
                <a:gridCol w="2071020">
                  <a:extLst>
                    <a:ext uri="{9D8B030D-6E8A-4147-A177-3AD203B41FA5}">
                      <a16:colId xmlns:a16="http://schemas.microsoft.com/office/drawing/2014/main" val="3239252946"/>
                    </a:ext>
                  </a:extLst>
                </a:gridCol>
                <a:gridCol w="2071020">
                  <a:extLst>
                    <a:ext uri="{9D8B030D-6E8A-4147-A177-3AD203B41FA5}">
                      <a16:colId xmlns:a16="http://schemas.microsoft.com/office/drawing/2014/main" val="3586164370"/>
                    </a:ext>
                  </a:extLst>
                </a:gridCol>
                <a:gridCol w="2071020">
                  <a:extLst>
                    <a:ext uri="{9D8B030D-6E8A-4147-A177-3AD203B41FA5}">
                      <a16:colId xmlns:a16="http://schemas.microsoft.com/office/drawing/2014/main" val="3669794420"/>
                    </a:ext>
                  </a:extLst>
                </a:gridCol>
                <a:gridCol w="2071020">
                  <a:extLst>
                    <a:ext uri="{9D8B030D-6E8A-4147-A177-3AD203B41FA5}">
                      <a16:colId xmlns:a16="http://schemas.microsoft.com/office/drawing/2014/main" val="394692853"/>
                    </a:ext>
                  </a:extLst>
                </a:gridCol>
              </a:tblGrid>
              <a:tr h="1241641">
                <a:tc>
                  <a:txBody>
                    <a:bodyPr/>
                    <a:lstStyle/>
                    <a:p>
                      <a:endParaRPr lang="en-US" sz="1800"/>
                    </a:p>
                  </a:txBody>
                  <a:tcPr marL="93260" marR="93260" marT="46630" marB="46630">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800"/>
                    </a:p>
                  </a:txBody>
                  <a:tcPr marL="93260" marR="93260" marT="46630" marB="46630">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800"/>
                    </a:p>
                  </a:txBody>
                  <a:tcPr marL="93260" marR="93260" marT="46630" marB="46630">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800"/>
                    </a:p>
                  </a:txBody>
                  <a:tcPr marL="93260" marR="93260" marT="46630" marB="46630">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800"/>
                    </a:p>
                  </a:txBody>
                  <a:tcPr marL="93260" marR="93260" marT="46630" marB="46630">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800"/>
                    </a:p>
                  </a:txBody>
                  <a:tcPr marL="93260" marR="93260" marT="46630" marB="46630">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59265169"/>
                  </a:ext>
                </a:extLst>
              </a:tr>
            </a:tbl>
          </a:graphicData>
        </a:graphic>
      </p:graphicFrame>
      <p:sp>
        <p:nvSpPr>
          <p:cNvPr id="26" name="Title 2"/>
          <p:cNvSpPr>
            <a:spLocks noGrp="1"/>
          </p:cNvSpPr>
          <p:nvPr>
            <p:ph type="title"/>
          </p:nvPr>
        </p:nvSpPr>
        <p:spPr/>
        <p:txBody>
          <a:bodyPr/>
          <a:lstStyle/>
          <a:p>
            <a:r>
              <a:rPr lang="en-US"/>
              <a:t>High performance computing</a:t>
            </a:r>
            <a:br>
              <a:rPr lang="en-US"/>
            </a:br>
            <a:r>
              <a:rPr lang="en-US" sz="2800" b="1">
                <a:solidFill>
                  <a:schemeClr val="bg1"/>
                </a:solidFill>
              </a:rPr>
              <a:t>With SUSE</a:t>
            </a:r>
          </a:p>
        </p:txBody>
      </p:sp>
      <p:sp>
        <p:nvSpPr>
          <p:cNvPr id="32" name="Rectangle 31"/>
          <p:cNvSpPr/>
          <p:nvPr/>
        </p:nvSpPr>
        <p:spPr>
          <a:xfrm>
            <a:off x="685" y="6269049"/>
            <a:ext cx="12435790" cy="382308"/>
          </a:xfrm>
          <a:prstGeom prst="rect">
            <a:avLst/>
          </a:prstGeom>
          <a:solidFill>
            <a:schemeClr val="accent3"/>
          </a:solidFill>
        </p:spPr>
        <p:txBody>
          <a:bodyPr wrap="square">
            <a:spAutoFit/>
          </a:bodyPr>
          <a:lstStyle/>
          <a:p>
            <a:pPr algn="ctr" defTabSz="932597">
              <a:defRPr/>
            </a:pPr>
            <a:r>
              <a:rPr lang="en-US" kern="0" spc="-10">
                <a:solidFill>
                  <a:srgbClr val="FFFFFF"/>
                </a:solidFill>
                <a:cs typeface="Segoe UI" panose="020B0502040204020203" pitchFamily="34" charset="0"/>
              </a:rPr>
              <a:t>You are heavily invested in Linux HPC -  find out what Azure has to offer! </a:t>
            </a:r>
          </a:p>
        </p:txBody>
      </p:sp>
      <p:cxnSp>
        <p:nvCxnSpPr>
          <p:cNvPr id="48" name="Straight Connector 47"/>
          <p:cNvCxnSpPr/>
          <p:nvPr/>
        </p:nvCxnSpPr>
        <p:spPr>
          <a:xfrm>
            <a:off x="685" y="5041487"/>
            <a:ext cx="12434908" cy="14080"/>
          </a:xfrm>
          <a:prstGeom prst="line">
            <a:avLst/>
          </a:prstGeom>
          <a:ln w="28575">
            <a:solidFill>
              <a:schemeClr val="accent3"/>
            </a:solidFill>
          </a:ln>
        </p:spPr>
        <p:style>
          <a:lnRef idx="1">
            <a:schemeClr val="accent5"/>
          </a:lnRef>
          <a:fillRef idx="0">
            <a:schemeClr val="accent5"/>
          </a:fillRef>
          <a:effectRef idx="0">
            <a:schemeClr val="accent5"/>
          </a:effectRef>
          <a:fontRef idx="minor">
            <a:schemeClr val="tx1"/>
          </a:fontRef>
        </p:style>
      </p:cxnSp>
      <p:pic>
        <p:nvPicPr>
          <p:cNvPr id="23" name="Picture 22"/>
          <p:cNvPicPr>
            <a:picLocks noChangeAspect="1"/>
          </p:cNvPicPr>
          <p:nvPr/>
        </p:nvPicPr>
        <p:blipFill>
          <a:blip r:embed="rId3"/>
          <a:stretch>
            <a:fillRect/>
          </a:stretch>
        </p:blipFill>
        <p:spPr>
          <a:xfrm>
            <a:off x="10525368" y="427274"/>
            <a:ext cx="648136" cy="482199"/>
          </a:xfrm>
          <a:prstGeom prst="rect">
            <a:avLst/>
          </a:prstGeom>
        </p:spPr>
      </p:pic>
      <p:pic>
        <p:nvPicPr>
          <p:cNvPr id="24" name="Picture 23"/>
          <p:cNvPicPr>
            <a:picLocks noChangeAspect="1"/>
          </p:cNvPicPr>
          <p:nvPr/>
        </p:nvPicPr>
        <p:blipFill>
          <a:blip r:embed="rId4"/>
          <a:stretch>
            <a:fillRect/>
          </a:stretch>
        </p:blipFill>
        <p:spPr>
          <a:xfrm>
            <a:off x="11328449" y="539205"/>
            <a:ext cx="891187" cy="258336"/>
          </a:xfrm>
          <a:prstGeom prst="rect">
            <a:avLst/>
          </a:prstGeom>
        </p:spPr>
      </p:pic>
      <p:pic>
        <p:nvPicPr>
          <p:cNvPr id="45" name="Picture 44"/>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9641271" y="488470"/>
            <a:ext cx="729153" cy="359806"/>
          </a:xfrm>
          <a:prstGeom prst="rect">
            <a:avLst/>
          </a:prstGeom>
        </p:spPr>
      </p:pic>
      <p:pic>
        <p:nvPicPr>
          <p:cNvPr id="50" name="Picture 4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602680" y="5272429"/>
            <a:ext cx="1468848" cy="839343"/>
          </a:xfrm>
          <a:prstGeom prst="rect">
            <a:avLst/>
          </a:prstGeom>
        </p:spPr>
      </p:pic>
      <p:pic>
        <p:nvPicPr>
          <p:cNvPr id="52" name="Picture 5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139280" y="5205416"/>
            <a:ext cx="1050823" cy="839343"/>
          </a:xfrm>
          <a:prstGeom prst="rect">
            <a:avLst/>
          </a:prstGeom>
        </p:spPr>
      </p:pic>
      <p:pic>
        <p:nvPicPr>
          <p:cNvPr id="53" name="Picture 52"/>
          <p:cNvPicPr>
            <a:picLocks noChangeAspect="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47626" y="5131149"/>
            <a:ext cx="1508308" cy="932603"/>
          </a:xfrm>
          <a:prstGeom prst="rect">
            <a:avLst/>
          </a:prstGeom>
        </p:spPr>
      </p:pic>
      <p:pic>
        <p:nvPicPr>
          <p:cNvPr id="2" name="Picture 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257855" y="5480693"/>
            <a:ext cx="1642390" cy="373041"/>
          </a:xfrm>
          <a:prstGeom prst="rect">
            <a:avLst/>
          </a:prstGeom>
        </p:spPr>
      </p:pic>
      <p:pic>
        <p:nvPicPr>
          <p:cNvPr id="4" name="Picture 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828409" y="5339984"/>
            <a:ext cx="1678686" cy="471477"/>
          </a:xfrm>
          <a:prstGeom prst="rect">
            <a:avLst/>
          </a:prstGeom>
        </p:spPr>
      </p:pic>
      <p:sp>
        <p:nvSpPr>
          <p:cNvPr id="46" name="Rectangle 45">
            <a:extLst>
              <a:ext uri="{FF2B5EF4-FFF2-40B4-BE49-F238E27FC236}">
                <a16:creationId xmlns:a16="http://schemas.microsoft.com/office/drawing/2014/main" id="{6A968060-1112-436C-85AE-F7D7BB871E2E}"/>
              </a:ext>
            </a:extLst>
          </p:cNvPr>
          <p:cNvSpPr/>
          <p:nvPr/>
        </p:nvSpPr>
        <p:spPr>
          <a:xfrm rot="5400000">
            <a:off x="-329295" y="633107"/>
            <a:ext cx="596866" cy="6132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kern="0">
              <a:solidFill>
                <a:srgbClr val="0078D7"/>
              </a:solidFill>
            </a:endParaRPr>
          </a:p>
        </p:txBody>
      </p:sp>
      <p:sp>
        <p:nvSpPr>
          <p:cNvPr id="22" name="Rectangle 21"/>
          <p:cNvSpPr/>
          <p:nvPr/>
        </p:nvSpPr>
        <p:spPr>
          <a:xfrm>
            <a:off x="1110501" y="1639849"/>
            <a:ext cx="2847190" cy="406265"/>
          </a:xfrm>
          <a:prstGeom prst="rect">
            <a:avLst/>
          </a:prstGeom>
        </p:spPr>
        <p:txBody>
          <a:bodyPr wrap="none">
            <a:spAutoFit/>
          </a:bodyPr>
          <a:lstStyle/>
          <a:p>
            <a:pPr defTabSz="932597">
              <a:spcBef>
                <a:spcPts val="612"/>
              </a:spcBef>
              <a:defRPr/>
            </a:pPr>
            <a:r>
              <a:rPr lang="en-US" sz="2000" kern="0" spc="-31">
                <a:solidFill>
                  <a:srgbClr val="505050"/>
                </a:solidFill>
                <a:cs typeface="Segoe UI" panose="020B0502040204020203" pitchFamily="34" charset="0"/>
              </a:rPr>
              <a:t>Microsoft Azure offers…</a:t>
            </a:r>
          </a:p>
        </p:txBody>
      </p:sp>
      <p:sp>
        <p:nvSpPr>
          <p:cNvPr id="27" name="Text Placeholder 4"/>
          <p:cNvSpPr txBox="1">
            <a:spLocks/>
          </p:cNvSpPr>
          <p:nvPr/>
        </p:nvSpPr>
        <p:spPr>
          <a:xfrm>
            <a:off x="4247961" y="2167886"/>
            <a:ext cx="7665098" cy="2544616"/>
          </a:xfrm>
          <a:prstGeom prst="rect">
            <a:avLst/>
          </a:prstGeom>
          <a:solidFill>
            <a:schemeClr val="tx1">
              <a:lumMod val="95000"/>
            </a:schemeClr>
          </a:solidFill>
          <a:ln>
            <a:noFill/>
          </a:ln>
        </p:spPr>
        <p:txBody>
          <a:bodyPr vert="horz" lIns="139891" tIns="182880" rIns="139891" bIns="139891" rtlCol="0" anchor="t">
            <a:noAutofit/>
          </a:bodyPr>
          <a:lstStyle>
            <a:lvl1pPr marL="0" indent="0" algn="l" defTabSz="914400" rtl="0" eaLnBrk="1" latinLnBrk="0" hangingPunct="1">
              <a:lnSpc>
                <a:spcPct val="100000"/>
              </a:lnSpc>
              <a:spcBef>
                <a:spcPts val="600"/>
              </a:spcBef>
              <a:spcAft>
                <a:spcPts val="0"/>
              </a:spcAft>
              <a:buFont typeface="Arial" panose="020B0604020202020204" pitchFamily="34" charset="0"/>
              <a:buNone/>
              <a:defRPr sz="2400" kern="1200" spc="-30" baseline="0">
                <a:solidFill>
                  <a:schemeClr val="tx2"/>
                </a:solidFill>
                <a:latin typeface="Segoe UI Light" panose="020B0502040204020203" pitchFamily="34" charset="0"/>
                <a:ea typeface="+mn-ea"/>
                <a:cs typeface="Segoe UI Light" panose="020B0502040204020203" pitchFamily="34" charset="0"/>
              </a:defRPr>
            </a:lvl1pPr>
            <a:lvl2pPr marL="731520" indent="-274320" algn="l" defTabSz="914400" rtl="0" eaLnBrk="1" latinLnBrk="0" hangingPunct="1">
              <a:lnSpc>
                <a:spcPct val="100000"/>
              </a:lnSpc>
              <a:spcBef>
                <a:spcPts val="600"/>
              </a:spcBef>
              <a:buClr>
                <a:schemeClr val="tx2"/>
              </a:buClr>
              <a:buSzPct val="75000"/>
              <a:buFont typeface="Wingdings" panose="05000000000000000000" pitchFamily="2" charset="2"/>
              <a:buChar char="§"/>
              <a:defRPr sz="2000" kern="1200" spc="-10" baseline="0">
                <a:solidFill>
                  <a:schemeClr val="tx2"/>
                </a:solidFill>
                <a:latin typeface="Segoe UI Light" panose="020B0502040204020203" pitchFamily="34" charset="0"/>
                <a:ea typeface="+mn-ea"/>
                <a:cs typeface="Segoe UI Light" panose="020B0502040204020203" pitchFamily="34" charset="0"/>
              </a:defRPr>
            </a:lvl2pPr>
            <a:lvl3pPr marL="914400" indent="0" algn="l" defTabSz="914400" rtl="0" eaLnBrk="1" latinLnBrk="0" hangingPunct="1">
              <a:lnSpc>
                <a:spcPct val="100000"/>
              </a:lnSpc>
              <a:spcBef>
                <a:spcPts val="1000"/>
              </a:spcBef>
              <a:buFont typeface="Arial" panose="020B0604020202020204" pitchFamily="34" charset="0"/>
              <a:buNone/>
              <a:defRPr sz="1800" kern="1200">
                <a:solidFill>
                  <a:schemeClr val="tx2"/>
                </a:solidFill>
                <a:latin typeface="Segoe UI" panose="020B0502040204020203" pitchFamily="34" charset="0"/>
                <a:ea typeface="+mn-ea"/>
                <a:cs typeface="Segoe UI" panose="020B0502040204020203" pitchFamily="34" charset="0"/>
              </a:defRPr>
            </a:lvl3pPr>
            <a:lvl4pPr marL="1371600" indent="0" algn="l" defTabSz="914400" rtl="0" eaLnBrk="1" latinLnBrk="0" hangingPunct="1">
              <a:lnSpc>
                <a:spcPct val="100000"/>
              </a:lnSpc>
              <a:spcBef>
                <a:spcPts val="1000"/>
              </a:spcBef>
              <a:buFont typeface="Arial" panose="020B0604020202020204" pitchFamily="34" charset="0"/>
              <a:buNone/>
              <a:defRPr sz="1600" kern="1200">
                <a:solidFill>
                  <a:schemeClr val="tx2"/>
                </a:solidFill>
                <a:latin typeface="Segoe UI" panose="020B0502040204020203" pitchFamily="34" charset="0"/>
                <a:ea typeface="+mn-ea"/>
                <a:cs typeface="Segoe UI" panose="020B0502040204020203" pitchFamily="34" charset="0"/>
              </a:defRPr>
            </a:lvl4pPr>
            <a:lvl5pPr marL="1828800" indent="0" algn="l" defTabSz="914400" rtl="0" eaLnBrk="1" latinLnBrk="0" hangingPunct="1">
              <a:lnSpc>
                <a:spcPct val="100000"/>
              </a:lnSpc>
              <a:spcBef>
                <a:spcPts val="1000"/>
              </a:spcBef>
              <a:buFont typeface="Arial" panose="020B0604020202020204" pitchFamily="34" charset="0"/>
              <a:buNone/>
              <a:defRPr sz="1400" kern="1200">
                <a:solidFill>
                  <a:schemeClr val="tx2"/>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32597">
              <a:spcBef>
                <a:spcPts val="612"/>
              </a:spcBef>
              <a:spcAft>
                <a:spcPts val="600"/>
              </a:spcAft>
              <a:defRPr/>
            </a:pPr>
            <a:r>
              <a:rPr lang="en-US" sz="2000" spc="-31">
                <a:solidFill>
                  <a:srgbClr val="505050"/>
                </a:solidFill>
                <a:latin typeface="Segoe UI"/>
              </a:rPr>
              <a:t>Big compute nodes optimized for Linux HPC (A8 - A11)</a:t>
            </a:r>
          </a:p>
          <a:p>
            <a:pPr defTabSz="932597">
              <a:spcBef>
                <a:spcPts val="612"/>
              </a:spcBef>
              <a:spcAft>
                <a:spcPts val="600"/>
              </a:spcAft>
              <a:defRPr/>
            </a:pPr>
            <a:r>
              <a:rPr lang="en-US" sz="2000" spc="-31">
                <a:solidFill>
                  <a:srgbClr val="505050"/>
                </a:solidFill>
                <a:latin typeface="Segoe UI"/>
              </a:rPr>
              <a:t>Key Linux HPC technologies</a:t>
            </a:r>
          </a:p>
          <a:p>
            <a:pPr marL="285750" indent="-285750" defTabSz="932597">
              <a:spcBef>
                <a:spcPts val="0"/>
              </a:spcBef>
              <a:spcAft>
                <a:spcPts val="600"/>
              </a:spcAft>
              <a:buFont typeface="Arial" panose="020B0604020202020204" pitchFamily="34" charset="0"/>
              <a:buChar char="•"/>
              <a:defRPr/>
            </a:pPr>
            <a:r>
              <a:rPr lang="en-US" sz="2000" spc="-31">
                <a:solidFill>
                  <a:srgbClr val="505050"/>
                </a:solidFill>
                <a:latin typeface="Segoe UI"/>
              </a:rPr>
              <a:t>HPC cluster on Linux (distributed job-scheduling)</a:t>
            </a:r>
          </a:p>
          <a:p>
            <a:pPr marL="285750" indent="-285750" defTabSz="932597">
              <a:spcBef>
                <a:spcPts val="0"/>
              </a:spcBef>
              <a:spcAft>
                <a:spcPts val="600"/>
              </a:spcAft>
              <a:buFont typeface="Arial" panose="020B0604020202020204" pitchFamily="34" charset="0"/>
              <a:buChar char="•"/>
              <a:defRPr/>
            </a:pPr>
            <a:r>
              <a:rPr lang="en-US" sz="2000" spc="-31">
                <a:solidFill>
                  <a:srgbClr val="505050"/>
                </a:solidFill>
                <a:latin typeface="Segoe UI"/>
              </a:rPr>
              <a:t>InfiniBand (high-speed communication between nodes)</a:t>
            </a:r>
          </a:p>
          <a:p>
            <a:pPr marL="285750" indent="-285750" defTabSz="932597">
              <a:spcBef>
                <a:spcPts val="0"/>
              </a:spcBef>
              <a:spcAft>
                <a:spcPts val="600"/>
              </a:spcAft>
              <a:buFont typeface="Arial" panose="020B0604020202020204" pitchFamily="34" charset="0"/>
              <a:buChar char="•"/>
              <a:defRPr/>
            </a:pPr>
            <a:r>
              <a:rPr lang="en-US" sz="2000" spc="-31">
                <a:solidFill>
                  <a:srgbClr val="505050"/>
                </a:solidFill>
                <a:latin typeface="Segoe UI"/>
              </a:rPr>
              <a:t>Linux supported RDMA network (for enhancing performance of parallel tasks)</a:t>
            </a:r>
          </a:p>
          <a:p>
            <a:pPr defTabSz="932597">
              <a:spcBef>
                <a:spcPts val="612"/>
              </a:spcBef>
              <a:spcAft>
                <a:spcPts val="600"/>
              </a:spcAft>
              <a:defRPr/>
            </a:pPr>
            <a:endParaRPr lang="en-US" sz="2000" spc="-31">
              <a:solidFill>
                <a:srgbClr val="505050"/>
              </a:solidFill>
              <a:latin typeface="Segoe UI"/>
            </a:endParaRPr>
          </a:p>
        </p:txBody>
      </p:sp>
    </p:spTree>
    <p:extLst>
      <p:ext uri="{BB962C8B-B14F-4D97-AF65-F5344CB8AC3E}">
        <p14:creationId xmlns:p14="http://schemas.microsoft.com/office/powerpoint/2010/main" val="36010861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30000" decel="70000" fill="hold" grpId="0" nodeType="afterEffect">
                                  <p:stCondLst>
                                    <p:cond delay="0"/>
                                  </p:stCondLst>
                                  <p:childTnLst>
                                    <p:animMotion origin="layout" path="M 3.95833E-6 4.07407E-6 L 0.01914 4.07407E-6 " pathEditMode="relative" rAng="0" ptsTypes="AA">
                                      <p:cBhvr>
                                        <p:cTn id="6" dur="400" fill="hold"/>
                                        <p:tgtEl>
                                          <p:spTgt spid="46"/>
                                        </p:tgtEl>
                                        <p:attrNameLst>
                                          <p:attrName>ppt_x</p:attrName>
                                          <p:attrName>ppt_y</p:attrName>
                                        </p:attrNameLst>
                                      </p:cBhvr>
                                      <p:rCtr x="9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Table 24"/>
          <p:cNvGraphicFramePr>
            <a:graphicFrameLocks noGrp="1"/>
          </p:cNvGraphicFramePr>
          <p:nvPr>
            <p:extLst/>
          </p:nvPr>
        </p:nvGraphicFramePr>
        <p:xfrm>
          <a:off x="882" y="5041487"/>
          <a:ext cx="12426120" cy="1241641"/>
        </p:xfrm>
        <a:graphic>
          <a:graphicData uri="http://schemas.openxmlformats.org/drawingml/2006/table">
            <a:tbl>
              <a:tblPr firstRow="1" bandRow="1">
                <a:tableStyleId>{5C22544A-7EE6-4342-B048-85BDC9FD1C3A}</a:tableStyleId>
              </a:tblPr>
              <a:tblGrid>
                <a:gridCol w="2071020">
                  <a:extLst>
                    <a:ext uri="{9D8B030D-6E8A-4147-A177-3AD203B41FA5}">
                      <a16:colId xmlns:a16="http://schemas.microsoft.com/office/drawing/2014/main" val="2024039438"/>
                    </a:ext>
                  </a:extLst>
                </a:gridCol>
                <a:gridCol w="2071020">
                  <a:extLst>
                    <a:ext uri="{9D8B030D-6E8A-4147-A177-3AD203B41FA5}">
                      <a16:colId xmlns:a16="http://schemas.microsoft.com/office/drawing/2014/main" val="1763131861"/>
                    </a:ext>
                  </a:extLst>
                </a:gridCol>
                <a:gridCol w="2071020">
                  <a:extLst>
                    <a:ext uri="{9D8B030D-6E8A-4147-A177-3AD203B41FA5}">
                      <a16:colId xmlns:a16="http://schemas.microsoft.com/office/drawing/2014/main" val="3239252946"/>
                    </a:ext>
                  </a:extLst>
                </a:gridCol>
                <a:gridCol w="2071020">
                  <a:extLst>
                    <a:ext uri="{9D8B030D-6E8A-4147-A177-3AD203B41FA5}">
                      <a16:colId xmlns:a16="http://schemas.microsoft.com/office/drawing/2014/main" val="3586164370"/>
                    </a:ext>
                  </a:extLst>
                </a:gridCol>
                <a:gridCol w="2071020">
                  <a:extLst>
                    <a:ext uri="{9D8B030D-6E8A-4147-A177-3AD203B41FA5}">
                      <a16:colId xmlns:a16="http://schemas.microsoft.com/office/drawing/2014/main" val="3669794420"/>
                    </a:ext>
                  </a:extLst>
                </a:gridCol>
                <a:gridCol w="2071020">
                  <a:extLst>
                    <a:ext uri="{9D8B030D-6E8A-4147-A177-3AD203B41FA5}">
                      <a16:colId xmlns:a16="http://schemas.microsoft.com/office/drawing/2014/main" val="394692853"/>
                    </a:ext>
                  </a:extLst>
                </a:gridCol>
              </a:tblGrid>
              <a:tr h="1241641">
                <a:tc>
                  <a:txBody>
                    <a:bodyPr/>
                    <a:lstStyle/>
                    <a:p>
                      <a:endParaRPr lang="en-US" sz="1800"/>
                    </a:p>
                  </a:txBody>
                  <a:tcPr marL="93260" marR="93260" marT="46630" marB="46630">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800"/>
                    </a:p>
                  </a:txBody>
                  <a:tcPr marL="93260" marR="93260" marT="46630" marB="46630">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800"/>
                    </a:p>
                  </a:txBody>
                  <a:tcPr marL="93260" marR="93260" marT="46630" marB="46630">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800"/>
                    </a:p>
                  </a:txBody>
                  <a:tcPr marL="93260" marR="93260" marT="46630" marB="46630">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800"/>
                    </a:p>
                  </a:txBody>
                  <a:tcPr marL="93260" marR="93260" marT="46630" marB="46630">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800"/>
                    </a:p>
                  </a:txBody>
                  <a:tcPr marL="93260" marR="93260" marT="46630" marB="46630">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59265169"/>
                  </a:ext>
                </a:extLst>
              </a:tr>
            </a:tbl>
          </a:graphicData>
        </a:graphic>
      </p:graphicFrame>
      <p:sp>
        <p:nvSpPr>
          <p:cNvPr id="26" name="Title 2"/>
          <p:cNvSpPr>
            <a:spLocks noGrp="1"/>
          </p:cNvSpPr>
          <p:nvPr>
            <p:ph type="title"/>
          </p:nvPr>
        </p:nvSpPr>
        <p:spPr>
          <a:xfrm>
            <a:off x="274638" y="182880"/>
            <a:ext cx="9731210" cy="771524"/>
          </a:xfrm>
        </p:spPr>
        <p:txBody>
          <a:bodyPr/>
          <a:lstStyle/>
          <a:p>
            <a:r>
              <a:rPr lang="en-US"/>
              <a:t>Java Enterprise platforms</a:t>
            </a:r>
          </a:p>
        </p:txBody>
      </p:sp>
      <p:sp>
        <p:nvSpPr>
          <p:cNvPr id="32" name="Rectangle 31"/>
          <p:cNvSpPr/>
          <p:nvPr/>
        </p:nvSpPr>
        <p:spPr>
          <a:xfrm>
            <a:off x="685" y="6269049"/>
            <a:ext cx="12435790" cy="382308"/>
          </a:xfrm>
          <a:prstGeom prst="rect">
            <a:avLst/>
          </a:prstGeom>
          <a:solidFill>
            <a:schemeClr val="accent5"/>
          </a:solidFill>
        </p:spPr>
        <p:txBody>
          <a:bodyPr wrap="square">
            <a:spAutoFit/>
          </a:bodyPr>
          <a:lstStyle/>
          <a:p>
            <a:pPr algn="ctr" defTabSz="932597">
              <a:defRPr/>
            </a:pPr>
            <a:r>
              <a:rPr lang="en-US" kern="0" spc="-10">
                <a:solidFill>
                  <a:srgbClr val="FFFFFF"/>
                </a:solidFill>
                <a:cs typeface="Segoe UI" panose="020B0502040204020203" pitchFamily="34" charset="0"/>
              </a:rPr>
              <a:t>You already use Java – find out why Azure is the best place to run it! </a:t>
            </a:r>
          </a:p>
        </p:txBody>
      </p:sp>
      <p:cxnSp>
        <p:nvCxnSpPr>
          <p:cNvPr id="48" name="Straight Connector 47"/>
          <p:cNvCxnSpPr/>
          <p:nvPr/>
        </p:nvCxnSpPr>
        <p:spPr>
          <a:xfrm>
            <a:off x="685" y="5041487"/>
            <a:ext cx="12434908" cy="14080"/>
          </a:xfrm>
          <a:prstGeom prst="line">
            <a:avLst/>
          </a:prstGeom>
          <a:ln w="28575">
            <a:solidFill>
              <a:schemeClr val="accent5"/>
            </a:solidFill>
          </a:ln>
        </p:spPr>
        <p:style>
          <a:lnRef idx="1">
            <a:schemeClr val="accent5"/>
          </a:lnRef>
          <a:fillRef idx="0">
            <a:schemeClr val="accent5"/>
          </a:fillRef>
          <a:effectRef idx="0">
            <a:schemeClr val="accent5"/>
          </a:effectRef>
          <a:fontRef idx="minor">
            <a:schemeClr val="tx1"/>
          </a:fontRef>
        </p:style>
      </p:cxnSp>
      <p:pic>
        <p:nvPicPr>
          <p:cNvPr id="24" name="Picture 23"/>
          <p:cNvPicPr>
            <a:picLocks noChangeAspect="1"/>
          </p:cNvPicPr>
          <p:nvPr/>
        </p:nvPicPr>
        <p:blipFill>
          <a:blip r:embed="rId3"/>
          <a:stretch>
            <a:fillRect/>
          </a:stretch>
        </p:blipFill>
        <p:spPr>
          <a:xfrm>
            <a:off x="11415755" y="426815"/>
            <a:ext cx="746083" cy="461035"/>
          </a:xfrm>
          <a:prstGeom prst="rect">
            <a:avLst/>
          </a:prstGeom>
        </p:spPr>
      </p:pic>
      <p:pic>
        <p:nvPicPr>
          <p:cNvPr id="45" name="Picture 44"/>
          <p:cNvPicPr>
            <a:picLocks noChangeAspect="1"/>
          </p:cNvPicPr>
          <p:nvPr/>
        </p:nvPicPr>
        <p:blipFill>
          <a:blip r:embed="rId4"/>
          <a:stretch>
            <a:fillRect/>
          </a:stretch>
        </p:blipFill>
        <p:spPr>
          <a:xfrm>
            <a:off x="10529995" y="283768"/>
            <a:ext cx="746083" cy="695827"/>
          </a:xfrm>
          <a:prstGeom prst="rect">
            <a:avLst/>
          </a:prstGeom>
        </p:spPr>
      </p:pic>
      <p:pic>
        <p:nvPicPr>
          <p:cNvPr id="46" name="Picture 45"/>
          <p:cNvPicPr>
            <a:picLocks noChangeAspect="1"/>
          </p:cNvPicPr>
          <p:nvPr/>
        </p:nvPicPr>
        <p:blipFill rotWithShape="1">
          <a:blip r:embed="rId5"/>
          <a:srcRect l="9040" t="27097" b="19798"/>
          <a:stretch/>
        </p:blipFill>
        <p:spPr>
          <a:xfrm>
            <a:off x="9316385" y="499580"/>
            <a:ext cx="1187624" cy="480015"/>
          </a:xfrm>
          <a:prstGeom prst="rect">
            <a:avLst/>
          </a:prstGeom>
        </p:spPr>
      </p:pic>
      <p:pic>
        <p:nvPicPr>
          <p:cNvPr id="49" name="Picture 4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610777" y="5239237"/>
            <a:ext cx="2051727" cy="813853"/>
          </a:xfrm>
          <a:prstGeom prst="rect">
            <a:avLst/>
          </a:prstGeom>
        </p:spPr>
      </p:pic>
      <p:pic>
        <p:nvPicPr>
          <p:cNvPr id="3" name="Picture 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989757" y="5263484"/>
            <a:ext cx="1119124" cy="732516"/>
          </a:xfrm>
          <a:prstGeom prst="rect">
            <a:avLst/>
          </a:prstGeom>
        </p:spPr>
      </p:pic>
      <p:pic>
        <p:nvPicPr>
          <p:cNvPr id="51" name="Picture 50"/>
          <p:cNvPicPr>
            <a:picLocks noChangeAspect="1" noChangeArrowheads="1"/>
          </p:cNvPicPr>
          <p:nvPr/>
        </p:nvPicPr>
        <p:blipFill>
          <a:blip r:embed="rId8">
            <a:extLst>
              <a:ext uri="{28A0092B-C50C-407E-A947-70E740481C1C}">
                <a14:useLocalDpi xmlns:a14="http://schemas.microsoft.com/office/drawing/2010/main" val="0"/>
              </a:ext>
            </a:extLst>
          </a:blip>
          <a:stretch>
            <a:fillRect/>
          </a:stretch>
        </p:blipFill>
        <p:spPr bwMode="auto">
          <a:xfrm>
            <a:off x="2104753" y="5147993"/>
            <a:ext cx="2144988" cy="9254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3" name="Picture 5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213843" y="5315562"/>
            <a:ext cx="1771946" cy="655083"/>
          </a:xfrm>
          <a:prstGeom prst="rect">
            <a:avLst/>
          </a:prstGeom>
        </p:spPr>
      </p:pic>
      <p:pic>
        <p:nvPicPr>
          <p:cNvPr id="4" name="Picture 3"/>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45420" y="5428362"/>
            <a:ext cx="1585426" cy="417218"/>
          </a:xfrm>
          <a:prstGeom prst="rect">
            <a:avLst/>
          </a:prstGeom>
        </p:spPr>
      </p:pic>
      <p:pic>
        <p:nvPicPr>
          <p:cNvPr id="23" name="Picture 2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294120" y="5366274"/>
            <a:ext cx="1558429" cy="466302"/>
          </a:xfrm>
          <a:prstGeom prst="rect">
            <a:avLst/>
          </a:prstGeom>
        </p:spPr>
      </p:pic>
      <p:sp>
        <p:nvSpPr>
          <p:cNvPr id="28" name="Rectangle 27">
            <a:extLst>
              <a:ext uri="{FF2B5EF4-FFF2-40B4-BE49-F238E27FC236}">
                <a16:creationId xmlns:a16="http://schemas.microsoft.com/office/drawing/2014/main" id="{32450E1F-3DEB-47EF-8690-42C1E540CDED}"/>
              </a:ext>
            </a:extLst>
          </p:cNvPr>
          <p:cNvSpPr/>
          <p:nvPr/>
        </p:nvSpPr>
        <p:spPr>
          <a:xfrm rot="5400000">
            <a:off x="-329295" y="633107"/>
            <a:ext cx="596866" cy="6132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kern="0">
              <a:solidFill>
                <a:srgbClr val="0078D7"/>
              </a:solidFill>
            </a:endParaRPr>
          </a:p>
        </p:txBody>
      </p:sp>
      <p:sp>
        <p:nvSpPr>
          <p:cNvPr id="22" name="Rectangle 21"/>
          <p:cNvSpPr/>
          <p:nvPr/>
        </p:nvSpPr>
        <p:spPr>
          <a:xfrm>
            <a:off x="1110501" y="1639849"/>
            <a:ext cx="2847190" cy="406265"/>
          </a:xfrm>
          <a:prstGeom prst="rect">
            <a:avLst/>
          </a:prstGeom>
        </p:spPr>
        <p:txBody>
          <a:bodyPr wrap="none">
            <a:spAutoFit/>
          </a:bodyPr>
          <a:lstStyle/>
          <a:p>
            <a:pPr defTabSz="932597">
              <a:spcBef>
                <a:spcPts val="612"/>
              </a:spcBef>
              <a:defRPr/>
            </a:pPr>
            <a:r>
              <a:rPr lang="en-US" sz="2000" kern="0" spc="-31">
                <a:solidFill>
                  <a:srgbClr val="505050"/>
                </a:solidFill>
                <a:cs typeface="Segoe UI" panose="020B0502040204020203" pitchFamily="34" charset="0"/>
              </a:rPr>
              <a:t>Microsoft Azure offers…</a:t>
            </a:r>
          </a:p>
        </p:txBody>
      </p:sp>
      <p:sp>
        <p:nvSpPr>
          <p:cNvPr id="27" name="Text Placeholder 4"/>
          <p:cNvSpPr txBox="1">
            <a:spLocks/>
          </p:cNvSpPr>
          <p:nvPr/>
        </p:nvSpPr>
        <p:spPr>
          <a:xfrm>
            <a:off x="4249741" y="1890130"/>
            <a:ext cx="7665098" cy="2544616"/>
          </a:xfrm>
          <a:prstGeom prst="rect">
            <a:avLst/>
          </a:prstGeom>
          <a:solidFill>
            <a:schemeClr val="tx1">
              <a:lumMod val="95000"/>
            </a:schemeClr>
          </a:solidFill>
          <a:ln>
            <a:noFill/>
          </a:ln>
        </p:spPr>
        <p:txBody>
          <a:bodyPr vert="horz" lIns="139891" tIns="182880" rIns="139891" bIns="139891" rtlCol="0" anchor="t">
            <a:noAutofit/>
          </a:bodyPr>
          <a:lstStyle>
            <a:lvl1pPr marL="0" indent="0" algn="l" defTabSz="914400" rtl="0" eaLnBrk="1" latinLnBrk="0" hangingPunct="1">
              <a:lnSpc>
                <a:spcPct val="100000"/>
              </a:lnSpc>
              <a:spcBef>
                <a:spcPts val="600"/>
              </a:spcBef>
              <a:spcAft>
                <a:spcPts val="0"/>
              </a:spcAft>
              <a:buFont typeface="Arial" panose="020B0604020202020204" pitchFamily="34" charset="0"/>
              <a:buNone/>
              <a:defRPr sz="2400" kern="1200" spc="-30" baseline="0">
                <a:solidFill>
                  <a:schemeClr val="tx2"/>
                </a:solidFill>
                <a:latin typeface="Segoe UI Light" panose="020B0502040204020203" pitchFamily="34" charset="0"/>
                <a:ea typeface="+mn-ea"/>
                <a:cs typeface="Segoe UI Light" panose="020B0502040204020203" pitchFamily="34" charset="0"/>
              </a:defRPr>
            </a:lvl1pPr>
            <a:lvl2pPr marL="731520" indent="-274320" algn="l" defTabSz="914400" rtl="0" eaLnBrk="1" latinLnBrk="0" hangingPunct="1">
              <a:lnSpc>
                <a:spcPct val="100000"/>
              </a:lnSpc>
              <a:spcBef>
                <a:spcPts val="600"/>
              </a:spcBef>
              <a:buClr>
                <a:schemeClr val="tx2"/>
              </a:buClr>
              <a:buSzPct val="75000"/>
              <a:buFont typeface="Wingdings" panose="05000000000000000000" pitchFamily="2" charset="2"/>
              <a:buChar char="§"/>
              <a:defRPr sz="2000" kern="1200" spc="-10" baseline="0">
                <a:solidFill>
                  <a:schemeClr val="tx2"/>
                </a:solidFill>
                <a:latin typeface="Segoe UI Light" panose="020B0502040204020203" pitchFamily="34" charset="0"/>
                <a:ea typeface="+mn-ea"/>
                <a:cs typeface="Segoe UI Light" panose="020B0502040204020203" pitchFamily="34" charset="0"/>
              </a:defRPr>
            </a:lvl2pPr>
            <a:lvl3pPr marL="914400" indent="0" algn="l" defTabSz="914400" rtl="0" eaLnBrk="1" latinLnBrk="0" hangingPunct="1">
              <a:lnSpc>
                <a:spcPct val="100000"/>
              </a:lnSpc>
              <a:spcBef>
                <a:spcPts val="1000"/>
              </a:spcBef>
              <a:buFont typeface="Arial" panose="020B0604020202020204" pitchFamily="34" charset="0"/>
              <a:buNone/>
              <a:defRPr sz="1800" kern="1200">
                <a:solidFill>
                  <a:schemeClr val="tx2"/>
                </a:solidFill>
                <a:latin typeface="Segoe UI" panose="020B0502040204020203" pitchFamily="34" charset="0"/>
                <a:ea typeface="+mn-ea"/>
                <a:cs typeface="Segoe UI" panose="020B0502040204020203" pitchFamily="34" charset="0"/>
              </a:defRPr>
            </a:lvl3pPr>
            <a:lvl4pPr marL="1371600" indent="0" algn="l" defTabSz="914400" rtl="0" eaLnBrk="1" latinLnBrk="0" hangingPunct="1">
              <a:lnSpc>
                <a:spcPct val="100000"/>
              </a:lnSpc>
              <a:spcBef>
                <a:spcPts val="1000"/>
              </a:spcBef>
              <a:buFont typeface="Arial" panose="020B0604020202020204" pitchFamily="34" charset="0"/>
              <a:buNone/>
              <a:defRPr sz="1600" kern="1200">
                <a:solidFill>
                  <a:schemeClr val="tx2"/>
                </a:solidFill>
                <a:latin typeface="Segoe UI" panose="020B0502040204020203" pitchFamily="34" charset="0"/>
                <a:ea typeface="+mn-ea"/>
                <a:cs typeface="Segoe UI" panose="020B0502040204020203" pitchFamily="34" charset="0"/>
              </a:defRPr>
            </a:lvl4pPr>
            <a:lvl5pPr marL="1828800" indent="0" algn="l" defTabSz="914400" rtl="0" eaLnBrk="1" latinLnBrk="0" hangingPunct="1">
              <a:lnSpc>
                <a:spcPct val="100000"/>
              </a:lnSpc>
              <a:spcBef>
                <a:spcPts val="1000"/>
              </a:spcBef>
              <a:buFont typeface="Arial" panose="020B0604020202020204" pitchFamily="34" charset="0"/>
              <a:buNone/>
              <a:defRPr sz="1400" kern="1200">
                <a:solidFill>
                  <a:schemeClr val="tx2"/>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32597">
              <a:spcBef>
                <a:spcPts val="612"/>
              </a:spcBef>
              <a:spcAft>
                <a:spcPts val="600"/>
              </a:spcAft>
              <a:defRPr/>
            </a:pPr>
            <a:r>
              <a:rPr lang="en-US" sz="2000" spc="-31">
                <a:solidFill>
                  <a:srgbClr val="505050"/>
                </a:solidFill>
                <a:latin typeface="Segoe UI"/>
              </a:rPr>
              <a:t>Easy development, deployment and automation of Java-based applications using popular tools</a:t>
            </a:r>
          </a:p>
          <a:p>
            <a:pPr defTabSz="932597">
              <a:spcBef>
                <a:spcPts val="612"/>
              </a:spcBef>
              <a:spcAft>
                <a:spcPts val="600"/>
              </a:spcAft>
              <a:defRPr/>
            </a:pPr>
            <a:r>
              <a:rPr lang="en-US" sz="2000" spc="-31">
                <a:solidFill>
                  <a:srgbClr val="505050"/>
                </a:solidFill>
                <a:latin typeface="Segoe UI"/>
              </a:rPr>
              <a:t>Robust IaaS framework for multi-tier Java Enterprise apps – scalability, high availability, unique hybrid support</a:t>
            </a:r>
          </a:p>
          <a:p>
            <a:pPr defTabSz="932597">
              <a:spcBef>
                <a:spcPts val="612"/>
              </a:spcBef>
              <a:spcAft>
                <a:spcPts val="600"/>
              </a:spcAft>
              <a:defRPr/>
            </a:pPr>
            <a:r>
              <a:rPr lang="en-US" sz="2000" spc="-31">
                <a:solidFill>
                  <a:srgbClr val="505050"/>
                </a:solidFill>
                <a:latin typeface="Segoe UI"/>
              </a:rPr>
              <a:t>Broad and deep Java SDK support for all Azure services (for desktop and mobile)</a:t>
            </a:r>
          </a:p>
        </p:txBody>
      </p:sp>
    </p:spTree>
    <p:extLst>
      <p:ext uri="{BB962C8B-B14F-4D97-AF65-F5344CB8AC3E}">
        <p14:creationId xmlns:p14="http://schemas.microsoft.com/office/powerpoint/2010/main" val="36658662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30000" decel="70000" fill="hold" grpId="0" nodeType="afterEffect">
                                  <p:stCondLst>
                                    <p:cond delay="0"/>
                                  </p:stCondLst>
                                  <p:childTnLst>
                                    <p:animMotion origin="layout" path="M 3.95833E-6 4.07407E-6 L 0.01914 4.07407E-6 " pathEditMode="relative" rAng="0" ptsTypes="AA">
                                      <p:cBhvr>
                                        <p:cTn id="6" dur="400" fill="hold"/>
                                        <p:tgtEl>
                                          <p:spTgt spid="28"/>
                                        </p:tgtEl>
                                        <p:attrNameLst>
                                          <p:attrName>ppt_x</p:attrName>
                                          <p:attrName>ppt_y</p:attrName>
                                        </p:attrNameLst>
                                      </p:cBhvr>
                                      <p:rCtr x="9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Table 24"/>
          <p:cNvGraphicFramePr>
            <a:graphicFrameLocks noGrp="1"/>
          </p:cNvGraphicFramePr>
          <p:nvPr>
            <p:extLst/>
          </p:nvPr>
        </p:nvGraphicFramePr>
        <p:xfrm>
          <a:off x="882" y="5041487"/>
          <a:ext cx="12426120" cy="1241641"/>
        </p:xfrm>
        <a:graphic>
          <a:graphicData uri="http://schemas.openxmlformats.org/drawingml/2006/table">
            <a:tbl>
              <a:tblPr firstRow="1" bandRow="1">
                <a:tableStyleId>{5C22544A-7EE6-4342-B048-85BDC9FD1C3A}</a:tableStyleId>
              </a:tblPr>
              <a:tblGrid>
                <a:gridCol w="2071020">
                  <a:extLst>
                    <a:ext uri="{9D8B030D-6E8A-4147-A177-3AD203B41FA5}">
                      <a16:colId xmlns:a16="http://schemas.microsoft.com/office/drawing/2014/main" val="2024039438"/>
                    </a:ext>
                  </a:extLst>
                </a:gridCol>
                <a:gridCol w="2071020">
                  <a:extLst>
                    <a:ext uri="{9D8B030D-6E8A-4147-A177-3AD203B41FA5}">
                      <a16:colId xmlns:a16="http://schemas.microsoft.com/office/drawing/2014/main" val="1763131861"/>
                    </a:ext>
                  </a:extLst>
                </a:gridCol>
                <a:gridCol w="2071020">
                  <a:extLst>
                    <a:ext uri="{9D8B030D-6E8A-4147-A177-3AD203B41FA5}">
                      <a16:colId xmlns:a16="http://schemas.microsoft.com/office/drawing/2014/main" val="3239252946"/>
                    </a:ext>
                  </a:extLst>
                </a:gridCol>
                <a:gridCol w="2071020">
                  <a:extLst>
                    <a:ext uri="{9D8B030D-6E8A-4147-A177-3AD203B41FA5}">
                      <a16:colId xmlns:a16="http://schemas.microsoft.com/office/drawing/2014/main" val="3586164370"/>
                    </a:ext>
                  </a:extLst>
                </a:gridCol>
                <a:gridCol w="2071020">
                  <a:extLst>
                    <a:ext uri="{9D8B030D-6E8A-4147-A177-3AD203B41FA5}">
                      <a16:colId xmlns:a16="http://schemas.microsoft.com/office/drawing/2014/main" val="3669794420"/>
                    </a:ext>
                  </a:extLst>
                </a:gridCol>
                <a:gridCol w="2071020">
                  <a:extLst>
                    <a:ext uri="{9D8B030D-6E8A-4147-A177-3AD203B41FA5}">
                      <a16:colId xmlns:a16="http://schemas.microsoft.com/office/drawing/2014/main" val="394692853"/>
                    </a:ext>
                  </a:extLst>
                </a:gridCol>
              </a:tblGrid>
              <a:tr h="1241641">
                <a:tc>
                  <a:txBody>
                    <a:bodyPr/>
                    <a:lstStyle/>
                    <a:p>
                      <a:endParaRPr lang="en-US" sz="1800"/>
                    </a:p>
                  </a:txBody>
                  <a:tcPr marL="93260" marR="93260" marT="46630" marB="46630">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800"/>
                    </a:p>
                  </a:txBody>
                  <a:tcPr marL="93260" marR="93260" marT="46630" marB="46630">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800"/>
                    </a:p>
                  </a:txBody>
                  <a:tcPr marL="93260" marR="93260" marT="46630" marB="46630">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800"/>
                    </a:p>
                  </a:txBody>
                  <a:tcPr marL="93260" marR="93260" marT="46630" marB="46630">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800"/>
                    </a:p>
                  </a:txBody>
                  <a:tcPr marL="93260" marR="93260" marT="46630" marB="46630">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800"/>
                    </a:p>
                  </a:txBody>
                  <a:tcPr marL="93260" marR="93260" marT="46630" marB="46630">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59265169"/>
                  </a:ext>
                </a:extLst>
              </a:tr>
            </a:tbl>
          </a:graphicData>
        </a:graphic>
      </p:graphicFrame>
      <p:sp>
        <p:nvSpPr>
          <p:cNvPr id="26" name="Title 2"/>
          <p:cNvSpPr>
            <a:spLocks noGrp="1"/>
          </p:cNvSpPr>
          <p:nvPr>
            <p:ph type="title"/>
          </p:nvPr>
        </p:nvSpPr>
        <p:spPr>
          <a:xfrm>
            <a:off x="278121" y="138395"/>
            <a:ext cx="11277599" cy="771524"/>
          </a:xfrm>
        </p:spPr>
        <p:txBody>
          <a:bodyPr/>
          <a:lstStyle/>
          <a:p>
            <a:r>
              <a:rPr lang="en-US"/>
              <a:t>LAMP and MEAN powered Web applications</a:t>
            </a:r>
            <a:br>
              <a:rPr lang="en-US"/>
            </a:br>
            <a:r>
              <a:rPr lang="en-US" sz="2800" b="1">
                <a:solidFill>
                  <a:schemeClr val="bg1"/>
                </a:solidFill>
              </a:rPr>
              <a:t>With </a:t>
            </a:r>
            <a:r>
              <a:rPr lang="en-US" sz="2800" b="1" err="1">
                <a:solidFill>
                  <a:schemeClr val="bg1"/>
                </a:solidFill>
              </a:rPr>
              <a:t>Bitnami</a:t>
            </a:r>
            <a:r>
              <a:rPr lang="en-US" sz="2800" b="1">
                <a:solidFill>
                  <a:schemeClr val="bg1"/>
                </a:solidFill>
              </a:rPr>
              <a:t>, Ubuntu </a:t>
            </a:r>
          </a:p>
        </p:txBody>
      </p:sp>
      <p:sp>
        <p:nvSpPr>
          <p:cNvPr id="32" name="Rectangle 31"/>
          <p:cNvSpPr/>
          <p:nvPr/>
        </p:nvSpPr>
        <p:spPr>
          <a:xfrm>
            <a:off x="685" y="6269049"/>
            <a:ext cx="12426317" cy="382308"/>
          </a:xfrm>
          <a:prstGeom prst="rect">
            <a:avLst/>
          </a:prstGeom>
          <a:solidFill>
            <a:schemeClr val="accent1">
              <a:lumMod val="90000"/>
              <a:lumOff val="10000"/>
            </a:schemeClr>
          </a:solidFill>
        </p:spPr>
        <p:txBody>
          <a:bodyPr wrap="square">
            <a:spAutoFit/>
          </a:bodyPr>
          <a:lstStyle/>
          <a:p>
            <a:pPr algn="ctr" defTabSz="932597">
              <a:defRPr/>
            </a:pPr>
            <a:r>
              <a:rPr lang="en-US" kern="0" spc="-10">
                <a:solidFill>
                  <a:srgbClr val="FFFFFF"/>
                </a:solidFill>
                <a:cs typeface="Segoe UI" panose="020B0502040204020203" pitchFamily="34" charset="0"/>
              </a:rPr>
              <a:t>Your websites are powered by open source – good reason to move to Azure!</a:t>
            </a:r>
          </a:p>
        </p:txBody>
      </p:sp>
      <p:cxnSp>
        <p:nvCxnSpPr>
          <p:cNvPr id="48" name="Straight Connector 47"/>
          <p:cNvCxnSpPr/>
          <p:nvPr/>
        </p:nvCxnSpPr>
        <p:spPr>
          <a:xfrm>
            <a:off x="685" y="5041487"/>
            <a:ext cx="12434908" cy="14080"/>
          </a:xfrm>
          <a:prstGeom prst="line">
            <a:avLst/>
          </a:prstGeom>
          <a:ln w="28575">
            <a:solidFill>
              <a:schemeClr val="bg2">
                <a:lumMod val="50000"/>
              </a:schemeClr>
            </a:solidFill>
          </a:ln>
        </p:spPr>
        <p:style>
          <a:lnRef idx="1">
            <a:schemeClr val="accent5"/>
          </a:lnRef>
          <a:fillRef idx="0">
            <a:schemeClr val="accent5"/>
          </a:fillRef>
          <a:effectRef idx="0">
            <a:schemeClr val="accent5"/>
          </a:effectRef>
          <a:fontRef idx="minor">
            <a:schemeClr val="tx1"/>
          </a:fontRef>
        </p:style>
      </p:cxnSp>
      <p:pic>
        <p:nvPicPr>
          <p:cNvPr id="23" name="Picture 2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24244" y="1435066"/>
            <a:ext cx="937594" cy="322231"/>
          </a:xfrm>
          <a:prstGeom prst="rect">
            <a:avLst/>
          </a:prstGeom>
        </p:spPr>
      </p:pic>
      <p:pic>
        <p:nvPicPr>
          <p:cNvPr id="24" name="Picture 2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29235" y="1018164"/>
            <a:ext cx="932603" cy="210390"/>
          </a:xfrm>
          <a:prstGeom prst="rect">
            <a:avLst/>
          </a:prstGeom>
        </p:spPr>
      </p:pic>
      <p:pic>
        <p:nvPicPr>
          <p:cNvPr id="47" name="Picture 46"/>
          <p:cNvPicPr>
            <a:picLocks noChangeAspect="1"/>
          </p:cNvPicPr>
          <p:nvPr/>
        </p:nvPicPr>
        <p:blipFill>
          <a:blip r:embed="rId5"/>
          <a:stretch>
            <a:fillRect/>
          </a:stretch>
        </p:blipFill>
        <p:spPr>
          <a:xfrm>
            <a:off x="10961157" y="5472469"/>
            <a:ext cx="932684" cy="373074"/>
          </a:xfrm>
          <a:prstGeom prst="rect">
            <a:avLst/>
          </a:prstGeom>
        </p:spPr>
      </p:pic>
      <p:pic>
        <p:nvPicPr>
          <p:cNvPr id="49" name="Picture 48"/>
          <p:cNvPicPr>
            <a:picLocks noChangeAspect="1"/>
          </p:cNvPicPr>
          <p:nvPr/>
        </p:nvPicPr>
        <p:blipFill>
          <a:blip r:embed="rId6"/>
          <a:stretch>
            <a:fillRect/>
          </a:stretch>
        </p:blipFill>
        <p:spPr>
          <a:xfrm>
            <a:off x="4752059" y="5472443"/>
            <a:ext cx="839343" cy="340824"/>
          </a:xfrm>
          <a:prstGeom prst="rect">
            <a:avLst/>
          </a:prstGeom>
        </p:spPr>
      </p:pic>
      <p:pic>
        <p:nvPicPr>
          <p:cNvPr id="50" name="Picture 49"/>
          <p:cNvPicPr>
            <a:picLocks noChangeAspect="1"/>
          </p:cNvPicPr>
          <p:nvPr/>
        </p:nvPicPr>
        <p:blipFill>
          <a:blip r:embed="rId7"/>
          <a:stretch>
            <a:fillRect/>
          </a:stretch>
        </p:blipFill>
        <p:spPr>
          <a:xfrm>
            <a:off x="6249483" y="5282263"/>
            <a:ext cx="2518029" cy="461639"/>
          </a:xfrm>
          <a:prstGeom prst="rect">
            <a:avLst/>
          </a:prstGeom>
        </p:spPr>
      </p:pic>
      <p:pic>
        <p:nvPicPr>
          <p:cNvPr id="52" name="Picture 5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445200" y="5159413"/>
            <a:ext cx="720755" cy="839343"/>
          </a:xfrm>
          <a:prstGeom prst="rect">
            <a:avLst/>
          </a:prstGeom>
        </p:spPr>
      </p:pic>
      <p:pic>
        <p:nvPicPr>
          <p:cNvPr id="53" name="Image 4" descr="Texte de remplacement généré par une machine :&#10;"/>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79725" y="5322633"/>
            <a:ext cx="1119124" cy="5298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 name="Picture 30"/>
          <p:cNvPicPr>
            <a:picLocks noChangeAspect="1"/>
          </p:cNvPicPr>
          <p:nvPr/>
        </p:nvPicPr>
        <p:blipFill>
          <a:blip r:embed="rId10"/>
          <a:stretch>
            <a:fillRect/>
          </a:stretch>
        </p:blipFill>
        <p:spPr>
          <a:xfrm>
            <a:off x="1895525" y="5250095"/>
            <a:ext cx="2725639" cy="723304"/>
          </a:xfrm>
          <a:prstGeom prst="rect">
            <a:avLst/>
          </a:prstGeom>
        </p:spPr>
      </p:pic>
      <p:sp>
        <p:nvSpPr>
          <p:cNvPr id="35" name="Rectangle 34">
            <a:extLst>
              <a:ext uri="{FF2B5EF4-FFF2-40B4-BE49-F238E27FC236}">
                <a16:creationId xmlns:a16="http://schemas.microsoft.com/office/drawing/2014/main" id="{9FF2FBB4-1832-406A-B07A-B39933DB51E8}"/>
              </a:ext>
            </a:extLst>
          </p:cNvPr>
          <p:cNvSpPr/>
          <p:nvPr/>
        </p:nvSpPr>
        <p:spPr>
          <a:xfrm rot="5400000">
            <a:off x="-329295" y="633107"/>
            <a:ext cx="596866" cy="6132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kern="0">
              <a:solidFill>
                <a:srgbClr val="0078D7"/>
              </a:solidFill>
            </a:endParaRPr>
          </a:p>
        </p:txBody>
      </p:sp>
      <p:sp>
        <p:nvSpPr>
          <p:cNvPr id="21" name="Rectangle 20"/>
          <p:cNvSpPr/>
          <p:nvPr/>
        </p:nvSpPr>
        <p:spPr>
          <a:xfrm>
            <a:off x="1110501" y="1639849"/>
            <a:ext cx="2847190" cy="406265"/>
          </a:xfrm>
          <a:prstGeom prst="rect">
            <a:avLst/>
          </a:prstGeom>
        </p:spPr>
        <p:txBody>
          <a:bodyPr wrap="none">
            <a:spAutoFit/>
          </a:bodyPr>
          <a:lstStyle/>
          <a:p>
            <a:pPr defTabSz="932597">
              <a:spcBef>
                <a:spcPts val="612"/>
              </a:spcBef>
              <a:defRPr/>
            </a:pPr>
            <a:r>
              <a:rPr lang="en-US" sz="2000" kern="0" spc="-31">
                <a:solidFill>
                  <a:srgbClr val="505050"/>
                </a:solidFill>
                <a:cs typeface="Segoe UI" panose="020B0502040204020203" pitchFamily="34" charset="0"/>
              </a:rPr>
              <a:t>Microsoft Azure offers…</a:t>
            </a:r>
          </a:p>
        </p:txBody>
      </p:sp>
      <p:sp>
        <p:nvSpPr>
          <p:cNvPr id="22" name="Text Placeholder 4"/>
          <p:cNvSpPr txBox="1">
            <a:spLocks/>
          </p:cNvSpPr>
          <p:nvPr/>
        </p:nvSpPr>
        <p:spPr>
          <a:xfrm>
            <a:off x="4248199" y="2052947"/>
            <a:ext cx="7665098" cy="2459797"/>
          </a:xfrm>
          <a:prstGeom prst="rect">
            <a:avLst/>
          </a:prstGeom>
          <a:solidFill>
            <a:schemeClr val="tx1">
              <a:lumMod val="95000"/>
            </a:schemeClr>
          </a:solidFill>
          <a:ln>
            <a:noFill/>
          </a:ln>
        </p:spPr>
        <p:txBody>
          <a:bodyPr vert="horz" lIns="139891" tIns="182880" rIns="139891" bIns="139891" rtlCol="0" anchor="t">
            <a:noAutofit/>
          </a:bodyPr>
          <a:lstStyle>
            <a:lvl1pPr marL="0" indent="0" algn="l" defTabSz="914400" rtl="0" eaLnBrk="1" latinLnBrk="0" hangingPunct="1">
              <a:lnSpc>
                <a:spcPct val="100000"/>
              </a:lnSpc>
              <a:spcBef>
                <a:spcPts val="600"/>
              </a:spcBef>
              <a:spcAft>
                <a:spcPts val="0"/>
              </a:spcAft>
              <a:buFont typeface="Arial" panose="020B0604020202020204" pitchFamily="34" charset="0"/>
              <a:buNone/>
              <a:defRPr sz="2400" kern="1200" spc="-30" baseline="0">
                <a:solidFill>
                  <a:schemeClr val="tx2"/>
                </a:solidFill>
                <a:latin typeface="Segoe UI Light" panose="020B0502040204020203" pitchFamily="34" charset="0"/>
                <a:ea typeface="+mn-ea"/>
                <a:cs typeface="Segoe UI Light" panose="020B0502040204020203" pitchFamily="34" charset="0"/>
              </a:defRPr>
            </a:lvl1pPr>
            <a:lvl2pPr marL="731520" indent="-274320" algn="l" defTabSz="914400" rtl="0" eaLnBrk="1" latinLnBrk="0" hangingPunct="1">
              <a:lnSpc>
                <a:spcPct val="100000"/>
              </a:lnSpc>
              <a:spcBef>
                <a:spcPts val="600"/>
              </a:spcBef>
              <a:buClr>
                <a:schemeClr val="tx2"/>
              </a:buClr>
              <a:buSzPct val="75000"/>
              <a:buFont typeface="Wingdings" panose="05000000000000000000" pitchFamily="2" charset="2"/>
              <a:buChar char="§"/>
              <a:defRPr sz="2000" kern="1200" spc="-10" baseline="0">
                <a:solidFill>
                  <a:schemeClr val="tx2"/>
                </a:solidFill>
                <a:latin typeface="Segoe UI Light" panose="020B0502040204020203" pitchFamily="34" charset="0"/>
                <a:ea typeface="+mn-ea"/>
                <a:cs typeface="Segoe UI Light" panose="020B0502040204020203" pitchFamily="34" charset="0"/>
              </a:defRPr>
            </a:lvl2pPr>
            <a:lvl3pPr marL="914400" indent="0" algn="l" defTabSz="914400" rtl="0" eaLnBrk="1" latinLnBrk="0" hangingPunct="1">
              <a:lnSpc>
                <a:spcPct val="100000"/>
              </a:lnSpc>
              <a:spcBef>
                <a:spcPts val="1000"/>
              </a:spcBef>
              <a:buFont typeface="Arial" panose="020B0604020202020204" pitchFamily="34" charset="0"/>
              <a:buNone/>
              <a:defRPr sz="1800" kern="1200">
                <a:solidFill>
                  <a:schemeClr val="tx2"/>
                </a:solidFill>
                <a:latin typeface="Segoe UI" panose="020B0502040204020203" pitchFamily="34" charset="0"/>
                <a:ea typeface="+mn-ea"/>
                <a:cs typeface="Segoe UI" panose="020B0502040204020203" pitchFamily="34" charset="0"/>
              </a:defRPr>
            </a:lvl3pPr>
            <a:lvl4pPr marL="1371600" indent="0" algn="l" defTabSz="914400" rtl="0" eaLnBrk="1" latinLnBrk="0" hangingPunct="1">
              <a:lnSpc>
                <a:spcPct val="100000"/>
              </a:lnSpc>
              <a:spcBef>
                <a:spcPts val="1000"/>
              </a:spcBef>
              <a:buFont typeface="Arial" panose="020B0604020202020204" pitchFamily="34" charset="0"/>
              <a:buNone/>
              <a:defRPr sz="1600" kern="1200">
                <a:solidFill>
                  <a:schemeClr val="tx2"/>
                </a:solidFill>
                <a:latin typeface="Segoe UI" panose="020B0502040204020203" pitchFamily="34" charset="0"/>
                <a:ea typeface="+mn-ea"/>
                <a:cs typeface="Segoe UI" panose="020B0502040204020203" pitchFamily="34" charset="0"/>
              </a:defRPr>
            </a:lvl4pPr>
            <a:lvl5pPr marL="1828800" indent="0" algn="l" defTabSz="914400" rtl="0" eaLnBrk="1" latinLnBrk="0" hangingPunct="1">
              <a:lnSpc>
                <a:spcPct val="100000"/>
              </a:lnSpc>
              <a:spcBef>
                <a:spcPts val="1000"/>
              </a:spcBef>
              <a:buFont typeface="Arial" panose="020B0604020202020204" pitchFamily="34" charset="0"/>
              <a:buNone/>
              <a:defRPr sz="1400" kern="1200">
                <a:solidFill>
                  <a:schemeClr val="tx2"/>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32597">
              <a:spcBef>
                <a:spcPts val="612"/>
              </a:spcBef>
              <a:spcAft>
                <a:spcPts val="600"/>
              </a:spcAft>
              <a:defRPr/>
            </a:pPr>
            <a:r>
              <a:rPr lang="en-US" sz="2000" spc="-31">
                <a:solidFill>
                  <a:srgbClr val="505050"/>
                </a:solidFill>
                <a:latin typeface="Segoe UI"/>
              </a:rPr>
              <a:t>Broad support for all technologies within the LAMP and MEAN stacks</a:t>
            </a:r>
          </a:p>
          <a:p>
            <a:pPr defTabSz="932597">
              <a:spcBef>
                <a:spcPts val="612"/>
              </a:spcBef>
              <a:spcAft>
                <a:spcPts val="600"/>
              </a:spcAft>
              <a:defRPr/>
            </a:pPr>
            <a:r>
              <a:rPr lang="en-US" sz="2000" spc="-31">
                <a:solidFill>
                  <a:srgbClr val="505050"/>
                </a:solidFill>
                <a:latin typeface="Segoe UI"/>
              </a:rPr>
              <a:t>Automatic scaling through virtual machine scale sets to deal with unpredictable demand</a:t>
            </a:r>
          </a:p>
          <a:p>
            <a:pPr defTabSz="932597">
              <a:spcBef>
                <a:spcPts val="612"/>
              </a:spcBef>
              <a:spcAft>
                <a:spcPts val="600"/>
              </a:spcAft>
              <a:defRPr/>
            </a:pPr>
            <a:r>
              <a:rPr lang="en-US" sz="2000" spc="-31">
                <a:solidFill>
                  <a:srgbClr val="505050"/>
                </a:solidFill>
                <a:latin typeface="Segoe UI"/>
              </a:rPr>
              <a:t>Industry-leading managed services for hosting web applications (Azure </a:t>
            </a:r>
            <a:r>
              <a:rPr lang="en-US" sz="2000" spc="-31" err="1">
                <a:solidFill>
                  <a:srgbClr val="505050"/>
                </a:solidFill>
                <a:latin typeface="Segoe UI"/>
              </a:rPr>
              <a:t>WebApps</a:t>
            </a:r>
            <a:r>
              <a:rPr lang="en-US" sz="2000" spc="-31">
                <a:solidFill>
                  <a:srgbClr val="505050"/>
                </a:solidFill>
                <a:latin typeface="Segoe UI"/>
              </a:rPr>
              <a:t>) </a:t>
            </a:r>
          </a:p>
        </p:txBody>
      </p:sp>
    </p:spTree>
    <p:extLst>
      <p:ext uri="{BB962C8B-B14F-4D97-AF65-F5344CB8AC3E}">
        <p14:creationId xmlns:p14="http://schemas.microsoft.com/office/powerpoint/2010/main" val="28811948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30000" decel="70000" fill="hold" grpId="0" nodeType="afterEffect">
                                  <p:stCondLst>
                                    <p:cond delay="0"/>
                                  </p:stCondLst>
                                  <p:childTnLst>
                                    <p:animMotion origin="layout" path="M 3.95833E-6 4.07407E-6 L 0.01914 4.07407E-6 " pathEditMode="relative" rAng="0" ptsTypes="AA">
                                      <p:cBhvr>
                                        <p:cTn id="6" dur="400" fill="hold"/>
                                        <p:tgtEl>
                                          <p:spTgt spid="35"/>
                                        </p:tgtEl>
                                        <p:attrNameLst>
                                          <p:attrName>ppt_x</p:attrName>
                                          <p:attrName>ppt_y</p:attrName>
                                        </p:attrNameLst>
                                      </p:cBhvr>
                                      <p:rCtr x="9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7200" dirty="0"/>
              <a:t>Cloud Security…</a:t>
            </a:r>
            <a:br>
              <a:rPr lang="en-US" dirty="0"/>
            </a:br>
            <a:r>
              <a:rPr lang="en-US" dirty="0"/>
              <a:t>Now Primary Driver to Digital Transformation and Cloud Adoption</a:t>
            </a:r>
            <a:br>
              <a:rPr lang="en-US" dirty="0"/>
            </a:br>
            <a:endParaRPr lang="en-US" dirty="0"/>
          </a:p>
        </p:txBody>
      </p:sp>
      <p:sp>
        <p:nvSpPr>
          <p:cNvPr id="3" name="Text Placeholder 2">
            <a:extLst>
              <a:ext uri="{FF2B5EF4-FFF2-40B4-BE49-F238E27FC236}">
                <a16:creationId xmlns:a16="http://schemas.microsoft.com/office/drawing/2014/main" id="{353AC960-CD2E-46B5-BA46-8F1AEDE2FB4B}"/>
              </a:ext>
            </a:extLst>
          </p:cNvPr>
          <p:cNvSpPr>
            <a:spLocks noGrp="1"/>
          </p:cNvSpPr>
          <p:nvPr>
            <p:ph type="body" sz="quarter" idx="13"/>
          </p:nvPr>
        </p:nvSpPr>
        <p:spPr>
          <a:xfrm>
            <a:off x="273455" y="4723466"/>
            <a:ext cx="11889564" cy="701731"/>
          </a:xfrm>
        </p:spPr>
        <p:txBody>
          <a:bodyPr/>
          <a:lstStyle/>
          <a:p>
            <a:r>
              <a:rPr lang="en-US" sz="4400" dirty="0"/>
              <a:t>Software Defined…</a:t>
            </a:r>
          </a:p>
        </p:txBody>
      </p:sp>
    </p:spTree>
    <p:extLst>
      <p:ext uri="{BB962C8B-B14F-4D97-AF65-F5344CB8AC3E}">
        <p14:creationId xmlns:p14="http://schemas.microsoft.com/office/powerpoint/2010/main" val="2212779008"/>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idx="4294967295"/>
          </p:nvPr>
        </p:nvSpPr>
        <p:spPr>
          <a:xfrm>
            <a:off x="0" y="0"/>
            <a:ext cx="12433300" cy="1289050"/>
          </a:xfrm>
          <a:solidFill>
            <a:srgbClr val="0078D7"/>
          </a:solidFill>
        </p:spPr>
        <p:txBody>
          <a:bodyPr anchor="ctr"/>
          <a:lstStyle/>
          <a:p>
            <a:r>
              <a:rPr lang="en-US" spc="0" dirty="0">
                <a:ln/>
                <a:solidFill>
                  <a:schemeClr val="tx1"/>
                </a:solidFill>
              </a:rPr>
              <a:t>Azure Active Directory</a:t>
            </a:r>
          </a:p>
        </p:txBody>
      </p:sp>
      <p:pic>
        <p:nvPicPr>
          <p:cNvPr id="120" name="Picture 119"/>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33275" y="1329190"/>
            <a:ext cx="3519652" cy="2899603"/>
          </a:xfrm>
          <a:prstGeom prst="rect">
            <a:avLst/>
          </a:prstGeom>
        </p:spPr>
      </p:pic>
      <p:sp>
        <p:nvSpPr>
          <p:cNvPr id="4" name="Rectangle 3"/>
          <p:cNvSpPr/>
          <p:nvPr/>
        </p:nvSpPr>
        <p:spPr bwMode="auto">
          <a:xfrm>
            <a:off x="8663" y="4234995"/>
            <a:ext cx="12434711" cy="2812496"/>
          </a:xfrm>
          <a:prstGeom prst="rect">
            <a:avLst/>
          </a:prstGeom>
          <a:solidFill>
            <a:schemeClr val="tx1"/>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5" name="Straight Connector 4"/>
          <p:cNvCxnSpPr>
            <a:cxnSpLocks/>
          </p:cNvCxnSpPr>
          <p:nvPr/>
        </p:nvCxnSpPr>
        <p:spPr>
          <a:xfrm flipV="1">
            <a:off x="880" y="4239475"/>
            <a:ext cx="12434711" cy="16526"/>
          </a:xfrm>
          <a:prstGeom prst="line">
            <a:avLst/>
          </a:prstGeom>
          <a:ln w="38100">
            <a:solidFill>
              <a:schemeClr val="tx1">
                <a:lumMod val="60000"/>
                <a:lumOff val="4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6" name="Group 5"/>
          <p:cNvGrpSpPr/>
          <p:nvPr/>
        </p:nvGrpSpPr>
        <p:grpSpPr>
          <a:xfrm>
            <a:off x="4322938" y="1923926"/>
            <a:ext cx="3561658" cy="1864624"/>
            <a:chOff x="4472212" y="4315745"/>
            <a:chExt cx="3562164" cy="1864889"/>
          </a:xfrm>
        </p:grpSpPr>
        <p:grpSp>
          <p:nvGrpSpPr>
            <p:cNvPr id="7" name="Group 6"/>
            <p:cNvGrpSpPr/>
            <p:nvPr/>
          </p:nvGrpSpPr>
          <p:grpSpPr>
            <a:xfrm>
              <a:off x="5079169" y="4315745"/>
              <a:ext cx="2338242" cy="1579437"/>
              <a:chOff x="5084066" y="4315745"/>
              <a:chExt cx="2338242" cy="1579437"/>
            </a:xfrm>
          </p:grpSpPr>
          <p:pic>
            <p:nvPicPr>
              <p:cNvPr id="13" name="Picture 12"/>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084066" y="4315745"/>
                <a:ext cx="2338242" cy="1579437"/>
              </a:xfrm>
              <a:prstGeom prst="rect">
                <a:avLst/>
              </a:prstGeom>
            </p:spPr>
          </p:pic>
          <p:pic>
            <p:nvPicPr>
              <p:cNvPr id="10" name="Picture 9"/>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836281" y="4743137"/>
                <a:ext cx="869145" cy="869145"/>
              </a:xfrm>
              <a:prstGeom prst="rect">
                <a:avLst/>
              </a:prstGeom>
            </p:spPr>
          </p:pic>
        </p:grpSp>
        <p:sp>
          <p:nvSpPr>
            <p:cNvPr id="8" name="TextBox 7"/>
            <p:cNvSpPr txBox="1"/>
            <p:nvPr/>
          </p:nvSpPr>
          <p:spPr>
            <a:xfrm>
              <a:off x="4472212" y="5898081"/>
              <a:ext cx="3562164" cy="282553"/>
            </a:xfrm>
            <a:prstGeom prst="rect">
              <a:avLst/>
            </a:prstGeom>
            <a:solidFill>
              <a:schemeClr val="tx1"/>
            </a:solidFill>
          </p:spPr>
          <p:txBody>
            <a:bodyPr wrap="square" lIns="0" tIns="0" rIns="0" bIns="0" rtlCol="0">
              <a:spAutoFit/>
            </a:bodyPr>
            <a:lstStyle/>
            <a:p>
              <a:pPr marL="0" marR="0" lvl="0" indent="0" algn="ctr" defTabSz="913748" rtl="0" eaLnBrk="1" fontAlgn="base" latinLnBrk="0" hangingPunct="1">
                <a:lnSpc>
                  <a:spcPct val="90000"/>
                </a:lnSpc>
                <a:spcBef>
                  <a:spcPct val="0"/>
                </a:spcBef>
                <a:spcAft>
                  <a:spcPct val="0"/>
                </a:spcAft>
                <a:buClrTx/>
                <a:buSzPct val="80000"/>
                <a:buFontTx/>
                <a:buNone/>
                <a:tabLst/>
                <a:defRPr/>
              </a:pPr>
              <a:r>
                <a:rPr kumimoji="0" lang="en-US" sz="2000" b="1" i="0" u="none" strike="noStrike" kern="0" cap="none" spc="0" normalizeH="0" baseline="0" noProof="0" dirty="0">
                  <a:ln>
                    <a:noFill/>
                  </a:ln>
                  <a:solidFill>
                    <a:srgbClr val="0078D7">
                      <a:lumMod val="50000"/>
                    </a:srgbClr>
                  </a:solidFill>
                  <a:effectLst/>
                  <a:uLnTx/>
                  <a:uFillTx/>
                  <a:latin typeface="Segoe UI"/>
                  <a:ea typeface="ＭＳ Ｐゴシック" charset="0"/>
                  <a:cs typeface="Segoe UI Semibold" panose="020B0702040204020203" pitchFamily="34" charset="0"/>
                </a:rPr>
                <a:t>AZURE ACTIVE DIRECTORY</a:t>
              </a:r>
            </a:p>
          </p:txBody>
        </p:sp>
      </p:grpSp>
      <p:grpSp>
        <p:nvGrpSpPr>
          <p:cNvPr id="65" name="Group 64"/>
          <p:cNvGrpSpPr/>
          <p:nvPr/>
        </p:nvGrpSpPr>
        <p:grpSpPr>
          <a:xfrm>
            <a:off x="8848211" y="2666572"/>
            <a:ext cx="3443547" cy="1974621"/>
            <a:chOff x="8857571" y="2050501"/>
            <a:chExt cx="3444035" cy="1974901"/>
          </a:xfrm>
        </p:grpSpPr>
        <p:grpSp>
          <p:nvGrpSpPr>
            <p:cNvPr id="29" name="Group 28"/>
            <p:cNvGrpSpPr/>
            <p:nvPr/>
          </p:nvGrpSpPr>
          <p:grpSpPr>
            <a:xfrm>
              <a:off x="9874919" y="2050501"/>
              <a:ext cx="1716780" cy="1154244"/>
              <a:chOff x="9551733" y="3636311"/>
              <a:chExt cx="2012868" cy="1353312"/>
            </a:xfrm>
          </p:grpSpPr>
          <p:pic>
            <p:nvPicPr>
              <p:cNvPr id="51" name="Picture 50"/>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9551733" y="3636311"/>
                <a:ext cx="2012868" cy="1353312"/>
              </a:xfrm>
              <a:prstGeom prst="rect">
                <a:avLst/>
              </a:prstGeom>
            </p:spPr>
          </p:pic>
          <p:grpSp>
            <p:nvGrpSpPr>
              <p:cNvPr id="52" name="Group 51"/>
              <p:cNvGrpSpPr/>
              <p:nvPr/>
            </p:nvGrpSpPr>
            <p:grpSpPr>
              <a:xfrm>
                <a:off x="10138328" y="3974735"/>
                <a:ext cx="823620" cy="407154"/>
                <a:chOff x="10788478" y="2268325"/>
                <a:chExt cx="460885" cy="227837"/>
              </a:xfrm>
            </p:grpSpPr>
            <p:sp>
              <p:nvSpPr>
                <p:cNvPr id="53" name="Freeform 232"/>
                <p:cNvSpPr/>
                <p:nvPr/>
              </p:nvSpPr>
              <p:spPr bwMode="auto">
                <a:xfrm>
                  <a:off x="10788478" y="2289155"/>
                  <a:ext cx="374248" cy="197582"/>
                </a:xfrm>
                <a:custGeom>
                  <a:avLst/>
                  <a:gdLst>
                    <a:gd name="connsiteX0" fmla="*/ 0 w 374248"/>
                    <a:gd name="connsiteY0" fmla="*/ 0 h 197582"/>
                    <a:gd name="connsiteX1" fmla="*/ 374248 w 374248"/>
                    <a:gd name="connsiteY1" fmla="*/ 0 h 197582"/>
                    <a:gd name="connsiteX2" fmla="*/ 374248 w 374248"/>
                    <a:gd name="connsiteY2" fmla="*/ 56976 h 197582"/>
                    <a:gd name="connsiteX3" fmla="*/ 233820 w 374248"/>
                    <a:gd name="connsiteY3" fmla="*/ 197582 h 197582"/>
                    <a:gd name="connsiteX4" fmla="*/ 0 w 374248"/>
                    <a:gd name="connsiteY4" fmla="*/ 197582 h 1975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4248" h="197582">
                      <a:moveTo>
                        <a:pt x="0" y="0"/>
                      </a:moveTo>
                      <a:lnTo>
                        <a:pt x="374248" y="0"/>
                      </a:lnTo>
                      <a:lnTo>
                        <a:pt x="374248" y="56976"/>
                      </a:lnTo>
                      <a:lnTo>
                        <a:pt x="233820" y="197582"/>
                      </a:lnTo>
                      <a:lnTo>
                        <a:pt x="0" y="197582"/>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4" name="Picture 53"/>
                <p:cNvPicPr>
                  <a:picLocks noChangeAspect="1"/>
                </p:cNvPicPr>
                <p:nvPr/>
              </p:nvPicPr>
              <p:blipFill>
                <a:blip r:embed="rId7"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0797474" y="2268325"/>
                  <a:ext cx="451889" cy="227837"/>
                </a:xfrm>
                <a:prstGeom prst="rect">
                  <a:avLst/>
                </a:prstGeom>
              </p:spPr>
            </p:pic>
          </p:grpSp>
        </p:grpSp>
        <p:grpSp>
          <p:nvGrpSpPr>
            <p:cNvPr id="33" name="Group 32"/>
            <p:cNvGrpSpPr/>
            <p:nvPr/>
          </p:nvGrpSpPr>
          <p:grpSpPr>
            <a:xfrm>
              <a:off x="10584826" y="2165790"/>
              <a:ext cx="1716780" cy="1154244"/>
              <a:chOff x="10022733" y="4887092"/>
              <a:chExt cx="2012868" cy="1353312"/>
            </a:xfrm>
          </p:grpSpPr>
          <p:pic>
            <p:nvPicPr>
              <p:cNvPr id="35" name="Picture 34"/>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0022733" y="4887092"/>
                <a:ext cx="2012868" cy="1353312"/>
              </a:xfrm>
              <a:prstGeom prst="rect">
                <a:avLst/>
              </a:prstGeom>
            </p:spPr>
          </p:pic>
          <p:pic>
            <p:nvPicPr>
              <p:cNvPr id="36" name="Picture 35"/>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10484367" y="5481695"/>
                <a:ext cx="1335804" cy="308814"/>
              </a:xfrm>
              <a:prstGeom prst="rect">
                <a:avLst/>
              </a:prstGeom>
              <a:noFill/>
            </p:spPr>
          </p:pic>
        </p:grpSp>
        <p:grpSp>
          <p:nvGrpSpPr>
            <p:cNvPr id="2" name="Group 1"/>
            <p:cNvGrpSpPr/>
            <p:nvPr/>
          </p:nvGrpSpPr>
          <p:grpSpPr>
            <a:xfrm>
              <a:off x="8857571" y="2299613"/>
              <a:ext cx="2773815" cy="1725789"/>
              <a:chOff x="9029216" y="1507858"/>
              <a:chExt cx="2773815" cy="1725789"/>
            </a:xfrm>
          </p:grpSpPr>
          <p:grpSp>
            <p:nvGrpSpPr>
              <p:cNvPr id="15" name="Group 14"/>
              <p:cNvGrpSpPr/>
              <p:nvPr/>
            </p:nvGrpSpPr>
            <p:grpSpPr>
              <a:xfrm>
                <a:off x="9029216" y="1507858"/>
                <a:ext cx="2773815" cy="1641381"/>
                <a:chOff x="9055849" y="1920323"/>
                <a:chExt cx="2773815" cy="1641381"/>
              </a:xfrm>
            </p:grpSpPr>
            <p:grpSp>
              <p:nvGrpSpPr>
                <p:cNvPr id="16" name="Group 15"/>
                <p:cNvGrpSpPr/>
                <p:nvPr/>
              </p:nvGrpSpPr>
              <p:grpSpPr>
                <a:xfrm>
                  <a:off x="9055849" y="1920323"/>
                  <a:ext cx="1715755" cy="1163084"/>
                  <a:chOff x="9491774" y="3410626"/>
                  <a:chExt cx="1292341" cy="876058"/>
                </a:xfrm>
              </p:grpSpPr>
              <p:pic>
                <p:nvPicPr>
                  <p:cNvPr id="25" name="Picture 24"/>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9491774" y="3410626"/>
                    <a:ext cx="1292341" cy="876058"/>
                  </a:xfrm>
                  <a:prstGeom prst="rect">
                    <a:avLst/>
                  </a:prstGeom>
                </p:spPr>
              </p:pic>
              <p:sp>
                <p:nvSpPr>
                  <p:cNvPr id="26" name="TextBox 25"/>
                  <p:cNvSpPr txBox="1"/>
                  <p:nvPr/>
                </p:nvSpPr>
                <p:spPr>
                  <a:xfrm>
                    <a:off x="9492283" y="3760785"/>
                    <a:ext cx="1185112" cy="191542"/>
                  </a:xfrm>
                  <a:prstGeom prst="rect">
                    <a:avLst/>
                  </a:prstGeom>
                </p:spPr>
                <p:txBody>
                  <a:bodyPr wrap="square" lIns="0" tIns="0" rIns="0" bIns="0" rtlCol="0">
                    <a:spAutoFit/>
                  </a:bodyPr>
                  <a:lstStyle/>
                  <a:p>
                    <a:pPr marL="0" marR="0" lvl="0" indent="0" algn="ctr" defTabSz="913748" rtl="0" eaLnBrk="1" fontAlgn="base" latinLnBrk="0" hangingPunct="1">
                      <a:lnSpc>
                        <a:spcPct val="90000"/>
                      </a:lnSpc>
                      <a:spcBef>
                        <a:spcPct val="0"/>
                      </a:spcBef>
                      <a:spcAft>
                        <a:spcPct val="0"/>
                      </a:spcAft>
                      <a:buClrTx/>
                      <a:buSzPct val="80000"/>
                      <a:buFontTx/>
                      <a:buNone/>
                      <a:tabLst/>
                      <a:defRPr/>
                    </a:pPr>
                    <a:r>
                      <a:rPr kumimoji="0" lang="en-US" sz="1800" b="0" i="0" u="none" strike="noStrike" kern="0" cap="none" spc="0" normalizeH="0" baseline="0" noProof="0">
                        <a:ln>
                          <a:noFill/>
                        </a:ln>
                        <a:solidFill>
                          <a:srgbClr val="FFFFFF"/>
                        </a:solidFill>
                        <a:effectLst/>
                        <a:uLnTx/>
                        <a:uFillTx/>
                        <a:latin typeface="Segoe UI Light"/>
                        <a:ea typeface="ＭＳ Ｐゴシック" charset="0"/>
                        <a:cs typeface="Segoe UI Light"/>
                      </a:rPr>
                      <a:t>Azure</a:t>
                    </a:r>
                  </a:p>
                </p:txBody>
              </p:sp>
            </p:grpSp>
            <p:grpSp>
              <p:nvGrpSpPr>
                <p:cNvPr id="17" name="Group 16"/>
                <p:cNvGrpSpPr/>
                <p:nvPr/>
              </p:nvGrpSpPr>
              <p:grpSpPr>
                <a:xfrm>
                  <a:off x="10010389" y="2334566"/>
                  <a:ext cx="1819275" cy="1227138"/>
                  <a:chOff x="10010389" y="2334566"/>
                  <a:chExt cx="1819275" cy="1227138"/>
                </a:xfrm>
              </p:grpSpPr>
              <p:grpSp>
                <p:nvGrpSpPr>
                  <p:cNvPr id="18" name="Group 17"/>
                  <p:cNvGrpSpPr/>
                  <p:nvPr/>
                </p:nvGrpSpPr>
                <p:grpSpPr>
                  <a:xfrm>
                    <a:off x="10010389" y="2334566"/>
                    <a:ext cx="1819275" cy="1227138"/>
                    <a:chOff x="13422313" y="2505075"/>
                    <a:chExt cx="1819275" cy="1227138"/>
                  </a:xfrm>
                </p:grpSpPr>
                <p:grpSp>
                  <p:nvGrpSpPr>
                    <p:cNvPr id="20" name="Group 4"/>
                    <p:cNvGrpSpPr>
                      <a:grpSpLocks noChangeAspect="1"/>
                    </p:cNvGrpSpPr>
                    <p:nvPr/>
                  </p:nvGrpSpPr>
                  <p:grpSpPr bwMode="auto">
                    <a:xfrm>
                      <a:off x="13422313" y="2505075"/>
                      <a:ext cx="1819275" cy="1227138"/>
                      <a:chOff x="8455" y="1578"/>
                      <a:chExt cx="1146" cy="773"/>
                    </a:xfrm>
                  </p:grpSpPr>
                  <p:sp>
                    <p:nvSpPr>
                      <p:cNvPr id="23" name="AutoShape 3"/>
                      <p:cNvSpPr>
                        <a:spLocks noChangeAspect="1" noChangeArrowheads="1" noTextEdit="1"/>
                      </p:cNvSpPr>
                      <p:nvPr/>
                    </p:nvSpPr>
                    <p:spPr bwMode="auto">
                      <a:xfrm>
                        <a:off x="8455" y="1578"/>
                        <a:ext cx="1146" cy="7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4" name="Freeform 5"/>
                      <p:cNvSpPr>
                        <a:spLocks/>
                      </p:cNvSpPr>
                      <p:nvPr/>
                    </p:nvSpPr>
                    <p:spPr bwMode="auto">
                      <a:xfrm>
                        <a:off x="8478" y="1603"/>
                        <a:ext cx="1098" cy="723"/>
                      </a:xfrm>
                      <a:custGeom>
                        <a:avLst/>
                        <a:gdLst>
                          <a:gd name="T0" fmla="*/ 1074 w 1181"/>
                          <a:gd name="T1" fmla="*/ 729 h 777"/>
                          <a:gd name="T2" fmla="*/ 1074 w 1181"/>
                          <a:gd name="T3" fmla="*/ 729 h 777"/>
                          <a:gd name="T4" fmla="*/ 1074 w 1181"/>
                          <a:gd name="T5" fmla="*/ 729 h 777"/>
                          <a:gd name="T6" fmla="*/ 952 w 1181"/>
                          <a:gd name="T7" fmla="*/ 777 h 777"/>
                          <a:gd name="T8" fmla="*/ 924 w 1181"/>
                          <a:gd name="T9" fmla="*/ 777 h 777"/>
                          <a:gd name="T10" fmla="*/ 898 w 1181"/>
                          <a:gd name="T11" fmla="*/ 777 h 777"/>
                          <a:gd name="T12" fmla="*/ 366 w 1181"/>
                          <a:gd name="T13" fmla="*/ 777 h 777"/>
                          <a:gd name="T14" fmla="*/ 356 w 1181"/>
                          <a:gd name="T15" fmla="*/ 777 h 777"/>
                          <a:gd name="T16" fmla="*/ 342 w 1181"/>
                          <a:gd name="T17" fmla="*/ 777 h 777"/>
                          <a:gd name="T18" fmla="*/ 304 w 1181"/>
                          <a:gd name="T19" fmla="*/ 777 h 777"/>
                          <a:gd name="T20" fmla="*/ 219 w 1181"/>
                          <a:gd name="T21" fmla="*/ 777 h 777"/>
                          <a:gd name="T22" fmla="*/ 0 w 1181"/>
                          <a:gd name="T23" fmla="*/ 558 h 777"/>
                          <a:gd name="T24" fmla="*/ 190 w 1181"/>
                          <a:gd name="T25" fmla="*/ 340 h 777"/>
                          <a:gd name="T26" fmla="*/ 190 w 1181"/>
                          <a:gd name="T27" fmla="*/ 326 h 777"/>
                          <a:gd name="T28" fmla="*/ 377 w 1181"/>
                          <a:gd name="T29" fmla="*/ 31 h 777"/>
                          <a:gd name="T30" fmla="*/ 377 w 1181"/>
                          <a:gd name="T31" fmla="*/ 31 h 777"/>
                          <a:gd name="T32" fmla="*/ 514 w 1181"/>
                          <a:gd name="T33" fmla="*/ 0 h 777"/>
                          <a:gd name="T34" fmla="*/ 785 w 1181"/>
                          <a:gd name="T35" fmla="*/ 145 h 777"/>
                          <a:gd name="T36" fmla="*/ 875 w 1181"/>
                          <a:gd name="T37" fmla="*/ 123 h 777"/>
                          <a:gd name="T38" fmla="*/ 979 w 1181"/>
                          <a:gd name="T39" fmla="*/ 154 h 777"/>
                          <a:gd name="T40" fmla="*/ 1064 w 1181"/>
                          <a:gd name="T41" fmla="*/ 306 h 777"/>
                          <a:gd name="T42" fmla="*/ 1181 w 1181"/>
                          <a:gd name="T43" fmla="*/ 522 h 777"/>
                          <a:gd name="T44" fmla="*/ 1074 w 1181"/>
                          <a:gd name="T45" fmla="*/ 729 h 7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81" h="777">
                            <a:moveTo>
                              <a:pt x="1074" y="729"/>
                            </a:moveTo>
                            <a:cubicBezTo>
                              <a:pt x="1074" y="729"/>
                              <a:pt x="1074" y="729"/>
                              <a:pt x="1074" y="729"/>
                            </a:cubicBezTo>
                            <a:cubicBezTo>
                              <a:pt x="1074" y="729"/>
                              <a:pt x="1074" y="729"/>
                              <a:pt x="1074" y="729"/>
                            </a:cubicBezTo>
                            <a:cubicBezTo>
                              <a:pt x="1038" y="753"/>
                              <a:pt x="998" y="772"/>
                              <a:pt x="952" y="777"/>
                            </a:cubicBezTo>
                            <a:cubicBezTo>
                              <a:pt x="943" y="777"/>
                              <a:pt x="933" y="777"/>
                              <a:pt x="924" y="777"/>
                            </a:cubicBezTo>
                            <a:cubicBezTo>
                              <a:pt x="916" y="777"/>
                              <a:pt x="907" y="777"/>
                              <a:pt x="898" y="777"/>
                            </a:cubicBezTo>
                            <a:cubicBezTo>
                              <a:pt x="779" y="777"/>
                              <a:pt x="499" y="777"/>
                              <a:pt x="366" y="777"/>
                            </a:cubicBezTo>
                            <a:cubicBezTo>
                              <a:pt x="363" y="777"/>
                              <a:pt x="359" y="777"/>
                              <a:pt x="356" y="777"/>
                            </a:cubicBezTo>
                            <a:cubicBezTo>
                              <a:pt x="342" y="777"/>
                              <a:pt x="342" y="777"/>
                              <a:pt x="342" y="777"/>
                            </a:cubicBezTo>
                            <a:cubicBezTo>
                              <a:pt x="337" y="777"/>
                              <a:pt x="316" y="777"/>
                              <a:pt x="304" y="777"/>
                            </a:cubicBezTo>
                            <a:cubicBezTo>
                              <a:pt x="219" y="777"/>
                              <a:pt x="219" y="777"/>
                              <a:pt x="219" y="777"/>
                            </a:cubicBezTo>
                            <a:cubicBezTo>
                              <a:pt x="97" y="774"/>
                              <a:pt x="0" y="677"/>
                              <a:pt x="0" y="558"/>
                            </a:cubicBezTo>
                            <a:cubicBezTo>
                              <a:pt x="0" y="447"/>
                              <a:pt x="83" y="356"/>
                              <a:pt x="190" y="340"/>
                            </a:cubicBezTo>
                            <a:cubicBezTo>
                              <a:pt x="190" y="337"/>
                              <a:pt x="190" y="330"/>
                              <a:pt x="190" y="326"/>
                            </a:cubicBezTo>
                            <a:cubicBezTo>
                              <a:pt x="190" y="195"/>
                              <a:pt x="266" y="83"/>
                              <a:pt x="377" y="31"/>
                            </a:cubicBezTo>
                            <a:cubicBezTo>
                              <a:pt x="377" y="31"/>
                              <a:pt x="377" y="31"/>
                              <a:pt x="377" y="31"/>
                            </a:cubicBezTo>
                            <a:cubicBezTo>
                              <a:pt x="420" y="12"/>
                              <a:pt x="464" y="0"/>
                              <a:pt x="514" y="0"/>
                            </a:cubicBezTo>
                            <a:cubicBezTo>
                              <a:pt x="628" y="0"/>
                              <a:pt x="727" y="59"/>
                              <a:pt x="785" y="145"/>
                            </a:cubicBezTo>
                            <a:cubicBezTo>
                              <a:pt x="811" y="132"/>
                              <a:pt x="842" y="123"/>
                              <a:pt x="875" y="123"/>
                            </a:cubicBezTo>
                            <a:cubicBezTo>
                              <a:pt x="913" y="123"/>
                              <a:pt x="950" y="135"/>
                              <a:pt x="979" y="154"/>
                            </a:cubicBezTo>
                            <a:cubicBezTo>
                              <a:pt x="1029" y="187"/>
                              <a:pt x="1062" y="242"/>
                              <a:pt x="1064" y="306"/>
                            </a:cubicBezTo>
                            <a:cubicBezTo>
                              <a:pt x="1133" y="353"/>
                              <a:pt x="1181" y="434"/>
                              <a:pt x="1181" y="522"/>
                            </a:cubicBezTo>
                            <a:cubicBezTo>
                              <a:pt x="1181" y="608"/>
                              <a:pt x="1140" y="683"/>
                              <a:pt x="1074" y="729"/>
                            </a:cubicBezTo>
                            <a:close/>
                          </a:path>
                        </a:pathLst>
                      </a:custGeom>
                      <a:solidFill>
                        <a:schemeClr val="accent6"/>
                      </a:solidFill>
                      <a:ln w="76200" cap="flat">
                        <a:solidFill>
                          <a:srgbClr val="FFFFFF"/>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21" name="Freeform 8"/>
                    <p:cNvSpPr>
                      <a:spLocks/>
                    </p:cNvSpPr>
                    <p:nvPr/>
                  </p:nvSpPr>
                  <p:spPr bwMode="auto">
                    <a:xfrm>
                      <a:off x="14014451" y="2555396"/>
                      <a:ext cx="1187450" cy="1076325"/>
                    </a:xfrm>
                    <a:custGeom>
                      <a:avLst/>
                      <a:gdLst>
                        <a:gd name="T0" fmla="*/ 805 w 805"/>
                        <a:gd name="T1" fmla="*/ 522 h 729"/>
                        <a:gd name="T2" fmla="*/ 688 w 805"/>
                        <a:gd name="T3" fmla="*/ 306 h 729"/>
                        <a:gd name="T4" fmla="*/ 603 w 805"/>
                        <a:gd name="T5" fmla="*/ 154 h 729"/>
                        <a:gd name="T6" fmla="*/ 499 w 805"/>
                        <a:gd name="T7" fmla="*/ 123 h 729"/>
                        <a:gd name="T8" fmla="*/ 409 w 805"/>
                        <a:gd name="T9" fmla="*/ 145 h 729"/>
                        <a:gd name="T10" fmla="*/ 138 w 805"/>
                        <a:gd name="T11" fmla="*/ 0 h 729"/>
                        <a:gd name="T12" fmla="*/ 0 w 805"/>
                        <a:gd name="T13" fmla="*/ 31 h 729"/>
                        <a:gd name="T14" fmla="*/ 698 w 805"/>
                        <a:gd name="T15" fmla="*/ 729 h 729"/>
                        <a:gd name="T16" fmla="*/ 805 w 805"/>
                        <a:gd name="T17" fmla="*/ 522 h 7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5" h="729">
                          <a:moveTo>
                            <a:pt x="805" y="522"/>
                          </a:moveTo>
                          <a:cubicBezTo>
                            <a:pt x="805" y="434"/>
                            <a:pt x="757" y="353"/>
                            <a:pt x="688" y="306"/>
                          </a:cubicBezTo>
                          <a:cubicBezTo>
                            <a:pt x="686" y="242"/>
                            <a:pt x="653" y="187"/>
                            <a:pt x="603" y="154"/>
                          </a:cubicBezTo>
                          <a:cubicBezTo>
                            <a:pt x="574" y="135"/>
                            <a:pt x="537" y="123"/>
                            <a:pt x="499" y="123"/>
                          </a:cubicBezTo>
                          <a:cubicBezTo>
                            <a:pt x="466" y="123"/>
                            <a:pt x="435" y="132"/>
                            <a:pt x="409" y="145"/>
                          </a:cubicBezTo>
                          <a:cubicBezTo>
                            <a:pt x="351" y="59"/>
                            <a:pt x="252" y="0"/>
                            <a:pt x="138" y="0"/>
                          </a:cubicBezTo>
                          <a:cubicBezTo>
                            <a:pt x="88" y="0"/>
                            <a:pt x="43" y="12"/>
                            <a:pt x="0" y="31"/>
                          </a:cubicBezTo>
                          <a:cubicBezTo>
                            <a:pt x="698" y="729"/>
                            <a:pt x="698" y="729"/>
                            <a:pt x="698" y="729"/>
                          </a:cubicBezTo>
                          <a:cubicBezTo>
                            <a:pt x="764" y="683"/>
                            <a:pt x="805" y="608"/>
                            <a:pt x="805" y="522"/>
                          </a:cubicBezTo>
                          <a:close/>
                        </a:path>
                      </a:pathLst>
                    </a:custGeom>
                    <a:solidFill>
                      <a:srgbClr val="FE66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2" name="Freeform 9"/>
                    <p:cNvSpPr>
                      <a:spLocks/>
                    </p:cNvSpPr>
                    <p:nvPr/>
                  </p:nvSpPr>
                  <p:spPr bwMode="auto">
                    <a:xfrm>
                      <a:off x="13458826" y="2601433"/>
                      <a:ext cx="1585913" cy="1101725"/>
                    </a:xfrm>
                    <a:custGeom>
                      <a:avLst/>
                      <a:gdLst>
                        <a:gd name="T0" fmla="*/ 377 w 1074"/>
                        <a:gd name="T1" fmla="*/ 0 h 746"/>
                        <a:gd name="T2" fmla="*/ 190 w 1074"/>
                        <a:gd name="T3" fmla="*/ 295 h 746"/>
                        <a:gd name="T4" fmla="*/ 190 w 1074"/>
                        <a:gd name="T5" fmla="*/ 309 h 746"/>
                        <a:gd name="T6" fmla="*/ 0 w 1074"/>
                        <a:gd name="T7" fmla="*/ 527 h 746"/>
                        <a:gd name="T8" fmla="*/ 219 w 1074"/>
                        <a:gd name="T9" fmla="*/ 746 h 746"/>
                        <a:gd name="T10" fmla="*/ 304 w 1074"/>
                        <a:gd name="T11" fmla="*/ 746 h 746"/>
                        <a:gd name="T12" fmla="*/ 342 w 1074"/>
                        <a:gd name="T13" fmla="*/ 746 h 746"/>
                        <a:gd name="T14" fmla="*/ 356 w 1074"/>
                        <a:gd name="T15" fmla="*/ 746 h 746"/>
                        <a:gd name="T16" fmla="*/ 366 w 1074"/>
                        <a:gd name="T17" fmla="*/ 746 h 746"/>
                        <a:gd name="T18" fmla="*/ 898 w 1074"/>
                        <a:gd name="T19" fmla="*/ 746 h 746"/>
                        <a:gd name="T20" fmla="*/ 924 w 1074"/>
                        <a:gd name="T21" fmla="*/ 746 h 746"/>
                        <a:gd name="T22" fmla="*/ 952 w 1074"/>
                        <a:gd name="T23" fmla="*/ 746 h 746"/>
                        <a:gd name="T24" fmla="*/ 1074 w 1074"/>
                        <a:gd name="T25" fmla="*/ 698 h 746"/>
                        <a:gd name="T26" fmla="*/ 377 w 1074"/>
                        <a:gd name="T27" fmla="*/ 0 h 746"/>
                        <a:gd name="T28" fmla="*/ 377 w 1074"/>
                        <a:gd name="T29" fmla="*/ 0 h 7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74" h="746">
                          <a:moveTo>
                            <a:pt x="377" y="0"/>
                          </a:moveTo>
                          <a:cubicBezTo>
                            <a:pt x="266" y="52"/>
                            <a:pt x="190" y="164"/>
                            <a:pt x="190" y="295"/>
                          </a:cubicBezTo>
                          <a:cubicBezTo>
                            <a:pt x="190" y="299"/>
                            <a:pt x="190" y="306"/>
                            <a:pt x="190" y="309"/>
                          </a:cubicBezTo>
                          <a:cubicBezTo>
                            <a:pt x="83" y="325"/>
                            <a:pt x="0" y="416"/>
                            <a:pt x="0" y="527"/>
                          </a:cubicBezTo>
                          <a:cubicBezTo>
                            <a:pt x="0" y="646"/>
                            <a:pt x="97" y="743"/>
                            <a:pt x="219" y="746"/>
                          </a:cubicBezTo>
                          <a:cubicBezTo>
                            <a:pt x="219" y="746"/>
                            <a:pt x="219" y="746"/>
                            <a:pt x="304" y="746"/>
                          </a:cubicBezTo>
                          <a:cubicBezTo>
                            <a:pt x="316" y="746"/>
                            <a:pt x="337" y="746"/>
                            <a:pt x="342" y="746"/>
                          </a:cubicBezTo>
                          <a:cubicBezTo>
                            <a:pt x="342" y="746"/>
                            <a:pt x="342" y="746"/>
                            <a:pt x="356" y="746"/>
                          </a:cubicBezTo>
                          <a:cubicBezTo>
                            <a:pt x="359" y="746"/>
                            <a:pt x="363" y="746"/>
                            <a:pt x="366" y="746"/>
                          </a:cubicBezTo>
                          <a:cubicBezTo>
                            <a:pt x="499" y="746"/>
                            <a:pt x="779" y="746"/>
                            <a:pt x="898" y="746"/>
                          </a:cubicBezTo>
                          <a:cubicBezTo>
                            <a:pt x="907" y="746"/>
                            <a:pt x="916" y="746"/>
                            <a:pt x="924" y="746"/>
                          </a:cubicBezTo>
                          <a:cubicBezTo>
                            <a:pt x="933" y="746"/>
                            <a:pt x="943" y="746"/>
                            <a:pt x="952" y="746"/>
                          </a:cubicBezTo>
                          <a:cubicBezTo>
                            <a:pt x="998" y="741"/>
                            <a:pt x="1038" y="722"/>
                            <a:pt x="1074" y="698"/>
                          </a:cubicBezTo>
                          <a:cubicBezTo>
                            <a:pt x="377" y="0"/>
                            <a:pt x="377" y="0"/>
                            <a:pt x="377" y="0"/>
                          </a:cubicBezTo>
                          <a:cubicBezTo>
                            <a:pt x="377" y="0"/>
                            <a:pt x="377" y="0"/>
                            <a:pt x="377" y="0"/>
                          </a:cubicBezTo>
                          <a:close/>
                        </a:path>
                      </a:pathLst>
                    </a:custGeom>
                    <a:solidFill>
                      <a:srgbClr val="DA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19" name="Freeform 5"/>
                  <p:cNvSpPr>
                    <a:spLocks noChangeAspect="1" noEditPoints="1"/>
                  </p:cNvSpPr>
                  <p:nvPr/>
                </p:nvSpPr>
                <p:spPr bwMode="black">
                  <a:xfrm>
                    <a:off x="10480536" y="2900120"/>
                    <a:ext cx="1005840" cy="222408"/>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62" name="Group 61"/>
              <p:cNvGrpSpPr/>
              <p:nvPr/>
            </p:nvGrpSpPr>
            <p:grpSpPr>
              <a:xfrm>
                <a:off x="9034832" y="2212861"/>
                <a:ext cx="1518282" cy="1020786"/>
                <a:chOff x="9420079" y="4237429"/>
                <a:chExt cx="1452632" cy="976648"/>
              </a:xfrm>
            </p:grpSpPr>
            <p:pic>
              <p:nvPicPr>
                <p:cNvPr id="63" name="Picture 62"/>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9420079" y="4237429"/>
                  <a:ext cx="1452632" cy="976648"/>
                </a:xfrm>
                <a:prstGeom prst="rect">
                  <a:avLst/>
                </a:prstGeom>
              </p:spPr>
            </p:pic>
            <p:sp>
              <p:nvSpPr>
                <p:cNvPr id="64" name="TextBox 63"/>
                <p:cNvSpPr txBox="1"/>
                <p:nvPr/>
              </p:nvSpPr>
              <p:spPr>
                <a:xfrm>
                  <a:off x="9755275" y="4556145"/>
                  <a:ext cx="836500" cy="486604"/>
                </a:xfrm>
                <a:prstGeom prst="rect">
                  <a:avLst/>
                </a:prstGeom>
              </p:spPr>
              <p:txBody>
                <a:bodyPr wrap="square" lIns="0" tIns="0" rIns="0" bIns="0" rtlCol="0">
                  <a:spAutoFit/>
                </a:bodyPr>
                <a:lstStyle/>
                <a:p>
                  <a:pPr marL="0" marR="0" lvl="0" indent="0" algn="ctr" defTabSz="913748" rtl="0" eaLnBrk="1" fontAlgn="base" latinLnBrk="0" hangingPunct="1">
                    <a:lnSpc>
                      <a:spcPct val="90000"/>
                    </a:lnSpc>
                    <a:spcBef>
                      <a:spcPct val="0"/>
                    </a:spcBef>
                    <a:spcAft>
                      <a:spcPct val="0"/>
                    </a:spcAft>
                    <a:buClrTx/>
                    <a:buSzPct val="80000"/>
                    <a:buFontTx/>
                    <a:buNone/>
                    <a:tabLst/>
                    <a:defRPr/>
                  </a:pPr>
                  <a:r>
                    <a:rPr kumimoji="0" lang="en-US" sz="1800" b="0" i="0" u="none" strike="noStrike" kern="0" cap="none" spc="0" normalizeH="0" baseline="0" noProof="0">
                      <a:ln>
                        <a:noFill/>
                      </a:ln>
                      <a:solidFill>
                        <a:srgbClr val="FFFFFF"/>
                      </a:solidFill>
                      <a:effectLst/>
                      <a:uLnTx/>
                      <a:uFillTx/>
                      <a:latin typeface="Segoe UI Light"/>
                      <a:ea typeface="ＭＳ Ｐゴシック" charset="0"/>
                      <a:cs typeface="Segoe UI Light"/>
                    </a:rPr>
                    <a:t>Public</a:t>
                  </a:r>
                </a:p>
                <a:p>
                  <a:pPr marL="0" marR="0" lvl="0" indent="0" algn="ctr" defTabSz="913748" rtl="0" eaLnBrk="1" fontAlgn="base" latinLnBrk="0" hangingPunct="1">
                    <a:lnSpc>
                      <a:spcPct val="90000"/>
                    </a:lnSpc>
                    <a:spcBef>
                      <a:spcPct val="0"/>
                    </a:spcBef>
                    <a:spcAft>
                      <a:spcPct val="0"/>
                    </a:spcAft>
                    <a:buClrTx/>
                    <a:buSzPct val="80000"/>
                    <a:buFontTx/>
                    <a:buNone/>
                    <a:tabLst/>
                    <a:defRPr/>
                  </a:pPr>
                  <a:r>
                    <a:rPr kumimoji="0" lang="en-US" sz="1800" b="0" i="0" u="none" strike="noStrike" kern="0" cap="none" spc="0" normalizeH="0" baseline="0" noProof="0">
                      <a:ln>
                        <a:noFill/>
                      </a:ln>
                      <a:solidFill>
                        <a:srgbClr val="FFFFFF"/>
                      </a:solidFill>
                      <a:effectLst/>
                      <a:uLnTx/>
                      <a:uFillTx/>
                      <a:latin typeface="Segoe UI Light"/>
                      <a:ea typeface="ＭＳ Ｐゴシック" charset="0"/>
                      <a:cs typeface="Segoe UI Light"/>
                    </a:rPr>
                    <a:t>cloud</a:t>
                  </a:r>
                </a:p>
              </p:txBody>
            </p:sp>
          </p:grpSp>
        </p:grpSp>
      </p:grpSp>
      <p:grpSp>
        <p:nvGrpSpPr>
          <p:cNvPr id="118" name="Group 117"/>
          <p:cNvGrpSpPr/>
          <p:nvPr/>
        </p:nvGrpSpPr>
        <p:grpSpPr>
          <a:xfrm>
            <a:off x="1782457" y="3216127"/>
            <a:ext cx="1480167" cy="957208"/>
            <a:chOff x="1918987" y="3103981"/>
            <a:chExt cx="1793142" cy="1072145"/>
          </a:xfrm>
        </p:grpSpPr>
        <p:grpSp>
          <p:nvGrpSpPr>
            <p:cNvPr id="104" name="Group 103"/>
            <p:cNvGrpSpPr/>
            <p:nvPr/>
          </p:nvGrpSpPr>
          <p:grpSpPr>
            <a:xfrm>
              <a:off x="1934999" y="3189219"/>
              <a:ext cx="1020639" cy="986907"/>
              <a:chOff x="10293941" y="5452723"/>
              <a:chExt cx="932594" cy="901772"/>
            </a:xfrm>
          </p:grpSpPr>
          <p:grpSp>
            <p:nvGrpSpPr>
              <p:cNvPr id="105" name="Group 104"/>
              <p:cNvGrpSpPr/>
              <p:nvPr/>
            </p:nvGrpSpPr>
            <p:grpSpPr>
              <a:xfrm>
                <a:off x="10293941" y="5452723"/>
                <a:ext cx="932594" cy="901772"/>
                <a:chOff x="10292121" y="5350277"/>
                <a:chExt cx="932594" cy="901772"/>
              </a:xfrm>
            </p:grpSpPr>
            <p:grpSp>
              <p:nvGrpSpPr>
                <p:cNvPr id="107" name="Group 106"/>
                <p:cNvGrpSpPr/>
                <p:nvPr/>
              </p:nvGrpSpPr>
              <p:grpSpPr>
                <a:xfrm>
                  <a:off x="10350834" y="5395036"/>
                  <a:ext cx="815169" cy="481417"/>
                  <a:chOff x="10315845" y="5386339"/>
                  <a:chExt cx="888439" cy="524688"/>
                </a:xfrm>
              </p:grpSpPr>
              <p:sp>
                <p:nvSpPr>
                  <p:cNvPr id="109" name="Freeform 7"/>
                  <p:cNvSpPr>
                    <a:spLocks/>
                  </p:cNvSpPr>
                  <p:nvPr/>
                </p:nvSpPr>
                <p:spPr bwMode="auto">
                  <a:xfrm>
                    <a:off x="10315845" y="5386339"/>
                    <a:ext cx="888439" cy="524688"/>
                  </a:xfrm>
                  <a:custGeom>
                    <a:avLst/>
                    <a:gdLst>
                      <a:gd name="T0" fmla="*/ 0 w 395"/>
                      <a:gd name="T1" fmla="*/ 0 h 244"/>
                      <a:gd name="T2" fmla="*/ 395 w 395"/>
                      <a:gd name="T3" fmla="*/ 0 h 244"/>
                      <a:gd name="T4" fmla="*/ 395 w 395"/>
                      <a:gd name="T5" fmla="*/ 244 h 244"/>
                      <a:gd name="T6" fmla="*/ 0 w 395"/>
                      <a:gd name="T7" fmla="*/ 244 h 244"/>
                      <a:gd name="T8" fmla="*/ 0 w 395"/>
                      <a:gd name="T9" fmla="*/ 0 h 244"/>
                    </a:gdLst>
                    <a:ahLst/>
                    <a:cxnLst>
                      <a:cxn ang="0">
                        <a:pos x="T0" y="T1"/>
                      </a:cxn>
                      <a:cxn ang="0">
                        <a:pos x="T2" y="T3"/>
                      </a:cxn>
                      <a:cxn ang="0">
                        <a:pos x="T4" y="T5"/>
                      </a:cxn>
                      <a:cxn ang="0">
                        <a:pos x="T6" y="T7"/>
                      </a:cxn>
                      <a:cxn ang="0">
                        <a:pos x="T8" y="T9"/>
                      </a:cxn>
                    </a:cxnLst>
                    <a:rect l="0" t="0" r="r" b="b"/>
                    <a:pathLst>
                      <a:path w="395" h="244">
                        <a:moveTo>
                          <a:pt x="0" y="0"/>
                        </a:moveTo>
                        <a:cubicBezTo>
                          <a:pt x="395" y="0"/>
                          <a:pt x="395" y="0"/>
                          <a:pt x="395" y="0"/>
                        </a:cubicBezTo>
                        <a:cubicBezTo>
                          <a:pt x="395" y="244"/>
                          <a:pt x="395" y="244"/>
                          <a:pt x="395" y="244"/>
                        </a:cubicBezTo>
                        <a:cubicBezTo>
                          <a:pt x="0" y="244"/>
                          <a:pt x="0" y="244"/>
                          <a:pt x="0" y="244"/>
                        </a:cubicBezTo>
                        <a:cubicBezTo>
                          <a:pt x="0" y="0"/>
                          <a:pt x="0" y="0"/>
                          <a:pt x="0" y="0"/>
                        </a:cubicBezTo>
                      </a:path>
                    </a:pathLst>
                  </a:custGeom>
                  <a:solidFill>
                    <a:schemeClr val="bg2">
                      <a:lumMod val="75000"/>
                    </a:schemeClr>
                  </a:solidFill>
                  <a:ln>
                    <a:noFill/>
                  </a:ln>
                </p:spPr>
                <p:txBody>
                  <a:bodyPr vert="horz" wrap="square" lIns="91414" tIns="45706" rIns="91414" bIns="45706" numCol="1" anchor="t" anchorCtr="0" compatLnSpc="1">
                    <a:prstTxWarp prst="textNoShape">
                      <a:avLst/>
                    </a:prstTxWarp>
                  </a:bodyPr>
                  <a:lstStyle/>
                  <a:p>
                    <a:pPr marL="0" marR="0" lvl="0" indent="0" algn="l" defTabSz="931505"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ＭＳ Ｐゴシック" charset="0"/>
                      <a:cs typeface="+mn-cs"/>
                    </a:endParaRPr>
                  </a:p>
                </p:txBody>
              </p:sp>
              <p:sp>
                <p:nvSpPr>
                  <p:cNvPr id="110" name="Freeform 9"/>
                  <p:cNvSpPr>
                    <a:spLocks/>
                  </p:cNvSpPr>
                  <p:nvPr/>
                </p:nvSpPr>
                <p:spPr bwMode="auto">
                  <a:xfrm>
                    <a:off x="10315845" y="5386339"/>
                    <a:ext cx="528878" cy="524688"/>
                  </a:xfrm>
                  <a:custGeom>
                    <a:avLst/>
                    <a:gdLst>
                      <a:gd name="T0" fmla="*/ 235 w 235"/>
                      <a:gd name="T1" fmla="*/ 0 h 244"/>
                      <a:gd name="T2" fmla="*/ 0 w 235"/>
                      <a:gd name="T3" fmla="*/ 0 h 244"/>
                      <a:gd name="T4" fmla="*/ 0 w 235"/>
                      <a:gd name="T5" fmla="*/ 244 h 244"/>
                      <a:gd name="T6" fmla="*/ 205 w 235"/>
                      <a:gd name="T7" fmla="*/ 244 h 244"/>
                      <a:gd name="T8" fmla="*/ 235 w 235"/>
                      <a:gd name="T9" fmla="*/ 0 h 244"/>
                    </a:gdLst>
                    <a:ahLst/>
                    <a:cxnLst>
                      <a:cxn ang="0">
                        <a:pos x="T0" y="T1"/>
                      </a:cxn>
                      <a:cxn ang="0">
                        <a:pos x="T2" y="T3"/>
                      </a:cxn>
                      <a:cxn ang="0">
                        <a:pos x="T4" y="T5"/>
                      </a:cxn>
                      <a:cxn ang="0">
                        <a:pos x="T6" y="T7"/>
                      </a:cxn>
                      <a:cxn ang="0">
                        <a:pos x="T8" y="T9"/>
                      </a:cxn>
                    </a:cxnLst>
                    <a:rect l="0" t="0" r="r" b="b"/>
                    <a:pathLst>
                      <a:path w="235" h="244">
                        <a:moveTo>
                          <a:pt x="235" y="0"/>
                        </a:moveTo>
                        <a:cubicBezTo>
                          <a:pt x="179" y="0"/>
                          <a:pt x="103" y="0"/>
                          <a:pt x="0" y="0"/>
                        </a:cubicBezTo>
                        <a:cubicBezTo>
                          <a:pt x="0" y="0"/>
                          <a:pt x="0" y="0"/>
                          <a:pt x="0" y="244"/>
                        </a:cubicBezTo>
                        <a:cubicBezTo>
                          <a:pt x="205" y="244"/>
                          <a:pt x="205" y="244"/>
                          <a:pt x="205" y="244"/>
                        </a:cubicBezTo>
                        <a:cubicBezTo>
                          <a:pt x="235" y="0"/>
                          <a:pt x="235" y="0"/>
                          <a:pt x="235" y="0"/>
                        </a:cubicBezTo>
                      </a:path>
                    </a:pathLst>
                  </a:custGeom>
                  <a:solidFill>
                    <a:schemeClr val="bg2"/>
                  </a:solidFill>
                  <a:ln>
                    <a:noFill/>
                  </a:ln>
                </p:spPr>
                <p:txBody>
                  <a:bodyPr vert="horz" wrap="square" lIns="91414" tIns="45706" rIns="91414" bIns="45706" numCol="1" anchor="t" anchorCtr="0" compatLnSpc="1">
                    <a:prstTxWarp prst="textNoShape">
                      <a:avLst/>
                    </a:prstTxWarp>
                  </a:bodyPr>
                  <a:lstStyle/>
                  <a:p>
                    <a:pPr marL="0" marR="0" lvl="0" indent="0" algn="l" defTabSz="931505"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ＭＳ Ｐゴシック" charset="0"/>
                      <a:cs typeface="+mn-cs"/>
                    </a:endParaRPr>
                  </a:p>
                </p:txBody>
              </p:sp>
            </p:grpSp>
            <p:sp>
              <p:nvSpPr>
                <p:cNvPr id="108" name="Freeform 422"/>
                <p:cNvSpPr>
                  <a:spLocks noChangeAspect="1"/>
                </p:cNvSpPr>
                <p:nvPr/>
              </p:nvSpPr>
              <p:spPr bwMode="black">
                <a:xfrm>
                  <a:off x="10292121" y="5350277"/>
                  <a:ext cx="932594" cy="901772"/>
                </a:xfrm>
                <a:custGeom>
                  <a:avLst/>
                  <a:gdLst>
                    <a:gd name="connsiteX0" fmla="*/ 472753 w 3511879"/>
                    <a:gd name="connsiteY0" fmla="*/ 2812993 h 3395812"/>
                    <a:gd name="connsiteX1" fmla="*/ 2982396 w 3511879"/>
                    <a:gd name="connsiteY1" fmla="*/ 2812993 h 3395812"/>
                    <a:gd name="connsiteX2" fmla="*/ 3511879 w 3511879"/>
                    <a:gd name="connsiteY2" fmla="*/ 3395812 h 3395812"/>
                    <a:gd name="connsiteX3" fmla="*/ 0 w 3511879"/>
                    <a:gd name="connsiteY3" fmla="*/ 3395812 h 3395812"/>
                    <a:gd name="connsiteX4" fmla="*/ 805029 w 3511879"/>
                    <a:gd name="connsiteY4" fmla="*/ 2575107 h 3395812"/>
                    <a:gd name="connsiteX5" fmla="*/ 2706847 w 3511879"/>
                    <a:gd name="connsiteY5" fmla="*/ 2575107 h 3395812"/>
                    <a:gd name="connsiteX6" fmla="*/ 2706847 w 3511879"/>
                    <a:gd name="connsiteY6" fmla="*/ 2640526 h 3395812"/>
                    <a:gd name="connsiteX7" fmla="*/ 805029 w 3511879"/>
                    <a:gd name="connsiteY7" fmla="*/ 2640526 h 3395812"/>
                    <a:gd name="connsiteX8" fmla="*/ 256639 w 3511879"/>
                    <a:gd name="connsiteY8" fmla="*/ 196255 h 3395812"/>
                    <a:gd name="connsiteX9" fmla="*/ 256639 w 3511879"/>
                    <a:gd name="connsiteY9" fmla="*/ 1926870 h 3395812"/>
                    <a:gd name="connsiteX10" fmla="*/ 1375035 w 3511879"/>
                    <a:gd name="connsiteY10" fmla="*/ 1926870 h 3395812"/>
                    <a:gd name="connsiteX11" fmla="*/ 2117934 w 3511879"/>
                    <a:gd name="connsiteY11" fmla="*/ 1926870 h 3395812"/>
                    <a:gd name="connsiteX12" fmla="*/ 3276854 w 3511879"/>
                    <a:gd name="connsiteY12" fmla="*/ 1926870 h 3395812"/>
                    <a:gd name="connsiteX13" fmla="*/ 3276854 w 3511879"/>
                    <a:gd name="connsiteY13" fmla="*/ 196255 h 3395812"/>
                    <a:gd name="connsiteX14" fmla="*/ 1755940 w 3511879"/>
                    <a:gd name="connsiteY14" fmla="*/ 44602 h 3395812"/>
                    <a:gd name="connsiteX15" fmla="*/ 1707314 w 3511879"/>
                    <a:gd name="connsiteY15" fmla="*/ 87720 h 3395812"/>
                    <a:gd name="connsiteX16" fmla="*/ 1755940 w 3511879"/>
                    <a:gd name="connsiteY16" fmla="*/ 130837 h 3395812"/>
                    <a:gd name="connsiteX17" fmla="*/ 1804566 w 3511879"/>
                    <a:gd name="connsiteY17" fmla="*/ 87720 h 3395812"/>
                    <a:gd name="connsiteX18" fmla="*/ 1755940 w 3511879"/>
                    <a:gd name="connsiteY18" fmla="*/ 44602 h 3395812"/>
                    <a:gd name="connsiteX19" fmla="*/ 254932 w 3511879"/>
                    <a:gd name="connsiteY19" fmla="*/ 0 h 3395812"/>
                    <a:gd name="connsiteX20" fmla="*/ 3237327 w 3511879"/>
                    <a:gd name="connsiteY20" fmla="*/ 0 h 3395812"/>
                    <a:gd name="connsiteX21" fmla="*/ 3433538 w 3511879"/>
                    <a:gd name="connsiteY21" fmla="*/ 194633 h 3395812"/>
                    <a:gd name="connsiteX22" fmla="*/ 3433538 w 3511879"/>
                    <a:gd name="connsiteY22" fmla="*/ 1924709 h 3395812"/>
                    <a:gd name="connsiteX23" fmla="*/ 3237327 w 3511879"/>
                    <a:gd name="connsiteY23" fmla="*/ 2140967 h 3395812"/>
                    <a:gd name="connsiteX24" fmla="*/ 2252904 w 3511879"/>
                    <a:gd name="connsiteY24" fmla="*/ 2140967 h 3395812"/>
                    <a:gd name="connsiteX25" fmla="*/ 2117934 w 3511879"/>
                    <a:gd name="connsiteY25" fmla="*/ 2140967 h 3395812"/>
                    <a:gd name="connsiteX26" fmla="*/ 2117934 w 3511879"/>
                    <a:gd name="connsiteY26" fmla="*/ 2271804 h 3395812"/>
                    <a:gd name="connsiteX27" fmla="*/ 2117934 w 3511879"/>
                    <a:gd name="connsiteY27" fmla="*/ 2358036 h 3395812"/>
                    <a:gd name="connsiteX28" fmla="*/ 2550163 w 3511879"/>
                    <a:gd name="connsiteY28" fmla="*/ 2358036 h 3395812"/>
                    <a:gd name="connsiteX29" fmla="*/ 2706847 w 3511879"/>
                    <a:gd name="connsiteY29" fmla="*/ 2575106 h 3395812"/>
                    <a:gd name="connsiteX30" fmla="*/ 805029 w 3511879"/>
                    <a:gd name="connsiteY30" fmla="*/ 2575106 h 3395812"/>
                    <a:gd name="connsiteX31" fmla="*/ 961713 w 3511879"/>
                    <a:gd name="connsiteY31" fmla="*/ 2358036 h 3395812"/>
                    <a:gd name="connsiteX32" fmla="*/ 1375035 w 3511879"/>
                    <a:gd name="connsiteY32" fmla="*/ 2358036 h 3395812"/>
                    <a:gd name="connsiteX33" fmla="*/ 1375035 w 3511879"/>
                    <a:gd name="connsiteY33" fmla="*/ 2271804 h 3395812"/>
                    <a:gd name="connsiteX34" fmla="*/ 1375035 w 3511879"/>
                    <a:gd name="connsiteY34" fmla="*/ 2140967 h 3395812"/>
                    <a:gd name="connsiteX35" fmla="*/ 1224064 w 3511879"/>
                    <a:gd name="connsiteY35" fmla="*/ 2140967 h 3395812"/>
                    <a:gd name="connsiteX36" fmla="*/ 254932 w 3511879"/>
                    <a:gd name="connsiteY36" fmla="*/ 2140967 h 3395812"/>
                    <a:gd name="connsiteX37" fmla="*/ 78343 w 3511879"/>
                    <a:gd name="connsiteY37" fmla="*/ 1924709 h 3395812"/>
                    <a:gd name="connsiteX38" fmla="*/ 78343 w 3511879"/>
                    <a:gd name="connsiteY38" fmla="*/ 194633 h 3395812"/>
                    <a:gd name="connsiteX39" fmla="*/ 254932 w 3511879"/>
                    <a:gd name="connsiteY39" fmla="*/ 0 h 3395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511879" h="3395812">
                      <a:moveTo>
                        <a:pt x="472753" y="2812993"/>
                      </a:moveTo>
                      <a:lnTo>
                        <a:pt x="2982396" y="2812993"/>
                      </a:lnTo>
                      <a:lnTo>
                        <a:pt x="3511879" y="3395812"/>
                      </a:lnTo>
                      <a:lnTo>
                        <a:pt x="0" y="3395812"/>
                      </a:lnTo>
                      <a:close/>
                      <a:moveTo>
                        <a:pt x="805029" y="2575107"/>
                      </a:moveTo>
                      <a:lnTo>
                        <a:pt x="2706847" y="2575107"/>
                      </a:lnTo>
                      <a:lnTo>
                        <a:pt x="2706847" y="2640526"/>
                      </a:lnTo>
                      <a:lnTo>
                        <a:pt x="805029" y="2640526"/>
                      </a:lnTo>
                      <a:close/>
                      <a:moveTo>
                        <a:pt x="256639" y="196255"/>
                      </a:moveTo>
                      <a:lnTo>
                        <a:pt x="256639" y="1926870"/>
                      </a:lnTo>
                      <a:lnTo>
                        <a:pt x="1375035" y="1926870"/>
                      </a:lnTo>
                      <a:lnTo>
                        <a:pt x="2117934" y="1926870"/>
                      </a:lnTo>
                      <a:lnTo>
                        <a:pt x="3276854" y="1926870"/>
                      </a:lnTo>
                      <a:lnTo>
                        <a:pt x="3276854" y="196255"/>
                      </a:lnTo>
                      <a:close/>
                      <a:moveTo>
                        <a:pt x="1755940" y="44602"/>
                      </a:moveTo>
                      <a:cubicBezTo>
                        <a:pt x="1729084" y="44602"/>
                        <a:pt x="1707314" y="63907"/>
                        <a:pt x="1707314" y="87720"/>
                      </a:cubicBezTo>
                      <a:cubicBezTo>
                        <a:pt x="1707314" y="111532"/>
                        <a:pt x="1729084" y="130837"/>
                        <a:pt x="1755940" y="130837"/>
                      </a:cubicBezTo>
                      <a:cubicBezTo>
                        <a:pt x="1782796" y="130837"/>
                        <a:pt x="1804566" y="111532"/>
                        <a:pt x="1804566" y="87720"/>
                      </a:cubicBezTo>
                      <a:cubicBezTo>
                        <a:pt x="1804566" y="63907"/>
                        <a:pt x="1782796" y="44602"/>
                        <a:pt x="1755940" y="44602"/>
                      </a:cubicBezTo>
                      <a:close/>
                      <a:moveTo>
                        <a:pt x="254932" y="0"/>
                      </a:moveTo>
                      <a:cubicBezTo>
                        <a:pt x="3237327" y="0"/>
                        <a:pt x="3237327" y="0"/>
                        <a:pt x="3237327" y="0"/>
                      </a:cubicBezTo>
                      <a:cubicBezTo>
                        <a:pt x="3355054" y="0"/>
                        <a:pt x="3433538" y="86504"/>
                        <a:pt x="3433538" y="194633"/>
                      </a:cubicBezTo>
                      <a:lnTo>
                        <a:pt x="3433538" y="1924709"/>
                      </a:lnTo>
                      <a:cubicBezTo>
                        <a:pt x="3433538" y="2032838"/>
                        <a:pt x="3355054" y="2140967"/>
                        <a:pt x="3237327" y="2140967"/>
                      </a:cubicBezTo>
                      <a:cubicBezTo>
                        <a:pt x="2864528" y="2140967"/>
                        <a:pt x="2538328" y="2140967"/>
                        <a:pt x="2252904" y="2140967"/>
                      </a:cubicBezTo>
                      <a:lnTo>
                        <a:pt x="2117934" y="2140967"/>
                      </a:lnTo>
                      <a:lnTo>
                        <a:pt x="2117934" y="2271804"/>
                      </a:lnTo>
                      <a:lnTo>
                        <a:pt x="2117934" y="2358036"/>
                      </a:lnTo>
                      <a:lnTo>
                        <a:pt x="2550163" y="2358036"/>
                      </a:lnTo>
                      <a:lnTo>
                        <a:pt x="2706847" y="2575106"/>
                      </a:lnTo>
                      <a:lnTo>
                        <a:pt x="805029" y="2575106"/>
                      </a:lnTo>
                      <a:lnTo>
                        <a:pt x="961713" y="2358036"/>
                      </a:lnTo>
                      <a:lnTo>
                        <a:pt x="1375035" y="2358036"/>
                      </a:lnTo>
                      <a:lnTo>
                        <a:pt x="1375035" y="2271804"/>
                      </a:lnTo>
                      <a:lnTo>
                        <a:pt x="1375035" y="2140967"/>
                      </a:lnTo>
                      <a:lnTo>
                        <a:pt x="1224064" y="2140967"/>
                      </a:lnTo>
                      <a:cubicBezTo>
                        <a:pt x="254932" y="2140967"/>
                        <a:pt x="254932" y="2140967"/>
                        <a:pt x="254932" y="2140967"/>
                      </a:cubicBezTo>
                      <a:cubicBezTo>
                        <a:pt x="156827" y="2140967"/>
                        <a:pt x="78343" y="2032838"/>
                        <a:pt x="78343" y="1924709"/>
                      </a:cubicBezTo>
                      <a:cubicBezTo>
                        <a:pt x="78343" y="194633"/>
                        <a:pt x="78343" y="194633"/>
                        <a:pt x="78343" y="194633"/>
                      </a:cubicBezTo>
                      <a:cubicBezTo>
                        <a:pt x="78343" y="86504"/>
                        <a:pt x="156827" y="0"/>
                        <a:pt x="254932"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06" name="Freeform 420"/>
              <p:cNvSpPr>
                <a:spLocks noChangeAspect="1" noEditPoints="1"/>
              </p:cNvSpPr>
              <p:nvPr/>
            </p:nvSpPr>
            <p:spPr bwMode="black">
              <a:xfrm>
                <a:off x="10580771" y="5550321"/>
                <a:ext cx="358934" cy="357476"/>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rgbClr val="FFFFFF"/>
              </a:solidFill>
              <a:ln>
                <a:noFill/>
              </a:ln>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grpSp>
          <p:nvGrpSpPr>
            <p:cNvPr id="92" name="Group 91"/>
            <p:cNvGrpSpPr/>
            <p:nvPr/>
          </p:nvGrpSpPr>
          <p:grpSpPr>
            <a:xfrm>
              <a:off x="2646668" y="3249806"/>
              <a:ext cx="1065461" cy="865695"/>
              <a:chOff x="2569476" y="2368354"/>
              <a:chExt cx="1065461" cy="865695"/>
            </a:xfrm>
          </p:grpSpPr>
          <p:grpSp>
            <p:nvGrpSpPr>
              <p:cNvPr id="85" name="Group 84"/>
              <p:cNvGrpSpPr/>
              <p:nvPr/>
            </p:nvGrpSpPr>
            <p:grpSpPr>
              <a:xfrm>
                <a:off x="2569476" y="2721041"/>
                <a:ext cx="1004004" cy="513008"/>
                <a:chOff x="9056289" y="5368072"/>
                <a:chExt cx="917394" cy="468756"/>
              </a:xfrm>
            </p:grpSpPr>
            <p:sp>
              <p:nvSpPr>
                <p:cNvPr id="86" name="Freeform 5"/>
                <p:cNvSpPr>
                  <a:spLocks/>
                </p:cNvSpPr>
                <p:nvPr/>
              </p:nvSpPr>
              <p:spPr bwMode="auto">
                <a:xfrm>
                  <a:off x="9056289" y="5799944"/>
                  <a:ext cx="917394" cy="36884"/>
                </a:xfrm>
                <a:custGeom>
                  <a:avLst/>
                  <a:gdLst>
                    <a:gd name="T0" fmla="*/ 0 w 578"/>
                    <a:gd name="T1" fmla="*/ 6 h 23"/>
                    <a:gd name="T2" fmla="*/ 0 w 578"/>
                    <a:gd name="T3" fmla="*/ 11 h 23"/>
                    <a:gd name="T4" fmla="*/ 0 w 578"/>
                    <a:gd name="T5" fmla="*/ 12 h 23"/>
                    <a:gd name="T6" fmla="*/ 0 w 578"/>
                    <a:gd name="T7" fmla="*/ 12 h 23"/>
                    <a:gd name="T8" fmla="*/ 0 w 578"/>
                    <a:gd name="T9" fmla="*/ 13 h 23"/>
                    <a:gd name="T10" fmla="*/ 0 w 578"/>
                    <a:gd name="T11" fmla="*/ 14 h 23"/>
                    <a:gd name="T12" fmla="*/ 11 w 578"/>
                    <a:gd name="T13" fmla="*/ 23 h 23"/>
                    <a:gd name="T14" fmla="*/ 566 w 578"/>
                    <a:gd name="T15" fmla="*/ 23 h 23"/>
                    <a:gd name="T16" fmla="*/ 578 w 578"/>
                    <a:gd name="T17" fmla="*/ 15 h 23"/>
                    <a:gd name="T18" fmla="*/ 578 w 578"/>
                    <a:gd name="T19" fmla="*/ 14 h 23"/>
                    <a:gd name="T20" fmla="*/ 578 w 578"/>
                    <a:gd name="T21" fmla="*/ 6 h 23"/>
                    <a:gd name="T22" fmla="*/ 0 w 578"/>
                    <a:gd name="T23" fmla="*/ 6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8" h="23">
                      <a:moveTo>
                        <a:pt x="0" y="6"/>
                      </a:moveTo>
                      <a:cubicBezTo>
                        <a:pt x="0" y="18"/>
                        <a:pt x="0" y="11"/>
                        <a:pt x="0" y="11"/>
                      </a:cubicBezTo>
                      <a:cubicBezTo>
                        <a:pt x="0" y="12"/>
                        <a:pt x="0" y="12"/>
                        <a:pt x="0" y="12"/>
                      </a:cubicBezTo>
                      <a:cubicBezTo>
                        <a:pt x="0" y="12"/>
                        <a:pt x="0" y="12"/>
                        <a:pt x="0" y="12"/>
                      </a:cubicBezTo>
                      <a:cubicBezTo>
                        <a:pt x="0" y="13"/>
                        <a:pt x="0" y="13"/>
                        <a:pt x="0" y="13"/>
                      </a:cubicBezTo>
                      <a:cubicBezTo>
                        <a:pt x="0" y="14"/>
                        <a:pt x="0" y="14"/>
                        <a:pt x="0" y="14"/>
                      </a:cubicBezTo>
                      <a:cubicBezTo>
                        <a:pt x="0" y="19"/>
                        <a:pt x="6" y="23"/>
                        <a:pt x="11" y="23"/>
                      </a:cubicBezTo>
                      <a:cubicBezTo>
                        <a:pt x="566" y="23"/>
                        <a:pt x="566" y="23"/>
                        <a:pt x="566" y="23"/>
                      </a:cubicBezTo>
                      <a:cubicBezTo>
                        <a:pt x="572" y="23"/>
                        <a:pt x="576" y="20"/>
                        <a:pt x="578" y="15"/>
                      </a:cubicBezTo>
                      <a:cubicBezTo>
                        <a:pt x="578" y="14"/>
                        <a:pt x="578" y="14"/>
                        <a:pt x="578" y="14"/>
                      </a:cubicBezTo>
                      <a:cubicBezTo>
                        <a:pt x="578" y="0"/>
                        <a:pt x="578" y="6"/>
                        <a:pt x="578" y="6"/>
                      </a:cubicBezTo>
                      <a:lnTo>
                        <a:pt x="0" y="6"/>
                      </a:lnTo>
                      <a:close/>
                    </a:path>
                  </a:pathLst>
                </a:custGeom>
                <a:solidFill>
                  <a:schemeClr val="tx1">
                    <a:lumMod val="60000"/>
                    <a:lumOff val="40000"/>
                  </a:schemeClr>
                </a:solidFill>
                <a:ln>
                  <a:noFill/>
                </a:ln>
              </p:spPr>
              <p:txBody>
                <a:bodyPr vert="horz" wrap="square" lIns="91414" tIns="45706" rIns="91414" bIns="45706" numCol="1" anchor="t" anchorCtr="0" compatLnSpc="1">
                  <a:prstTxWarp prst="textNoShape">
                    <a:avLst/>
                  </a:prstTxWarp>
                </a:bodyPr>
                <a:lstStyle/>
                <a:p>
                  <a:pPr marL="0" marR="0" lvl="0" indent="0" algn="l" defTabSz="931505"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ＭＳ Ｐゴシック" charset="0"/>
                    <a:cs typeface="+mn-cs"/>
                  </a:endParaRPr>
                </a:p>
              </p:txBody>
            </p:sp>
            <p:sp>
              <p:nvSpPr>
                <p:cNvPr id="87" name="Freeform 6"/>
                <p:cNvSpPr>
                  <a:spLocks/>
                </p:cNvSpPr>
                <p:nvPr/>
              </p:nvSpPr>
              <p:spPr bwMode="auto">
                <a:xfrm>
                  <a:off x="9172304" y="5368072"/>
                  <a:ext cx="685363" cy="444614"/>
                </a:xfrm>
                <a:custGeom>
                  <a:avLst/>
                  <a:gdLst>
                    <a:gd name="T0" fmla="*/ 15 w 432"/>
                    <a:gd name="T1" fmla="*/ 278 h 278"/>
                    <a:gd name="T2" fmla="*/ 418 w 432"/>
                    <a:gd name="T3" fmla="*/ 278 h 278"/>
                    <a:gd name="T4" fmla="*/ 432 w 432"/>
                    <a:gd name="T5" fmla="*/ 263 h 278"/>
                    <a:gd name="T6" fmla="*/ 432 w 432"/>
                    <a:gd name="T7" fmla="*/ 15 h 278"/>
                    <a:gd name="T8" fmla="*/ 418 w 432"/>
                    <a:gd name="T9" fmla="*/ 0 h 278"/>
                    <a:gd name="T10" fmla="*/ 15 w 432"/>
                    <a:gd name="T11" fmla="*/ 0 h 278"/>
                    <a:gd name="T12" fmla="*/ 0 w 432"/>
                    <a:gd name="T13" fmla="*/ 15 h 278"/>
                    <a:gd name="T14" fmla="*/ 0 w 432"/>
                    <a:gd name="T15" fmla="*/ 263 h 278"/>
                    <a:gd name="T16" fmla="*/ 15 w 432"/>
                    <a:gd name="T17" fmla="*/ 278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2" h="278">
                      <a:moveTo>
                        <a:pt x="15" y="278"/>
                      </a:moveTo>
                      <a:cubicBezTo>
                        <a:pt x="418" y="278"/>
                        <a:pt x="418" y="278"/>
                        <a:pt x="418" y="278"/>
                      </a:cubicBezTo>
                      <a:cubicBezTo>
                        <a:pt x="427" y="278"/>
                        <a:pt x="432" y="272"/>
                        <a:pt x="432" y="263"/>
                      </a:cubicBezTo>
                      <a:cubicBezTo>
                        <a:pt x="432" y="15"/>
                        <a:pt x="432" y="15"/>
                        <a:pt x="432" y="15"/>
                      </a:cubicBezTo>
                      <a:cubicBezTo>
                        <a:pt x="432" y="6"/>
                        <a:pt x="427" y="0"/>
                        <a:pt x="418" y="0"/>
                      </a:cubicBezTo>
                      <a:cubicBezTo>
                        <a:pt x="15" y="0"/>
                        <a:pt x="15" y="0"/>
                        <a:pt x="15" y="0"/>
                      </a:cubicBezTo>
                      <a:cubicBezTo>
                        <a:pt x="8" y="0"/>
                        <a:pt x="0" y="6"/>
                        <a:pt x="0" y="15"/>
                      </a:cubicBezTo>
                      <a:cubicBezTo>
                        <a:pt x="0" y="263"/>
                        <a:pt x="0" y="263"/>
                        <a:pt x="0" y="263"/>
                      </a:cubicBezTo>
                      <a:cubicBezTo>
                        <a:pt x="0" y="272"/>
                        <a:pt x="8" y="278"/>
                        <a:pt x="15" y="278"/>
                      </a:cubicBezTo>
                    </a:path>
                  </a:pathLst>
                </a:custGeom>
                <a:solidFill>
                  <a:schemeClr val="tx1">
                    <a:lumMod val="60000"/>
                    <a:lumOff val="40000"/>
                  </a:schemeClr>
                </a:solidFill>
                <a:ln>
                  <a:noFill/>
                </a:ln>
              </p:spPr>
              <p:txBody>
                <a:bodyPr vert="horz" wrap="square" lIns="91414" tIns="45706" rIns="91414" bIns="45706" numCol="1" anchor="t" anchorCtr="0" compatLnSpc="1">
                  <a:prstTxWarp prst="textNoShape">
                    <a:avLst/>
                  </a:prstTxWarp>
                </a:bodyPr>
                <a:lstStyle/>
                <a:p>
                  <a:pPr marL="0" marR="0" lvl="0" indent="0" algn="l" defTabSz="931505"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ＭＳ Ｐゴシック" charset="0"/>
                    <a:cs typeface="+mn-cs"/>
                  </a:endParaRPr>
                </a:p>
              </p:txBody>
            </p:sp>
            <p:sp>
              <p:nvSpPr>
                <p:cNvPr id="88" name="Freeform 7"/>
                <p:cNvSpPr>
                  <a:spLocks/>
                </p:cNvSpPr>
                <p:nvPr/>
              </p:nvSpPr>
              <p:spPr bwMode="auto">
                <a:xfrm>
                  <a:off x="9202482" y="5393555"/>
                  <a:ext cx="626350" cy="390295"/>
                </a:xfrm>
                <a:custGeom>
                  <a:avLst/>
                  <a:gdLst>
                    <a:gd name="T0" fmla="*/ 0 w 395"/>
                    <a:gd name="T1" fmla="*/ 0 h 244"/>
                    <a:gd name="T2" fmla="*/ 395 w 395"/>
                    <a:gd name="T3" fmla="*/ 0 h 244"/>
                    <a:gd name="T4" fmla="*/ 395 w 395"/>
                    <a:gd name="T5" fmla="*/ 244 h 244"/>
                    <a:gd name="T6" fmla="*/ 0 w 395"/>
                    <a:gd name="T7" fmla="*/ 244 h 244"/>
                    <a:gd name="T8" fmla="*/ 0 w 395"/>
                    <a:gd name="T9" fmla="*/ 0 h 244"/>
                  </a:gdLst>
                  <a:ahLst/>
                  <a:cxnLst>
                    <a:cxn ang="0">
                      <a:pos x="T0" y="T1"/>
                    </a:cxn>
                    <a:cxn ang="0">
                      <a:pos x="T2" y="T3"/>
                    </a:cxn>
                    <a:cxn ang="0">
                      <a:pos x="T4" y="T5"/>
                    </a:cxn>
                    <a:cxn ang="0">
                      <a:pos x="T6" y="T7"/>
                    </a:cxn>
                    <a:cxn ang="0">
                      <a:pos x="T8" y="T9"/>
                    </a:cxn>
                  </a:cxnLst>
                  <a:rect l="0" t="0" r="r" b="b"/>
                  <a:pathLst>
                    <a:path w="395" h="244">
                      <a:moveTo>
                        <a:pt x="0" y="0"/>
                      </a:moveTo>
                      <a:cubicBezTo>
                        <a:pt x="395" y="0"/>
                        <a:pt x="395" y="0"/>
                        <a:pt x="395" y="0"/>
                      </a:cubicBezTo>
                      <a:cubicBezTo>
                        <a:pt x="395" y="244"/>
                        <a:pt x="395" y="244"/>
                        <a:pt x="395" y="244"/>
                      </a:cubicBezTo>
                      <a:cubicBezTo>
                        <a:pt x="0" y="244"/>
                        <a:pt x="0" y="244"/>
                        <a:pt x="0" y="244"/>
                      </a:cubicBezTo>
                      <a:cubicBezTo>
                        <a:pt x="0" y="0"/>
                        <a:pt x="0" y="0"/>
                        <a:pt x="0" y="0"/>
                      </a:cubicBezTo>
                    </a:path>
                  </a:pathLst>
                </a:custGeom>
                <a:solidFill>
                  <a:schemeClr val="accent1">
                    <a:lumMod val="75000"/>
                  </a:schemeClr>
                </a:solidFill>
                <a:ln>
                  <a:noFill/>
                </a:ln>
              </p:spPr>
              <p:txBody>
                <a:bodyPr vert="horz" wrap="square" lIns="91414" tIns="45706" rIns="91414" bIns="45706" numCol="1" anchor="t" anchorCtr="0" compatLnSpc="1">
                  <a:prstTxWarp prst="textNoShape">
                    <a:avLst/>
                  </a:prstTxWarp>
                </a:bodyPr>
                <a:lstStyle/>
                <a:p>
                  <a:pPr marL="0" marR="0" lvl="0" indent="0" algn="l" defTabSz="931505"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ＭＳ Ｐゴシック" charset="0"/>
                    <a:cs typeface="+mn-cs"/>
                  </a:endParaRPr>
                </a:p>
              </p:txBody>
            </p:sp>
            <p:sp>
              <p:nvSpPr>
                <p:cNvPr id="89" name="Freeform 8"/>
                <p:cNvSpPr>
                  <a:spLocks/>
                </p:cNvSpPr>
                <p:nvPr/>
              </p:nvSpPr>
              <p:spPr bwMode="auto">
                <a:xfrm>
                  <a:off x="9202482" y="5393555"/>
                  <a:ext cx="372859" cy="390295"/>
                </a:xfrm>
                <a:custGeom>
                  <a:avLst/>
                  <a:gdLst>
                    <a:gd name="T0" fmla="*/ 235 w 235"/>
                    <a:gd name="T1" fmla="*/ 0 h 244"/>
                    <a:gd name="T2" fmla="*/ 205 w 235"/>
                    <a:gd name="T3" fmla="*/ 0 h 244"/>
                    <a:gd name="T4" fmla="*/ 0 w 235"/>
                    <a:gd name="T5" fmla="*/ 0 h 244"/>
                    <a:gd name="T6" fmla="*/ 0 w 235"/>
                    <a:gd name="T7" fmla="*/ 244 h 244"/>
                    <a:gd name="T8" fmla="*/ 0 w 235"/>
                    <a:gd name="T9" fmla="*/ 0 h 244"/>
                    <a:gd name="T10" fmla="*/ 235 w 235"/>
                    <a:gd name="T11" fmla="*/ 0 h 244"/>
                    <a:gd name="T12" fmla="*/ 235 w 235"/>
                    <a:gd name="T13" fmla="*/ 0 h 244"/>
                  </a:gdLst>
                  <a:ahLst/>
                  <a:cxnLst>
                    <a:cxn ang="0">
                      <a:pos x="T0" y="T1"/>
                    </a:cxn>
                    <a:cxn ang="0">
                      <a:pos x="T2" y="T3"/>
                    </a:cxn>
                    <a:cxn ang="0">
                      <a:pos x="T4" y="T5"/>
                    </a:cxn>
                    <a:cxn ang="0">
                      <a:pos x="T6" y="T7"/>
                    </a:cxn>
                    <a:cxn ang="0">
                      <a:pos x="T8" y="T9"/>
                    </a:cxn>
                    <a:cxn ang="0">
                      <a:pos x="T10" y="T11"/>
                    </a:cxn>
                    <a:cxn ang="0">
                      <a:pos x="T12" y="T13"/>
                    </a:cxn>
                  </a:cxnLst>
                  <a:rect l="0" t="0" r="r" b="b"/>
                  <a:pathLst>
                    <a:path w="235" h="244">
                      <a:moveTo>
                        <a:pt x="235" y="0"/>
                      </a:moveTo>
                      <a:cubicBezTo>
                        <a:pt x="205" y="0"/>
                        <a:pt x="205" y="0"/>
                        <a:pt x="205" y="0"/>
                      </a:cubicBezTo>
                      <a:cubicBezTo>
                        <a:pt x="0" y="0"/>
                        <a:pt x="0" y="0"/>
                        <a:pt x="0" y="0"/>
                      </a:cubicBezTo>
                      <a:cubicBezTo>
                        <a:pt x="0" y="244"/>
                        <a:pt x="0" y="244"/>
                        <a:pt x="0" y="244"/>
                      </a:cubicBezTo>
                      <a:cubicBezTo>
                        <a:pt x="0" y="0"/>
                        <a:pt x="0" y="0"/>
                        <a:pt x="0" y="0"/>
                      </a:cubicBezTo>
                      <a:cubicBezTo>
                        <a:pt x="103" y="0"/>
                        <a:pt x="179" y="0"/>
                        <a:pt x="235" y="0"/>
                      </a:cubicBezTo>
                      <a:cubicBezTo>
                        <a:pt x="235" y="0"/>
                        <a:pt x="235" y="0"/>
                        <a:pt x="235" y="0"/>
                      </a:cubicBezTo>
                    </a:path>
                  </a:pathLst>
                </a:custGeom>
                <a:solidFill>
                  <a:srgbClr val="5C476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150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ＭＳ Ｐゴシック" charset="0"/>
                    <a:cs typeface="+mn-cs"/>
                  </a:endParaRPr>
                </a:p>
              </p:txBody>
            </p:sp>
            <p:sp>
              <p:nvSpPr>
                <p:cNvPr id="90" name="Freeform 9"/>
                <p:cNvSpPr>
                  <a:spLocks/>
                </p:cNvSpPr>
                <p:nvPr/>
              </p:nvSpPr>
              <p:spPr bwMode="auto">
                <a:xfrm>
                  <a:off x="9202482" y="5393555"/>
                  <a:ext cx="372859" cy="390295"/>
                </a:xfrm>
                <a:custGeom>
                  <a:avLst/>
                  <a:gdLst>
                    <a:gd name="T0" fmla="*/ 235 w 235"/>
                    <a:gd name="T1" fmla="*/ 0 h 244"/>
                    <a:gd name="T2" fmla="*/ 0 w 235"/>
                    <a:gd name="T3" fmla="*/ 0 h 244"/>
                    <a:gd name="T4" fmla="*/ 0 w 235"/>
                    <a:gd name="T5" fmla="*/ 244 h 244"/>
                    <a:gd name="T6" fmla="*/ 205 w 235"/>
                    <a:gd name="T7" fmla="*/ 244 h 244"/>
                    <a:gd name="T8" fmla="*/ 235 w 235"/>
                    <a:gd name="T9" fmla="*/ 0 h 244"/>
                  </a:gdLst>
                  <a:ahLst/>
                  <a:cxnLst>
                    <a:cxn ang="0">
                      <a:pos x="T0" y="T1"/>
                    </a:cxn>
                    <a:cxn ang="0">
                      <a:pos x="T2" y="T3"/>
                    </a:cxn>
                    <a:cxn ang="0">
                      <a:pos x="T4" y="T5"/>
                    </a:cxn>
                    <a:cxn ang="0">
                      <a:pos x="T6" y="T7"/>
                    </a:cxn>
                    <a:cxn ang="0">
                      <a:pos x="T8" y="T9"/>
                    </a:cxn>
                  </a:cxnLst>
                  <a:rect l="0" t="0" r="r" b="b"/>
                  <a:pathLst>
                    <a:path w="235" h="244">
                      <a:moveTo>
                        <a:pt x="235" y="0"/>
                      </a:moveTo>
                      <a:cubicBezTo>
                        <a:pt x="179" y="0"/>
                        <a:pt x="103" y="0"/>
                        <a:pt x="0" y="0"/>
                      </a:cubicBezTo>
                      <a:cubicBezTo>
                        <a:pt x="0" y="0"/>
                        <a:pt x="0" y="0"/>
                        <a:pt x="0" y="244"/>
                      </a:cubicBezTo>
                      <a:cubicBezTo>
                        <a:pt x="205" y="244"/>
                        <a:pt x="205" y="244"/>
                        <a:pt x="205" y="244"/>
                      </a:cubicBezTo>
                      <a:cubicBezTo>
                        <a:pt x="235" y="0"/>
                        <a:pt x="235" y="0"/>
                        <a:pt x="235" y="0"/>
                      </a:cubicBezTo>
                    </a:path>
                  </a:pathLst>
                </a:custGeom>
                <a:solidFill>
                  <a:schemeClr val="tx2"/>
                </a:solidFill>
                <a:ln>
                  <a:noFill/>
                </a:ln>
              </p:spPr>
              <p:txBody>
                <a:bodyPr vert="horz" wrap="square" lIns="91414" tIns="45706" rIns="91414" bIns="45706" numCol="1" anchor="t" anchorCtr="0" compatLnSpc="1">
                  <a:prstTxWarp prst="textNoShape">
                    <a:avLst/>
                  </a:prstTxWarp>
                </a:bodyPr>
                <a:lstStyle/>
                <a:p>
                  <a:pPr marL="0" marR="0" lvl="0" indent="0" algn="l" defTabSz="931505"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ＭＳ Ｐゴシック" charset="0"/>
                    <a:cs typeface="+mn-cs"/>
                  </a:endParaRPr>
                </a:p>
              </p:txBody>
            </p:sp>
            <p:pic>
              <p:nvPicPr>
                <p:cNvPr id="91" name="Picture 90"/>
                <p:cNvPicPr>
                  <a:picLocks noChangeAspect="1"/>
                </p:cNvPicPr>
                <p:nvPr/>
              </p:nvPicPr>
              <p:blipFill>
                <a:blip r:embed="rId10" cstate="email">
                  <a:extLst>
                    <a:ext uri="{BEBA8EAE-BF5A-486C-A8C5-ECC9F3942E4B}">
                      <a14:imgProps xmlns:a14="http://schemas.microsoft.com/office/drawing/2010/main">
                        <a14:imgLayer r:embed="rId11">
                          <a14:imgEffect>
                            <a14:brightnessContrast bright="100000"/>
                          </a14:imgEffect>
                        </a14:imgLayer>
                      </a14:imgProps>
                    </a:ext>
                    <a:ext uri="{28A0092B-C50C-407E-A947-70E740481C1C}">
                      <a14:useLocalDpi xmlns:a14="http://schemas.microsoft.com/office/drawing/2010/main"/>
                    </a:ext>
                  </a:extLst>
                </a:blip>
                <a:stretch>
                  <a:fillRect/>
                </a:stretch>
              </p:blipFill>
              <p:spPr>
                <a:xfrm>
                  <a:off x="9424723" y="5471022"/>
                  <a:ext cx="182880" cy="225552"/>
                </a:xfrm>
                <a:prstGeom prst="rect">
                  <a:avLst/>
                </a:prstGeom>
              </p:spPr>
            </p:pic>
          </p:grpSp>
          <p:grpSp>
            <p:nvGrpSpPr>
              <p:cNvPr id="76" name="Group 75"/>
              <p:cNvGrpSpPr/>
              <p:nvPr/>
            </p:nvGrpSpPr>
            <p:grpSpPr>
              <a:xfrm>
                <a:off x="3187510" y="2517781"/>
                <a:ext cx="447427" cy="607721"/>
                <a:chOff x="9131179" y="5456566"/>
                <a:chExt cx="408830" cy="555296"/>
              </a:xfrm>
            </p:grpSpPr>
            <p:grpSp>
              <p:nvGrpSpPr>
                <p:cNvPr id="77" name="Group 76"/>
                <p:cNvGrpSpPr/>
                <p:nvPr/>
              </p:nvGrpSpPr>
              <p:grpSpPr>
                <a:xfrm>
                  <a:off x="9131179" y="5456566"/>
                  <a:ext cx="408830" cy="555296"/>
                  <a:chOff x="9131179" y="5456566"/>
                  <a:chExt cx="408830" cy="555296"/>
                </a:xfrm>
              </p:grpSpPr>
              <p:grpSp>
                <p:nvGrpSpPr>
                  <p:cNvPr id="79" name="Group 78"/>
                  <p:cNvGrpSpPr/>
                  <p:nvPr/>
                </p:nvGrpSpPr>
                <p:grpSpPr>
                  <a:xfrm>
                    <a:off x="9152000" y="5480050"/>
                    <a:ext cx="366650" cy="484301"/>
                    <a:chOff x="8817145" y="5862985"/>
                    <a:chExt cx="200848" cy="337998"/>
                  </a:xfrm>
                </p:grpSpPr>
                <p:sp>
                  <p:nvSpPr>
                    <p:cNvPr id="81" name="Rectangle 11"/>
                    <p:cNvSpPr>
                      <a:spLocks noChangeArrowheads="1"/>
                    </p:cNvSpPr>
                    <p:nvPr/>
                  </p:nvSpPr>
                  <p:spPr bwMode="auto">
                    <a:xfrm>
                      <a:off x="8817145" y="5862985"/>
                      <a:ext cx="200848" cy="337998"/>
                    </a:xfrm>
                    <a:prstGeom prst="rect">
                      <a:avLst/>
                    </a:prstGeom>
                    <a:solidFill>
                      <a:schemeClr val="accent1">
                        <a:lumMod val="75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150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ＭＳ Ｐゴシック" charset="0"/>
                        <a:cs typeface="+mn-cs"/>
                      </a:endParaRPr>
                    </a:p>
                  </p:txBody>
                </p:sp>
                <p:sp>
                  <p:nvSpPr>
                    <p:cNvPr id="82" name="Rectangle 12"/>
                    <p:cNvSpPr>
                      <a:spLocks noChangeArrowheads="1"/>
                    </p:cNvSpPr>
                    <p:nvPr/>
                  </p:nvSpPr>
                  <p:spPr bwMode="auto">
                    <a:xfrm>
                      <a:off x="8817145" y="5862985"/>
                      <a:ext cx="200848" cy="3379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150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ＭＳ Ｐゴシック" charset="0"/>
                        <a:cs typeface="+mn-cs"/>
                      </a:endParaRPr>
                    </a:p>
                  </p:txBody>
                </p:sp>
                <p:sp>
                  <p:nvSpPr>
                    <p:cNvPr id="83" name="Freeform 16"/>
                    <p:cNvSpPr>
                      <a:spLocks/>
                    </p:cNvSpPr>
                    <p:nvPr/>
                  </p:nvSpPr>
                  <p:spPr bwMode="auto">
                    <a:xfrm>
                      <a:off x="8817145" y="5862985"/>
                      <a:ext cx="118213" cy="337998"/>
                    </a:xfrm>
                    <a:custGeom>
                      <a:avLst/>
                      <a:gdLst>
                        <a:gd name="T0" fmla="*/ 206 w 206"/>
                        <a:gd name="T1" fmla="*/ 0 h 589"/>
                        <a:gd name="T2" fmla="*/ 0 w 206"/>
                        <a:gd name="T3" fmla="*/ 0 h 589"/>
                        <a:gd name="T4" fmla="*/ 0 w 206"/>
                        <a:gd name="T5" fmla="*/ 589 h 589"/>
                        <a:gd name="T6" fmla="*/ 116 w 206"/>
                        <a:gd name="T7" fmla="*/ 589 h 589"/>
                        <a:gd name="T8" fmla="*/ 206 w 206"/>
                        <a:gd name="T9" fmla="*/ 0 h 589"/>
                      </a:gdLst>
                      <a:ahLst/>
                      <a:cxnLst>
                        <a:cxn ang="0">
                          <a:pos x="T0" y="T1"/>
                        </a:cxn>
                        <a:cxn ang="0">
                          <a:pos x="T2" y="T3"/>
                        </a:cxn>
                        <a:cxn ang="0">
                          <a:pos x="T4" y="T5"/>
                        </a:cxn>
                        <a:cxn ang="0">
                          <a:pos x="T6" y="T7"/>
                        </a:cxn>
                        <a:cxn ang="0">
                          <a:pos x="T8" y="T9"/>
                        </a:cxn>
                      </a:cxnLst>
                      <a:rect l="0" t="0" r="r" b="b"/>
                      <a:pathLst>
                        <a:path w="206" h="589">
                          <a:moveTo>
                            <a:pt x="206" y="0"/>
                          </a:moveTo>
                          <a:lnTo>
                            <a:pt x="0" y="0"/>
                          </a:lnTo>
                          <a:lnTo>
                            <a:pt x="0" y="589"/>
                          </a:lnTo>
                          <a:lnTo>
                            <a:pt x="116" y="589"/>
                          </a:lnTo>
                          <a:lnTo>
                            <a:pt x="206" y="0"/>
                          </a:lnTo>
                          <a:close/>
                        </a:path>
                      </a:pathLst>
                    </a:custGeom>
                    <a:solidFill>
                      <a:schemeClr val="tx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150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ＭＳ Ｐゴシック" charset="0"/>
                        <a:cs typeface="+mn-cs"/>
                      </a:endParaRPr>
                    </a:p>
                  </p:txBody>
                </p:sp>
                <p:sp>
                  <p:nvSpPr>
                    <p:cNvPr id="84" name="Freeform 17"/>
                    <p:cNvSpPr>
                      <a:spLocks/>
                    </p:cNvSpPr>
                    <p:nvPr/>
                  </p:nvSpPr>
                  <p:spPr bwMode="auto">
                    <a:xfrm>
                      <a:off x="8817145" y="5862985"/>
                      <a:ext cx="118213" cy="337998"/>
                    </a:xfrm>
                    <a:custGeom>
                      <a:avLst/>
                      <a:gdLst>
                        <a:gd name="T0" fmla="*/ 206 w 206"/>
                        <a:gd name="T1" fmla="*/ 0 h 589"/>
                        <a:gd name="T2" fmla="*/ 0 w 206"/>
                        <a:gd name="T3" fmla="*/ 0 h 589"/>
                        <a:gd name="T4" fmla="*/ 0 w 206"/>
                        <a:gd name="T5" fmla="*/ 589 h 589"/>
                        <a:gd name="T6" fmla="*/ 116 w 206"/>
                        <a:gd name="T7" fmla="*/ 589 h 589"/>
                        <a:gd name="T8" fmla="*/ 206 w 206"/>
                        <a:gd name="T9" fmla="*/ 0 h 589"/>
                      </a:gdLst>
                      <a:ahLst/>
                      <a:cxnLst>
                        <a:cxn ang="0">
                          <a:pos x="T0" y="T1"/>
                        </a:cxn>
                        <a:cxn ang="0">
                          <a:pos x="T2" y="T3"/>
                        </a:cxn>
                        <a:cxn ang="0">
                          <a:pos x="T4" y="T5"/>
                        </a:cxn>
                        <a:cxn ang="0">
                          <a:pos x="T6" y="T7"/>
                        </a:cxn>
                        <a:cxn ang="0">
                          <a:pos x="T8" y="T9"/>
                        </a:cxn>
                      </a:cxnLst>
                      <a:rect l="0" t="0" r="r" b="b"/>
                      <a:pathLst>
                        <a:path w="206" h="589">
                          <a:moveTo>
                            <a:pt x="206" y="0"/>
                          </a:moveTo>
                          <a:lnTo>
                            <a:pt x="0" y="0"/>
                          </a:lnTo>
                          <a:lnTo>
                            <a:pt x="0" y="589"/>
                          </a:lnTo>
                          <a:lnTo>
                            <a:pt x="116" y="589"/>
                          </a:lnTo>
                          <a:lnTo>
                            <a:pt x="206"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150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ＭＳ Ｐゴシック" charset="0"/>
                        <a:cs typeface="+mn-cs"/>
                      </a:endParaRPr>
                    </a:p>
                  </p:txBody>
                </p:sp>
              </p:grpSp>
              <p:sp>
                <p:nvSpPr>
                  <p:cNvPr id="80" name="Freeform 9"/>
                  <p:cNvSpPr>
                    <a:spLocks noChangeAspect="1" noEditPoints="1"/>
                  </p:cNvSpPr>
                  <p:nvPr/>
                </p:nvSpPr>
                <p:spPr bwMode="black">
                  <a:xfrm flipH="1">
                    <a:off x="9131179" y="5456566"/>
                    <a:ext cx="408830" cy="555296"/>
                  </a:xfrm>
                  <a:custGeom>
                    <a:avLst/>
                    <a:gdLst>
                      <a:gd name="T0" fmla="*/ 124 w 133"/>
                      <a:gd name="T1" fmla="*/ 0 h 182"/>
                      <a:gd name="T2" fmla="*/ 8 w 133"/>
                      <a:gd name="T3" fmla="*/ 0 h 182"/>
                      <a:gd name="T4" fmla="*/ 0 w 133"/>
                      <a:gd name="T5" fmla="*/ 8 h 182"/>
                      <a:gd name="T6" fmla="*/ 0 w 133"/>
                      <a:gd name="T7" fmla="*/ 173 h 182"/>
                      <a:gd name="T8" fmla="*/ 8 w 133"/>
                      <a:gd name="T9" fmla="*/ 182 h 182"/>
                      <a:gd name="T10" fmla="*/ 124 w 133"/>
                      <a:gd name="T11" fmla="*/ 182 h 182"/>
                      <a:gd name="T12" fmla="*/ 133 w 133"/>
                      <a:gd name="T13" fmla="*/ 173 h 182"/>
                      <a:gd name="T14" fmla="*/ 133 w 133"/>
                      <a:gd name="T15" fmla="*/ 8 h 182"/>
                      <a:gd name="T16" fmla="*/ 124 w 133"/>
                      <a:gd name="T17" fmla="*/ 0 h 182"/>
                      <a:gd name="T18" fmla="*/ 123 w 133"/>
                      <a:gd name="T19" fmla="*/ 160 h 182"/>
                      <a:gd name="T20" fmla="*/ 10 w 133"/>
                      <a:gd name="T21" fmla="*/ 160 h 182"/>
                      <a:gd name="T22" fmla="*/ 10 w 133"/>
                      <a:gd name="T23" fmla="*/ 10 h 182"/>
                      <a:gd name="T24" fmla="*/ 123 w 133"/>
                      <a:gd name="T25" fmla="*/ 10 h 182"/>
                      <a:gd name="T26" fmla="*/ 123 w 133"/>
                      <a:gd name="T27" fmla="*/ 16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3" h="182">
                        <a:moveTo>
                          <a:pt x="124" y="0"/>
                        </a:moveTo>
                        <a:cubicBezTo>
                          <a:pt x="8" y="0"/>
                          <a:pt x="8" y="0"/>
                          <a:pt x="8" y="0"/>
                        </a:cubicBezTo>
                        <a:cubicBezTo>
                          <a:pt x="3" y="0"/>
                          <a:pt x="0" y="4"/>
                          <a:pt x="0" y="8"/>
                        </a:cubicBezTo>
                        <a:cubicBezTo>
                          <a:pt x="0" y="173"/>
                          <a:pt x="0" y="173"/>
                          <a:pt x="0" y="173"/>
                        </a:cubicBezTo>
                        <a:cubicBezTo>
                          <a:pt x="0" y="178"/>
                          <a:pt x="3" y="182"/>
                          <a:pt x="8" y="182"/>
                        </a:cubicBezTo>
                        <a:cubicBezTo>
                          <a:pt x="124" y="182"/>
                          <a:pt x="124" y="182"/>
                          <a:pt x="124" y="182"/>
                        </a:cubicBezTo>
                        <a:cubicBezTo>
                          <a:pt x="129" y="182"/>
                          <a:pt x="133" y="178"/>
                          <a:pt x="133" y="173"/>
                        </a:cubicBezTo>
                        <a:cubicBezTo>
                          <a:pt x="133" y="8"/>
                          <a:pt x="133" y="8"/>
                          <a:pt x="133" y="8"/>
                        </a:cubicBezTo>
                        <a:cubicBezTo>
                          <a:pt x="133" y="4"/>
                          <a:pt x="129" y="0"/>
                          <a:pt x="124" y="0"/>
                        </a:cubicBezTo>
                        <a:close/>
                        <a:moveTo>
                          <a:pt x="123" y="160"/>
                        </a:moveTo>
                        <a:cubicBezTo>
                          <a:pt x="10" y="160"/>
                          <a:pt x="10" y="160"/>
                          <a:pt x="10" y="160"/>
                        </a:cubicBezTo>
                        <a:cubicBezTo>
                          <a:pt x="10" y="10"/>
                          <a:pt x="10" y="10"/>
                          <a:pt x="10" y="10"/>
                        </a:cubicBezTo>
                        <a:cubicBezTo>
                          <a:pt x="123" y="10"/>
                          <a:pt x="123" y="10"/>
                          <a:pt x="123" y="10"/>
                        </a:cubicBezTo>
                        <a:lnTo>
                          <a:pt x="123" y="160"/>
                        </a:lnTo>
                        <a:close/>
                      </a:path>
                    </a:pathLst>
                  </a:cu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78" name="Picture 77"/>
                <p:cNvPicPr>
                  <a:picLocks noChangeAspect="1"/>
                </p:cNvPicPr>
                <p:nvPr/>
              </p:nvPicPr>
              <p:blipFill>
                <a:blip r:embed="rId10" cstate="email">
                  <a:extLst>
                    <a:ext uri="{BEBA8EAE-BF5A-486C-A8C5-ECC9F3942E4B}">
                      <a14:imgProps xmlns:a14="http://schemas.microsoft.com/office/drawing/2010/main">
                        <a14:imgLayer r:embed="rId11">
                          <a14:imgEffect>
                            <a14:brightnessContrast bright="100000"/>
                          </a14:imgEffect>
                        </a14:imgLayer>
                      </a14:imgProps>
                    </a:ext>
                    <a:ext uri="{28A0092B-C50C-407E-A947-70E740481C1C}">
                      <a14:useLocalDpi xmlns:a14="http://schemas.microsoft.com/office/drawing/2010/main"/>
                    </a:ext>
                  </a:extLst>
                </a:blip>
                <a:stretch>
                  <a:fillRect/>
                </a:stretch>
              </p:blipFill>
              <p:spPr>
                <a:xfrm>
                  <a:off x="9244589" y="5581794"/>
                  <a:ext cx="182011" cy="224480"/>
                </a:xfrm>
                <a:prstGeom prst="rect">
                  <a:avLst/>
                </a:prstGeom>
              </p:spPr>
            </p:pic>
          </p:grpSp>
          <p:grpSp>
            <p:nvGrpSpPr>
              <p:cNvPr id="68" name="Group 67"/>
              <p:cNvGrpSpPr/>
              <p:nvPr/>
            </p:nvGrpSpPr>
            <p:grpSpPr>
              <a:xfrm>
                <a:off x="2638608" y="2368354"/>
                <a:ext cx="345430" cy="615831"/>
                <a:chOff x="9756164" y="5515355"/>
                <a:chExt cx="315632" cy="562707"/>
              </a:xfrm>
            </p:grpSpPr>
            <p:grpSp>
              <p:nvGrpSpPr>
                <p:cNvPr id="69" name="Group 68"/>
                <p:cNvGrpSpPr/>
                <p:nvPr/>
              </p:nvGrpSpPr>
              <p:grpSpPr>
                <a:xfrm>
                  <a:off x="9775734" y="5561863"/>
                  <a:ext cx="276493" cy="449812"/>
                  <a:chOff x="8817145" y="5862985"/>
                  <a:chExt cx="200848" cy="344482"/>
                </a:xfrm>
              </p:grpSpPr>
              <p:sp>
                <p:nvSpPr>
                  <p:cNvPr id="72" name="Rectangle 11"/>
                  <p:cNvSpPr>
                    <a:spLocks noChangeArrowheads="1"/>
                  </p:cNvSpPr>
                  <p:nvPr/>
                </p:nvSpPr>
                <p:spPr bwMode="auto">
                  <a:xfrm>
                    <a:off x="8817145" y="5869469"/>
                    <a:ext cx="200848" cy="337998"/>
                  </a:xfrm>
                  <a:prstGeom prst="rect">
                    <a:avLst/>
                  </a:prstGeom>
                  <a:solidFill>
                    <a:schemeClr val="accent1">
                      <a:lumMod val="75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150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ＭＳ Ｐゴシック" charset="0"/>
                      <a:cs typeface="+mn-cs"/>
                    </a:endParaRPr>
                  </a:p>
                </p:txBody>
              </p:sp>
              <p:sp>
                <p:nvSpPr>
                  <p:cNvPr id="73" name="Rectangle 12"/>
                  <p:cNvSpPr>
                    <a:spLocks noChangeArrowheads="1"/>
                  </p:cNvSpPr>
                  <p:nvPr/>
                </p:nvSpPr>
                <p:spPr bwMode="auto">
                  <a:xfrm>
                    <a:off x="8817145" y="5862985"/>
                    <a:ext cx="200848" cy="3379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150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ＭＳ Ｐゴシック" charset="0"/>
                      <a:cs typeface="+mn-cs"/>
                    </a:endParaRPr>
                  </a:p>
                </p:txBody>
              </p:sp>
              <p:sp>
                <p:nvSpPr>
                  <p:cNvPr id="74" name="Freeform 16"/>
                  <p:cNvSpPr>
                    <a:spLocks/>
                  </p:cNvSpPr>
                  <p:nvPr/>
                </p:nvSpPr>
                <p:spPr bwMode="auto">
                  <a:xfrm>
                    <a:off x="8817145" y="5862985"/>
                    <a:ext cx="118213" cy="337998"/>
                  </a:xfrm>
                  <a:custGeom>
                    <a:avLst/>
                    <a:gdLst>
                      <a:gd name="T0" fmla="*/ 206 w 206"/>
                      <a:gd name="T1" fmla="*/ 0 h 589"/>
                      <a:gd name="T2" fmla="*/ 0 w 206"/>
                      <a:gd name="T3" fmla="*/ 0 h 589"/>
                      <a:gd name="T4" fmla="*/ 0 w 206"/>
                      <a:gd name="T5" fmla="*/ 589 h 589"/>
                      <a:gd name="T6" fmla="*/ 116 w 206"/>
                      <a:gd name="T7" fmla="*/ 589 h 589"/>
                      <a:gd name="T8" fmla="*/ 206 w 206"/>
                      <a:gd name="T9" fmla="*/ 0 h 589"/>
                    </a:gdLst>
                    <a:ahLst/>
                    <a:cxnLst>
                      <a:cxn ang="0">
                        <a:pos x="T0" y="T1"/>
                      </a:cxn>
                      <a:cxn ang="0">
                        <a:pos x="T2" y="T3"/>
                      </a:cxn>
                      <a:cxn ang="0">
                        <a:pos x="T4" y="T5"/>
                      </a:cxn>
                      <a:cxn ang="0">
                        <a:pos x="T6" y="T7"/>
                      </a:cxn>
                      <a:cxn ang="0">
                        <a:pos x="T8" y="T9"/>
                      </a:cxn>
                    </a:cxnLst>
                    <a:rect l="0" t="0" r="r" b="b"/>
                    <a:pathLst>
                      <a:path w="206" h="589">
                        <a:moveTo>
                          <a:pt x="206" y="0"/>
                        </a:moveTo>
                        <a:lnTo>
                          <a:pt x="0" y="0"/>
                        </a:lnTo>
                        <a:lnTo>
                          <a:pt x="0" y="589"/>
                        </a:lnTo>
                        <a:lnTo>
                          <a:pt x="116" y="589"/>
                        </a:lnTo>
                        <a:lnTo>
                          <a:pt x="206" y="0"/>
                        </a:lnTo>
                        <a:close/>
                      </a:path>
                    </a:pathLst>
                  </a:custGeom>
                  <a:solidFill>
                    <a:schemeClr val="tx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150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ＭＳ Ｐゴシック" charset="0"/>
                      <a:cs typeface="+mn-cs"/>
                    </a:endParaRPr>
                  </a:p>
                </p:txBody>
              </p:sp>
              <p:sp>
                <p:nvSpPr>
                  <p:cNvPr id="75" name="Freeform 17"/>
                  <p:cNvSpPr>
                    <a:spLocks/>
                  </p:cNvSpPr>
                  <p:nvPr/>
                </p:nvSpPr>
                <p:spPr bwMode="auto">
                  <a:xfrm>
                    <a:off x="8817145" y="5862985"/>
                    <a:ext cx="118213" cy="337998"/>
                  </a:xfrm>
                  <a:custGeom>
                    <a:avLst/>
                    <a:gdLst>
                      <a:gd name="T0" fmla="*/ 206 w 206"/>
                      <a:gd name="T1" fmla="*/ 0 h 589"/>
                      <a:gd name="T2" fmla="*/ 0 w 206"/>
                      <a:gd name="T3" fmla="*/ 0 h 589"/>
                      <a:gd name="T4" fmla="*/ 0 w 206"/>
                      <a:gd name="T5" fmla="*/ 589 h 589"/>
                      <a:gd name="T6" fmla="*/ 116 w 206"/>
                      <a:gd name="T7" fmla="*/ 589 h 589"/>
                      <a:gd name="T8" fmla="*/ 206 w 206"/>
                      <a:gd name="T9" fmla="*/ 0 h 589"/>
                    </a:gdLst>
                    <a:ahLst/>
                    <a:cxnLst>
                      <a:cxn ang="0">
                        <a:pos x="T0" y="T1"/>
                      </a:cxn>
                      <a:cxn ang="0">
                        <a:pos x="T2" y="T3"/>
                      </a:cxn>
                      <a:cxn ang="0">
                        <a:pos x="T4" y="T5"/>
                      </a:cxn>
                      <a:cxn ang="0">
                        <a:pos x="T6" y="T7"/>
                      </a:cxn>
                      <a:cxn ang="0">
                        <a:pos x="T8" y="T9"/>
                      </a:cxn>
                    </a:cxnLst>
                    <a:rect l="0" t="0" r="r" b="b"/>
                    <a:pathLst>
                      <a:path w="206" h="589">
                        <a:moveTo>
                          <a:pt x="206" y="0"/>
                        </a:moveTo>
                        <a:lnTo>
                          <a:pt x="0" y="0"/>
                        </a:lnTo>
                        <a:lnTo>
                          <a:pt x="0" y="589"/>
                        </a:lnTo>
                        <a:lnTo>
                          <a:pt x="116" y="589"/>
                        </a:lnTo>
                        <a:lnTo>
                          <a:pt x="206"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150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ＭＳ Ｐゴシック" charset="0"/>
                      <a:cs typeface="+mn-cs"/>
                    </a:endParaRPr>
                  </a:p>
                </p:txBody>
              </p:sp>
            </p:grpSp>
            <p:sp>
              <p:nvSpPr>
                <p:cNvPr id="70" name="Freeform 379"/>
                <p:cNvSpPr>
                  <a:spLocks noChangeAspect="1"/>
                </p:cNvSpPr>
                <p:nvPr/>
              </p:nvSpPr>
              <p:spPr bwMode="black">
                <a:xfrm>
                  <a:off x="9756164" y="5515355"/>
                  <a:ext cx="315632" cy="562707"/>
                </a:xfrm>
                <a:custGeom>
                  <a:avLst/>
                  <a:gdLst>
                    <a:gd name="connsiteX0" fmla="*/ 434533 w 869066"/>
                    <a:gd name="connsiteY0" fmla="*/ 1384058 h 1549372"/>
                    <a:gd name="connsiteX1" fmla="*/ 370525 w 869066"/>
                    <a:gd name="connsiteY1" fmla="*/ 1448066 h 1549372"/>
                    <a:gd name="connsiteX2" fmla="*/ 434533 w 869066"/>
                    <a:gd name="connsiteY2" fmla="*/ 1512074 h 1549372"/>
                    <a:gd name="connsiteX3" fmla="*/ 498541 w 869066"/>
                    <a:gd name="connsiteY3" fmla="*/ 1448066 h 1549372"/>
                    <a:gd name="connsiteX4" fmla="*/ 434533 w 869066"/>
                    <a:gd name="connsiteY4" fmla="*/ 1384058 h 1549372"/>
                    <a:gd name="connsiteX5" fmla="*/ 81603 w 869066"/>
                    <a:gd name="connsiteY5" fmla="*/ 251558 h 1549372"/>
                    <a:gd name="connsiteX6" fmla="*/ 81603 w 869066"/>
                    <a:gd name="connsiteY6" fmla="*/ 1343379 h 1549372"/>
                    <a:gd name="connsiteX7" fmla="*/ 787464 w 869066"/>
                    <a:gd name="connsiteY7" fmla="*/ 1343379 h 1549372"/>
                    <a:gd name="connsiteX8" fmla="*/ 787464 w 869066"/>
                    <a:gd name="connsiteY8" fmla="*/ 251558 h 1549372"/>
                    <a:gd name="connsiteX9" fmla="*/ 144847 w 869066"/>
                    <a:gd name="connsiteY9" fmla="*/ 0 h 1549372"/>
                    <a:gd name="connsiteX10" fmla="*/ 724219 w 869066"/>
                    <a:gd name="connsiteY10" fmla="*/ 0 h 1549372"/>
                    <a:gd name="connsiteX11" fmla="*/ 869066 w 869066"/>
                    <a:gd name="connsiteY11" fmla="*/ 144847 h 1549372"/>
                    <a:gd name="connsiteX12" fmla="*/ 869066 w 869066"/>
                    <a:gd name="connsiteY12" fmla="*/ 1404525 h 1549372"/>
                    <a:gd name="connsiteX13" fmla="*/ 724219 w 869066"/>
                    <a:gd name="connsiteY13" fmla="*/ 1549372 h 1549372"/>
                    <a:gd name="connsiteX14" fmla="*/ 144847 w 869066"/>
                    <a:gd name="connsiteY14" fmla="*/ 1549372 h 1549372"/>
                    <a:gd name="connsiteX15" fmla="*/ 0 w 869066"/>
                    <a:gd name="connsiteY15" fmla="*/ 1404525 h 1549372"/>
                    <a:gd name="connsiteX16" fmla="*/ 0 w 869066"/>
                    <a:gd name="connsiteY16" fmla="*/ 144847 h 1549372"/>
                    <a:gd name="connsiteX17" fmla="*/ 144847 w 869066"/>
                    <a:gd name="connsiteY17" fmla="*/ 0 h 1549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69066" h="1549372">
                      <a:moveTo>
                        <a:pt x="434533" y="1384058"/>
                      </a:moveTo>
                      <a:cubicBezTo>
                        <a:pt x="399182" y="1384058"/>
                        <a:pt x="370525" y="1412715"/>
                        <a:pt x="370525" y="1448066"/>
                      </a:cubicBezTo>
                      <a:cubicBezTo>
                        <a:pt x="370525" y="1483417"/>
                        <a:pt x="399182" y="1512074"/>
                        <a:pt x="434533" y="1512074"/>
                      </a:cubicBezTo>
                      <a:cubicBezTo>
                        <a:pt x="469884" y="1512074"/>
                        <a:pt x="498541" y="1483417"/>
                        <a:pt x="498541" y="1448066"/>
                      </a:cubicBezTo>
                      <a:cubicBezTo>
                        <a:pt x="498541" y="1412715"/>
                        <a:pt x="469884" y="1384058"/>
                        <a:pt x="434533" y="1384058"/>
                      </a:cubicBezTo>
                      <a:close/>
                      <a:moveTo>
                        <a:pt x="81603" y="251558"/>
                      </a:moveTo>
                      <a:lnTo>
                        <a:pt x="81603" y="1343379"/>
                      </a:lnTo>
                      <a:lnTo>
                        <a:pt x="787464" y="1343379"/>
                      </a:lnTo>
                      <a:lnTo>
                        <a:pt x="787464" y="251558"/>
                      </a:lnTo>
                      <a:close/>
                      <a:moveTo>
                        <a:pt x="144847" y="0"/>
                      </a:moveTo>
                      <a:lnTo>
                        <a:pt x="724219" y="0"/>
                      </a:lnTo>
                      <a:cubicBezTo>
                        <a:pt x="804216" y="0"/>
                        <a:pt x="869066" y="64850"/>
                        <a:pt x="869066" y="144847"/>
                      </a:cubicBezTo>
                      <a:lnTo>
                        <a:pt x="869066" y="1404525"/>
                      </a:lnTo>
                      <a:cubicBezTo>
                        <a:pt x="869066" y="1484522"/>
                        <a:pt x="804216" y="1549372"/>
                        <a:pt x="724219" y="1549372"/>
                      </a:cubicBezTo>
                      <a:lnTo>
                        <a:pt x="144847" y="1549372"/>
                      </a:lnTo>
                      <a:cubicBezTo>
                        <a:pt x="64850" y="1549372"/>
                        <a:pt x="0" y="1484522"/>
                        <a:pt x="0" y="1404525"/>
                      </a:cubicBezTo>
                      <a:lnTo>
                        <a:pt x="0" y="144847"/>
                      </a:lnTo>
                      <a:cubicBezTo>
                        <a:pt x="0" y="64850"/>
                        <a:pt x="64850" y="0"/>
                        <a:pt x="144847"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1" name="Picture 70"/>
                <p:cNvPicPr>
                  <a:picLocks noChangeAspect="1"/>
                </p:cNvPicPr>
                <p:nvPr/>
              </p:nvPicPr>
              <p:blipFill>
                <a:blip r:embed="rId10" cstate="email">
                  <a:extLst>
                    <a:ext uri="{BEBA8EAE-BF5A-486C-A8C5-ECC9F3942E4B}">
                      <a14:imgProps xmlns:a14="http://schemas.microsoft.com/office/drawing/2010/main">
                        <a14:imgLayer r:embed="rId11">
                          <a14:imgEffect>
                            <a14:brightnessContrast bright="100000"/>
                          </a14:imgEffect>
                        </a14:imgLayer>
                      </a14:imgProps>
                    </a:ext>
                    <a:ext uri="{28A0092B-C50C-407E-A947-70E740481C1C}">
                      <a14:useLocalDpi xmlns:a14="http://schemas.microsoft.com/office/drawing/2010/main"/>
                    </a:ext>
                  </a:extLst>
                </a:blip>
                <a:stretch>
                  <a:fillRect/>
                </a:stretch>
              </p:blipFill>
              <p:spPr>
                <a:xfrm>
                  <a:off x="9822974" y="5669346"/>
                  <a:ext cx="182012" cy="224480"/>
                </a:xfrm>
                <a:prstGeom prst="rect">
                  <a:avLst/>
                </a:prstGeom>
              </p:spPr>
            </p:pic>
          </p:grpSp>
        </p:grpSp>
        <p:grpSp>
          <p:nvGrpSpPr>
            <p:cNvPr id="93" name="Group 92"/>
            <p:cNvGrpSpPr/>
            <p:nvPr/>
          </p:nvGrpSpPr>
          <p:grpSpPr>
            <a:xfrm>
              <a:off x="1918987" y="3103981"/>
              <a:ext cx="273820" cy="470392"/>
              <a:chOff x="9002225" y="4856834"/>
              <a:chExt cx="250199" cy="429814"/>
            </a:xfrm>
          </p:grpSpPr>
          <p:grpSp>
            <p:nvGrpSpPr>
              <p:cNvPr id="94" name="Group 93"/>
              <p:cNvGrpSpPr>
                <a:grpSpLocks noChangeAspect="1"/>
              </p:cNvGrpSpPr>
              <p:nvPr/>
            </p:nvGrpSpPr>
            <p:grpSpPr>
              <a:xfrm>
                <a:off x="9002225" y="4856834"/>
                <a:ext cx="250199" cy="429814"/>
                <a:chOff x="7170738" y="7689850"/>
                <a:chExt cx="692150" cy="1189038"/>
              </a:xfrm>
            </p:grpSpPr>
            <p:sp>
              <p:nvSpPr>
                <p:cNvPr id="96" name="Freeform 10"/>
                <p:cNvSpPr>
                  <a:spLocks/>
                </p:cNvSpPr>
                <p:nvPr/>
              </p:nvSpPr>
              <p:spPr bwMode="auto">
                <a:xfrm>
                  <a:off x="7170738" y="7689850"/>
                  <a:ext cx="692150" cy="1189038"/>
                </a:xfrm>
                <a:custGeom>
                  <a:avLst/>
                  <a:gdLst>
                    <a:gd name="T0" fmla="*/ 172 w 184"/>
                    <a:gd name="T1" fmla="*/ 0 h 314"/>
                    <a:gd name="T2" fmla="*/ 12 w 184"/>
                    <a:gd name="T3" fmla="*/ 0 h 314"/>
                    <a:gd name="T4" fmla="*/ 0 w 184"/>
                    <a:gd name="T5" fmla="*/ 12 h 314"/>
                    <a:gd name="T6" fmla="*/ 0 w 184"/>
                    <a:gd name="T7" fmla="*/ 302 h 314"/>
                    <a:gd name="T8" fmla="*/ 12 w 184"/>
                    <a:gd name="T9" fmla="*/ 314 h 314"/>
                    <a:gd name="T10" fmla="*/ 172 w 184"/>
                    <a:gd name="T11" fmla="*/ 314 h 314"/>
                    <a:gd name="T12" fmla="*/ 184 w 184"/>
                    <a:gd name="T13" fmla="*/ 302 h 314"/>
                    <a:gd name="T14" fmla="*/ 184 w 184"/>
                    <a:gd name="T15" fmla="*/ 12 h 314"/>
                    <a:gd name="T16" fmla="*/ 172 w 184"/>
                    <a:gd name="T17"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4" h="314">
                      <a:moveTo>
                        <a:pt x="172" y="0"/>
                      </a:moveTo>
                      <a:cubicBezTo>
                        <a:pt x="12" y="0"/>
                        <a:pt x="12" y="0"/>
                        <a:pt x="12" y="0"/>
                      </a:cubicBezTo>
                      <a:cubicBezTo>
                        <a:pt x="6" y="0"/>
                        <a:pt x="0" y="5"/>
                        <a:pt x="0" y="12"/>
                      </a:cubicBezTo>
                      <a:cubicBezTo>
                        <a:pt x="0" y="302"/>
                        <a:pt x="0" y="302"/>
                        <a:pt x="0" y="302"/>
                      </a:cubicBezTo>
                      <a:cubicBezTo>
                        <a:pt x="0" y="308"/>
                        <a:pt x="6" y="314"/>
                        <a:pt x="12" y="314"/>
                      </a:cubicBezTo>
                      <a:cubicBezTo>
                        <a:pt x="172" y="314"/>
                        <a:pt x="172" y="314"/>
                        <a:pt x="172" y="314"/>
                      </a:cubicBezTo>
                      <a:cubicBezTo>
                        <a:pt x="178" y="314"/>
                        <a:pt x="184" y="308"/>
                        <a:pt x="184" y="302"/>
                      </a:cubicBezTo>
                      <a:cubicBezTo>
                        <a:pt x="184" y="12"/>
                        <a:pt x="184" y="12"/>
                        <a:pt x="184" y="12"/>
                      </a:cubicBezTo>
                      <a:cubicBezTo>
                        <a:pt x="184" y="5"/>
                        <a:pt x="178" y="0"/>
                        <a:pt x="172" y="0"/>
                      </a:cubicBezTo>
                    </a:path>
                  </a:pathLst>
                </a:custGeom>
                <a:solidFill>
                  <a:schemeClr val="tx1">
                    <a:lumMod val="5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150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ＭＳ Ｐゴシック" charset="0"/>
                    <a:cs typeface="+mn-cs"/>
                  </a:endParaRPr>
                </a:p>
              </p:txBody>
            </p:sp>
            <p:sp>
              <p:nvSpPr>
                <p:cNvPr id="97" name="Rectangle 11"/>
                <p:cNvSpPr>
                  <a:spLocks noChangeArrowheads="1"/>
                </p:cNvSpPr>
                <p:nvPr/>
              </p:nvSpPr>
              <p:spPr bwMode="auto">
                <a:xfrm>
                  <a:off x="7239000" y="7758113"/>
                  <a:ext cx="555625" cy="935038"/>
                </a:xfrm>
                <a:prstGeom prst="rect">
                  <a:avLst/>
                </a:prstGeom>
                <a:solidFill>
                  <a:srgbClr val="0C5D0C"/>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150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ＭＳ Ｐゴシック" charset="0"/>
                    <a:cs typeface="+mn-cs"/>
                  </a:endParaRPr>
                </a:p>
              </p:txBody>
            </p:sp>
            <p:sp>
              <p:nvSpPr>
                <p:cNvPr id="98" name="Rectangle 12"/>
                <p:cNvSpPr>
                  <a:spLocks noChangeArrowheads="1"/>
                </p:cNvSpPr>
                <p:nvPr/>
              </p:nvSpPr>
              <p:spPr bwMode="auto">
                <a:xfrm>
                  <a:off x="7239000" y="7758113"/>
                  <a:ext cx="555625" cy="9350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150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ＭＳ Ｐゴシック" charset="0"/>
                    <a:cs typeface="+mn-cs"/>
                  </a:endParaRPr>
                </a:p>
              </p:txBody>
            </p:sp>
            <p:sp>
              <p:nvSpPr>
                <p:cNvPr id="99" name="Freeform 13"/>
                <p:cNvSpPr>
                  <a:spLocks/>
                </p:cNvSpPr>
                <p:nvPr/>
              </p:nvSpPr>
              <p:spPr bwMode="auto">
                <a:xfrm>
                  <a:off x="7412038" y="8750300"/>
                  <a:ext cx="209550" cy="26988"/>
                </a:xfrm>
                <a:custGeom>
                  <a:avLst/>
                  <a:gdLst>
                    <a:gd name="T0" fmla="*/ 56 w 56"/>
                    <a:gd name="T1" fmla="*/ 3 h 7"/>
                    <a:gd name="T2" fmla="*/ 52 w 56"/>
                    <a:gd name="T3" fmla="*/ 7 h 7"/>
                    <a:gd name="T4" fmla="*/ 4 w 56"/>
                    <a:gd name="T5" fmla="*/ 7 h 7"/>
                    <a:gd name="T6" fmla="*/ 0 w 56"/>
                    <a:gd name="T7" fmla="*/ 3 h 7"/>
                    <a:gd name="T8" fmla="*/ 4 w 56"/>
                    <a:gd name="T9" fmla="*/ 0 h 7"/>
                    <a:gd name="T10" fmla="*/ 52 w 56"/>
                    <a:gd name="T11" fmla="*/ 0 h 7"/>
                    <a:gd name="T12" fmla="*/ 56 w 56"/>
                    <a:gd name="T13" fmla="*/ 3 h 7"/>
                  </a:gdLst>
                  <a:ahLst/>
                  <a:cxnLst>
                    <a:cxn ang="0">
                      <a:pos x="T0" y="T1"/>
                    </a:cxn>
                    <a:cxn ang="0">
                      <a:pos x="T2" y="T3"/>
                    </a:cxn>
                    <a:cxn ang="0">
                      <a:pos x="T4" y="T5"/>
                    </a:cxn>
                    <a:cxn ang="0">
                      <a:pos x="T6" y="T7"/>
                    </a:cxn>
                    <a:cxn ang="0">
                      <a:pos x="T8" y="T9"/>
                    </a:cxn>
                    <a:cxn ang="0">
                      <a:pos x="T10" y="T11"/>
                    </a:cxn>
                    <a:cxn ang="0">
                      <a:pos x="T12" y="T13"/>
                    </a:cxn>
                  </a:cxnLst>
                  <a:rect l="0" t="0" r="r" b="b"/>
                  <a:pathLst>
                    <a:path w="56" h="7">
                      <a:moveTo>
                        <a:pt x="56" y="3"/>
                      </a:moveTo>
                      <a:cubicBezTo>
                        <a:pt x="56" y="5"/>
                        <a:pt x="54" y="7"/>
                        <a:pt x="52" y="7"/>
                      </a:cubicBezTo>
                      <a:cubicBezTo>
                        <a:pt x="4" y="7"/>
                        <a:pt x="4" y="7"/>
                        <a:pt x="4" y="7"/>
                      </a:cubicBezTo>
                      <a:cubicBezTo>
                        <a:pt x="2" y="7"/>
                        <a:pt x="0" y="5"/>
                        <a:pt x="0" y="3"/>
                      </a:cubicBezTo>
                      <a:cubicBezTo>
                        <a:pt x="0" y="1"/>
                        <a:pt x="2" y="0"/>
                        <a:pt x="4" y="0"/>
                      </a:cubicBezTo>
                      <a:cubicBezTo>
                        <a:pt x="52" y="0"/>
                        <a:pt x="52" y="0"/>
                        <a:pt x="52" y="0"/>
                      </a:cubicBezTo>
                      <a:cubicBezTo>
                        <a:pt x="54" y="0"/>
                        <a:pt x="56" y="1"/>
                        <a:pt x="56" y="3"/>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150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ＭＳ Ｐゴシック" charset="0"/>
                    <a:cs typeface="+mn-cs"/>
                  </a:endParaRPr>
                </a:p>
              </p:txBody>
            </p:sp>
            <p:sp>
              <p:nvSpPr>
                <p:cNvPr id="100" name="Rectangle 14"/>
                <p:cNvSpPr>
                  <a:spLocks noChangeArrowheads="1"/>
                </p:cNvSpPr>
                <p:nvPr/>
              </p:nvSpPr>
              <p:spPr bwMode="auto">
                <a:xfrm>
                  <a:off x="7239000" y="8693150"/>
                  <a:ext cx="184150" cy="1588"/>
                </a:xfrm>
                <a:prstGeom prst="rect">
                  <a:avLst/>
                </a:prstGeom>
                <a:solidFill>
                  <a:srgbClr val="5C4768"/>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150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ＭＳ Ｐゴシック" charset="0"/>
                    <a:cs typeface="+mn-cs"/>
                  </a:endParaRPr>
                </a:p>
              </p:txBody>
            </p:sp>
            <p:sp>
              <p:nvSpPr>
                <p:cNvPr id="101" name="Freeform 15"/>
                <p:cNvSpPr>
                  <a:spLocks/>
                </p:cNvSpPr>
                <p:nvPr/>
              </p:nvSpPr>
              <p:spPr bwMode="auto">
                <a:xfrm>
                  <a:off x="7239000" y="8693150"/>
                  <a:ext cx="184150" cy="0"/>
                </a:xfrm>
                <a:custGeom>
                  <a:avLst/>
                  <a:gdLst>
                    <a:gd name="T0" fmla="*/ 116 w 116"/>
                    <a:gd name="T1" fmla="*/ 0 w 116"/>
                    <a:gd name="T2" fmla="*/ 0 w 116"/>
                    <a:gd name="T3" fmla="*/ 116 w 116"/>
                  </a:gdLst>
                  <a:ahLst/>
                  <a:cxnLst>
                    <a:cxn ang="0">
                      <a:pos x="T0" y="0"/>
                    </a:cxn>
                    <a:cxn ang="0">
                      <a:pos x="T1" y="0"/>
                    </a:cxn>
                    <a:cxn ang="0">
                      <a:pos x="T2" y="0"/>
                    </a:cxn>
                    <a:cxn ang="0">
                      <a:pos x="T3" y="0"/>
                    </a:cxn>
                  </a:cxnLst>
                  <a:rect l="0" t="0" r="r" b="b"/>
                  <a:pathLst>
                    <a:path w="116">
                      <a:moveTo>
                        <a:pt x="116" y="0"/>
                      </a:moveTo>
                      <a:lnTo>
                        <a:pt x="0" y="0"/>
                      </a:lnTo>
                      <a:lnTo>
                        <a:pt x="0" y="0"/>
                      </a:lnTo>
                      <a:lnTo>
                        <a:pt x="116"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150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ＭＳ Ｐゴシック" charset="0"/>
                    <a:cs typeface="+mn-cs"/>
                  </a:endParaRPr>
                </a:p>
              </p:txBody>
            </p:sp>
            <p:sp>
              <p:nvSpPr>
                <p:cNvPr id="102" name="Freeform 16"/>
                <p:cNvSpPr>
                  <a:spLocks/>
                </p:cNvSpPr>
                <p:nvPr/>
              </p:nvSpPr>
              <p:spPr bwMode="auto">
                <a:xfrm>
                  <a:off x="7239000" y="7758113"/>
                  <a:ext cx="327025" cy="935038"/>
                </a:xfrm>
                <a:custGeom>
                  <a:avLst/>
                  <a:gdLst>
                    <a:gd name="T0" fmla="*/ 206 w 206"/>
                    <a:gd name="T1" fmla="*/ 0 h 589"/>
                    <a:gd name="T2" fmla="*/ 0 w 206"/>
                    <a:gd name="T3" fmla="*/ 0 h 589"/>
                    <a:gd name="T4" fmla="*/ 0 w 206"/>
                    <a:gd name="T5" fmla="*/ 589 h 589"/>
                    <a:gd name="T6" fmla="*/ 116 w 206"/>
                    <a:gd name="T7" fmla="*/ 589 h 589"/>
                    <a:gd name="T8" fmla="*/ 206 w 206"/>
                    <a:gd name="T9" fmla="*/ 0 h 589"/>
                  </a:gdLst>
                  <a:ahLst/>
                  <a:cxnLst>
                    <a:cxn ang="0">
                      <a:pos x="T0" y="T1"/>
                    </a:cxn>
                    <a:cxn ang="0">
                      <a:pos x="T2" y="T3"/>
                    </a:cxn>
                    <a:cxn ang="0">
                      <a:pos x="T4" y="T5"/>
                    </a:cxn>
                    <a:cxn ang="0">
                      <a:pos x="T6" y="T7"/>
                    </a:cxn>
                    <a:cxn ang="0">
                      <a:pos x="T8" y="T9"/>
                    </a:cxn>
                  </a:cxnLst>
                  <a:rect l="0" t="0" r="r" b="b"/>
                  <a:pathLst>
                    <a:path w="206" h="589">
                      <a:moveTo>
                        <a:pt x="206" y="0"/>
                      </a:moveTo>
                      <a:lnTo>
                        <a:pt x="0" y="0"/>
                      </a:lnTo>
                      <a:lnTo>
                        <a:pt x="0" y="589"/>
                      </a:lnTo>
                      <a:lnTo>
                        <a:pt x="116" y="589"/>
                      </a:lnTo>
                      <a:lnTo>
                        <a:pt x="206" y="0"/>
                      </a:lnTo>
                      <a:close/>
                    </a:path>
                  </a:pathLst>
                </a:custGeom>
                <a:solidFill>
                  <a:srgbClr val="107C1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150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ＭＳ Ｐゴシック" charset="0"/>
                    <a:cs typeface="+mn-cs"/>
                  </a:endParaRPr>
                </a:p>
              </p:txBody>
            </p:sp>
            <p:sp>
              <p:nvSpPr>
                <p:cNvPr id="103" name="Freeform 17"/>
                <p:cNvSpPr>
                  <a:spLocks/>
                </p:cNvSpPr>
                <p:nvPr/>
              </p:nvSpPr>
              <p:spPr bwMode="auto">
                <a:xfrm>
                  <a:off x="7239000" y="7758113"/>
                  <a:ext cx="327025" cy="935038"/>
                </a:xfrm>
                <a:custGeom>
                  <a:avLst/>
                  <a:gdLst>
                    <a:gd name="T0" fmla="*/ 206 w 206"/>
                    <a:gd name="T1" fmla="*/ 0 h 589"/>
                    <a:gd name="T2" fmla="*/ 0 w 206"/>
                    <a:gd name="T3" fmla="*/ 0 h 589"/>
                    <a:gd name="T4" fmla="*/ 0 w 206"/>
                    <a:gd name="T5" fmla="*/ 589 h 589"/>
                    <a:gd name="T6" fmla="*/ 116 w 206"/>
                    <a:gd name="T7" fmla="*/ 589 h 589"/>
                    <a:gd name="T8" fmla="*/ 206 w 206"/>
                    <a:gd name="T9" fmla="*/ 0 h 589"/>
                  </a:gdLst>
                  <a:ahLst/>
                  <a:cxnLst>
                    <a:cxn ang="0">
                      <a:pos x="T0" y="T1"/>
                    </a:cxn>
                    <a:cxn ang="0">
                      <a:pos x="T2" y="T3"/>
                    </a:cxn>
                    <a:cxn ang="0">
                      <a:pos x="T4" y="T5"/>
                    </a:cxn>
                    <a:cxn ang="0">
                      <a:pos x="T6" y="T7"/>
                    </a:cxn>
                    <a:cxn ang="0">
                      <a:pos x="T8" y="T9"/>
                    </a:cxn>
                  </a:cxnLst>
                  <a:rect l="0" t="0" r="r" b="b"/>
                  <a:pathLst>
                    <a:path w="206" h="589">
                      <a:moveTo>
                        <a:pt x="206" y="0"/>
                      </a:moveTo>
                      <a:lnTo>
                        <a:pt x="0" y="0"/>
                      </a:lnTo>
                      <a:lnTo>
                        <a:pt x="0" y="589"/>
                      </a:lnTo>
                      <a:lnTo>
                        <a:pt x="116" y="589"/>
                      </a:lnTo>
                      <a:lnTo>
                        <a:pt x="206"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150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ＭＳ Ｐゴシック" charset="0"/>
                    <a:cs typeface="+mn-cs"/>
                  </a:endParaRPr>
                </a:p>
              </p:txBody>
            </p:sp>
          </p:grpSp>
          <p:pic>
            <p:nvPicPr>
              <p:cNvPr id="95" name="Picture 94"/>
              <p:cNvPicPr>
                <a:picLocks noChangeAspect="1"/>
              </p:cNvPicPr>
              <p:nvPr/>
            </p:nvPicPr>
            <p:blipFill>
              <a:blip r:embed="rId12" cstate="email">
                <a:extLst>
                  <a:ext uri="{BEBA8EAE-BF5A-486C-A8C5-ECC9F3942E4B}">
                    <a14:imgProps xmlns:a14="http://schemas.microsoft.com/office/drawing/2010/main">
                      <a14:imgLayer r:embed="rId13">
                        <a14:imgEffect>
                          <a14:brightnessContrast bright="100000"/>
                        </a14:imgEffect>
                      </a14:imgLayer>
                    </a14:imgProps>
                  </a:ext>
                  <a:ext uri="{28A0092B-C50C-407E-A947-70E740481C1C}">
                    <a14:useLocalDpi xmlns:a14="http://schemas.microsoft.com/office/drawing/2010/main"/>
                  </a:ext>
                </a:extLst>
              </a:blip>
              <a:stretch>
                <a:fillRect/>
              </a:stretch>
            </p:blipFill>
            <p:spPr>
              <a:xfrm>
                <a:off x="9038983" y="4962932"/>
                <a:ext cx="182880" cy="182880"/>
              </a:xfrm>
              <a:prstGeom prst="rect">
                <a:avLst/>
              </a:prstGeom>
            </p:spPr>
          </p:pic>
        </p:grpSp>
      </p:grpSp>
      <p:grpSp>
        <p:nvGrpSpPr>
          <p:cNvPr id="114" name="Group 113"/>
          <p:cNvGrpSpPr/>
          <p:nvPr/>
        </p:nvGrpSpPr>
        <p:grpSpPr>
          <a:xfrm>
            <a:off x="82309" y="1947350"/>
            <a:ext cx="1332906" cy="1168791"/>
            <a:chOff x="1229063" y="2936190"/>
            <a:chExt cx="1333095" cy="1168958"/>
          </a:xfrm>
        </p:grpSpPr>
        <p:sp>
          <p:nvSpPr>
            <p:cNvPr id="115" name="Rectangle 114"/>
            <p:cNvSpPr/>
            <p:nvPr/>
          </p:nvSpPr>
          <p:spPr>
            <a:xfrm>
              <a:off x="1229063" y="3710096"/>
              <a:ext cx="1333095" cy="395052"/>
            </a:xfrm>
            <a:prstGeom prst="rect">
              <a:avLst/>
            </a:prstGeom>
            <a:ln>
              <a:noFill/>
            </a:ln>
          </p:spPr>
          <p:txBody>
            <a:bodyPr wrap="square" lIns="0" tIns="0" rIns="0" bIns="0" anchor="ctr">
              <a:spAutoFit/>
            </a:bodyPr>
            <a:lstStyle/>
            <a:p>
              <a:pPr marL="0" marR="0" lvl="0" indent="0" algn="l" defTabSz="913748" rtl="0" eaLnBrk="1" fontAlgn="base" latinLnBrk="0" hangingPunct="1">
                <a:lnSpc>
                  <a:spcPct val="90000"/>
                </a:lnSpc>
                <a:spcBef>
                  <a:spcPct val="0"/>
                </a:spcBef>
                <a:spcAft>
                  <a:spcPct val="0"/>
                </a:spcAft>
                <a:buClrTx/>
                <a:buSzPct val="80000"/>
                <a:buFontTx/>
                <a:buNone/>
                <a:tabLst/>
                <a:defRPr/>
              </a:pPr>
              <a:r>
                <a:rPr kumimoji="0" lang="en-US" sz="1398" b="0" i="0" u="none" strike="noStrike" kern="0" cap="none" spc="0" normalizeH="0" baseline="0" noProof="0">
                  <a:ln>
                    <a:noFill/>
                  </a:ln>
                  <a:solidFill>
                    <a:srgbClr val="002050"/>
                  </a:solidFill>
                  <a:effectLst/>
                  <a:uLnTx/>
                  <a:uFillTx/>
                  <a:latin typeface="Segoe UI"/>
                  <a:ea typeface="ＭＳ Ｐゴシック" charset="0"/>
                  <a:cs typeface="+mn-cs"/>
                </a:rPr>
                <a:t>Windows Server</a:t>
              </a:r>
            </a:p>
            <a:p>
              <a:pPr marL="0" marR="0" lvl="0" indent="0" algn="l" defTabSz="913748" rtl="0" eaLnBrk="1" fontAlgn="base" latinLnBrk="0" hangingPunct="1">
                <a:lnSpc>
                  <a:spcPct val="90000"/>
                </a:lnSpc>
                <a:spcBef>
                  <a:spcPct val="0"/>
                </a:spcBef>
                <a:spcAft>
                  <a:spcPct val="0"/>
                </a:spcAft>
                <a:buClrTx/>
                <a:buSzPct val="80000"/>
                <a:buFontTx/>
                <a:buNone/>
                <a:tabLst/>
                <a:defRPr/>
              </a:pPr>
              <a:r>
                <a:rPr kumimoji="0" lang="en-US" sz="1398" b="0" i="0" u="none" strike="noStrike" kern="0" cap="none" spc="0" normalizeH="0" baseline="0" noProof="0">
                  <a:ln>
                    <a:noFill/>
                  </a:ln>
                  <a:solidFill>
                    <a:srgbClr val="002050"/>
                  </a:solidFill>
                  <a:effectLst/>
                  <a:uLnTx/>
                  <a:uFillTx/>
                  <a:latin typeface="Segoe UI"/>
                  <a:ea typeface="ＭＳ Ｐゴシック" charset="0"/>
                  <a:cs typeface="+mn-cs"/>
                </a:rPr>
                <a:t>Active Directory</a:t>
              </a:r>
            </a:p>
          </p:txBody>
        </p:sp>
        <p:pic>
          <p:nvPicPr>
            <p:cNvPr id="116" name="Picture 115"/>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a:off x="1341392" y="2936190"/>
              <a:ext cx="1005840" cy="665838"/>
            </a:xfrm>
            <a:prstGeom prst="rect">
              <a:avLst/>
            </a:prstGeom>
          </p:spPr>
        </p:pic>
      </p:grpSp>
      <p:cxnSp>
        <p:nvCxnSpPr>
          <p:cNvPr id="136" name="Straight Arrow Connector 135"/>
          <p:cNvCxnSpPr>
            <a:cxnSpLocks/>
            <a:endCxn id="123" idx="3"/>
          </p:cNvCxnSpPr>
          <p:nvPr/>
        </p:nvCxnSpPr>
        <p:spPr>
          <a:xfrm flipV="1">
            <a:off x="6331749" y="1833355"/>
            <a:ext cx="1461927" cy="272692"/>
          </a:xfrm>
          <a:prstGeom prst="straightConnector1">
            <a:avLst/>
          </a:prstGeom>
          <a:noFill/>
          <a:ln w="38100" cap="rnd" cmpd="sng" algn="ctr">
            <a:solidFill>
              <a:schemeClr val="accent3"/>
            </a:solidFill>
            <a:prstDash val="sysDot"/>
            <a:headEnd type="triangle" w="med" len="med"/>
            <a:tailEnd type="triangle" w="med" len="med"/>
          </a:ln>
          <a:effectLst/>
        </p:spPr>
      </p:cxnSp>
      <p:cxnSp>
        <p:nvCxnSpPr>
          <p:cNvPr id="140" name="Straight Arrow Connector 139"/>
          <p:cNvCxnSpPr>
            <a:cxnSpLocks/>
          </p:cNvCxnSpPr>
          <p:nvPr/>
        </p:nvCxnSpPr>
        <p:spPr>
          <a:xfrm>
            <a:off x="7194253" y="3173086"/>
            <a:ext cx="1973059" cy="505900"/>
          </a:xfrm>
          <a:prstGeom prst="straightConnector1">
            <a:avLst/>
          </a:prstGeom>
          <a:noFill/>
          <a:ln w="38100" cap="rnd" cmpd="sng" algn="ctr">
            <a:solidFill>
              <a:schemeClr val="accent3"/>
            </a:solidFill>
            <a:prstDash val="sysDot"/>
            <a:headEnd type="triangle" w="med" len="med"/>
            <a:tailEnd type="triangle" w="med" len="med"/>
          </a:ln>
          <a:effectLst/>
        </p:spPr>
      </p:cxnSp>
      <p:cxnSp>
        <p:nvCxnSpPr>
          <p:cNvPr id="158" name="Straight Arrow Connector 157"/>
          <p:cNvCxnSpPr>
            <a:cxnSpLocks/>
          </p:cNvCxnSpPr>
          <p:nvPr/>
        </p:nvCxnSpPr>
        <p:spPr>
          <a:xfrm>
            <a:off x="1140952" y="2348726"/>
            <a:ext cx="3976710" cy="276319"/>
          </a:xfrm>
          <a:prstGeom prst="straightConnector1">
            <a:avLst/>
          </a:prstGeom>
          <a:noFill/>
          <a:ln w="38100" cap="rnd" cmpd="sng" algn="ctr">
            <a:solidFill>
              <a:srgbClr val="C00000"/>
            </a:solidFill>
            <a:prstDash val="sysDot"/>
            <a:headEnd type="triangle" w="med" len="med"/>
            <a:tailEnd type="triangle" w="med" len="med"/>
          </a:ln>
          <a:effectLst/>
        </p:spPr>
      </p:cxnSp>
      <p:cxnSp>
        <p:nvCxnSpPr>
          <p:cNvPr id="161" name="Straight Arrow Connector 160"/>
          <p:cNvCxnSpPr>
            <a:cxnSpLocks/>
          </p:cNvCxnSpPr>
          <p:nvPr/>
        </p:nvCxnSpPr>
        <p:spPr>
          <a:xfrm flipV="1">
            <a:off x="3294545" y="2967955"/>
            <a:ext cx="1688666" cy="803297"/>
          </a:xfrm>
          <a:prstGeom prst="straightConnector1">
            <a:avLst/>
          </a:prstGeom>
          <a:noFill/>
          <a:ln w="38100" cap="rnd" cmpd="sng" algn="ctr">
            <a:solidFill>
              <a:srgbClr val="C00000"/>
            </a:solidFill>
            <a:prstDash val="sysDot"/>
            <a:headEnd type="triangle" w="med" len="med"/>
            <a:tailEnd type="triangle" w="med" len="med"/>
          </a:ln>
          <a:effectLst/>
        </p:spPr>
      </p:cxnSp>
      <p:grpSp>
        <p:nvGrpSpPr>
          <p:cNvPr id="175" name="Group 174"/>
          <p:cNvGrpSpPr/>
          <p:nvPr/>
        </p:nvGrpSpPr>
        <p:grpSpPr>
          <a:xfrm>
            <a:off x="7793676" y="1133066"/>
            <a:ext cx="3758657" cy="1327021"/>
            <a:chOff x="6975812" y="1259292"/>
            <a:chExt cx="3759190" cy="1327209"/>
          </a:xfrm>
        </p:grpSpPr>
        <p:pic>
          <p:nvPicPr>
            <p:cNvPr id="165" name="Picture 164"/>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9040314" y="1259292"/>
              <a:ext cx="1518282" cy="906883"/>
            </a:xfrm>
            <a:prstGeom prst="rect">
              <a:avLst/>
            </a:prstGeom>
          </p:spPr>
        </p:pic>
        <p:grpSp>
          <p:nvGrpSpPr>
            <p:cNvPr id="135" name="Group 134"/>
            <p:cNvGrpSpPr/>
            <p:nvPr/>
          </p:nvGrpSpPr>
          <p:grpSpPr>
            <a:xfrm>
              <a:off x="6975812" y="1338953"/>
              <a:ext cx="2690075" cy="1247548"/>
              <a:chOff x="7467171" y="1320893"/>
              <a:chExt cx="2690075" cy="1247548"/>
            </a:xfrm>
          </p:grpSpPr>
          <p:grpSp>
            <p:nvGrpSpPr>
              <p:cNvPr id="134" name="Group 133"/>
              <p:cNvGrpSpPr/>
              <p:nvPr/>
            </p:nvGrpSpPr>
            <p:grpSpPr>
              <a:xfrm>
                <a:off x="7467171" y="1320893"/>
                <a:ext cx="2690075" cy="1247548"/>
                <a:chOff x="7467171" y="1320893"/>
                <a:chExt cx="2690075" cy="1247548"/>
              </a:xfrm>
            </p:grpSpPr>
            <p:grpSp>
              <p:nvGrpSpPr>
                <p:cNvPr id="127" name="Group 126"/>
                <p:cNvGrpSpPr/>
                <p:nvPr/>
              </p:nvGrpSpPr>
              <p:grpSpPr>
                <a:xfrm>
                  <a:off x="7467171" y="1343130"/>
                  <a:ext cx="1585462" cy="836558"/>
                  <a:chOff x="8222765" y="1483805"/>
                  <a:chExt cx="1585462" cy="836558"/>
                </a:xfrm>
              </p:grpSpPr>
              <p:grpSp>
                <p:nvGrpSpPr>
                  <p:cNvPr id="125" name="Group 124"/>
                  <p:cNvGrpSpPr/>
                  <p:nvPr/>
                </p:nvGrpSpPr>
                <p:grpSpPr>
                  <a:xfrm>
                    <a:off x="8222765" y="1483805"/>
                    <a:ext cx="1436143" cy="836558"/>
                    <a:chOff x="8091105" y="1251360"/>
                    <a:chExt cx="1714476" cy="1069004"/>
                  </a:xfrm>
                </p:grpSpPr>
                <p:sp>
                  <p:nvSpPr>
                    <p:cNvPr id="122" name="Freeform 8"/>
                    <p:cNvSpPr>
                      <a:spLocks/>
                    </p:cNvSpPr>
                    <p:nvPr/>
                  </p:nvSpPr>
                  <p:spPr bwMode="auto">
                    <a:xfrm>
                      <a:off x="8619076" y="1251360"/>
                      <a:ext cx="1186505" cy="1012390"/>
                    </a:xfrm>
                    <a:custGeom>
                      <a:avLst/>
                      <a:gdLst>
                        <a:gd name="T0" fmla="*/ 805 w 805"/>
                        <a:gd name="T1" fmla="*/ 522 h 729"/>
                        <a:gd name="T2" fmla="*/ 688 w 805"/>
                        <a:gd name="T3" fmla="*/ 306 h 729"/>
                        <a:gd name="T4" fmla="*/ 603 w 805"/>
                        <a:gd name="T5" fmla="*/ 154 h 729"/>
                        <a:gd name="T6" fmla="*/ 499 w 805"/>
                        <a:gd name="T7" fmla="*/ 123 h 729"/>
                        <a:gd name="T8" fmla="*/ 409 w 805"/>
                        <a:gd name="T9" fmla="*/ 145 h 729"/>
                        <a:gd name="T10" fmla="*/ 138 w 805"/>
                        <a:gd name="T11" fmla="*/ 0 h 729"/>
                        <a:gd name="T12" fmla="*/ 0 w 805"/>
                        <a:gd name="T13" fmla="*/ 31 h 729"/>
                        <a:gd name="T14" fmla="*/ 698 w 805"/>
                        <a:gd name="T15" fmla="*/ 729 h 729"/>
                        <a:gd name="T16" fmla="*/ 805 w 805"/>
                        <a:gd name="T17" fmla="*/ 522 h 7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5" h="729">
                          <a:moveTo>
                            <a:pt x="805" y="522"/>
                          </a:moveTo>
                          <a:cubicBezTo>
                            <a:pt x="805" y="434"/>
                            <a:pt x="757" y="353"/>
                            <a:pt x="688" y="306"/>
                          </a:cubicBezTo>
                          <a:cubicBezTo>
                            <a:pt x="686" y="242"/>
                            <a:pt x="653" y="187"/>
                            <a:pt x="603" y="154"/>
                          </a:cubicBezTo>
                          <a:cubicBezTo>
                            <a:pt x="574" y="135"/>
                            <a:pt x="537" y="123"/>
                            <a:pt x="499" y="123"/>
                          </a:cubicBezTo>
                          <a:cubicBezTo>
                            <a:pt x="466" y="123"/>
                            <a:pt x="435" y="132"/>
                            <a:pt x="409" y="145"/>
                          </a:cubicBezTo>
                          <a:cubicBezTo>
                            <a:pt x="351" y="59"/>
                            <a:pt x="252" y="0"/>
                            <a:pt x="138" y="0"/>
                          </a:cubicBezTo>
                          <a:cubicBezTo>
                            <a:pt x="88" y="0"/>
                            <a:pt x="43" y="12"/>
                            <a:pt x="0" y="31"/>
                          </a:cubicBezTo>
                          <a:cubicBezTo>
                            <a:pt x="698" y="729"/>
                            <a:pt x="698" y="729"/>
                            <a:pt x="698" y="729"/>
                          </a:cubicBezTo>
                          <a:cubicBezTo>
                            <a:pt x="764" y="683"/>
                            <a:pt x="805" y="608"/>
                            <a:pt x="805" y="522"/>
                          </a:cubicBezTo>
                          <a:close/>
                        </a:path>
                      </a:pathLst>
                    </a:custGeom>
                    <a:solidFill>
                      <a:schemeClr val="tx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3" name="Freeform 9"/>
                    <p:cNvSpPr>
                      <a:spLocks/>
                    </p:cNvSpPr>
                    <p:nvPr/>
                  </p:nvSpPr>
                  <p:spPr bwMode="auto">
                    <a:xfrm>
                      <a:off x="8091105" y="1284083"/>
                      <a:ext cx="1584651" cy="1036281"/>
                    </a:xfrm>
                    <a:custGeom>
                      <a:avLst/>
                      <a:gdLst>
                        <a:gd name="T0" fmla="*/ 377 w 1074"/>
                        <a:gd name="T1" fmla="*/ 0 h 746"/>
                        <a:gd name="T2" fmla="*/ 190 w 1074"/>
                        <a:gd name="T3" fmla="*/ 295 h 746"/>
                        <a:gd name="T4" fmla="*/ 190 w 1074"/>
                        <a:gd name="T5" fmla="*/ 309 h 746"/>
                        <a:gd name="T6" fmla="*/ 0 w 1074"/>
                        <a:gd name="T7" fmla="*/ 527 h 746"/>
                        <a:gd name="T8" fmla="*/ 219 w 1074"/>
                        <a:gd name="T9" fmla="*/ 746 h 746"/>
                        <a:gd name="T10" fmla="*/ 304 w 1074"/>
                        <a:gd name="T11" fmla="*/ 746 h 746"/>
                        <a:gd name="T12" fmla="*/ 342 w 1074"/>
                        <a:gd name="T13" fmla="*/ 746 h 746"/>
                        <a:gd name="T14" fmla="*/ 356 w 1074"/>
                        <a:gd name="T15" fmla="*/ 746 h 746"/>
                        <a:gd name="T16" fmla="*/ 366 w 1074"/>
                        <a:gd name="T17" fmla="*/ 746 h 746"/>
                        <a:gd name="T18" fmla="*/ 898 w 1074"/>
                        <a:gd name="T19" fmla="*/ 746 h 746"/>
                        <a:gd name="T20" fmla="*/ 924 w 1074"/>
                        <a:gd name="T21" fmla="*/ 746 h 746"/>
                        <a:gd name="T22" fmla="*/ 952 w 1074"/>
                        <a:gd name="T23" fmla="*/ 746 h 746"/>
                        <a:gd name="T24" fmla="*/ 1074 w 1074"/>
                        <a:gd name="T25" fmla="*/ 698 h 746"/>
                        <a:gd name="T26" fmla="*/ 377 w 1074"/>
                        <a:gd name="T27" fmla="*/ 0 h 746"/>
                        <a:gd name="T28" fmla="*/ 377 w 1074"/>
                        <a:gd name="T29" fmla="*/ 0 h 7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74" h="746">
                          <a:moveTo>
                            <a:pt x="377" y="0"/>
                          </a:moveTo>
                          <a:cubicBezTo>
                            <a:pt x="266" y="52"/>
                            <a:pt x="190" y="164"/>
                            <a:pt x="190" y="295"/>
                          </a:cubicBezTo>
                          <a:cubicBezTo>
                            <a:pt x="190" y="299"/>
                            <a:pt x="190" y="306"/>
                            <a:pt x="190" y="309"/>
                          </a:cubicBezTo>
                          <a:cubicBezTo>
                            <a:pt x="83" y="325"/>
                            <a:pt x="0" y="416"/>
                            <a:pt x="0" y="527"/>
                          </a:cubicBezTo>
                          <a:cubicBezTo>
                            <a:pt x="0" y="646"/>
                            <a:pt x="97" y="743"/>
                            <a:pt x="219" y="746"/>
                          </a:cubicBezTo>
                          <a:cubicBezTo>
                            <a:pt x="219" y="746"/>
                            <a:pt x="219" y="746"/>
                            <a:pt x="304" y="746"/>
                          </a:cubicBezTo>
                          <a:cubicBezTo>
                            <a:pt x="316" y="746"/>
                            <a:pt x="337" y="746"/>
                            <a:pt x="342" y="746"/>
                          </a:cubicBezTo>
                          <a:cubicBezTo>
                            <a:pt x="342" y="746"/>
                            <a:pt x="342" y="746"/>
                            <a:pt x="356" y="746"/>
                          </a:cubicBezTo>
                          <a:cubicBezTo>
                            <a:pt x="359" y="746"/>
                            <a:pt x="363" y="746"/>
                            <a:pt x="366" y="746"/>
                          </a:cubicBezTo>
                          <a:cubicBezTo>
                            <a:pt x="499" y="746"/>
                            <a:pt x="779" y="746"/>
                            <a:pt x="898" y="746"/>
                          </a:cubicBezTo>
                          <a:cubicBezTo>
                            <a:pt x="907" y="746"/>
                            <a:pt x="916" y="746"/>
                            <a:pt x="924" y="746"/>
                          </a:cubicBezTo>
                          <a:cubicBezTo>
                            <a:pt x="933" y="746"/>
                            <a:pt x="943" y="746"/>
                            <a:pt x="952" y="746"/>
                          </a:cubicBezTo>
                          <a:cubicBezTo>
                            <a:pt x="998" y="741"/>
                            <a:pt x="1038" y="722"/>
                            <a:pt x="1074" y="698"/>
                          </a:cubicBezTo>
                          <a:cubicBezTo>
                            <a:pt x="377" y="0"/>
                            <a:pt x="377" y="0"/>
                            <a:pt x="377" y="0"/>
                          </a:cubicBezTo>
                          <a:cubicBezTo>
                            <a:pt x="377" y="0"/>
                            <a:pt x="377" y="0"/>
                            <a:pt x="377" y="0"/>
                          </a:cubicBezTo>
                          <a:close/>
                        </a:path>
                      </a:pathLst>
                    </a:custGeom>
                    <a:solidFill>
                      <a:schemeClr val="tx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126" name="TextBox 125"/>
                  <p:cNvSpPr txBox="1"/>
                  <p:nvPr/>
                </p:nvSpPr>
                <p:spPr>
                  <a:xfrm>
                    <a:off x="8234833" y="1678821"/>
                    <a:ext cx="1573394" cy="254298"/>
                  </a:xfrm>
                  <a:prstGeom prst="rect">
                    <a:avLst/>
                  </a:prstGeom>
                </p:spPr>
                <p:txBody>
                  <a:bodyPr wrap="square" lIns="0" tIns="0" rIns="0" bIns="0" rtlCol="0">
                    <a:spAutoFit/>
                  </a:bodyPr>
                  <a:lstStyle/>
                  <a:p>
                    <a:pPr marL="0" marR="0" lvl="0" indent="0" algn="ctr" defTabSz="913748" rtl="0" eaLnBrk="1" fontAlgn="base" latinLnBrk="0" hangingPunct="1">
                      <a:lnSpc>
                        <a:spcPct val="90000"/>
                      </a:lnSpc>
                      <a:spcBef>
                        <a:spcPct val="0"/>
                      </a:spcBef>
                      <a:spcAft>
                        <a:spcPct val="0"/>
                      </a:spcAft>
                      <a:buClrTx/>
                      <a:buSzPct val="80000"/>
                      <a:buFontTx/>
                      <a:buNone/>
                      <a:tabLst/>
                      <a:defRPr/>
                    </a:pPr>
                    <a:r>
                      <a:rPr kumimoji="0" lang="en-US" sz="1800" b="0" i="0" u="none" strike="noStrike" kern="0" cap="none" spc="0" normalizeH="0" baseline="0" noProof="0">
                        <a:ln>
                          <a:noFill/>
                        </a:ln>
                        <a:solidFill>
                          <a:srgbClr val="FFFFFF"/>
                        </a:solidFill>
                        <a:effectLst/>
                        <a:uLnTx/>
                        <a:uFillTx/>
                        <a:latin typeface="Segoe UI Light"/>
                        <a:ea typeface="ＭＳ Ｐゴシック" charset="0"/>
                        <a:cs typeface="Segoe UI Light"/>
                      </a:rPr>
                      <a:t>Facebook</a:t>
                    </a:r>
                  </a:p>
                </p:txBody>
              </p:sp>
            </p:grpSp>
            <p:grpSp>
              <p:nvGrpSpPr>
                <p:cNvPr id="131" name="Group 130"/>
                <p:cNvGrpSpPr/>
                <p:nvPr/>
              </p:nvGrpSpPr>
              <p:grpSpPr>
                <a:xfrm>
                  <a:off x="8509764" y="1320893"/>
                  <a:ext cx="1647482" cy="1021828"/>
                  <a:chOff x="9494024" y="948009"/>
                  <a:chExt cx="1647482" cy="1021828"/>
                </a:xfrm>
              </p:grpSpPr>
              <p:pic>
                <p:nvPicPr>
                  <p:cNvPr id="129" name="Picture 128"/>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9494024" y="948009"/>
                    <a:ext cx="1647482" cy="1021828"/>
                  </a:xfrm>
                  <a:prstGeom prst="rect">
                    <a:avLst/>
                  </a:prstGeom>
                </p:spPr>
              </p:pic>
              <p:pic>
                <p:nvPicPr>
                  <p:cNvPr id="130" name="Picture 129"/>
                  <p:cNvPicPr>
                    <a:picLocks noChangeAspect="1"/>
                  </p:cNvPicPr>
                  <p:nvPr/>
                </p:nvPicPr>
                <p:blipFill>
                  <a:blip r:embed="rId15" cstate="email">
                    <a:extLst>
                      <a:ext uri="{BEBA8EAE-BF5A-486C-A8C5-ECC9F3942E4B}">
                        <a14:imgProps xmlns:a14="http://schemas.microsoft.com/office/drawing/2010/main">
                          <a14:imgLayer r:embed="rId16">
                            <a14:imgEffect>
                              <a14:brightnessContrast bright="100000"/>
                            </a14:imgEffect>
                          </a14:imgLayer>
                        </a14:imgProps>
                      </a:ext>
                      <a:ext uri="{28A0092B-C50C-407E-A947-70E740481C1C}">
                        <a14:useLocalDpi xmlns:a14="http://schemas.microsoft.com/office/drawing/2010/main"/>
                      </a:ext>
                    </a:extLst>
                  </a:blip>
                  <a:stretch>
                    <a:fillRect/>
                  </a:stretch>
                </p:blipFill>
                <p:spPr>
                  <a:xfrm>
                    <a:off x="9858403" y="1458041"/>
                    <a:ext cx="1052292" cy="355922"/>
                  </a:xfrm>
                  <a:prstGeom prst="rect">
                    <a:avLst/>
                  </a:prstGeom>
                </p:spPr>
              </p:pic>
            </p:grpSp>
            <p:pic>
              <p:nvPicPr>
                <p:cNvPr id="132" name="Picture 131"/>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7639944" y="1779888"/>
                  <a:ext cx="1327394" cy="788553"/>
                </a:xfrm>
                <a:prstGeom prst="rect">
                  <a:avLst/>
                </a:prstGeom>
              </p:spPr>
            </p:pic>
          </p:grpSp>
          <p:sp>
            <p:nvSpPr>
              <p:cNvPr id="133" name="TextBox 132"/>
              <p:cNvSpPr txBox="1"/>
              <p:nvPr/>
            </p:nvSpPr>
            <p:spPr>
              <a:xfrm>
                <a:off x="7585550" y="2134373"/>
                <a:ext cx="1573394" cy="254298"/>
              </a:xfrm>
              <a:prstGeom prst="rect">
                <a:avLst/>
              </a:prstGeom>
            </p:spPr>
            <p:txBody>
              <a:bodyPr wrap="square" lIns="0" tIns="0" rIns="0" bIns="0" rtlCol="0">
                <a:spAutoFit/>
              </a:bodyPr>
              <a:lstStyle/>
              <a:p>
                <a:pPr marL="0" marR="0" lvl="0" indent="0" algn="ctr" defTabSz="913748" rtl="0" eaLnBrk="1" fontAlgn="base" latinLnBrk="0" hangingPunct="1">
                  <a:lnSpc>
                    <a:spcPct val="90000"/>
                  </a:lnSpc>
                  <a:spcBef>
                    <a:spcPct val="0"/>
                  </a:spcBef>
                  <a:spcAft>
                    <a:spcPct val="0"/>
                  </a:spcAft>
                  <a:buClrTx/>
                  <a:buSzPct val="80000"/>
                  <a:buFontTx/>
                  <a:buNone/>
                  <a:tabLst/>
                  <a:defRPr/>
                </a:pPr>
                <a:r>
                  <a:rPr kumimoji="0" lang="en-US" sz="1800" b="0" i="0" u="none" strike="noStrike" kern="0" cap="none" spc="0" normalizeH="0" baseline="0" noProof="0">
                    <a:ln>
                      <a:noFill/>
                    </a:ln>
                    <a:solidFill>
                      <a:srgbClr val="FFFFFF"/>
                    </a:solidFill>
                    <a:effectLst/>
                    <a:uLnTx/>
                    <a:uFillTx/>
                    <a:latin typeface="Segoe UI Light"/>
                    <a:ea typeface="ＭＳ Ｐゴシック" charset="0"/>
                    <a:cs typeface="Segoe UI Light"/>
                  </a:rPr>
                  <a:t>Twitter</a:t>
                </a:r>
              </a:p>
            </p:txBody>
          </p:sp>
        </p:grpSp>
        <p:sp>
          <p:nvSpPr>
            <p:cNvPr id="166" name="TextBox 165"/>
            <p:cNvSpPr txBox="1"/>
            <p:nvPr/>
          </p:nvSpPr>
          <p:spPr>
            <a:xfrm>
              <a:off x="9161608" y="1590827"/>
              <a:ext cx="1573394" cy="254298"/>
            </a:xfrm>
            <a:prstGeom prst="rect">
              <a:avLst/>
            </a:prstGeom>
          </p:spPr>
          <p:txBody>
            <a:bodyPr wrap="square" lIns="0" tIns="0" rIns="0" bIns="0" rtlCol="0">
              <a:spAutoFit/>
            </a:bodyPr>
            <a:lstStyle/>
            <a:p>
              <a:pPr marL="0" marR="0" lvl="0" indent="0" algn="ctr" defTabSz="913748" rtl="0" eaLnBrk="1" fontAlgn="base" latinLnBrk="0" hangingPunct="1">
                <a:lnSpc>
                  <a:spcPct val="90000"/>
                </a:lnSpc>
                <a:spcBef>
                  <a:spcPct val="0"/>
                </a:spcBef>
                <a:spcAft>
                  <a:spcPct val="0"/>
                </a:spcAft>
                <a:buClrTx/>
                <a:buSzPct val="80000"/>
                <a:buFontTx/>
                <a:buNone/>
                <a:tabLst/>
                <a:defRPr/>
              </a:pPr>
              <a:r>
                <a:rPr kumimoji="0" lang="en-US" sz="1800" b="0" i="0" u="none" strike="noStrike" kern="0" cap="none" spc="0" normalizeH="0" baseline="0" noProof="0">
                  <a:ln>
                    <a:noFill/>
                  </a:ln>
                  <a:solidFill>
                    <a:srgbClr val="FFFFFF"/>
                  </a:solidFill>
                  <a:effectLst/>
                  <a:uLnTx/>
                  <a:uFillTx/>
                  <a:latin typeface="Segoe UI Light"/>
                  <a:ea typeface="ＭＳ Ｐゴシック" charset="0"/>
                  <a:cs typeface="Segoe UI Light"/>
                </a:rPr>
                <a:t>LinkedIn</a:t>
              </a:r>
            </a:p>
          </p:txBody>
        </p:sp>
      </p:grpSp>
      <p:sp>
        <p:nvSpPr>
          <p:cNvPr id="167" name="TextBox 166"/>
          <p:cNvSpPr txBox="1"/>
          <p:nvPr/>
        </p:nvSpPr>
        <p:spPr>
          <a:xfrm rot="20994731">
            <a:off x="6255641" y="1589822"/>
            <a:ext cx="1655239" cy="447752"/>
          </a:xfrm>
          <a:prstGeom prst="rect">
            <a:avLst/>
          </a:prstGeom>
          <a:noFill/>
        </p:spPr>
        <p:txBody>
          <a:bodyPr wrap="square" lIns="182854" tIns="146283" rIns="182854" bIns="146283" rtlCol="0">
            <a:spAutoFit/>
          </a:bodyPr>
          <a:lstStyle>
            <a:defPPr>
              <a:defRPr lang="en-US"/>
            </a:defPPr>
            <a:lvl1pPr>
              <a:lnSpc>
                <a:spcPct val="90000"/>
              </a:lnSpc>
              <a:spcAft>
                <a:spcPts val="600"/>
              </a:spcAft>
              <a:defRPr sz="1100">
                <a:solidFill>
                  <a:schemeClr val="accent1">
                    <a:lumMod val="75000"/>
                  </a:schemeClr>
                </a:solidFill>
              </a:defRPr>
            </a:lvl1p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1099" b="0" i="0" u="none" strike="noStrike" kern="1200" cap="none" spc="0" normalizeH="0" baseline="0" noProof="0">
                <a:ln>
                  <a:noFill/>
                </a:ln>
                <a:solidFill>
                  <a:srgbClr val="107C10">
                    <a:lumMod val="75000"/>
                  </a:srgbClr>
                </a:solidFill>
                <a:effectLst/>
                <a:uLnTx/>
                <a:uFillTx/>
                <a:latin typeface="Segoe UI"/>
                <a:ea typeface="+mn-ea"/>
                <a:cs typeface="+mn-cs"/>
              </a:rPr>
              <a:t>SOCIAL MEDIA SSO</a:t>
            </a:r>
          </a:p>
        </p:txBody>
      </p:sp>
      <p:sp>
        <p:nvSpPr>
          <p:cNvPr id="169" name="TextBox 168"/>
          <p:cNvSpPr txBox="1"/>
          <p:nvPr/>
        </p:nvSpPr>
        <p:spPr>
          <a:xfrm rot="890430">
            <a:off x="7695853" y="3106651"/>
            <a:ext cx="1345374" cy="447752"/>
          </a:xfrm>
          <a:prstGeom prst="rect">
            <a:avLst/>
          </a:prstGeom>
          <a:noFill/>
        </p:spPr>
        <p:txBody>
          <a:bodyPr wrap="square" lIns="182854" tIns="146283" rIns="182854" bIns="146283" rtlCol="0">
            <a:spAutoFit/>
          </a:bodyPr>
          <a:lstStyle>
            <a:defPPr>
              <a:defRPr lang="en-US"/>
            </a:defPPr>
            <a:lvl1pPr>
              <a:lnSpc>
                <a:spcPct val="90000"/>
              </a:lnSpc>
              <a:spcAft>
                <a:spcPts val="600"/>
              </a:spcAft>
              <a:defRPr sz="1100">
                <a:solidFill>
                  <a:schemeClr val="accent1">
                    <a:lumMod val="75000"/>
                  </a:schemeClr>
                </a:solidFill>
              </a:defRPr>
            </a:lvl1p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1099" b="0" i="0" u="none" strike="noStrike" kern="1200" cap="none" spc="0" normalizeH="0" baseline="0" noProof="0" dirty="0">
                <a:ln>
                  <a:noFill/>
                </a:ln>
                <a:solidFill>
                  <a:srgbClr val="107C10">
                    <a:lumMod val="75000"/>
                  </a:srgbClr>
                </a:solidFill>
                <a:effectLst/>
                <a:uLnTx/>
                <a:uFillTx/>
                <a:latin typeface="Segoe UI"/>
                <a:ea typeface="+mn-ea"/>
                <a:cs typeface="+mn-cs"/>
              </a:rPr>
              <a:t>SaaS SSO</a:t>
            </a:r>
          </a:p>
        </p:txBody>
      </p:sp>
      <p:sp>
        <p:nvSpPr>
          <p:cNvPr id="170" name="TextBox 169"/>
          <p:cNvSpPr txBox="1"/>
          <p:nvPr/>
        </p:nvSpPr>
        <p:spPr>
          <a:xfrm rot="184664">
            <a:off x="2695134" y="2148967"/>
            <a:ext cx="2442655" cy="447752"/>
          </a:xfrm>
          <a:prstGeom prst="rect">
            <a:avLst/>
          </a:prstGeom>
          <a:noFill/>
        </p:spPr>
        <p:txBody>
          <a:bodyPr wrap="square" lIns="182854" tIns="146283" rIns="182854" bIns="146283" rtlCol="0">
            <a:spAutoFit/>
          </a:bodyPr>
          <a:lstStyle>
            <a:defPPr>
              <a:defRPr lang="en-US"/>
            </a:defPPr>
            <a:lvl1pPr>
              <a:lnSpc>
                <a:spcPct val="90000"/>
              </a:lnSpc>
              <a:spcAft>
                <a:spcPts val="600"/>
              </a:spcAft>
              <a:defRPr sz="1100">
                <a:solidFill>
                  <a:schemeClr val="accent1">
                    <a:lumMod val="75000"/>
                  </a:schemeClr>
                </a:solidFill>
              </a:defRPr>
            </a:lvl1p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1099" b="0" i="0" u="none" strike="noStrike" kern="1200" cap="none" spc="0" normalizeH="0" baseline="0" noProof="0" dirty="0">
                <a:ln>
                  <a:noFill/>
                </a:ln>
                <a:solidFill>
                  <a:srgbClr val="C00000"/>
                </a:solidFill>
                <a:effectLst/>
                <a:uLnTx/>
                <a:uFillTx/>
                <a:latin typeface="Segoe UI"/>
                <a:ea typeface="+mn-ea"/>
                <a:cs typeface="+mn-cs"/>
              </a:rPr>
              <a:t>DIRECTORY SYNCHRONIZATION</a:t>
            </a:r>
          </a:p>
        </p:txBody>
      </p:sp>
      <p:sp>
        <p:nvSpPr>
          <p:cNvPr id="173" name="TextBox 172"/>
          <p:cNvSpPr txBox="1"/>
          <p:nvPr/>
        </p:nvSpPr>
        <p:spPr>
          <a:xfrm>
            <a:off x="-4843" y="4321077"/>
            <a:ext cx="12440434" cy="2508337"/>
          </a:xfrm>
          <a:prstGeom prst="rect">
            <a:avLst/>
          </a:prstGeom>
          <a:noFill/>
        </p:spPr>
        <p:txBody>
          <a:bodyPr wrap="square" lIns="182854" tIns="146283" rIns="182854" bIns="146283" rtlCol="0">
            <a:spAutoFit/>
          </a:bodyPr>
          <a:lstStyle/>
          <a:p>
            <a:pPr marL="342834" lvl="0" indent="-342834" defTabSz="932563">
              <a:lnSpc>
                <a:spcPct val="90000"/>
              </a:lnSpc>
              <a:spcAft>
                <a:spcPts val="600"/>
              </a:spcAft>
              <a:buFont typeface="Wingdings" panose="05000000000000000000" pitchFamily="2" charset="2"/>
              <a:buChar char="Ø"/>
              <a:defRPr/>
            </a:pPr>
            <a:r>
              <a:rPr lang="en-US" sz="2200" dirty="0">
                <a:gradFill>
                  <a:gsLst>
                    <a:gs pos="2917">
                      <a:srgbClr val="505050"/>
                    </a:gs>
                    <a:gs pos="30000">
                      <a:srgbClr val="505050"/>
                    </a:gs>
                  </a:gsLst>
                  <a:lin ang="5400000" scaled="0"/>
                </a:gradFill>
              </a:rPr>
              <a:t>Extend </a:t>
            </a:r>
            <a:r>
              <a:rPr lang="en-US" sz="2200" b="1" dirty="0">
                <a:gradFill>
                  <a:gsLst>
                    <a:gs pos="2917">
                      <a:srgbClr val="505050"/>
                    </a:gs>
                    <a:gs pos="30000">
                      <a:srgbClr val="505050"/>
                    </a:gs>
                  </a:gsLst>
                  <a:lin ang="5400000" scaled="0"/>
                </a:gradFill>
                <a:latin typeface="Segoe UI Black" panose="020B0A02040204020203" pitchFamily="34" charset="0"/>
                <a:ea typeface="Segoe UI Black" panose="020B0A02040204020203" pitchFamily="34" charset="0"/>
                <a:cs typeface="Segoe UI Black" panose="020B0A02040204020203" pitchFamily="34" charset="0"/>
              </a:rPr>
              <a:t>organization identities </a:t>
            </a:r>
            <a:r>
              <a:rPr lang="en-US" sz="2200" dirty="0">
                <a:gradFill>
                  <a:gsLst>
                    <a:gs pos="2917">
                      <a:srgbClr val="505050"/>
                    </a:gs>
                    <a:gs pos="30000">
                      <a:srgbClr val="505050"/>
                    </a:gs>
                  </a:gsLst>
                  <a:lin ang="5400000" scaled="0"/>
                </a:gradFill>
              </a:rPr>
              <a:t>to the </a:t>
            </a:r>
            <a:r>
              <a:rPr lang="en-US" sz="2200" b="1" dirty="0">
                <a:gradFill>
                  <a:gsLst>
                    <a:gs pos="2917">
                      <a:srgbClr val="505050"/>
                    </a:gs>
                    <a:gs pos="30000">
                      <a:srgbClr val="505050"/>
                    </a:gs>
                  </a:gsLst>
                  <a:lin ang="5400000" scaled="0"/>
                </a:gradFill>
                <a:latin typeface="Segoe UI Black" panose="020B0A02040204020203" pitchFamily="34" charset="0"/>
                <a:ea typeface="Segoe UI Black" panose="020B0A02040204020203" pitchFamily="34" charset="0"/>
                <a:cs typeface="Segoe UI Black" panose="020B0A02040204020203" pitchFamily="34" charset="0"/>
              </a:rPr>
              <a:t>cloud</a:t>
            </a:r>
            <a:r>
              <a:rPr lang="en-US" sz="2200" dirty="0">
                <a:gradFill>
                  <a:gsLst>
                    <a:gs pos="2917">
                      <a:srgbClr val="505050"/>
                    </a:gs>
                    <a:gs pos="30000">
                      <a:srgbClr val="505050"/>
                    </a:gs>
                  </a:gsLst>
                  <a:lin ang="5400000" scaled="0"/>
                </a:gradFill>
              </a:rPr>
              <a:t> and external services</a:t>
            </a:r>
          </a:p>
          <a:p>
            <a:pPr marL="342834" lvl="0" indent="-342834" defTabSz="932563">
              <a:lnSpc>
                <a:spcPct val="90000"/>
              </a:lnSpc>
              <a:spcAft>
                <a:spcPts val="600"/>
              </a:spcAft>
              <a:buFont typeface="Wingdings" panose="05000000000000000000" pitchFamily="2" charset="2"/>
              <a:buChar char="Ø"/>
              <a:defRPr/>
            </a:pPr>
            <a:r>
              <a:rPr lang="en-US" sz="2200" dirty="0">
                <a:gradFill>
                  <a:gsLst>
                    <a:gs pos="2917">
                      <a:srgbClr val="505050"/>
                    </a:gs>
                    <a:gs pos="30000">
                      <a:srgbClr val="505050"/>
                    </a:gs>
                  </a:gsLst>
                  <a:lin ang="5400000" scaled="0"/>
                </a:gradFill>
              </a:rPr>
              <a:t>Designed for a </a:t>
            </a:r>
            <a:r>
              <a:rPr lang="en-US" sz="2200" b="1" dirty="0">
                <a:gradFill>
                  <a:gsLst>
                    <a:gs pos="2917">
                      <a:srgbClr val="505050"/>
                    </a:gs>
                    <a:gs pos="30000">
                      <a:srgbClr val="505050"/>
                    </a:gs>
                  </a:gsLst>
                  <a:lin ang="5400000" scaled="0"/>
                </a:gradFill>
                <a:latin typeface="Segoe UI Black" panose="020B0A02040204020203" pitchFamily="34" charset="0"/>
                <a:ea typeface="Segoe UI Black" panose="020B0A02040204020203" pitchFamily="34" charset="0"/>
                <a:cs typeface="Segoe UI Black" panose="020B0A02040204020203" pitchFamily="34" charset="0"/>
              </a:rPr>
              <a:t>single public domain name</a:t>
            </a:r>
          </a:p>
          <a:p>
            <a:pPr marL="342834" lvl="0" indent="-342834" defTabSz="932563">
              <a:lnSpc>
                <a:spcPct val="90000"/>
              </a:lnSpc>
              <a:spcAft>
                <a:spcPts val="600"/>
              </a:spcAft>
              <a:buFont typeface="Wingdings" panose="05000000000000000000" pitchFamily="2" charset="2"/>
              <a:buChar char="Ø"/>
              <a:defRPr/>
            </a:pPr>
            <a:r>
              <a:rPr lang="en-US" sz="2200" dirty="0">
                <a:gradFill>
                  <a:gsLst>
                    <a:gs pos="2917">
                      <a:srgbClr val="505050"/>
                    </a:gs>
                    <a:gs pos="30000">
                      <a:srgbClr val="505050"/>
                    </a:gs>
                  </a:gsLst>
                  <a:lin ang="5400000" scaled="0"/>
                </a:gradFill>
              </a:rPr>
              <a:t>Deep </a:t>
            </a:r>
            <a:r>
              <a:rPr lang="en-US" sz="2200" b="1" dirty="0">
                <a:gradFill>
                  <a:gsLst>
                    <a:gs pos="2917">
                      <a:srgbClr val="505050"/>
                    </a:gs>
                    <a:gs pos="30000">
                      <a:srgbClr val="505050"/>
                    </a:gs>
                  </a:gsLst>
                  <a:lin ang="5400000" scaled="0"/>
                </a:gradFill>
                <a:latin typeface="Segoe UI Black" panose="020B0A02040204020203" pitchFamily="34" charset="0"/>
                <a:ea typeface="Segoe UI Black" panose="020B0A02040204020203" pitchFamily="34" charset="0"/>
                <a:cs typeface="Segoe UI Black" panose="020B0A02040204020203" pitchFamily="34" charset="0"/>
              </a:rPr>
              <a:t>integration</a:t>
            </a:r>
            <a:r>
              <a:rPr lang="en-US" sz="2200" dirty="0">
                <a:gradFill>
                  <a:gsLst>
                    <a:gs pos="2917">
                      <a:srgbClr val="505050"/>
                    </a:gs>
                    <a:gs pos="30000">
                      <a:srgbClr val="505050"/>
                    </a:gs>
                  </a:gsLst>
                  <a:lin ang="5400000" scaled="0"/>
                </a:gradFill>
              </a:rPr>
              <a:t> with </a:t>
            </a:r>
            <a:r>
              <a:rPr lang="en-US" sz="2200" b="1" dirty="0">
                <a:gradFill>
                  <a:gsLst>
                    <a:gs pos="2917">
                      <a:srgbClr val="505050"/>
                    </a:gs>
                    <a:gs pos="30000">
                      <a:srgbClr val="505050"/>
                    </a:gs>
                  </a:gsLst>
                  <a:lin ang="5400000" scaled="0"/>
                </a:gradFill>
                <a:latin typeface="Segoe UI Black" panose="020B0A02040204020203" pitchFamily="34" charset="0"/>
                <a:ea typeface="Segoe UI Black" panose="020B0A02040204020203" pitchFamily="34" charset="0"/>
                <a:cs typeface="Segoe UI Black" panose="020B0A02040204020203" pitchFamily="34" charset="0"/>
              </a:rPr>
              <a:t>Active Directory</a:t>
            </a:r>
          </a:p>
          <a:p>
            <a:pPr marL="342834" lvl="0" indent="-342834" defTabSz="932563">
              <a:lnSpc>
                <a:spcPct val="90000"/>
              </a:lnSpc>
              <a:spcAft>
                <a:spcPts val="600"/>
              </a:spcAft>
              <a:buFont typeface="Wingdings" panose="05000000000000000000" pitchFamily="2" charset="2"/>
              <a:buChar char="Ø"/>
              <a:defRPr/>
            </a:pPr>
            <a:r>
              <a:rPr lang="en-US" sz="2200" b="1" dirty="0">
                <a:gradFill>
                  <a:gsLst>
                    <a:gs pos="2917">
                      <a:srgbClr val="505050"/>
                    </a:gs>
                    <a:gs pos="30000">
                      <a:srgbClr val="505050"/>
                    </a:gs>
                  </a:gsLst>
                  <a:lin ang="5400000" scaled="0"/>
                </a:gradFill>
                <a:latin typeface="Segoe UI Black" panose="020B0A02040204020203" pitchFamily="34" charset="0"/>
                <a:ea typeface="Segoe UI Black" panose="020B0A02040204020203" pitchFamily="34" charset="0"/>
                <a:cs typeface="Segoe UI Black" panose="020B0A02040204020203" pitchFamily="34" charset="0"/>
              </a:rPr>
              <a:t>Integrated</a:t>
            </a:r>
            <a:r>
              <a:rPr lang="en-US" sz="2200" dirty="0">
                <a:gradFill>
                  <a:gsLst>
                    <a:gs pos="2917">
                      <a:srgbClr val="505050"/>
                    </a:gs>
                    <a:gs pos="30000">
                      <a:srgbClr val="505050"/>
                    </a:gs>
                  </a:gsLst>
                  <a:lin ang="5400000" scaled="0"/>
                </a:gradFill>
              </a:rPr>
              <a:t> access management with </a:t>
            </a:r>
            <a:r>
              <a:rPr lang="en-US" sz="2200" b="1" dirty="0">
                <a:gradFill>
                  <a:gsLst>
                    <a:gs pos="2917">
                      <a:srgbClr val="505050"/>
                    </a:gs>
                    <a:gs pos="30000">
                      <a:srgbClr val="505050"/>
                    </a:gs>
                  </a:gsLst>
                  <a:lin ang="5400000" scaled="0"/>
                </a:gradFill>
                <a:latin typeface="Segoe UI Black" panose="020B0A02040204020203" pitchFamily="34" charset="0"/>
                <a:ea typeface="Segoe UI Black" panose="020B0A02040204020203" pitchFamily="34" charset="0"/>
                <a:cs typeface="Segoe UI Black" panose="020B0A02040204020203" pitchFamily="34" charset="0"/>
              </a:rPr>
              <a:t>Microsoft cloud </a:t>
            </a:r>
            <a:r>
              <a:rPr lang="en-US" sz="2200" dirty="0">
                <a:gradFill>
                  <a:gsLst>
                    <a:gs pos="2917">
                      <a:srgbClr val="505050"/>
                    </a:gs>
                    <a:gs pos="30000">
                      <a:srgbClr val="505050"/>
                    </a:gs>
                  </a:gsLst>
                  <a:lin ang="5400000" scaled="0"/>
                </a:gradFill>
              </a:rPr>
              <a:t>services + 3,000 </a:t>
            </a:r>
            <a:r>
              <a:rPr lang="en-US" sz="2200" b="1" dirty="0">
                <a:gradFill>
                  <a:gsLst>
                    <a:gs pos="2917">
                      <a:srgbClr val="505050"/>
                    </a:gs>
                    <a:gs pos="30000">
                      <a:srgbClr val="505050"/>
                    </a:gs>
                  </a:gsLst>
                  <a:lin ang="5400000" scaled="0"/>
                </a:gradFill>
                <a:latin typeface="Segoe UI Black" panose="020B0A02040204020203" pitchFamily="34" charset="0"/>
                <a:ea typeface="Segoe UI Black" panose="020B0A02040204020203" pitchFamily="34" charset="0"/>
                <a:cs typeface="Segoe UI Black" panose="020B0A02040204020203" pitchFamily="34" charset="0"/>
              </a:rPr>
              <a:t>SaaS apps</a:t>
            </a:r>
          </a:p>
          <a:p>
            <a:pPr marL="342834" lvl="0" indent="-342834" defTabSz="932563">
              <a:lnSpc>
                <a:spcPct val="90000"/>
              </a:lnSpc>
              <a:spcAft>
                <a:spcPts val="600"/>
              </a:spcAft>
              <a:buFont typeface="Wingdings" panose="05000000000000000000" pitchFamily="2" charset="2"/>
              <a:buChar char="Ø"/>
              <a:defRPr/>
            </a:pPr>
            <a:r>
              <a:rPr lang="en-US" sz="2200" b="1" dirty="0">
                <a:gradFill>
                  <a:gsLst>
                    <a:gs pos="2917">
                      <a:srgbClr val="505050"/>
                    </a:gs>
                    <a:gs pos="30000">
                      <a:srgbClr val="505050"/>
                    </a:gs>
                  </a:gsLst>
                  <a:lin ang="5400000" scaled="0"/>
                </a:gradFill>
                <a:latin typeface="Segoe UI Black" panose="020B0A02040204020203" pitchFamily="34" charset="0"/>
                <a:ea typeface="Segoe UI Black" panose="020B0A02040204020203" pitchFamily="34" charset="0"/>
                <a:cs typeface="Segoe UI Black" panose="020B0A02040204020203" pitchFamily="34" charset="0"/>
              </a:rPr>
              <a:t>External account federation </a:t>
            </a:r>
            <a:r>
              <a:rPr lang="en-US" sz="2200" dirty="0">
                <a:gradFill>
                  <a:gsLst>
                    <a:gs pos="2917">
                      <a:srgbClr val="505050"/>
                    </a:gs>
                    <a:gs pos="30000">
                      <a:srgbClr val="505050"/>
                    </a:gs>
                  </a:gsLst>
                  <a:lin ang="5400000" scaled="0"/>
                </a:gradFill>
              </a:rPr>
              <a:t>capabilities with AAD B2B service</a:t>
            </a:r>
          </a:p>
          <a:p>
            <a:pPr marL="342834" lvl="0" indent="-342834" defTabSz="932563">
              <a:lnSpc>
                <a:spcPct val="90000"/>
              </a:lnSpc>
              <a:spcAft>
                <a:spcPts val="600"/>
              </a:spcAft>
              <a:buFont typeface="Wingdings" panose="05000000000000000000" pitchFamily="2" charset="2"/>
              <a:buChar char="Ø"/>
              <a:defRPr/>
            </a:pPr>
            <a:r>
              <a:rPr lang="en-US" sz="2200" b="1" dirty="0">
                <a:gradFill>
                  <a:gsLst>
                    <a:gs pos="2917">
                      <a:srgbClr val="505050"/>
                    </a:gs>
                    <a:gs pos="30000">
                      <a:srgbClr val="505050"/>
                    </a:gs>
                  </a:gsLst>
                  <a:lin ang="5400000" scaled="0"/>
                </a:gradFill>
                <a:latin typeface="Segoe UI Black" panose="020B0A02040204020203" pitchFamily="34" charset="0"/>
                <a:ea typeface="Segoe UI Black" panose="020B0A02040204020203" pitchFamily="34" charset="0"/>
                <a:cs typeface="Segoe UI Black" panose="020B0A02040204020203" pitchFamily="34" charset="0"/>
              </a:rPr>
              <a:t>Advanced capabilities </a:t>
            </a:r>
            <a:r>
              <a:rPr lang="en-US" sz="2200" dirty="0">
                <a:gradFill>
                  <a:gsLst>
                    <a:gs pos="2917">
                      <a:srgbClr val="505050"/>
                    </a:gs>
                    <a:gs pos="30000">
                      <a:srgbClr val="505050"/>
                    </a:gs>
                  </a:gsLst>
                  <a:lin ang="5400000" scaled="0"/>
                </a:gradFill>
              </a:rPr>
              <a:t>– MFA, PIM, Identity Protection, Conditional Access, Open API</a:t>
            </a:r>
          </a:p>
        </p:txBody>
      </p:sp>
      <p:sp>
        <p:nvSpPr>
          <p:cNvPr id="174" name="TextBox 173"/>
          <p:cNvSpPr txBox="1"/>
          <p:nvPr/>
        </p:nvSpPr>
        <p:spPr>
          <a:xfrm>
            <a:off x="-10077" y="1674318"/>
            <a:ext cx="1621044" cy="276999"/>
          </a:xfrm>
          <a:prstGeom prst="rect">
            <a:avLst/>
          </a:prstGeom>
          <a:solidFill>
            <a:schemeClr val="tx1"/>
          </a:solidFill>
        </p:spPr>
        <p:txBody>
          <a:bodyPr wrap="square" lIns="0" tIns="0" rIns="0" bIns="0" rtlCol="0">
            <a:spAutoFit/>
          </a:bodyPr>
          <a:lstStyle/>
          <a:p>
            <a:pPr marL="0" marR="0" lvl="0" indent="0" algn="ctr" defTabSz="913748" rtl="0" eaLnBrk="1" fontAlgn="base" latinLnBrk="0" hangingPunct="1">
              <a:lnSpc>
                <a:spcPct val="90000"/>
              </a:lnSpc>
              <a:spcBef>
                <a:spcPct val="0"/>
              </a:spcBef>
              <a:spcAft>
                <a:spcPct val="0"/>
              </a:spcAft>
              <a:buClrTx/>
              <a:buSzPct val="80000"/>
              <a:buFontTx/>
              <a:buNone/>
              <a:tabLst/>
              <a:defRPr/>
            </a:pPr>
            <a:r>
              <a:rPr kumimoji="0" lang="en-US" sz="2000" b="1" i="0" u="none" strike="noStrike" kern="0" cap="none" spc="0" normalizeH="0" baseline="0" noProof="0" dirty="0">
                <a:ln>
                  <a:noFill/>
                </a:ln>
                <a:solidFill>
                  <a:srgbClr val="C00000"/>
                </a:solidFill>
                <a:effectLst/>
                <a:uLnTx/>
                <a:uFillTx/>
                <a:latin typeface="Segoe UI"/>
                <a:ea typeface="ＭＳ Ｐゴシック" charset="0"/>
                <a:cs typeface="Segoe UI Semibold" panose="020B0702040204020203" pitchFamily="34" charset="0"/>
              </a:rPr>
              <a:t>On-Premises</a:t>
            </a:r>
          </a:p>
        </p:txBody>
      </p:sp>
      <p:sp>
        <p:nvSpPr>
          <p:cNvPr id="171" name="TextBox 170"/>
          <p:cNvSpPr txBox="1"/>
          <p:nvPr/>
        </p:nvSpPr>
        <p:spPr>
          <a:xfrm rot="20088664">
            <a:off x="3222562" y="2946582"/>
            <a:ext cx="1921564" cy="447752"/>
          </a:xfrm>
          <a:prstGeom prst="rect">
            <a:avLst/>
          </a:prstGeom>
          <a:noFill/>
          <a:ln>
            <a:noFill/>
          </a:ln>
        </p:spPr>
        <p:txBody>
          <a:bodyPr wrap="square" lIns="182854" tIns="146283" rIns="182854" bIns="146283"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1099" b="0" i="0" u="none" strike="noStrike" kern="1200" cap="none" spc="0" normalizeH="0" baseline="0" noProof="0">
                <a:ln>
                  <a:noFill/>
                </a:ln>
                <a:solidFill>
                  <a:srgbClr val="C00000"/>
                </a:solidFill>
                <a:effectLst/>
                <a:uLnTx/>
                <a:uFillTx/>
                <a:latin typeface="Segoe UI"/>
                <a:ea typeface="+mn-ea"/>
                <a:cs typeface="+mn-cs"/>
              </a:rPr>
              <a:t>DEVICE MANAGEMENT</a:t>
            </a:r>
          </a:p>
        </p:txBody>
      </p:sp>
      <p:sp>
        <p:nvSpPr>
          <p:cNvPr id="117" name="Freeform 60"/>
          <p:cNvSpPr>
            <a:spLocks noEditPoints="1"/>
          </p:cNvSpPr>
          <p:nvPr/>
        </p:nvSpPr>
        <p:spPr bwMode="black">
          <a:xfrm>
            <a:off x="3028443" y="1039055"/>
            <a:ext cx="557856" cy="832009"/>
          </a:xfrm>
          <a:custGeom>
            <a:avLst/>
            <a:gdLst>
              <a:gd name="T0" fmla="*/ 89 w 226"/>
              <a:gd name="T1" fmla="*/ 124 h 348"/>
              <a:gd name="T2" fmla="*/ 118 w 226"/>
              <a:gd name="T3" fmla="*/ 113 h 348"/>
              <a:gd name="T4" fmla="*/ 150 w 226"/>
              <a:gd name="T5" fmla="*/ 124 h 348"/>
              <a:gd name="T6" fmla="*/ 150 w 226"/>
              <a:gd name="T7" fmla="*/ 145 h 348"/>
              <a:gd name="T8" fmla="*/ 226 w 226"/>
              <a:gd name="T9" fmla="*/ 348 h 348"/>
              <a:gd name="T10" fmla="*/ 89 w 226"/>
              <a:gd name="T11" fmla="*/ 0 h 348"/>
              <a:gd name="T12" fmla="*/ 118 w 226"/>
              <a:gd name="T13" fmla="*/ 100 h 348"/>
              <a:gd name="T14" fmla="*/ 150 w 226"/>
              <a:gd name="T15" fmla="*/ 68 h 348"/>
              <a:gd name="T16" fmla="*/ 150 w 226"/>
              <a:gd name="T17" fmla="*/ 55 h 348"/>
              <a:gd name="T18" fmla="*/ 118 w 226"/>
              <a:gd name="T19" fmla="*/ 23 h 348"/>
              <a:gd name="T20" fmla="*/ 150 w 226"/>
              <a:gd name="T21" fmla="*/ 55 h 348"/>
              <a:gd name="T22" fmla="*/ 166 w 226"/>
              <a:gd name="T23" fmla="*/ 280 h 348"/>
              <a:gd name="T24" fmla="*/ 197 w 226"/>
              <a:gd name="T25" fmla="*/ 249 h 348"/>
              <a:gd name="T26" fmla="*/ 197 w 226"/>
              <a:gd name="T27" fmla="*/ 235 h 348"/>
              <a:gd name="T28" fmla="*/ 166 w 226"/>
              <a:gd name="T29" fmla="*/ 204 h 348"/>
              <a:gd name="T30" fmla="*/ 197 w 226"/>
              <a:gd name="T31" fmla="*/ 235 h 348"/>
              <a:gd name="T32" fmla="*/ 166 w 226"/>
              <a:gd name="T33" fmla="*/ 190 h 348"/>
              <a:gd name="T34" fmla="*/ 197 w 226"/>
              <a:gd name="T35" fmla="*/ 158 h 348"/>
              <a:gd name="T36" fmla="*/ 197 w 226"/>
              <a:gd name="T37" fmla="*/ 145 h 348"/>
              <a:gd name="T38" fmla="*/ 166 w 226"/>
              <a:gd name="T39" fmla="*/ 113 h 348"/>
              <a:gd name="T40" fmla="*/ 197 w 226"/>
              <a:gd name="T41" fmla="*/ 145 h 348"/>
              <a:gd name="T42" fmla="*/ 166 w 226"/>
              <a:gd name="T43" fmla="*/ 100 h 348"/>
              <a:gd name="T44" fmla="*/ 197 w 226"/>
              <a:gd name="T45" fmla="*/ 68 h 348"/>
              <a:gd name="T46" fmla="*/ 197 w 226"/>
              <a:gd name="T47" fmla="*/ 55 h 348"/>
              <a:gd name="T48" fmla="*/ 166 w 226"/>
              <a:gd name="T49" fmla="*/ 23 h 348"/>
              <a:gd name="T50" fmla="*/ 197 w 226"/>
              <a:gd name="T51" fmla="*/ 55 h 348"/>
              <a:gd name="T52" fmla="*/ 0 w 226"/>
              <a:gd name="T53" fmla="*/ 348 h 348"/>
              <a:gd name="T54" fmla="*/ 137 w 226"/>
              <a:gd name="T55" fmla="*/ 137 h 348"/>
              <a:gd name="T56" fmla="*/ 60 w 226"/>
              <a:gd name="T57" fmla="*/ 326 h 348"/>
              <a:gd name="T58" fmla="*/ 29 w 226"/>
              <a:gd name="T59" fmla="*/ 294 h 348"/>
              <a:gd name="T60" fmla="*/ 60 w 226"/>
              <a:gd name="T61" fmla="*/ 326 h 348"/>
              <a:gd name="T62" fmla="*/ 29 w 226"/>
              <a:gd name="T63" fmla="*/ 280 h 348"/>
              <a:gd name="T64" fmla="*/ 60 w 226"/>
              <a:gd name="T65" fmla="*/ 249 h 348"/>
              <a:gd name="T66" fmla="*/ 60 w 226"/>
              <a:gd name="T67" fmla="*/ 235 h 348"/>
              <a:gd name="T68" fmla="*/ 29 w 226"/>
              <a:gd name="T69" fmla="*/ 204 h 348"/>
              <a:gd name="T70" fmla="*/ 60 w 226"/>
              <a:gd name="T71" fmla="*/ 235 h 348"/>
              <a:gd name="T72" fmla="*/ 29 w 226"/>
              <a:gd name="T73" fmla="*/ 190 h 348"/>
              <a:gd name="T74" fmla="*/ 60 w 226"/>
              <a:gd name="T75" fmla="*/ 158 h 348"/>
              <a:gd name="T76" fmla="*/ 108 w 226"/>
              <a:gd name="T77" fmla="*/ 326 h 348"/>
              <a:gd name="T78" fmla="*/ 76 w 226"/>
              <a:gd name="T79" fmla="*/ 294 h 348"/>
              <a:gd name="T80" fmla="*/ 108 w 226"/>
              <a:gd name="T81" fmla="*/ 326 h 348"/>
              <a:gd name="T82" fmla="*/ 76 w 226"/>
              <a:gd name="T83" fmla="*/ 280 h 348"/>
              <a:gd name="T84" fmla="*/ 108 w 226"/>
              <a:gd name="T85" fmla="*/ 249 h 348"/>
              <a:gd name="T86" fmla="*/ 108 w 226"/>
              <a:gd name="T87" fmla="*/ 235 h 348"/>
              <a:gd name="T88" fmla="*/ 76 w 226"/>
              <a:gd name="T89" fmla="*/ 204 h 348"/>
              <a:gd name="T90" fmla="*/ 108 w 226"/>
              <a:gd name="T91" fmla="*/ 235 h 348"/>
              <a:gd name="T92" fmla="*/ 76 w 226"/>
              <a:gd name="T93" fmla="*/ 190 h 348"/>
              <a:gd name="T94" fmla="*/ 108 w 226"/>
              <a:gd name="T95" fmla="*/ 158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6" h="348">
                <a:moveTo>
                  <a:pt x="89" y="0"/>
                </a:moveTo>
                <a:lnTo>
                  <a:pt x="89" y="124"/>
                </a:lnTo>
                <a:lnTo>
                  <a:pt x="118" y="124"/>
                </a:lnTo>
                <a:lnTo>
                  <a:pt x="118" y="113"/>
                </a:lnTo>
                <a:lnTo>
                  <a:pt x="150" y="113"/>
                </a:lnTo>
                <a:lnTo>
                  <a:pt x="150" y="124"/>
                </a:lnTo>
                <a:lnTo>
                  <a:pt x="150" y="137"/>
                </a:lnTo>
                <a:lnTo>
                  <a:pt x="150" y="145"/>
                </a:lnTo>
                <a:lnTo>
                  <a:pt x="150" y="348"/>
                </a:lnTo>
                <a:lnTo>
                  <a:pt x="226" y="348"/>
                </a:lnTo>
                <a:lnTo>
                  <a:pt x="226" y="0"/>
                </a:lnTo>
                <a:lnTo>
                  <a:pt x="89" y="0"/>
                </a:lnTo>
                <a:close/>
                <a:moveTo>
                  <a:pt x="150" y="100"/>
                </a:moveTo>
                <a:lnTo>
                  <a:pt x="118" y="100"/>
                </a:lnTo>
                <a:lnTo>
                  <a:pt x="118" y="68"/>
                </a:lnTo>
                <a:lnTo>
                  <a:pt x="150" y="68"/>
                </a:lnTo>
                <a:lnTo>
                  <a:pt x="150" y="100"/>
                </a:lnTo>
                <a:close/>
                <a:moveTo>
                  <a:pt x="150" y="55"/>
                </a:moveTo>
                <a:lnTo>
                  <a:pt x="118" y="55"/>
                </a:lnTo>
                <a:lnTo>
                  <a:pt x="118" y="23"/>
                </a:lnTo>
                <a:lnTo>
                  <a:pt x="150" y="23"/>
                </a:lnTo>
                <a:lnTo>
                  <a:pt x="150" y="55"/>
                </a:lnTo>
                <a:close/>
                <a:moveTo>
                  <a:pt x="197" y="280"/>
                </a:moveTo>
                <a:lnTo>
                  <a:pt x="166" y="280"/>
                </a:lnTo>
                <a:lnTo>
                  <a:pt x="166" y="249"/>
                </a:lnTo>
                <a:lnTo>
                  <a:pt x="197" y="249"/>
                </a:lnTo>
                <a:lnTo>
                  <a:pt x="197" y="280"/>
                </a:lnTo>
                <a:close/>
                <a:moveTo>
                  <a:pt x="197" y="235"/>
                </a:moveTo>
                <a:lnTo>
                  <a:pt x="166" y="235"/>
                </a:lnTo>
                <a:lnTo>
                  <a:pt x="166" y="204"/>
                </a:lnTo>
                <a:lnTo>
                  <a:pt x="197" y="204"/>
                </a:lnTo>
                <a:lnTo>
                  <a:pt x="197" y="235"/>
                </a:lnTo>
                <a:close/>
                <a:moveTo>
                  <a:pt x="197" y="190"/>
                </a:moveTo>
                <a:lnTo>
                  <a:pt x="166" y="190"/>
                </a:lnTo>
                <a:lnTo>
                  <a:pt x="166" y="158"/>
                </a:lnTo>
                <a:lnTo>
                  <a:pt x="197" y="158"/>
                </a:lnTo>
                <a:lnTo>
                  <a:pt x="197" y="190"/>
                </a:lnTo>
                <a:close/>
                <a:moveTo>
                  <a:pt x="197" y="145"/>
                </a:moveTo>
                <a:lnTo>
                  <a:pt x="166" y="145"/>
                </a:lnTo>
                <a:lnTo>
                  <a:pt x="166" y="113"/>
                </a:lnTo>
                <a:lnTo>
                  <a:pt x="197" y="113"/>
                </a:lnTo>
                <a:lnTo>
                  <a:pt x="197" y="145"/>
                </a:lnTo>
                <a:close/>
                <a:moveTo>
                  <a:pt x="197" y="100"/>
                </a:moveTo>
                <a:lnTo>
                  <a:pt x="166" y="100"/>
                </a:lnTo>
                <a:lnTo>
                  <a:pt x="166" y="68"/>
                </a:lnTo>
                <a:lnTo>
                  <a:pt x="197" y="68"/>
                </a:lnTo>
                <a:lnTo>
                  <a:pt x="197" y="100"/>
                </a:lnTo>
                <a:close/>
                <a:moveTo>
                  <a:pt x="197" y="55"/>
                </a:moveTo>
                <a:lnTo>
                  <a:pt x="166" y="55"/>
                </a:lnTo>
                <a:lnTo>
                  <a:pt x="166" y="23"/>
                </a:lnTo>
                <a:lnTo>
                  <a:pt x="197" y="23"/>
                </a:lnTo>
                <a:lnTo>
                  <a:pt x="197" y="55"/>
                </a:lnTo>
                <a:close/>
                <a:moveTo>
                  <a:pt x="0" y="137"/>
                </a:moveTo>
                <a:lnTo>
                  <a:pt x="0" y="348"/>
                </a:lnTo>
                <a:lnTo>
                  <a:pt x="137" y="348"/>
                </a:lnTo>
                <a:lnTo>
                  <a:pt x="137" y="137"/>
                </a:lnTo>
                <a:lnTo>
                  <a:pt x="0" y="137"/>
                </a:lnTo>
                <a:close/>
                <a:moveTo>
                  <a:pt x="60" y="326"/>
                </a:moveTo>
                <a:lnTo>
                  <a:pt x="29" y="326"/>
                </a:lnTo>
                <a:lnTo>
                  <a:pt x="29" y="294"/>
                </a:lnTo>
                <a:lnTo>
                  <a:pt x="60" y="294"/>
                </a:lnTo>
                <a:lnTo>
                  <a:pt x="60" y="326"/>
                </a:lnTo>
                <a:close/>
                <a:moveTo>
                  <a:pt x="60" y="280"/>
                </a:moveTo>
                <a:lnTo>
                  <a:pt x="29" y="280"/>
                </a:lnTo>
                <a:lnTo>
                  <a:pt x="29" y="249"/>
                </a:lnTo>
                <a:lnTo>
                  <a:pt x="60" y="249"/>
                </a:lnTo>
                <a:lnTo>
                  <a:pt x="60" y="280"/>
                </a:lnTo>
                <a:close/>
                <a:moveTo>
                  <a:pt x="60" y="235"/>
                </a:moveTo>
                <a:lnTo>
                  <a:pt x="29" y="235"/>
                </a:lnTo>
                <a:lnTo>
                  <a:pt x="29" y="204"/>
                </a:lnTo>
                <a:lnTo>
                  <a:pt x="60" y="204"/>
                </a:lnTo>
                <a:lnTo>
                  <a:pt x="60" y="235"/>
                </a:lnTo>
                <a:close/>
                <a:moveTo>
                  <a:pt x="60" y="190"/>
                </a:moveTo>
                <a:lnTo>
                  <a:pt x="29" y="190"/>
                </a:lnTo>
                <a:lnTo>
                  <a:pt x="29" y="158"/>
                </a:lnTo>
                <a:lnTo>
                  <a:pt x="60" y="158"/>
                </a:lnTo>
                <a:lnTo>
                  <a:pt x="60" y="190"/>
                </a:lnTo>
                <a:close/>
                <a:moveTo>
                  <a:pt x="108" y="326"/>
                </a:moveTo>
                <a:lnTo>
                  <a:pt x="76" y="326"/>
                </a:lnTo>
                <a:lnTo>
                  <a:pt x="76" y="294"/>
                </a:lnTo>
                <a:lnTo>
                  <a:pt x="108" y="294"/>
                </a:lnTo>
                <a:lnTo>
                  <a:pt x="108" y="326"/>
                </a:lnTo>
                <a:close/>
                <a:moveTo>
                  <a:pt x="108" y="280"/>
                </a:moveTo>
                <a:lnTo>
                  <a:pt x="76" y="280"/>
                </a:lnTo>
                <a:lnTo>
                  <a:pt x="76" y="249"/>
                </a:lnTo>
                <a:lnTo>
                  <a:pt x="108" y="249"/>
                </a:lnTo>
                <a:lnTo>
                  <a:pt x="108" y="280"/>
                </a:lnTo>
                <a:close/>
                <a:moveTo>
                  <a:pt x="108" y="235"/>
                </a:moveTo>
                <a:lnTo>
                  <a:pt x="76" y="235"/>
                </a:lnTo>
                <a:lnTo>
                  <a:pt x="76" y="204"/>
                </a:lnTo>
                <a:lnTo>
                  <a:pt x="108" y="204"/>
                </a:lnTo>
                <a:lnTo>
                  <a:pt x="108" y="235"/>
                </a:lnTo>
                <a:close/>
                <a:moveTo>
                  <a:pt x="108" y="190"/>
                </a:moveTo>
                <a:lnTo>
                  <a:pt x="76" y="190"/>
                </a:lnTo>
                <a:lnTo>
                  <a:pt x="76" y="158"/>
                </a:lnTo>
                <a:lnTo>
                  <a:pt x="108" y="158"/>
                </a:lnTo>
                <a:lnTo>
                  <a:pt x="108" y="190"/>
                </a:lnTo>
                <a:close/>
              </a:path>
            </a:pathLst>
          </a:custGeom>
          <a:solidFill>
            <a:schemeClr val="accent4"/>
          </a:solidFill>
          <a:ln>
            <a:solidFill>
              <a:schemeClr val="bg1"/>
            </a:solidFill>
          </a:ln>
          <a:extLst/>
        </p:spPr>
        <p:txBody>
          <a:bodyPr vert="horz" wrap="square" lIns="91414" tIns="45706" rIns="91414" bIns="45706" numCol="1" anchor="t" anchorCtr="0" compatLnSpc="1">
            <a:prstTxWarp prst="textNoShape">
              <a:avLst/>
            </a:prstTxWarp>
          </a:bodyPr>
          <a:lstStyle/>
          <a:p>
            <a:pPr marL="0" marR="0" lvl="0" indent="0" algn="l" defTabSz="93214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cxnSp>
        <p:nvCxnSpPr>
          <p:cNvPr id="119" name="Straight Arrow Connector 118"/>
          <p:cNvCxnSpPr>
            <a:cxnSpLocks/>
          </p:cNvCxnSpPr>
          <p:nvPr/>
        </p:nvCxnSpPr>
        <p:spPr>
          <a:xfrm>
            <a:off x="3662162" y="1438388"/>
            <a:ext cx="1834247" cy="712324"/>
          </a:xfrm>
          <a:prstGeom prst="straightConnector1">
            <a:avLst/>
          </a:prstGeom>
          <a:noFill/>
          <a:ln w="38100" cap="rnd" cmpd="sng" algn="ctr">
            <a:solidFill>
              <a:schemeClr val="accent3"/>
            </a:solidFill>
            <a:prstDash val="sysDot"/>
            <a:headEnd type="triangle" w="med" len="med"/>
            <a:tailEnd type="triangle" w="med" len="med"/>
          </a:ln>
          <a:effectLst/>
        </p:spPr>
      </p:cxnSp>
      <p:sp>
        <p:nvSpPr>
          <p:cNvPr id="124" name="TextBox 123"/>
          <p:cNvSpPr txBox="1"/>
          <p:nvPr/>
        </p:nvSpPr>
        <p:spPr>
          <a:xfrm rot="1231258">
            <a:off x="3957468" y="1492926"/>
            <a:ext cx="1804421" cy="447752"/>
          </a:xfrm>
          <a:prstGeom prst="rect">
            <a:avLst/>
          </a:prstGeom>
          <a:noFill/>
        </p:spPr>
        <p:txBody>
          <a:bodyPr wrap="square" lIns="182854" tIns="146283" rIns="182854" bIns="146283" rtlCol="0">
            <a:spAutoFit/>
          </a:bodyPr>
          <a:lstStyle>
            <a:defPPr>
              <a:defRPr lang="en-US"/>
            </a:defPPr>
            <a:lvl1pPr>
              <a:lnSpc>
                <a:spcPct val="90000"/>
              </a:lnSpc>
              <a:spcAft>
                <a:spcPts val="600"/>
              </a:spcAft>
              <a:defRPr sz="1100">
                <a:solidFill>
                  <a:schemeClr val="accent1">
                    <a:lumMod val="75000"/>
                  </a:schemeClr>
                </a:solidFill>
              </a:defRPr>
            </a:lvl1p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1099" b="0" i="0" u="none" strike="noStrike" kern="1200" cap="none" spc="0" normalizeH="0" baseline="0" noProof="0">
                <a:ln>
                  <a:noFill/>
                </a:ln>
                <a:solidFill>
                  <a:srgbClr val="107C10">
                    <a:lumMod val="75000"/>
                  </a:srgbClr>
                </a:solidFill>
                <a:effectLst/>
                <a:uLnTx/>
                <a:uFillTx/>
                <a:latin typeface="Segoe UI"/>
                <a:ea typeface="+mn-ea"/>
                <a:cs typeface="+mn-cs"/>
              </a:rPr>
              <a:t>B2B INTEGRATION</a:t>
            </a:r>
          </a:p>
        </p:txBody>
      </p:sp>
      <p:sp>
        <p:nvSpPr>
          <p:cNvPr id="111" name="TextBox 110"/>
          <p:cNvSpPr txBox="1"/>
          <p:nvPr/>
        </p:nvSpPr>
        <p:spPr>
          <a:xfrm>
            <a:off x="7084808" y="2456819"/>
            <a:ext cx="1414889" cy="447644"/>
          </a:xfrm>
          <a:prstGeom prst="rect">
            <a:avLst/>
          </a:prstGeom>
          <a:noFill/>
        </p:spPr>
        <p:txBody>
          <a:bodyPr wrap="square" lIns="182854" tIns="146283" rIns="182854" bIns="146283" rtlCol="0">
            <a:spAutoFit/>
          </a:bodyPr>
          <a:lstStyle>
            <a:defPPr>
              <a:defRPr lang="en-US"/>
            </a:defPPr>
            <a:lvl1pPr>
              <a:lnSpc>
                <a:spcPct val="90000"/>
              </a:lnSpc>
              <a:spcAft>
                <a:spcPts val="600"/>
              </a:spcAft>
              <a:defRPr sz="1100">
                <a:solidFill>
                  <a:schemeClr val="accent1">
                    <a:lumMod val="75000"/>
                  </a:schemeClr>
                </a:solidFill>
              </a:defRPr>
            </a:lvl1p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1099" b="0" i="0" u="none" strike="noStrike" kern="1200" cap="none" spc="0" normalizeH="0" baseline="0" noProof="0" dirty="0">
                <a:ln>
                  <a:noFill/>
                </a:ln>
                <a:solidFill>
                  <a:srgbClr val="107C10">
                    <a:lumMod val="75000"/>
                  </a:srgbClr>
                </a:solidFill>
                <a:effectLst/>
                <a:uLnTx/>
                <a:uFillTx/>
                <a:latin typeface="Segoe UI"/>
                <a:ea typeface="+mn-ea"/>
                <a:cs typeface="+mn-cs"/>
              </a:rPr>
              <a:t>CUSTOMER </a:t>
            </a:r>
            <a:r>
              <a:rPr kumimoji="0" lang="en-US" sz="1099" b="0" i="0" u="none" strike="noStrike" kern="1200" cap="none" spc="0" normalizeH="0" baseline="0" noProof="0" dirty="0" err="1">
                <a:ln>
                  <a:noFill/>
                </a:ln>
                <a:solidFill>
                  <a:srgbClr val="107C10">
                    <a:lumMod val="75000"/>
                  </a:srgbClr>
                </a:solidFill>
                <a:effectLst/>
                <a:uLnTx/>
                <a:uFillTx/>
                <a:latin typeface="Segoe UI"/>
                <a:ea typeface="+mn-ea"/>
                <a:cs typeface="+mn-cs"/>
              </a:rPr>
              <a:t>IdP</a:t>
            </a:r>
            <a:endParaRPr kumimoji="0" lang="en-US" sz="1099" b="0" i="0" u="none" strike="noStrike" kern="1200" cap="none" spc="0" normalizeH="0" baseline="0" noProof="0" dirty="0">
              <a:ln>
                <a:noFill/>
              </a:ln>
              <a:solidFill>
                <a:srgbClr val="107C10">
                  <a:lumMod val="75000"/>
                </a:srgbClr>
              </a:solidFill>
              <a:effectLst/>
              <a:uLnTx/>
              <a:uFillTx/>
              <a:latin typeface="Segoe UI"/>
              <a:ea typeface="+mn-ea"/>
              <a:cs typeface="+mn-cs"/>
            </a:endParaRPr>
          </a:p>
        </p:txBody>
      </p:sp>
      <p:cxnSp>
        <p:nvCxnSpPr>
          <p:cNvPr id="112" name="Straight Arrow Connector 111"/>
          <p:cNvCxnSpPr>
            <a:cxnSpLocks/>
          </p:cNvCxnSpPr>
          <p:nvPr/>
        </p:nvCxnSpPr>
        <p:spPr>
          <a:xfrm flipV="1">
            <a:off x="7188996" y="2822157"/>
            <a:ext cx="1105498" cy="9371"/>
          </a:xfrm>
          <a:prstGeom prst="straightConnector1">
            <a:avLst/>
          </a:prstGeom>
          <a:noFill/>
          <a:ln w="38100" cap="rnd" cmpd="sng" algn="ctr">
            <a:solidFill>
              <a:schemeClr val="accent3"/>
            </a:solidFill>
            <a:prstDash val="sysDot"/>
            <a:headEnd type="triangle" w="med" len="med"/>
            <a:tailEnd type="triangle" w="med" len="med"/>
          </a:ln>
          <a:effectLst/>
        </p:spPr>
      </p:cxnSp>
      <p:pic>
        <p:nvPicPr>
          <p:cNvPr id="14" name="Picture 13"/>
          <p:cNvPicPr>
            <a:picLocks noChangeAspect="1"/>
          </p:cNvPicPr>
          <p:nvPr/>
        </p:nvPicPr>
        <p:blipFill>
          <a:blip r:embed="rId17"/>
          <a:stretch>
            <a:fillRect/>
          </a:stretch>
        </p:blipFill>
        <p:spPr>
          <a:xfrm>
            <a:off x="8310166" y="2538225"/>
            <a:ext cx="425771" cy="555374"/>
          </a:xfrm>
          <a:prstGeom prst="rect">
            <a:avLst/>
          </a:prstGeom>
        </p:spPr>
      </p:pic>
    </p:spTree>
    <p:extLst>
      <p:ext uri="{BB962C8B-B14F-4D97-AF65-F5344CB8AC3E}">
        <p14:creationId xmlns:p14="http://schemas.microsoft.com/office/powerpoint/2010/main" val="142932192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
                                        <p:tgtEl>
                                          <p:spTgt spid="6"/>
                                        </p:tgtEl>
                                      </p:cBhvr>
                                    </p:animEffect>
                                  </p:childTnLst>
                                </p:cTn>
                              </p:par>
                            </p:childTnLst>
                          </p:cTn>
                        </p:par>
                        <p:par>
                          <p:cTn id="8" fill="hold">
                            <p:stCondLst>
                              <p:cond delay="100"/>
                            </p:stCondLst>
                            <p:childTnLst>
                              <p:par>
                                <p:cTn id="9" presetID="22" presetClass="entr" presetSubtype="1" fill="hold" nodeType="afterEffect">
                                  <p:stCondLst>
                                    <p:cond delay="0"/>
                                  </p:stCondLst>
                                  <p:childTnLst>
                                    <p:set>
                                      <p:cBhvr>
                                        <p:cTn id="10" dur="1" fill="hold">
                                          <p:stCondLst>
                                            <p:cond delay="0"/>
                                          </p:stCondLst>
                                        </p:cTn>
                                        <p:tgtEl>
                                          <p:spTgt spid="120"/>
                                        </p:tgtEl>
                                        <p:attrNameLst>
                                          <p:attrName>style.visibility</p:attrName>
                                        </p:attrNameLst>
                                      </p:cBhvr>
                                      <p:to>
                                        <p:strVal val="visible"/>
                                      </p:to>
                                    </p:set>
                                    <p:animEffect transition="in" filter="wipe(up)">
                                      <p:cBhvr>
                                        <p:cTn id="11" dur="100"/>
                                        <p:tgtEl>
                                          <p:spTgt spid="120"/>
                                        </p:tgtEl>
                                      </p:cBhvr>
                                    </p:animEffect>
                                  </p:childTnLst>
                                </p:cTn>
                              </p:par>
                            </p:childTnLst>
                          </p:cTn>
                        </p:par>
                        <p:par>
                          <p:cTn id="12" fill="hold">
                            <p:stCondLst>
                              <p:cond delay="200"/>
                            </p:stCondLst>
                            <p:childTnLst>
                              <p:par>
                                <p:cTn id="13" presetID="22" presetClass="entr" presetSubtype="1"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up)">
                                      <p:cBhvr>
                                        <p:cTn id="15" dur="100"/>
                                        <p:tgtEl>
                                          <p:spTgt spid="5"/>
                                        </p:tgtEl>
                                      </p:cBhvr>
                                    </p:animEffect>
                                  </p:childTnLst>
                                </p:cTn>
                              </p:par>
                            </p:childTnLst>
                          </p:cTn>
                        </p:par>
                        <p:par>
                          <p:cTn id="16" fill="hold">
                            <p:stCondLst>
                              <p:cond delay="300"/>
                            </p:stCondLst>
                            <p:childTnLst>
                              <p:par>
                                <p:cTn id="17" presetID="10" presetClass="entr" presetSubtype="0" fill="hold" nodeType="afterEffect">
                                  <p:stCondLst>
                                    <p:cond delay="0"/>
                                  </p:stCondLst>
                                  <p:childTnLst>
                                    <p:set>
                                      <p:cBhvr>
                                        <p:cTn id="18" dur="1" fill="hold">
                                          <p:stCondLst>
                                            <p:cond delay="0"/>
                                          </p:stCondLst>
                                        </p:cTn>
                                        <p:tgtEl>
                                          <p:spTgt spid="114"/>
                                        </p:tgtEl>
                                        <p:attrNameLst>
                                          <p:attrName>style.visibility</p:attrName>
                                        </p:attrNameLst>
                                      </p:cBhvr>
                                      <p:to>
                                        <p:strVal val="visible"/>
                                      </p:to>
                                    </p:set>
                                    <p:animEffect transition="in" filter="fade">
                                      <p:cBhvr>
                                        <p:cTn id="19" dur="100"/>
                                        <p:tgtEl>
                                          <p:spTgt spid="114"/>
                                        </p:tgtEl>
                                      </p:cBhvr>
                                    </p:animEffect>
                                  </p:childTnLst>
                                </p:cTn>
                              </p:par>
                            </p:childTnLst>
                          </p:cTn>
                        </p:par>
                        <p:par>
                          <p:cTn id="20" fill="hold">
                            <p:stCondLst>
                              <p:cond delay="400"/>
                            </p:stCondLst>
                            <p:childTnLst>
                              <p:par>
                                <p:cTn id="21" presetID="10" presetClass="entr" presetSubtype="0" fill="hold" nodeType="afterEffect">
                                  <p:stCondLst>
                                    <p:cond delay="0"/>
                                  </p:stCondLst>
                                  <p:childTnLst>
                                    <p:set>
                                      <p:cBhvr>
                                        <p:cTn id="22" dur="1" fill="hold">
                                          <p:stCondLst>
                                            <p:cond delay="0"/>
                                          </p:stCondLst>
                                        </p:cTn>
                                        <p:tgtEl>
                                          <p:spTgt spid="118"/>
                                        </p:tgtEl>
                                        <p:attrNameLst>
                                          <p:attrName>style.visibility</p:attrName>
                                        </p:attrNameLst>
                                      </p:cBhvr>
                                      <p:to>
                                        <p:strVal val="visible"/>
                                      </p:to>
                                    </p:set>
                                    <p:animEffect transition="in" filter="fade">
                                      <p:cBhvr>
                                        <p:cTn id="23" dur="100"/>
                                        <p:tgtEl>
                                          <p:spTgt spid="118"/>
                                        </p:tgtEl>
                                      </p:cBhvr>
                                    </p:animEffect>
                                  </p:childTnLst>
                                </p:cTn>
                              </p:par>
                            </p:childTnLst>
                          </p:cTn>
                        </p:par>
                        <p:par>
                          <p:cTn id="24" fill="hold">
                            <p:stCondLst>
                              <p:cond delay="500"/>
                            </p:stCondLst>
                            <p:childTnLst>
                              <p:par>
                                <p:cTn id="25" presetID="10" presetClass="entr" presetSubtype="0" fill="hold" grpId="0" nodeType="afterEffect">
                                  <p:stCondLst>
                                    <p:cond delay="0"/>
                                  </p:stCondLst>
                                  <p:childTnLst>
                                    <p:set>
                                      <p:cBhvr>
                                        <p:cTn id="26" dur="1" fill="hold">
                                          <p:stCondLst>
                                            <p:cond delay="0"/>
                                          </p:stCondLst>
                                        </p:cTn>
                                        <p:tgtEl>
                                          <p:spTgt spid="174"/>
                                        </p:tgtEl>
                                        <p:attrNameLst>
                                          <p:attrName>style.visibility</p:attrName>
                                        </p:attrNameLst>
                                      </p:cBhvr>
                                      <p:to>
                                        <p:strVal val="visible"/>
                                      </p:to>
                                    </p:set>
                                    <p:animEffect transition="in" filter="fade">
                                      <p:cBhvr>
                                        <p:cTn id="27" dur="100"/>
                                        <p:tgtEl>
                                          <p:spTgt spid="174"/>
                                        </p:tgtEl>
                                      </p:cBhvr>
                                    </p:animEffect>
                                  </p:childTnLst>
                                </p:cTn>
                              </p:par>
                            </p:childTnLst>
                          </p:cTn>
                        </p:par>
                        <p:par>
                          <p:cTn id="28" fill="hold">
                            <p:stCondLst>
                              <p:cond delay="600"/>
                            </p:stCondLst>
                            <p:childTnLst>
                              <p:par>
                                <p:cTn id="29" presetID="22" presetClass="entr" presetSubtype="8" fill="hold" nodeType="afterEffect">
                                  <p:stCondLst>
                                    <p:cond delay="0"/>
                                  </p:stCondLst>
                                  <p:childTnLst>
                                    <p:set>
                                      <p:cBhvr>
                                        <p:cTn id="30" dur="1" fill="hold">
                                          <p:stCondLst>
                                            <p:cond delay="0"/>
                                          </p:stCondLst>
                                        </p:cTn>
                                        <p:tgtEl>
                                          <p:spTgt spid="158"/>
                                        </p:tgtEl>
                                        <p:attrNameLst>
                                          <p:attrName>style.visibility</p:attrName>
                                        </p:attrNameLst>
                                      </p:cBhvr>
                                      <p:to>
                                        <p:strVal val="visible"/>
                                      </p:to>
                                    </p:set>
                                    <p:animEffect transition="in" filter="wipe(left)">
                                      <p:cBhvr>
                                        <p:cTn id="31" dur="100"/>
                                        <p:tgtEl>
                                          <p:spTgt spid="158"/>
                                        </p:tgtEl>
                                      </p:cBhvr>
                                    </p:animEffect>
                                  </p:childTnLst>
                                </p:cTn>
                              </p:par>
                            </p:childTnLst>
                          </p:cTn>
                        </p:par>
                        <p:par>
                          <p:cTn id="32" fill="hold">
                            <p:stCondLst>
                              <p:cond delay="700"/>
                            </p:stCondLst>
                            <p:childTnLst>
                              <p:par>
                                <p:cTn id="33" presetID="1" presetClass="entr" presetSubtype="0" fill="hold" grpId="0" nodeType="afterEffect">
                                  <p:stCondLst>
                                    <p:cond delay="0"/>
                                  </p:stCondLst>
                                  <p:childTnLst>
                                    <p:set>
                                      <p:cBhvr>
                                        <p:cTn id="34" dur="1" fill="hold">
                                          <p:stCondLst>
                                            <p:cond delay="99"/>
                                          </p:stCondLst>
                                        </p:cTn>
                                        <p:tgtEl>
                                          <p:spTgt spid="170"/>
                                        </p:tgtEl>
                                        <p:attrNameLst>
                                          <p:attrName>style.visibility</p:attrName>
                                        </p:attrNameLst>
                                      </p:cBhvr>
                                      <p:to>
                                        <p:strVal val="visible"/>
                                      </p:to>
                                    </p:set>
                                  </p:childTnLst>
                                </p:cTn>
                              </p:par>
                            </p:childTnLst>
                          </p:cTn>
                        </p:par>
                        <p:par>
                          <p:cTn id="35" fill="hold">
                            <p:stCondLst>
                              <p:cond delay="800"/>
                            </p:stCondLst>
                            <p:childTnLst>
                              <p:par>
                                <p:cTn id="36" presetID="22" presetClass="entr" presetSubtype="8" fill="hold" nodeType="afterEffect">
                                  <p:stCondLst>
                                    <p:cond delay="0"/>
                                  </p:stCondLst>
                                  <p:childTnLst>
                                    <p:set>
                                      <p:cBhvr>
                                        <p:cTn id="37" dur="1" fill="hold">
                                          <p:stCondLst>
                                            <p:cond delay="0"/>
                                          </p:stCondLst>
                                        </p:cTn>
                                        <p:tgtEl>
                                          <p:spTgt spid="161"/>
                                        </p:tgtEl>
                                        <p:attrNameLst>
                                          <p:attrName>style.visibility</p:attrName>
                                        </p:attrNameLst>
                                      </p:cBhvr>
                                      <p:to>
                                        <p:strVal val="visible"/>
                                      </p:to>
                                    </p:set>
                                    <p:animEffect transition="in" filter="wipe(left)">
                                      <p:cBhvr>
                                        <p:cTn id="38" dur="100"/>
                                        <p:tgtEl>
                                          <p:spTgt spid="161"/>
                                        </p:tgtEl>
                                      </p:cBhvr>
                                    </p:animEffect>
                                  </p:childTnLst>
                                </p:cTn>
                              </p:par>
                            </p:childTnLst>
                          </p:cTn>
                        </p:par>
                        <p:par>
                          <p:cTn id="39" fill="hold">
                            <p:stCondLst>
                              <p:cond delay="900"/>
                            </p:stCondLst>
                            <p:childTnLst>
                              <p:par>
                                <p:cTn id="40" presetID="1" presetClass="entr" presetSubtype="0" fill="hold" grpId="0" nodeType="afterEffect">
                                  <p:stCondLst>
                                    <p:cond delay="0"/>
                                  </p:stCondLst>
                                  <p:childTnLst>
                                    <p:set>
                                      <p:cBhvr>
                                        <p:cTn id="41" dur="1" fill="hold">
                                          <p:stCondLst>
                                            <p:cond delay="99"/>
                                          </p:stCondLst>
                                        </p:cTn>
                                        <p:tgtEl>
                                          <p:spTgt spid="171"/>
                                        </p:tgtEl>
                                        <p:attrNameLst>
                                          <p:attrName>style.visibility</p:attrName>
                                        </p:attrNameLst>
                                      </p:cBhvr>
                                      <p:to>
                                        <p:strVal val="visible"/>
                                      </p:to>
                                    </p:set>
                                  </p:childTnLst>
                                </p:cTn>
                              </p:par>
                            </p:childTnLst>
                          </p:cTn>
                        </p:par>
                        <p:par>
                          <p:cTn id="42" fill="hold">
                            <p:stCondLst>
                              <p:cond delay="1000"/>
                            </p:stCondLst>
                            <p:childTnLst>
                              <p:par>
                                <p:cTn id="43" presetID="10" presetClass="entr" presetSubtype="0" fill="hold" grpId="0" nodeType="afterEffect">
                                  <p:stCondLst>
                                    <p:cond delay="0"/>
                                  </p:stCondLst>
                                  <p:childTnLst>
                                    <p:set>
                                      <p:cBhvr>
                                        <p:cTn id="44" dur="1" fill="hold">
                                          <p:stCondLst>
                                            <p:cond delay="0"/>
                                          </p:stCondLst>
                                        </p:cTn>
                                        <p:tgtEl>
                                          <p:spTgt spid="117"/>
                                        </p:tgtEl>
                                        <p:attrNameLst>
                                          <p:attrName>style.visibility</p:attrName>
                                        </p:attrNameLst>
                                      </p:cBhvr>
                                      <p:to>
                                        <p:strVal val="visible"/>
                                      </p:to>
                                    </p:set>
                                    <p:animEffect transition="in" filter="fade">
                                      <p:cBhvr>
                                        <p:cTn id="45" dur="100"/>
                                        <p:tgtEl>
                                          <p:spTgt spid="117"/>
                                        </p:tgtEl>
                                      </p:cBhvr>
                                    </p:animEffect>
                                  </p:childTnLst>
                                </p:cTn>
                              </p:par>
                            </p:childTnLst>
                          </p:cTn>
                        </p:par>
                        <p:par>
                          <p:cTn id="46" fill="hold">
                            <p:stCondLst>
                              <p:cond delay="1100"/>
                            </p:stCondLst>
                            <p:childTnLst>
                              <p:par>
                                <p:cTn id="47" presetID="10" presetClass="entr" presetSubtype="0" fill="hold" nodeType="afterEffect">
                                  <p:stCondLst>
                                    <p:cond delay="0"/>
                                  </p:stCondLst>
                                  <p:childTnLst>
                                    <p:set>
                                      <p:cBhvr>
                                        <p:cTn id="48" dur="1" fill="hold">
                                          <p:stCondLst>
                                            <p:cond delay="0"/>
                                          </p:stCondLst>
                                        </p:cTn>
                                        <p:tgtEl>
                                          <p:spTgt spid="175"/>
                                        </p:tgtEl>
                                        <p:attrNameLst>
                                          <p:attrName>style.visibility</p:attrName>
                                        </p:attrNameLst>
                                      </p:cBhvr>
                                      <p:to>
                                        <p:strVal val="visible"/>
                                      </p:to>
                                    </p:set>
                                    <p:animEffect transition="in" filter="fade">
                                      <p:cBhvr>
                                        <p:cTn id="49" dur="100"/>
                                        <p:tgtEl>
                                          <p:spTgt spid="175"/>
                                        </p:tgtEl>
                                      </p:cBhvr>
                                    </p:animEffect>
                                  </p:childTnLst>
                                </p:cTn>
                              </p:par>
                            </p:childTnLst>
                          </p:cTn>
                        </p:par>
                        <p:par>
                          <p:cTn id="50" fill="hold">
                            <p:stCondLst>
                              <p:cond delay="1200"/>
                            </p:stCondLst>
                            <p:childTnLst>
                              <p:par>
                                <p:cTn id="51" presetID="10" presetClass="entr" presetSubtype="0" fill="hold" nodeType="afterEffect">
                                  <p:stCondLst>
                                    <p:cond delay="0"/>
                                  </p:stCondLst>
                                  <p:childTnLst>
                                    <p:set>
                                      <p:cBhvr>
                                        <p:cTn id="52" dur="1" fill="hold">
                                          <p:stCondLst>
                                            <p:cond delay="0"/>
                                          </p:stCondLst>
                                        </p:cTn>
                                        <p:tgtEl>
                                          <p:spTgt spid="65"/>
                                        </p:tgtEl>
                                        <p:attrNameLst>
                                          <p:attrName>style.visibility</p:attrName>
                                        </p:attrNameLst>
                                      </p:cBhvr>
                                      <p:to>
                                        <p:strVal val="visible"/>
                                      </p:to>
                                    </p:set>
                                    <p:animEffect transition="in" filter="fade">
                                      <p:cBhvr>
                                        <p:cTn id="53" dur="100"/>
                                        <p:tgtEl>
                                          <p:spTgt spid="65"/>
                                        </p:tgtEl>
                                      </p:cBhvr>
                                    </p:animEffect>
                                  </p:childTnLst>
                                </p:cTn>
                              </p:par>
                            </p:childTnLst>
                          </p:cTn>
                        </p:par>
                        <p:par>
                          <p:cTn id="54" fill="hold">
                            <p:stCondLst>
                              <p:cond delay="1300"/>
                            </p:stCondLst>
                            <p:childTnLst>
                              <p:par>
                                <p:cTn id="55" presetID="10" presetClass="entr" presetSubtype="0" fill="hold" nodeType="afterEffect">
                                  <p:stCondLst>
                                    <p:cond delay="0"/>
                                  </p:stCondLst>
                                  <p:childTnLst>
                                    <p:set>
                                      <p:cBhvr>
                                        <p:cTn id="56" dur="1" fill="hold">
                                          <p:stCondLst>
                                            <p:cond delay="0"/>
                                          </p:stCondLst>
                                        </p:cTn>
                                        <p:tgtEl>
                                          <p:spTgt spid="14"/>
                                        </p:tgtEl>
                                        <p:attrNameLst>
                                          <p:attrName>style.visibility</p:attrName>
                                        </p:attrNameLst>
                                      </p:cBhvr>
                                      <p:to>
                                        <p:strVal val="visible"/>
                                      </p:to>
                                    </p:set>
                                    <p:animEffect transition="in" filter="fade">
                                      <p:cBhvr>
                                        <p:cTn id="57" dur="100"/>
                                        <p:tgtEl>
                                          <p:spTgt spid="14"/>
                                        </p:tgtEl>
                                      </p:cBhvr>
                                    </p:animEffect>
                                  </p:childTnLst>
                                </p:cTn>
                              </p:par>
                            </p:childTnLst>
                          </p:cTn>
                        </p:par>
                        <p:par>
                          <p:cTn id="58" fill="hold">
                            <p:stCondLst>
                              <p:cond delay="1400"/>
                            </p:stCondLst>
                            <p:childTnLst>
                              <p:par>
                                <p:cTn id="59" presetID="22" presetClass="entr" presetSubtype="8" fill="hold" nodeType="afterEffect">
                                  <p:stCondLst>
                                    <p:cond delay="0"/>
                                  </p:stCondLst>
                                  <p:childTnLst>
                                    <p:set>
                                      <p:cBhvr>
                                        <p:cTn id="60" dur="1" fill="hold">
                                          <p:stCondLst>
                                            <p:cond delay="0"/>
                                          </p:stCondLst>
                                        </p:cTn>
                                        <p:tgtEl>
                                          <p:spTgt spid="119"/>
                                        </p:tgtEl>
                                        <p:attrNameLst>
                                          <p:attrName>style.visibility</p:attrName>
                                        </p:attrNameLst>
                                      </p:cBhvr>
                                      <p:to>
                                        <p:strVal val="visible"/>
                                      </p:to>
                                    </p:set>
                                    <p:animEffect transition="in" filter="wipe(left)">
                                      <p:cBhvr>
                                        <p:cTn id="61" dur="100"/>
                                        <p:tgtEl>
                                          <p:spTgt spid="119"/>
                                        </p:tgtEl>
                                      </p:cBhvr>
                                    </p:animEffect>
                                  </p:childTnLst>
                                </p:cTn>
                              </p:par>
                            </p:childTnLst>
                          </p:cTn>
                        </p:par>
                        <p:par>
                          <p:cTn id="62" fill="hold">
                            <p:stCondLst>
                              <p:cond delay="1500"/>
                            </p:stCondLst>
                            <p:childTnLst>
                              <p:par>
                                <p:cTn id="63" presetID="1" presetClass="entr" presetSubtype="0" fill="hold" grpId="0" nodeType="afterEffect">
                                  <p:stCondLst>
                                    <p:cond delay="0"/>
                                  </p:stCondLst>
                                  <p:childTnLst>
                                    <p:set>
                                      <p:cBhvr>
                                        <p:cTn id="64" dur="1" fill="hold">
                                          <p:stCondLst>
                                            <p:cond delay="99"/>
                                          </p:stCondLst>
                                        </p:cTn>
                                        <p:tgtEl>
                                          <p:spTgt spid="124"/>
                                        </p:tgtEl>
                                        <p:attrNameLst>
                                          <p:attrName>style.visibility</p:attrName>
                                        </p:attrNameLst>
                                      </p:cBhvr>
                                      <p:to>
                                        <p:strVal val="visible"/>
                                      </p:to>
                                    </p:set>
                                  </p:childTnLst>
                                </p:cTn>
                              </p:par>
                            </p:childTnLst>
                          </p:cTn>
                        </p:par>
                        <p:par>
                          <p:cTn id="65" fill="hold">
                            <p:stCondLst>
                              <p:cond delay="1600"/>
                            </p:stCondLst>
                            <p:childTnLst>
                              <p:par>
                                <p:cTn id="66" presetID="22" presetClass="entr" presetSubtype="2" fill="hold" nodeType="afterEffect">
                                  <p:stCondLst>
                                    <p:cond delay="0"/>
                                  </p:stCondLst>
                                  <p:childTnLst>
                                    <p:set>
                                      <p:cBhvr>
                                        <p:cTn id="67" dur="1" fill="hold">
                                          <p:stCondLst>
                                            <p:cond delay="0"/>
                                          </p:stCondLst>
                                        </p:cTn>
                                        <p:tgtEl>
                                          <p:spTgt spid="136"/>
                                        </p:tgtEl>
                                        <p:attrNameLst>
                                          <p:attrName>style.visibility</p:attrName>
                                        </p:attrNameLst>
                                      </p:cBhvr>
                                      <p:to>
                                        <p:strVal val="visible"/>
                                      </p:to>
                                    </p:set>
                                    <p:animEffect transition="in" filter="wipe(right)">
                                      <p:cBhvr>
                                        <p:cTn id="68" dur="100"/>
                                        <p:tgtEl>
                                          <p:spTgt spid="136"/>
                                        </p:tgtEl>
                                      </p:cBhvr>
                                    </p:animEffect>
                                  </p:childTnLst>
                                </p:cTn>
                              </p:par>
                            </p:childTnLst>
                          </p:cTn>
                        </p:par>
                        <p:par>
                          <p:cTn id="69" fill="hold">
                            <p:stCondLst>
                              <p:cond delay="1700"/>
                            </p:stCondLst>
                            <p:childTnLst>
                              <p:par>
                                <p:cTn id="70" presetID="1" presetClass="entr" presetSubtype="0" fill="hold" grpId="0" nodeType="afterEffect">
                                  <p:stCondLst>
                                    <p:cond delay="0"/>
                                  </p:stCondLst>
                                  <p:childTnLst>
                                    <p:set>
                                      <p:cBhvr>
                                        <p:cTn id="71" dur="1" fill="hold">
                                          <p:stCondLst>
                                            <p:cond delay="99"/>
                                          </p:stCondLst>
                                        </p:cTn>
                                        <p:tgtEl>
                                          <p:spTgt spid="167"/>
                                        </p:tgtEl>
                                        <p:attrNameLst>
                                          <p:attrName>style.visibility</p:attrName>
                                        </p:attrNameLst>
                                      </p:cBhvr>
                                      <p:to>
                                        <p:strVal val="visible"/>
                                      </p:to>
                                    </p:set>
                                  </p:childTnLst>
                                </p:cTn>
                              </p:par>
                            </p:childTnLst>
                          </p:cTn>
                        </p:par>
                        <p:par>
                          <p:cTn id="72" fill="hold">
                            <p:stCondLst>
                              <p:cond delay="1800"/>
                            </p:stCondLst>
                            <p:childTnLst>
                              <p:par>
                                <p:cTn id="73" presetID="22" presetClass="entr" presetSubtype="2" fill="hold" nodeType="afterEffect">
                                  <p:stCondLst>
                                    <p:cond delay="0"/>
                                  </p:stCondLst>
                                  <p:childTnLst>
                                    <p:set>
                                      <p:cBhvr>
                                        <p:cTn id="74" dur="1" fill="hold">
                                          <p:stCondLst>
                                            <p:cond delay="0"/>
                                          </p:stCondLst>
                                        </p:cTn>
                                        <p:tgtEl>
                                          <p:spTgt spid="140"/>
                                        </p:tgtEl>
                                        <p:attrNameLst>
                                          <p:attrName>style.visibility</p:attrName>
                                        </p:attrNameLst>
                                      </p:cBhvr>
                                      <p:to>
                                        <p:strVal val="visible"/>
                                      </p:to>
                                    </p:set>
                                    <p:animEffect transition="in" filter="wipe(right)">
                                      <p:cBhvr>
                                        <p:cTn id="75" dur="100"/>
                                        <p:tgtEl>
                                          <p:spTgt spid="140"/>
                                        </p:tgtEl>
                                      </p:cBhvr>
                                    </p:animEffect>
                                  </p:childTnLst>
                                </p:cTn>
                              </p:par>
                            </p:childTnLst>
                          </p:cTn>
                        </p:par>
                        <p:par>
                          <p:cTn id="76" fill="hold">
                            <p:stCondLst>
                              <p:cond delay="1900"/>
                            </p:stCondLst>
                            <p:childTnLst>
                              <p:par>
                                <p:cTn id="77" presetID="1" presetClass="entr" presetSubtype="0" fill="hold" grpId="0" nodeType="afterEffect">
                                  <p:stCondLst>
                                    <p:cond delay="0"/>
                                  </p:stCondLst>
                                  <p:childTnLst>
                                    <p:set>
                                      <p:cBhvr>
                                        <p:cTn id="78" dur="1" fill="hold">
                                          <p:stCondLst>
                                            <p:cond delay="99"/>
                                          </p:stCondLst>
                                        </p:cTn>
                                        <p:tgtEl>
                                          <p:spTgt spid="169"/>
                                        </p:tgtEl>
                                        <p:attrNameLst>
                                          <p:attrName>style.visibility</p:attrName>
                                        </p:attrNameLst>
                                      </p:cBhvr>
                                      <p:to>
                                        <p:strVal val="visible"/>
                                      </p:to>
                                    </p:set>
                                  </p:childTnLst>
                                </p:cTn>
                              </p:par>
                            </p:childTnLst>
                          </p:cTn>
                        </p:par>
                        <p:par>
                          <p:cTn id="79" fill="hold">
                            <p:stCondLst>
                              <p:cond delay="2000"/>
                            </p:stCondLst>
                            <p:childTnLst>
                              <p:par>
                                <p:cTn id="80" presetID="22" presetClass="entr" presetSubtype="8" fill="hold" nodeType="afterEffect">
                                  <p:stCondLst>
                                    <p:cond delay="0"/>
                                  </p:stCondLst>
                                  <p:childTnLst>
                                    <p:set>
                                      <p:cBhvr>
                                        <p:cTn id="81" dur="1" fill="hold">
                                          <p:stCondLst>
                                            <p:cond delay="0"/>
                                          </p:stCondLst>
                                        </p:cTn>
                                        <p:tgtEl>
                                          <p:spTgt spid="112"/>
                                        </p:tgtEl>
                                        <p:attrNameLst>
                                          <p:attrName>style.visibility</p:attrName>
                                        </p:attrNameLst>
                                      </p:cBhvr>
                                      <p:to>
                                        <p:strVal val="visible"/>
                                      </p:to>
                                    </p:set>
                                    <p:animEffect transition="in" filter="wipe(left)">
                                      <p:cBhvr>
                                        <p:cTn id="82" dur="100"/>
                                        <p:tgtEl>
                                          <p:spTgt spid="112"/>
                                        </p:tgtEl>
                                      </p:cBhvr>
                                    </p:animEffect>
                                  </p:childTnLst>
                                </p:cTn>
                              </p:par>
                            </p:childTnLst>
                          </p:cTn>
                        </p:par>
                        <p:par>
                          <p:cTn id="83" fill="hold">
                            <p:stCondLst>
                              <p:cond delay="2100"/>
                            </p:stCondLst>
                            <p:childTnLst>
                              <p:par>
                                <p:cTn id="84" presetID="1" presetClass="entr" presetSubtype="0" fill="hold" grpId="0" nodeType="afterEffect">
                                  <p:stCondLst>
                                    <p:cond delay="0"/>
                                  </p:stCondLst>
                                  <p:childTnLst>
                                    <p:set>
                                      <p:cBhvr>
                                        <p:cTn id="85" dur="1" fill="hold">
                                          <p:stCondLst>
                                            <p:cond delay="99"/>
                                          </p:stCondLst>
                                        </p:cTn>
                                        <p:tgtEl>
                                          <p:spTgt spid="111"/>
                                        </p:tgtEl>
                                        <p:attrNameLst>
                                          <p:attrName>style.visibility</p:attrName>
                                        </p:attrNameLst>
                                      </p:cBhvr>
                                      <p:to>
                                        <p:strVal val="visible"/>
                                      </p:to>
                                    </p:set>
                                  </p:childTnLst>
                                </p:cTn>
                              </p:par>
                            </p:childTnLst>
                          </p:cTn>
                        </p:par>
                        <p:par>
                          <p:cTn id="86" fill="hold">
                            <p:stCondLst>
                              <p:cond delay="2200"/>
                            </p:stCondLst>
                            <p:childTnLst>
                              <p:par>
                                <p:cTn id="87" presetID="22" presetClass="entr" presetSubtype="1" fill="hold" grpId="0" nodeType="afterEffect">
                                  <p:stCondLst>
                                    <p:cond delay="0"/>
                                  </p:stCondLst>
                                  <p:childTnLst>
                                    <p:set>
                                      <p:cBhvr>
                                        <p:cTn id="88" dur="1" fill="hold">
                                          <p:stCondLst>
                                            <p:cond delay="0"/>
                                          </p:stCondLst>
                                        </p:cTn>
                                        <p:tgtEl>
                                          <p:spTgt spid="4"/>
                                        </p:tgtEl>
                                        <p:attrNameLst>
                                          <p:attrName>style.visibility</p:attrName>
                                        </p:attrNameLst>
                                      </p:cBhvr>
                                      <p:to>
                                        <p:strVal val="visible"/>
                                      </p:to>
                                    </p:set>
                                    <p:animEffect transition="in" filter="wipe(up)">
                                      <p:cBhvr>
                                        <p:cTn id="89" dur="100"/>
                                        <p:tgtEl>
                                          <p:spTgt spid="4"/>
                                        </p:tgtEl>
                                      </p:cBhvr>
                                    </p:animEffect>
                                  </p:childTnLst>
                                </p:cTn>
                              </p:par>
                            </p:childTnLst>
                          </p:cTn>
                        </p:par>
                        <p:par>
                          <p:cTn id="90" fill="hold">
                            <p:stCondLst>
                              <p:cond delay="2300"/>
                            </p:stCondLst>
                            <p:childTnLst>
                              <p:par>
                                <p:cTn id="91" presetID="10" presetClass="entr" presetSubtype="0" fill="hold" grpId="0" nodeType="afterEffect">
                                  <p:stCondLst>
                                    <p:cond delay="0"/>
                                  </p:stCondLst>
                                  <p:childTnLst>
                                    <p:set>
                                      <p:cBhvr>
                                        <p:cTn id="92" dur="1" fill="hold">
                                          <p:stCondLst>
                                            <p:cond delay="0"/>
                                          </p:stCondLst>
                                        </p:cTn>
                                        <p:tgtEl>
                                          <p:spTgt spid="173">
                                            <p:txEl>
                                              <p:pRg st="0" end="0"/>
                                            </p:txEl>
                                          </p:spTgt>
                                        </p:tgtEl>
                                        <p:attrNameLst>
                                          <p:attrName>style.visibility</p:attrName>
                                        </p:attrNameLst>
                                      </p:cBhvr>
                                      <p:to>
                                        <p:strVal val="visible"/>
                                      </p:to>
                                    </p:set>
                                    <p:animEffect transition="in" filter="fade">
                                      <p:cBhvr>
                                        <p:cTn id="93" dur="100"/>
                                        <p:tgtEl>
                                          <p:spTgt spid="173">
                                            <p:txEl>
                                              <p:pRg st="0" end="0"/>
                                            </p:txEl>
                                          </p:spTgt>
                                        </p:tgtEl>
                                      </p:cBhvr>
                                    </p:animEffect>
                                  </p:childTnLst>
                                </p:cTn>
                              </p:par>
                            </p:childTnLst>
                          </p:cTn>
                        </p:par>
                        <p:par>
                          <p:cTn id="94" fill="hold">
                            <p:stCondLst>
                              <p:cond delay="2400"/>
                            </p:stCondLst>
                            <p:childTnLst>
                              <p:par>
                                <p:cTn id="95" presetID="10" presetClass="entr" presetSubtype="0" fill="hold" grpId="0" nodeType="afterEffect">
                                  <p:stCondLst>
                                    <p:cond delay="0"/>
                                  </p:stCondLst>
                                  <p:childTnLst>
                                    <p:set>
                                      <p:cBhvr>
                                        <p:cTn id="96" dur="1" fill="hold">
                                          <p:stCondLst>
                                            <p:cond delay="0"/>
                                          </p:stCondLst>
                                        </p:cTn>
                                        <p:tgtEl>
                                          <p:spTgt spid="173">
                                            <p:txEl>
                                              <p:pRg st="1" end="1"/>
                                            </p:txEl>
                                          </p:spTgt>
                                        </p:tgtEl>
                                        <p:attrNameLst>
                                          <p:attrName>style.visibility</p:attrName>
                                        </p:attrNameLst>
                                      </p:cBhvr>
                                      <p:to>
                                        <p:strVal val="visible"/>
                                      </p:to>
                                    </p:set>
                                    <p:animEffect transition="in" filter="fade">
                                      <p:cBhvr>
                                        <p:cTn id="97" dur="100"/>
                                        <p:tgtEl>
                                          <p:spTgt spid="173">
                                            <p:txEl>
                                              <p:pRg st="1" end="1"/>
                                            </p:txEl>
                                          </p:spTgt>
                                        </p:tgtEl>
                                      </p:cBhvr>
                                    </p:animEffect>
                                  </p:childTnLst>
                                </p:cTn>
                              </p:par>
                            </p:childTnLst>
                          </p:cTn>
                        </p:par>
                        <p:par>
                          <p:cTn id="98" fill="hold">
                            <p:stCondLst>
                              <p:cond delay="2500"/>
                            </p:stCondLst>
                            <p:childTnLst>
                              <p:par>
                                <p:cTn id="99" presetID="10" presetClass="entr" presetSubtype="0" fill="hold" grpId="0" nodeType="afterEffect">
                                  <p:stCondLst>
                                    <p:cond delay="0"/>
                                  </p:stCondLst>
                                  <p:childTnLst>
                                    <p:set>
                                      <p:cBhvr>
                                        <p:cTn id="100" dur="1" fill="hold">
                                          <p:stCondLst>
                                            <p:cond delay="0"/>
                                          </p:stCondLst>
                                        </p:cTn>
                                        <p:tgtEl>
                                          <p:spTgt spid="173">
                                            <p:txEl>
                                              <p:pRg st="2" end="2"/>
                                            </p:txEl>
                                          </p:spTgt>
                                        </p:tgtEl>
                                        <p:attrNameLst>
                                          <p:attrName>style.visibility</p:attrName>
                                        </p:attrNameLst>
                                      </p:cBhvr>
                                      <p:to>
                                        <p:strVal val="visible"/>
                                      </p:to>
                                    </p:set>
                                    <p:animEffect transition="in" filter="fade">
                                      <p:cBhvr>
                                        <p:cTn id="101" dur="100"/>
                                        <p:tgtEl>
                                          <p:spTgt spid="173">
                                            <p:txEl>
                                              <p:pRg st="2" end="2"/>
                                            </p:txEl>
                                          </p:spTgt>
                                        </p:tgtEl>
                                      </p:cBhvr>
                                    </p:animEffect>
                                  </p:childTnLst>
                                </p:cTn>
                              </p:par>
                            </p:childTnLst>
                          </p:cTn>
                        </p:par>
                        <p:par>
                          <p:cTn id="102" fill="hold">
                            <p:stCondLst>
                              <p:cond delay="2600"/>
                            </p:stCondLst>
                            <p:childTnLst>
                              <p:par>
                                <p:cTn id="103" presetID="10" presetClass="entr" presetSubtype="0" fill="hold" grpId="0" nodeType="afterEffect">
                                  <p:stCondLst>
                                    <p:cond delay="0"/>
                                  </p:stCondLst>
                                  <p:childTnLst>
                                    <p:set>
                                      <p:cBhvr>
                                        <p:cTn id="104" dur="1" fill="hold">
                                          <p:stCondLst>
                                            <p:cond delay="0"/>
                                          </p:stCondLst>
                                        </p:cTn>
                                        <p:tgtEl>
                                          <p:spTgt spid="173">
                                            <p:txEl>
                                              <p:pRg st="3" end="3"/>
                                            </p:txEl>
                                          </p:spTgt>
                                        </p:tgtEl>
                                        <p:attrNameLst>
                                          <p:attrName>style.visibility</p:attrName>
                                        </p:attrNameLst>
                                      </p:cBhvr>
                                      <p:to>
                                        <p:strVal val="visible"/>
                                      </p:to>
                                    </p:set>
                                    <p:animEffect transition="in" filter="fade">
                                      <p:cBhvr>
                                        <p:cTn id="105" dur="100"/>
                                        <p:tgtEl>
                                          <p:spTgt spid="173">
                                            <p:txEl>
                                              <p:pRg st="3" end="3"/>
                                            </p:txEl>
                                          </p:spTgt>
                                        </p:tgtEl>
                                      </p:cBhvr>
                                    </p:animEffect>
                                  </p:childTnLst>
                                </p:cTn>
                              </p:par>
                            </p:childTnLst>
                          </p:cTn>
                        </p:par>
                        <p:par>
                          <p:cTn id="106" fill="hold">
                            <p:stCondLst>
                              <p:cond delay="2700"/>
                            </p:stCondLst>
                            <p:childTnLst>
                              <p:par>
                                <p:cTn id="107" presetID="10" presetClass="entr" presetSubtype="0" fill="hold" grpId="0" nodeType="afterEffect">
                                  <p:stCondLst>
                                    <p:cond delay="0"/>
                                  </p:stCondLst>
                                  <p:childTnLst>
                                    <p:set>
                                      <p:cBhvr>
                                        <p:cTn id="108" dur="1" fill="hold">
                                          <p:stCondLst>
                                            <p:cond delay="0"/>
                                          </p:stCondLst>
                                        </p:cTn>
                                        <p:tgtEl>
                                          <p:spTgt spid="173">
                                            <p:txEl>
                                              <p:pRg st="4" end="4"/>
                                            </p:txEl>
                                          </p:spTgt>
                                        </p:tgtEl>
                                        <p:attrNameLst>
                                          <p:attrName>style.visibility</p:attrName>
                                        </p:attrNameLst>
                                      </p:cBhvr>
                                      <p:to>
                                        <p:strVal val="visible"/>
                                      </p:to>
                                    </p:set>
                                    <p:animEffect transition="in" filter="fade">
                                      <p:cBhvr>
                                        <p:cTn id="109" dur="100"/>
                                        <p:tgtEl>
                                          <p:spTgt spid="173">
                                            <p:txEl>
                                              <p:pRg st="4" end="4"/>
                                            </p:txEl>
                                          </p:spTgt>
                                        </p:tgtEl>
                                      </p:cBhvr>
                                    </p:animEffect>
                                  </p:childTnLst>
                                </p:cTn>
                              </p:par>
                            </p:childTnLst>
                          </p:cTn>
                        </p:par>
                        <p:par>
                          <p:cTn id="110" fill="hold">
                            <p:stCondLst>
                              <p:cond delay="2800"/>
                            </p:stCondLst>
                            <p:childTnLst>
                              <p:par>
                                <p:cTn id="111" presetID="10" presetClass="entr" presetSubtype="0" fill="hold" grpId="0" nodeType="afterEffect">
                                  <p:stCondLst>
                                    <p:cond delay="0"/>
                                  </p:stCondLst>
                                  <p:childTnLst>
                                    <p:set>
                                      <p:cBhvr>
                                        <p:cTn id="112" dur="1" fill="hold">
                                          <p:stCondLst>
                                            <p:cond delay="0"/>
                                          </p:stCondLst>
                                        </p:cTn>
                                        <p:tgtEl>
                                          <p:spTgt spid="173">
                                            <p:txEl>
                                              <p:pRg st="5" end="5"/>
                                            </p:txEl>
                                          </p:spTgt>
                                        </p:tgtEl>
                                        <p:attrNameLst>
                                          <p:attrName>style.visibility</p:attrName>
                                        </p:attrNameLst>
                                      </p:cBhvr>
                                      <p:to>
                                        <p:strVal val="visible"/>
                                      </p:to>
                                    </p:set>
                                    <p:animEffect transition="in" filter="fade">
                                      <p:cBhvr>
                                        <p:cTn id="113" dur="100"/>
                                        <p:tgtEl>
                                          <p:spTgt spid="17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67" grpId="0"/>
      <p:bldP spid="169" grpId="0"/>
      <p:bldP spid="170" grpId="0"/>
      <p:bldP spid="173" grpId="0" build="p" advAuto="0"/>
      <p:bldP spid="174" grpId="0" animBg="1"/>
      <p:bldP spid="171" grpId="0"/>
      <p:bldP spid="117" grpId="0" animBg="1"/>
      <p:bldP spid="124" grpId="0"/>
      <p:bldP spid="111"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0D1B745-2E81-4737-80C0-D4ADC884CA7D}"/>
              </a:ext>
            </a:extLst>
          </p:cNvPr>
          <p:cNvSpPr/>
          <p:nvPr/>
        </p:nvSpPr>
        <p:spPr bwMode="auto">
          <a:xfrm>
            <a:off x="0" y="7771"/>
            <a:ext cx="12436475" cy="6837910"/>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78" name="Oval 177"/>
          <p:cNvSpPr/>
          <p:nvPr/>
        </p:nvSpPr>
        <p:spPr bwMode="auto">
          <a:xfrm flipH="1">
            <a:off x="761224" y="1410134"/>
            <a:ext cx="8477254" cy="4845050"/>
          </a:xfrm>
          <a:prstGeom prst="ellipse">
            <a:avLst/>
          </a:prstGeom>
          <a:noFill/>
          <a:ln w="25400">
            <a:solidFill>
              <a:schemeClr val="bg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1" rIns="0" bIns="46631" numCol="1" rtlCol="0" anchor="ctr" anchorCtr="0" compatLnSpc="1">
            <a:prstTxWarp prst="textNoShape">
              <a:avLst/>
            </a:prstTxWarp>
          </a:bodyPr>
          <a:lstStyle/>
          <a:p>
            <a:pPr marL="0" marR="0" lvl="0" indent="0" algn="ctr" defTabSz="93237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79" name="Oval 178"/>
          <p:cNvSpPr>
            <a:spLocks noChangeAspect="1"/>
          </p:cNvSpPr>
          <p:nvPr/>
        </p:nvSpPr>
        <p:spPr bwMode="auto">
          <a:xfrm flipH="1">
            <a:off x="1191650" y="2229293"/>
            <a:ext cx="4470258" cy="3097392"/>
          </a:xfrm>
          <a:prstGeom prst="ellipse">
            <a:avLst/>
          </a:prstGeom>
          <a:solidFill>
            <a:schemeClr val="tx1"/>
          </a:solidFill>
          <a:ln w="25400">
            <a:solidFill>
              <a:schemeClr val="bg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1" rIns="0" bIns="46631" numCol="1" rtlCol="0" anchor="ctr" anchorCtr="0" compatLnSpc="1">
            <a:prstTxWarp prst="textNoShape">
              <a:avLst/>
            </a:prstTxWarp>
          </a:bodyPr>
          <a:lstStyle/>
          <a:p>
            <a:pPr marL="0" marR="0" lvl="0" indent="0" algn="ctr" defTabSz="93237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80" name="Oval 179"/>
          <p:cNvSpPr>
            <a:spLocks noChangeAspect="1"/>
          </p:cNvSpPr>
          <p:nvPr/>
        </p:nvSpPr>
        <p:spPr bwMode="auto">
          <a:xfrm flipH="1">
            <a:off x="1331358" y="2535709"/>
            <a:ext cx="3290670" cy="2477914"/>
          </a:xfrm>
          <a:prstGeom prst="ellipse">
            <a:avLst/>
          </a:prstGeom>
          <a:noFill/>
          <a:ln w="25400">
            <a:solidFill>
              <a:schemeClr val="bg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1" rIns="0" bIns="46631" numCol="1" rtlCol="0" anchor="ctr" anchorCtr="0" compatLnSpc="1">
            <a:prstTxWarp prst="textNoShape">
              <a:avLst/>
            </a:prstTxWarp>
          </a:bodyPr>
          <a:lstStyle/>
          <a:p>
            <a:pPr marL="0" marR="0" lvl="0" indent="0" algn="ctr" defTabSz="93237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81" name="TextBox 180"/>
          <p:cNvSpPr txBox="1"/>
          <p:nvPr/>
        </p:nvSpPr>
        <p:spPr>
          <a:xfrm flipH="1">
            <a:off x="3911989" y="3308483"/>
            <a:ext cx="1218684" cy="926369"/>
          </a:xfrm>
          <a:prstGeom prst="rect">
            <a:avLst/>
          </a:prstGeom>
          <a:solidFill>
            <a:schemeClr val="tx1"/>
          </a:solidFill>
          <a:ln>
            <a:noFill/>
          </a:ln>
        </p:spPr>
        <p:txBody>
          <a:bodyPr wrap="none" lIns="182857" tIns="146285" rIns="182857" bIns="146285" rtlCol="0">
            <a:spAutoFit/>
          </a:bodyPr>
          <a:lstStyle>
            <a:defPPr>
              <a:defRPr lang="en-US"/>
            </a:defPPr>
            <a:lvl1pPr algn="ctr">
              <a:lnSpc>
                <a:spcPct val="90000"/>
              </a:lnSpc>
              <a:spcAft>
                <a:spcPts val="600"/>
              </a:spcAft>
              <a:defRPr sz="2000" b="1">
                <a:solidFill>
                  <a:schemeClr val="accent1"/>
                </a:solidFill>
              </a:defRPr>
            </a:lvl1p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0078D7"/>
                </a:solidFill>
                <a:effectLst/>
                <a:uLnTx/>
                <a:uFillTx/>
                <a:latin typeface="Segoe UI Semilight"/>
                <a:ea typeface="+mn-ea"/>
                <a:cs typeface="+mn-cs"/>
              </a:rPr>
              <a:t>VM</a:t>
            </a:r>
          </a:p>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0078D7"/>
                </a:solidFill>
                <a:effectLst/>
                <a:uLnTx/>
                <a:uFillTx/>
                <a:latin typeface="Segoe UI Semilight"/>
                <a:ea typeface="+mn-ea"/>
                <a:cs typeface="+mn-cs"/>
              </a:rPr>
              <a:t>Firewall</a:t>
            </a:r>
          </a:p>
        </p:txBody>
      </p:sp>
      <p:sp>
        <p:nvSpPr>
          <p:cNvPr id="182" name="Oval 181"/>
          <p:cNvSpPr>
            <a:spLocks noChangeAspect="1"/>
          </p:cNvSpPr>
          <p:nvPr/>
        </p:nvSpPr>
        <p:spPr bwMode="auto">
          <a:xfrm flipH="1">
            <a:off x="1614302" y="2952761"/>
            <a:ext cx="2387376" cy="1486748"/>
          </a:xfrm>
          <a:prstGeom prst="ellipse">
            <a:avLst/>
          </a:prstGeom>
          <a:solidFill>
            <a:srgbClr val="0070C0"/>
          </a:solidFill>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0" tIns="46631" rIns="0" bIns="46631" numCol="1" rtlCol="0" anchor="ctr" anchorCtr="0" compatLnSpc="1">
            <a:prstTxWarp prst="textNoShape">
              <a:avLst/>
            </a:prstTxWarp>
          </a:bodyPr>
          <a:lstStyle/>
          <a:p>
            <a:pPr marL="0" marR="0" lvl="0" indent="0" algn="ctr" defTabSz="93237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83" name="TextBox 182"/>
          <p:cNvSpPr txBox="1"/>
          <p:nvPr/>
        </p:nvSpPr>
        <p:spPr>
          <a:xfrm flipH="1">
            <a:off x="1396642" y="3282021"/>
            <a:ext cx="2777502" cy="926369"/>
          </a:xfrm>
          <a:prstGeom prst="rect">
            <a:avLst/>
          </a:prstGeom>
          <a:noFill/>
        </p:spPr>
        <p:txBody>
          <a:bodyPr wrap="square" lIns="182857" tIns="146285" rIns="182857" bIns="146285"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light"/>
                <a:ea typeface="+mn-ea"/>
                <a:cs typeface="+mn-cs"/>
              </a:rPr>
              <a:t>Azure </a:t>
            </a:r>
          </a:p>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light"/>
                <a:ea typeface="+mn-ea"/>
                <a:cs typeface="+mn-cs"/>
              </a:rPr>
              <a:t>Deployments</a:t>
            </a:r>
          </a:p>
        </p:txBody>
      </p:sp>
      <p:sp>
        <p:nvSpPr>
          <p:cNvPr id="184" name="Oval 183"/>
          <p:cNvSpPr/>
          <p:nvPr/>
        </p:nvSpPr>
        <p:spPr bwMode="auto">
          <a:xfrm flipH="1">
            <a:off x="938864" y="1663740"/>
            <a:ext cx="7112164" cy="4305300"/>
          </a:xfrm>
          <a:prstGeom prst="ellipse">
            <a:avLst/>
          </a:prstGeom>
          <a:noFill/>
          <a:ln w="25400">
            <a:solidFill>
              <a:schemeClr val="bg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1" rIns="0" bIns="46631" numCol="1" rtlCol="0" anchor="ctr" anchorCtr="0" compatLnSpc="1">
            <a:prstTxWarp prst="textNoShape">
              <a:avLst/>
            </a:prstTxWarp>
          </a:bodyPr>
          <a:lstStyle/>
          <a:p>
            <a:pPr marL="0" marR="0" lvl="0" indent="0" algn="ctr" defTabSz="93237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85" name="TextBox 184"/>
          <p:cNvSpPr txBox="1"/>
          <p:nvPr/>
        </p:nvSpPr>
        <p:spPr>
          <a:xfrm flipH="1">
            <a:off x="7486434" y="3530177"/>
            <a:ext cx="1373743" cy="572426"/>
          </a:xfrm>
          <a:prstGeom prst="rect">
            <a:avLst/>
          </a:prstGeom>
          <a:solidFill>
            <a:schemeClr val="tx1"/>
          </a:solidFill>
          <a:ln>
            <a:noFill/>
          </a:ln>
        </p:spPr>
        <p:txBody>
          <a:bodyPr wrap="square" lIns="182857" tIns="146285" rIns="182857" bIns="146285"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solidFill>
                  <a:srgbClr val="0078D7"/>
                </a:solidFill>
                <a:effectLst/>
                <a:uLnTx/>
                <a:uFillTx/>
                <a:latin typeface="Segoe UI Semilight"/>
                <a:ea typeface="+mn-ea"/>
                <a:cs typeface="+mn-cs"/>
              </a:rPr>
              <a:t>LB/NAT</a:t>
            </a:r>
          </a:p>
        </p:txBody>
      </p:sp>
      <p:sp>
        <p:nvSpPr>
          <p:cNvPr id="186" name="TextBox 185"/>
          <p:cNvSpPr txBox="1"/>
          <p:nvPr/>
        </p:nvSpPr>
        <p:spPr>
          <a:xfrm flipH="1">
            <a:off x="8781835" y="3520634"/>
            <a:ext cx="1048960" cy="572426"/>
          </a:xfrm>
          <a:prstGeom prst="rect">
            <a:avLst/>
          </a:prstGeom>
          <a:solidFill>
            <a:schemeClr val="tx1"/>
          </a:solidFill>
          <a:ln>
            <a:noFill/>
          </a:ln>
        </p:spPr>
        <p:txBody>
          <a:bodyPr wrap="none" lIns="182857" tIns="146285" rIns="182857" bIns="146285"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0078D7"/>
                </a:solidFill>
                <a:effectLst/>
                <a:uLnTx/>
                <a:uFillTx/>
                <a:latin typeface="Segoe UI Semilight"/>
                <a:ea typeface="+mn-ea"/>
                <a:cs typeface="+mn-cs"/>
              </a:rPr>
              <a:t>DDoS</a:t>
            </a:r>
          </a:p>
        </p:txBody>
      </p:sp>
      <p:sp>
        <p:nvSpPr>
          <p:cNvPr id="187" name="Oval 186"/>
          <p:cNvSpPr>
            <a:spLocks noChangeAspect="1"/>
          </p:cNvSpPr>
          <p:nvPr/>
        </p:nvSpPr>
        <p:spPr bwMode="auto">
          <a:xfrm flipH="1">
            <a:off x="1061142" y="1987984"/>
            <a:ext cx="5694485" cy="3625850"/>
          </a:xfrm>
          <a:prstGeom prst="ellipse">
            <a:avLst/>
          </a:prstGeom>
          <a:noFill/>
          <a:ln w="25400">
            <a:solidFill>
              <a:schemeClr val="bg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1" rIns="0" bIns="46631" numCol="1" rtlCol="0" anchor="ctr" anchorCtr="0" compatLnSpc="1">
            <a:prstTxWarp prst="textNoShape">
              <a:avLst/>
            </a:prstTxWarp>
          </a:bodyPr>
          <a:lstStyle/>
          <a:p>
            <a:pPr marL="0" marR="0" lvl="0" indent="0" algn="ctr" defTabSz="93237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88" name="TextBox 187"/>
          <p:cNvSpPr txBox="1"/>
          <p:nvPr/>
        </p:nvSpPr>
        <p:spPr>
          <a:xfrm flipH="1">
            <a:off x="6094412" y="3530177"/>
            <a:ext cx="1640383" cy="572426"/>
          </a:xfrm>
          <a:prstGeom prst="rect">
            <a:avLst/>
          </a:prstGeom>
          <a:solidFill>
            <a:schemeClr val="tx1"/>
          </a:solidFill>
          <a:ln>
            <a:noFill/>
          </a:ln>
        </p:spPr>
        <p:txBody>
          <a:bodyPr wrap="square" lIns="182857" tIns="146285" rIns="182857" bIns="146285"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0078D7"/>
                </a:solidFill>
                <a:effectLst/>
                <a:uLnTx/>
                <a:uFillTx/>
                <a:latin typeface="Segoe UI Semilight"/>
                <a:ea typeface="+mn-ea"/>
                <a:cs typeface="+mn-cs"/>
              </a:rPr>
              <a:t>NVA/WAF</a:t>
            </a:r>
          </a:p>
        </p:txBody>
      </p:sp>
      <p:grpSp>
        <p:nvGrpSpPr>
          <p:cNvPr id="189" name="Group 8"/>
          <p:cNvGrpSpPr/>
          <p:nvPr/>
        </p:nvGrpSpPr>
        <p:grpSpPr>
          <a:xfrm>
            <a:off x="10673340" y="3054282"/>
            <a:ext cx="1283706" cy="1283706"/>
            <a:chOff x="1794197" y="2630947"/>
            <a:chExt cx="1117050" cy="1117050"/>
          </a:xfrm>
        </p:grpSpPr>
        <p:sp>
          <p:nvSpPr>
            <p:cNvPr id="190" name="Oval 15"/>
            <p:cNvSpPr/>
            <p:nvPr/>
          </p:nvSpPr>
          <p:spPr bwMode="auto">
            <a:xfrm>
              <a:off x="1794197" y="2630947"/>
              <a:ext cx="1117050" cy="1117050"/>
            </a:xfrm>
            <a:prstGeom prst="ellipse">
              <a:avLst/>
            </a:prstGeom>
            <a:pattFill prst="ltUpDiag">
              <a:fgClr>
                <a:srgbClr val="CDCDCD"/>
              </a:fgClr>
              <a:bgClr>
                <a:srgbClr val="FFFFFF"/>
              </a:bgClr>
            </a:pattFill>
            <a:ln w="57150" cap="flat" cmpd="sng" algn="ctr">
              <a:solidFill>
                <a:schemeClr val="accent4"/>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14099"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50" normalizeH="0" baseline="0" noProof="0">
                <a:ln>
                  <a:noFill/>
                </a:ln>
                <a:gradFill>
                  <a:gsLst>
                    <a:gs pos="36283">
                      <a:srgbClr val="505050"/>
                    </a:gs>
                    <a:gs pos="28000">
                      <a:srgbClr val="505050"/>
                    </a:gs>
                  </a:gsLst>
                  <a:lin ang="5400000" scaled="0"/>
                </a:gradFill>
                <a:effectLst/>
                <a:uLnTx/>
                <a:uFillTx/>
                <a:latin typeface="Calibri"/>
                <a:ea typeface="+mn-ea"/>
                <a:cs typeface="+mn-cs"/>
              </a:endParaRPr>
            </a:p>
          </p:txBody>
        </p:sp>
        <p:sp>
          <p:nvSpPr>
            <p:cNvPr id="191" name="Freeform 16"/>
            <p:cNvSpPr>
              <a:spLocks noChangeAspect="1" noEditPoints="1"/>
            </p:cNvSpPr>
            <p:nvPr/>
          </p:nvSpPr>
          <p:spPr bwMode="auto">
            <a:xfrm>
              <a:off x="2100840" y="2859206"/>
              <a:ext cx="514350" cy="386305"/>
            </a:xfrm>
            <a:custGeom>
              <a:avLst/>
              <a:gdLst>
                <a:gd name="T0" fmla="*/ 224 w 400"/>
                <a:gd name="T1" fmla="*/ 276 h 300"/>
                <a:gd name="T2" fmla="*/ 200 w 400"/>
                <a:gd name="T3" fmla="*/ 300 h 300"/>
                <a:gd name="T4" fmla="*/ 176 w 400"/>
                <a:gd name="T5" fmla="*/ 276 h 300"/>
                <a:gd name="T6" fmla="*/ 200 w 400"/>
                <a:gd name="T7" fmla="*/ 252 h 300"/>
                <a:gd name="T8" fmla="*/ 224 w 400"/>
                <a:gd name="T9" fmla="*/ 276 h 300"/>
                <a:gd name="T10" fmla="*/ 122 w 400"/>
                <a:gd name="T11" fmla="*/ 205 h 300"/>
                <a:gd name="T12" fmla="*/ 156 w 400"/>
                <a:gd name="T13" fmla="*/ 239 h 300"/>
                <a:gd name="T14" fmla="*/ 200 w 400"/>
                <a:gd name="T15" fmla="*/ 221 h 300"/>
                <a:gd name="T16" fmla="*/ 244 w 400"/>
                <a:gd name="T17" fmla="*/ 239 h 300"/>
                <a:gd name="T18" fmla="*/ 278 w 400"/>
                <a:gd name="T19" fmla="*/ 205 h 300"/>
                <a:gd name="T20" fmla="*/ 200 w 400"/>
                <a:gd name="T21" fmla="*/ 173 h 300"/>
                <a:gd name="T22" fmla="*/ 122 w 400"/>
                <a:gd name="T23" fmla="*/ 205 h 300"/>
                <a:gd name="T24" fmla="*/ 61 w 400"/>
                <a:gd name="T25" fmla="*/ 144 h 300"/>
                <a:gd name="T26" fmla="*/ 95 w 400"/>
                <a:gd name="T27" fmla="*/ 178 h 300"/>
                <a:gd name="T28" fmla="*/ 200 w 400"/>
                <a:gd name="T29" fmla="*/ 134 h 300"/>
                <a:gd name="T30" fmla="*/ 305 w 400"/>
                <a:gd name="T31" fmla="*/ 178 h 300"/>
                <a:gd name="T32" fmla="*/ 339 w 400"/>
                <a:gd name="T33" fmla="*/ 144 h 300"/>
                <a:gd name="T34" fmla="*/ 200 w 400"/>
                <a:gd name="T35" fmla="*/ 86 h 300"/>
                <a:gd name="T36" fmla="*/ 61 w 400"/>
                <a:gd name="T37" fmla="*/ 144 h 300"/>
                <a:gd name="T38" fmla="*/ 200 w 400"/>
                <a:gd name="T39" fmla="*/ 48 h 300"/>
                <a:gd name="T40" fmla="*/ 366 w 400"/>
                <a:gd name="T41" fmla="*/ 117 h 300"/>
                <a:gd name="T42" fmla="*/ 400 w 400"/>
                <a:gd name="T43" fmla="*/ 83 h 300"/>
                <a:gd name="T44" fmla="*/ 200 w 400"/>
                <a:gd name="T45" fmla="*/ 0 h 300"/>
                <a:gd name="T46" fmla="*/ 0 w 400"/>
                <a:gd name="T47" fmla="*/ 83 h 300"/>
                <a:gd name="T48" fmla="*/ 34 w 400"/>
                <a:gd name="T49" fmla="*/ 117 h 300"/>
                <a:gd name="T50" fmla="*/ 200 w 400"/>
                <a:gd name="T51" fmla="*/ 48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00" h="300">
                  <a:moveTo>
                    <a:pt x="224" y="276"/>
                  </a:moveTo>
                  <a:cubicBezTo>
                    <a:pt x="224" y="289"/>
                    <a:pt x="213" y="300"/>
                    <a:pt x="200" y="300"/>
                  </a:cubicBezTo>
                  <a:cubicBezTo>
                    <a:pt x="187" y="300"/>
                    <a:pt x="176" y="289"/>
                    <a:pt x="176" y="276"/>
                  </a:cubicBezTo>
                  <a:cubicBezTo>
                    <a:pt x="176" y="263"/>
                    <a:pt x="187" y="252"/>
                    <a:pt x="200" y="252"/>
                  </a:cubicBezTo>
                  <a:cubicBezTo>
                    <a:pt x="213" y="252"/>
                    <a:pt x="224" y="263"/>
                    <a:pt x="224" y="276"/>
                  </a:cubicBezTo>
                  <a:close/>
                  <a:moveTo>
                    <a:pt x="122" y="205"/>
                  </a:moveTo>
                  <a:cubicBezTo>
                    <a:pt x="156" y="239"/>
                    <a:pt x="156" y="239"/>
                    <a:pt x="156" y="239"/>
                  </a:cubicBezTo>
                  <a:cubicBezTo>
                    <a:pt x="167" y="228"/>
                    <a:pt x="183" y="221"/>
                    <a:pt x="200" y="221"/>
                  </a:cubicBezTo>
                  <a:cubicBezTo>
                    <a:pt x="217" y="221"/>
                    <a:pt x="233" y="228"/>
                    <a:pt x="244" y="239"/>
                  </a:cubicBezTo>
                  <a:cubicBezTo>
                    <a:pt x="278" y="205"/>
                    <a:pt x="278" y="205"/>
                    <a:pt x="278" y="205"/>
                  </a:cubicBezTo>
                  <a:cubicBezTo>
                    <a:pt x="258" y="185"/>
                    <a:pt x="230" y="173"/>
                    <a:pt x="200" y="173"/>
                  </a:cubicBezTo>
                  <a:cubicBezTo>
                    <a:pt x="170" y="173"/>
                    <a:pt x="142" y="185"/>
                    <a:pt x="122" y="205"/>
                  </a:cubicBezTo>
                  <a:close/>
                  <a:moveTo>
                    <a:pt x="61" y="144"/>
                  </a:moveTo>
                  <a:cubicBezTo>
                    <a:pt x="95" y="178"/>
                    <a:pt x="95" y="178"/>
                    <a:pt x="95" y="178"/>
                  </a:cubicBezTo>
                  <a:cubicBezTo>
                    <a:pt x="122" y="151"/>
                    <a:pt x="159" y="134"/>
                    <a:pt x="200" y="134"/>
                  </a:cubicBezTo>
                  <a:cubicBezTo>
                    <a:pt x="241" y="134"/>
                    <a:pt x="278" y="151"/>
                    <a:pt x="305" y="178"/>
                  </a:cubicBezTo>
                  <a:cubicBezTo>
                    <a:pt x="339" y="144"/>
                    <a:pt x="339" y="144"/>
                    <a:pt x="339" y="144"/>
                  </a:cubicBezTo>
                  <a:cubicBezTo>
                    <a:pt x="303" y="109"/>
                    <a:pt x="254" y="86"/>
                    <a:pt x="200" y="86"/>
                  </a:cubicBezTo>
                  <a:cubicBezTo>
                    <a:pt x="146" y="86"/>
                    <a:pt x="97" y="109"/>
                    <a:pt x="61" y="144"/>
                  </a:cubicBezTo>
                  <a:close/>
                  <a:moveTo>
                    <a:pt x="200" y="48"/>
                  </a:moveTo>
                  <a:cubicBezTo>
                    <a:pt x="265" y="48"/>
                    <a:pt x="324" y="74"/>
                    <a:pt x="366" y="117"/>
                  </a:cubicBezTo>
                  <a:cubicBezTo>
                    <a:pt x="400" y="83"/>
                    <a:pt x="400" y="83"/>
                    <a:pt x="400" y="83"/>
                  </a:cubicBezTo>
                  <a:cubicBezTo>
                    <a:pt x="349" y="32"/>
                    <a:pt x="278" y="0"/>
                    <a:pt x="200" y="0"/>
                  </a:cubicBezTo>
                  <a:cubicBezTo>
                    <a:pt x="122" y="0"/>
                    <a:pt x="51" y="32"/>
                    <a:pt x="0" y="83"/>
                  </a:cubicBezTo>
                  <a:cubicBezTo>
                    <a:pt x="34" y="117"/>
                    <a:pt x="34" y="117"/>
                    <a:pt x="34" y="117"/>
                  </a:cubicBezTo>
                  <a:cubicBezTo>
                    <a:pt x="76" y="74"/>
                    <a:pt x="135" y="48"/>
                    <a:pt x="200" y="48"/>
                  </a:cubicBezTo>
                  <a:close/>
                </a:path>
              </a:pathLst>
            </a:custGeom>
            <a:solidFill>
              <a:schemeClr val="bg2"/>
            </a:solidFill>
            <a:ln>
              <a:noFill/>
            </a:ln>
            <a:extLst/>
          </p:spPr>
          <p:txBody>
            <a:bodyPr vert="horz" wrap="square" lIns="91440" tIns="45720" rIns="91440" bIns="45720" numCol="1" anchor="t" anchorCtr="0" compatLnSpc="1">
              <a:prstTxWarp prst="textNoShape">
                <a:avLst/>
              </a:prstTxWarp>
            </a:bodyPr>
            <a:lstStyle/>
            <a:p>
              <a:pPr marL="0" marR="0" lvl="0" indent="0" algn="l" defTabSz="93250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188F"/>
                </a:solidFill>
                <a:effectLst/>
                <a:uLnTx/>
                <a:uFillTx/>
                <a:latin typeface="Calibri"/>
                <a:ea typeface="+mn-ea"/>
                <a:cs typeface="+mn-cs"/>
              </a:endParaRPr>
            </a:p>
          </p:txBody>
        </p:sp>
        <p:sp>
          <p:nvSpPr>
            <p:cNvPr id="192" name="TextBox 17"/>
            <p:cNvSpPr txBox="1"/>
            <p:nvPr/>
          </p:nvSpPr>
          <p:spPr>
            <a:xfrm>
              <a:off x="1834236" y="3146131"/>
              <a:ext cx="1036965" cy="474041"/>
            </a:xfrm>
            <a:prstGeom prst="rect">
              <a:avLst/>
            </a:prstGeom>
            <a:noFill/>
          </p:spPr>
          <p:txBody>
            <a:bodyPr wrap="none" lIns="182880" tIns="146304" rIns="182880" bIns="146304" rtlCol="0" anchor="ctr">
              <a:spAutoFit/>
            </a:bodyPr>
            <a:lstStyle/>
            <a:p>
              <a:pPr marL="0" marR="0" lvl="0" indent="0" algn="ctr" defTabSz="932503" rtl="0" eaLnBrk="1" fontAlgn="auto" latinLnBrk="0" hangingPunct="1">
                <a:lnSpc>
                  <a:spcPct val="90000"/>
                </a:lnSpc>
                <a:spcBef>
                  <a:spcPts val="0"/>
                </a:spcBef>
                <a:spcAft>
                  <a:spcPts val="0"/>
                </a:spcAft>
                <a:buClrTx/>
                <a:buSzTx/>
                <a:buFontTx/>
                <a:buNone/>
                <a:tabLst/>
                <a:defRPr/>
              </a:pPr>
              <a:r>
                <a:rPr kumimoji="0" lang="en-US" sz="1800" b="1" i="0" u="none" strike="noStrike" kern="0" cap="none" spc="-50" normalizeH="0" baseline="0" noProof="0">
                  <a:ln>
                    <a:noFill/>
                  </a:ln>
                  <a:solidFill>
                    <a:srgbClr val="0078D7"/>
                  </a:solidFill>
                  <a:effectLst/>
                  <a:uLnTx/>
                  <a:uFillTx/>
                  <a:latin typeface="Segoe UI Semilight"/>
                  <a:ea typeface="+mn-ea"/>
                  <a:cs typeface="+mn-cs"/>
                </a:rPr>
                <a:t>Internet</a:t>
              </a:r>
            </a:p>
          </p:txBody>
        </p:sp>
      </p:grpSp>
      <p:sp>
        <p:nvSpPr>
          <p:cNvPr id="193" name="Left Arrow 22"/>
          <p:cNvSpPr/>
          <p:nvPr/>
        </p:nvSpPr>
        <p:spPr bwMode="auto">
          <a:xfrm>
            <a:off x="9853190" y="3563039"/>
            <a:ext cx="716377" cy="417255"/>
          </a:xfrm>
          <a:prstGeom prst="leftArrow">
            <a:avLst/>
          </a:prstGeom>
          <a:solidFill>
            <a:srgbClr val="0070C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1" rIns="0" bIns="46631" numCol="1" rtlCol="0" anchor="ctr" anchorCtr="0" compatLnSpc="1">
            <a:prstTxWarp prst="textNoShape">
              <a:avLst/>
            </a:prstTxWarp>
          </a:bodyPr>
          <a:lstStyle/>
          <a:p>
            <a:pPr marL="0" marR="0" lvl="0" indent="0" algn="ctr" defTabSz="93237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94" name="TextBox 193"/>
          <p:cNvSpPr txBox="1"/>
          <p:nvPr/>
        </p:nvSpPr>
        <p:spPr>
          <a:xfrm flipH="1">
            <a:off x="5072362" y="3316596"/>
            <a:ext cx="959168" cy="1126424"/>
          </a:xfrm>
          <a:prstGeom prst="rect">
            <a:avLst/>
          </a:prstGeom>
          <a:solidFill>
            <a:schemeClr val="tx1"/>
          </a:solidFill>
          <a:ln>
            <a:noFill/>
          </a:ln>
        </p:spPr>
        <p:txBody>
          <a:bodyPr wrap="square" lIns="182857" tIns="146285" rIns="182857" bIns="146285"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0078D7"/>
                </a:solidFill>
                <a:effectLst/>
                <a:uLnTx/>
                <a:uFillTx/>
                <a:latin typeface="Segoe UI Semilight"/>
                <a:ea typeface="+mn-ea"/>
                <a:cs typeface="+mn-cs"/>
              </a:rPr>
              <a:t>NSG &amp; UDR</a:t>
            </a:r>
          </a:p>
        </p:txBody>
      </p:sp>
      <p:pic>
        <p:nvPicPr>
          <p:cNvPr id="195" name="Picture 19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252916" y="4332960"/>
            <a:ext cx="1416716" cy="1204686"/>
          </a:xfrm>
          <a:prstGeom prst="rect">
            <a:avLst/>
          </a:prstGeom>
        </p:spPr>
      </p:pic>
      <p:sp>
        <p:nvSpPr>
          <p:cNvPr id="196" name="TextBox 195"/>
          <p:cNvSpPr txBox="1"/>
          <p:nvPr/>
        </p:nvSpPr>
        <p:spPr>
          <a:xfrm>
            <a:off x="8228668" y="5223714"/>
            <a:ext cx="1250104" cy="627864"/>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1" i="0" u="none" strike="noStrike" kern="1200" cap="none" spc="0" normalizeH="0" baseline="0" noProof="0">
                <a:ln>
                  <a:noFill/>
                </a:ln>
                <a:solidFill>
                  <a:srgbClr val="353535"/>
                </a:solidFill>
                <a:effectLst/>
                <a:uLnTx/>
                <a:uFillTx/>
                <a:latin typeface="Segoe UI Semilight"/>
                <a:ea typeface="+mn-ea"/>
                <a:cs typeface="+mn-cs"/>
              </a:rPr>
              <a:t>Azure</a:t>
            </a:r>
          </a:p>
        </p:txBody>
      </p:sp>
      <p:sp>
        <p:nvSpPr>
          <p:cNvPr id="197" name="Title 1">
            <a:extLst>
              <a:ext uri="{FF2B5EF4-FFF2-40B4-BE49-F238E27FC236}">
                <a16:creationId xmlns:a16="http://schemas.microsoft.com/office/drawing/2014/main" id="{331CE45F-E249-49ED-9007-B22D04E9961D}"/>
              </a:ext>
            </a:extLst>
          </p:cNvPr>
          <p:cNvSpPr txBox="1">
            <a:spLocks/>
          </p:cNvSpPr>
          <p:nvPr/>
        </p:nvSpPr>
        <p:spPr>
          <a:xfrm>
            <a:off x="883" y="498"/>
            <a:ext cx="12434711" cy="1289219"/>
          </a:xfrm>
          <a:prstGeom prst="rect">
            <a:avLst/>
          </a:prstGeom>
          <a:solidFill>
            <a:schemeClr val="accent1"/>
          </a:solidFill>
        </p:spPr>
        <p:txBody>
          <a:bodyPr vert="horz" wrap="square" lIns="146304" tIns="91440" rIns="146304" bIns="91440"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0" normalizeH="0" baseline="0" noProof="0" dirty="0">
                <a:ln/>
                <a:solidFill>
                  <a:srgbClr val="FFFFFF"/>
                </a:solidFill>
                <a:effectLst/>
                <a:uLnTx/>
                <a:uFillTx/>
                <a:latin typeface="Segoe UI Light"/>
                <a:ea typeface="+mn-ea"/>
                <a:cs typeface="Segoe UI" pitchFamily="34" charset="0"/>
              </a:rPr>
              <a:t>Layered Network Security</a:t>
            </a:r>
          </a:p>
        </p:txBody>
      </p:sp>
      <p:grpSp>
        <p:nvGrpSpPr>
          <p:cNvPr id="222" name="Group 221"/>
          <p:cNvGrpSpPr/>
          <p:nvPr/>
        </p:nvGrpSpPr>
        <p:grpSpPr>
          <a:xfrm>
            <a:off x="883" y="5458198"/>
            <a:ext cx="12172323" cy="1536326"/>
            <a:chOff x="0" y="5465752"/>
            <a:chExt cx="12174050" cy="1536545"/>
          </a:xfrm>
        </p:grpSpPr>
        <p:grpSp>
          <p:nvGrpSpPr>
            <p:cNvPr id="223" name="Group 222"/>
            <p:cNvGrpSpPr/>
            <p:nvPr/>
          </p:nvGrpSpPr>
          <p:grpSpPr>
            <a:xfrm>
              <a:off x="0" y="5534025"/>
              <a:ext cx="2376031" cy="1468272"/>
              <a:chOff x="0" y="5534025"/>
              <a:chExt cx="2376031" cy="1468272"/>
            </a:xfrm>
          </p:grpSpPr>
          <p:sp>
            <p:nvSpPr>
              <p:cNvPr id="352" name="Freeform 335"/>
              <p:cNvSpPr>
                <a:spLocks/>
              </p:cNvSpPr>
              <p:nvPr/>
            </p:nvSpPr>
            <p:spPr bwMode="auto">
              <a:xfrm>
                <a:off x="634857" y="6279781"/>
                <a:ext cx="850079" cy="714744"/>
              </a:xfrm>
              <a:custGeom>
                <a:avLst/>
                <a:gdLst>
                  <a:gd name="T0" fmla="*/ 332 w 603"/>
                  <a:gd name="T1" fmla="*/ 86 h 507"/>
                  <a:gd name="T2" fmla="*/ 332 w 603"/>
                  <a:gd name="T3" fmla="*/ 0 h 507"/>
                  <a:gd name="T4" fmla="*/ 398 w 603"/>
                  <a:gd name="T5" fmla="*/ 0 h 507"/>
                  <a:gd name="T6" fmla="*/ 398 w 603"/>
                  <a:gd name="T7" fmla="*/ 86 h 507"/>
                  <a:gd name="T8" fmla="*/ 420 w 603"/>
                  <a:gd name="T9" fmla="*/ 86 h 507"/>
                  <a:gd name="T10" fmla="*/ 420 w 603"/>
                  <a:gd name="T11" fmla="*/ 0 h 507"/>
                  <a:gd name="T12" fmla="*/ 486 w 603"/>
                  <a:gd name="T13" fmla="*/ 0 h 507"/>
                  <a:gd name="T14" fmla="*/ 486 w 603"/>
                  <a:gd name="T15" fmla="*/ 86 h 507"/>
                  <a:gd name="T16" fmla="*/ 603 w 603"/>
                  <a:gd name="T17" fmla="*/ 86 h 507"/>
                  <a:gd name="T18" fmla="*/ 603 w 603"/>
                  <a:gd name="T19" fmla="*/ 106 h 507"/>
                  <a:gd name="T20" fmla="*/ 576 w 603"/>
                  <a:gd name="T21" fmla="*/ 106 h 507"/>
                  <a:gd name="T22" fmla="*/ 576 w 603"/>
                  <a:gd name="T23" fmla="*/ 507 h 507"/>
                  <a:gd name="T24" fmla="*/ 28 w 603"/>
                  <a:gd name="T25" fmla="*/ 507 h 507"/>
                  <a:gd name="T26" fmla="*/ 28 w 603"/>
                  <a:gd name="T27" fmla="*/ 106 h 507"/>
                  <a:gd name="T28" fmla="*/ 0 w 603"/>
                  <a:gd name="T29" fmla="*/ 106 h 507"/>
                  <a:gd name="T30" fmla="*/ 0 w 603"/>
                  <a:gd name="T31" fmla="*/ 86 h 507"/>
                  <a:gd name="T32" fmla="*/ 332 w 603"/>
                  <a:gd name="T33" fmla="*/ 86 h 5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03" h="507">
                    <a:moveTo>
                      <a:pt x="332" y="86"/>
                    </a:moveTo>
                    <a:lnTo>
                      <a:pt x="332" y="0"/>
                    </a:lnTo>
                    <a:lnTo>
                      <a:pt x="398" y="0"/>
                    </a:lnTo>
                    <a:lnTo>
                      <a:pt x="398" y="86"/>
                    </a:lnTo>
                    <a:lnTo>
                      <a:pt x="420" y="86"/>
                    </a:lnTo>
                    <a:lnTo>
                      <a:pt x="420" y="0"/>
                    </a:lnTo>
                    <a:lnTo>
                      <a:pt x="486" y="0"/>
                    </a:lnTo>
                    <a:lnTo>
                      <a:pt x="486" y="86"/>
                    </a:lnTo>
                    <a:lnTo>
                      <a:pt x="603" y="86"/>
                    </a:lnTo>
                    <a:lnTo>
                      <a:pt x="603" y="106"/>
                    </a:lnTo>
                    <a:lnTo>
                      <a:pt x="576" y="106"/>
                    </a:lnTo>
                    <a:lnTo>
                      <a:pt x="576" y="507"/>
                    </a:lnTo>
                    <a:lnTo>
                      <a:pt x="28" y="507"/>
                    </a:lnTo>
                    <a:lnTo>
                      <a:pt x="28" y="106"/>
                    </a:lnTo>
                    <a:lnTo>
                      <a:pt x="0" y="106"/>
                    </a:lnTo>
                    <a:lnTo>
                      <a:pt x="0" y="86"/>
                    </a:lnTo>
                    <a:lnTo>
                      <a:pt x="332" y="86"/>
                    </a:lnTo>
                    <a:close/>
                  </a:path>
                </a:pathLst>
              </a:custGeom>
              <a:solidFill>
                <a:sysClr val="window" lastClr="FFFFFF">
                  <a:lumMod val="75000"/>
                </a:sysClr>
              </a:solidFill>
              <a:ln>
                <a:noFill/>
              </a:ln>
            </p:spPr>
            <p:txBody>
              <a:bodyPr vert="horz" wrap="square" lIns="91427" tIns="45713" rIns="91427" bIns="45713" numCol="1" anchor="t" anchorCtr="0" compatLnSpc="1">
                <a:prstTxWarp prst="textNoShape">
                  <a:avLst/>
                </a:prstTxWarp>
              </a:bodyPr>
              <a:lstStyle>
                <a:defPPr>
                  <a:defRPr lang="en-US"/>
                </a:defPPr>
                <a:lvl1pPr marL="0" algn="l" defTabSz="932316" rtl="0" eaLnBrk="1" latinLnBrk="0" hangingPunct="1">
                  <a:defRPr sz="1836" kern="1200">
                    <a:solidFill>
                      <a:schemeClr val="tx1"/>
                    </a:solidFill>
                    <a:latin typeface="+mn-lt"/>
                    <a:ea typeface="+mn-ea"/>
                    <a:cs typeface="+mn-cs"/>
                  </a:defRPr>
                </a:lvl1pPr>
                <a:lvl2pPr marL="466155" algn="l" defTabSz="932316" rtl="0" eaLnBrk="1" latinLnBrk="0" hangingPunct="1">
                  <a:defRPr sz="1836" kern="1200">
                    <a:solidFill>
                      <a:schemeClr val="tx1"/>
                    </a:solidFill>
                    <a:latin typeface="+mn-lt"/>
                    <a:ea typeface="+mn-ea"/>
                    <a:cs typeface="+mn-cs"/>
                  </a:defRPr>
                </a:lvl2pPr>
                <a:lvl3pPr marL="932316" algn="l" defTabSz="932316" rtl="0" eaLnBrk="1" latinLnBrk="0" hangingPunct="1">
                  <a:defRPr sz="1836" kern="1200">
                    <a:solidFill>
                      <a:schemeClr val="tx1"/>
                    </a:solidFill>
                    <a:latin typeface="+mn-lt"/>
                    <a:ea typeface="+mn-ea"/>
                    <a:cs typeface="+mn-cs"/>
                  </a:defRPr>
                </a:lvl3pPr>
                <a:lvl4pPr marL="1398471" algn="l" defTabSz="932316" rtl="0" eaLnBrk="1" latinLnBrk="0" hangingPunct="1">
                  <a:defRPr sz="1836" kern="1200">
                    <a:solidFill>
                      <a:schemeClr val="tx1"/>
                    </a:solidFill>
                    <a:latin typeface="+mn-lt"/>
                    <a:ea typeface="+mn-ea"/>
                    <a:cs typeface="+mn-cs"/>
                  </a:defRPr>
                </a:lvl4pPr>
                <a:lvl5pPr marL="1864631" algn="l" defTabSz="932316" rtl="0" eaLnBrk="1" latinLnBrk="0" hangingPunct="1">
                  <a:defRPr sz="1836" kern="1200">
                    <a:solidFill>
                      <a:schemeClr val="tx1"/>
                    </a:solidFill>
                    <a:latin typeface="+mn-lt"/>
                    <a:ea typeface="+mn-ea"/>
                    <a:cs typeface="+mn-cs"/>
                  </a:defRPr>
                </a:lvl5pPr>
                <a:lvl6pPr marL="2330787" algn="l" defTabSz="932316" rtl="0" eaLnBrk="1" latinLnBrk="0" hangingPunct="1">
                  <a:defRPr sz="1836" kern="1200">
                    <a:solidFill>
                      <a:schemeClr val="tx1"/>
                    </a:solidFill>
                    <a:latin typeface="+mn-lt"/>
                    <a:ea typeface="+mn-ea"/>
                    <a:cs typeface="+mn-cs"/>
                  </a:defRPr>
                </a:lvl6pPr>
                <a:lvl7pPr marL="2796947" algn="l" defTabSz="932316" rtl="0" eaLnBrk="1" latinLnBrk="0" hangingPunct="1">
                  <a:defRPr sz="1836" kern="1200">
                    <a:solidFill>
                      <a:schemeClr val="tx1"/>
                    </a:solidFill>
                    <a:latin typeface="+mn-lt"/>
                    <a:ea typeface="+mn-ea"/>
                    <a:cs typeface="+mn-cs"/>
                  </a:defRPr>
                </a:lvl7pPr>
                <a:lvl8pPr marL="3263102" algn="l" defTabSz="932316" rtl="0" eaLnBrk="1" latinLnBrk="0" hangingPunct="1">
                  <a:defRPr sz="1836" kern="1200">
                    <a:solidFill>
                      <a:schemeClr val="tx1"/>
                    </a:solidFill>
                    <a:latin typeface="+mn-lt"/>
                    <a:ea typeface="+mn-ea"/>
                    <a:cs typeface="+mn-cs"/>
                  </a:defRPr>
                </a:lvl8pPr>
                <a:lvl9pPr marL="3729258" algn="l" defTabSz="932316" rtl="0" eaLnBrk="1" latinLnBrk="0" hangingPunct="1">
                  <a:defRPr sz="1836" kern="1200">
                    <a:solidFill>
                      <a:schemeClr val="tx1"/>
                    </a:solidFill>
                    <a:latin typeface="+mn-lt"/>
                    <a:ea typeface="+mn-ea"/>
                    <a:cs typeface="+mn-cs"/>
                  </a:defRPr>
                </a:lvl9pPr>
              </a:lstStyle>
              <a:p>
                <a:pPr marL="0" marR="0" lvl="0" indent="0" algn="l" defTabSz="932316"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000000"/>
                  </a:solidFill>
                  <a:effectLst/>
                  <a:uLnTx/>
                  <a:uFillTx/>
                  <a:latin typeface="Segoe UI"/>
                  <a:ea typeface="+mn-ea"/>
                  <a:cs typeface="+mn-cs"/>
                </a:endParaRPr>
              </a:p>
            </p:txBody>
          </p:sp>
          <p:sp>
            <p:nvSpPr>
              <p:cNvPr id="353" name="Freeform 336"/>
              <p:cNvSpPr>
                <a:spLocks/>
              </p:cNvSpPr>
              <p:nvPr/>
            </p:nvSpPr>
            <p:spPr bwMode="auto">
              <a:xfrm>
                <a:off x="1525952" y="6279781"/>
                <a:ext cx="850079" cy="714744"/>
              </a:xfrm>
              <a:custGeom>
                <a:avLst/>
                <a:gdLst>
                  <a:gd name="T0" fmla="*/ 333 w 603"/>
                  <a:gd name="T1" fmla="*/ 86 h 507"/>
                  <a:gd name="T2" fmla="*/ 333 w 603"/>
                  <a:gd name="T3" fmla="*/ 0 h 507"/>
                  <a:gd name="T4" fmla="*/ 397 w 603"/>
                  <a:gd name="T5" fmla="*/ 0 h 507"/>
                  <a:gd name="T6" fmla="*/ 397 w 603"/>
                  <a:gd name="T7" fmla="*/ 86 h 507"/>
                  <a:gd name="T8" fmla="*/ 420 w 603"/>
                  <a:gd name="T9" fmla="*/ 86 h 507"/>
                  <a:gd name="T10" fmla="*/ 420 w 603"/>
                  <a:gd name="T11" fmla="*/ 0 h 507"/>
                  <a:gd name="T12" fmla="*/ 486 w 603"/>
                  <a:gd name="T13" fmla="*/ 0 h 507"/>
                  <a:gd name="T14" fmla="*/ 486 w 603"/>
                  <a:gd name="T15" fmla="*/ 86 h 507"/>
                  <a:gd name="T16" fmla="*/ 603 w 603"/>
                  <a:gd name="T17" fmla="*/ 86 h 507"/>
                  <a:gd name="T18" fmla="*/ 603 w 603"/>
                  <a:gd name="T19" fmla="*/ 106 h 507"/>
                  <a:gd name="T20" fmla="*/ 576 w 603"/>
                  <a:gd name="T21" fmla="*/ 106 h 507"/>
                  <a:gd name="T22" fmla="*/ 576 w 603"/>
                  <a:gd name="T23" fmla="*/ 507 h 507"/>
                  <a:gd name="T24" fmla="*/ 28 w 603"/>
                  <a:gd name="T25" fmla="*/ 507 h 507"/>
                  <a:gd name="T26" fmla="*/ 28 w 603"/>
                  <a:gd name="T27" fmla="*/ 106 h 507"/>
                  <a:gd name="T28" fmla="*/ 0 w 603"/>
                  <a:gd name="T29" fmla="*/ 106 h 507"/>
                  <a:gd name="T30" fmla="*/ 0 w 603"/>
                  <a:gd name="T31" fmla="*/ 86 h 507"/>
                  <a:gd name="T32" fmla="*/ 333 w 603"/>
                  <a:gd name="T33" fmla="*/ 86 h 5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03" h="507">
                    <a:moveTo>
                      <a:pt x="333" y="86"/>
                    </a:moveTo>
                    <a:lnTo>
                      <a:pt x="333" y="0"/>
                    </a:lnTo>
                    <a:lnTo>
                      <a:pt x="397" y="0"/>
                    </a:lnTo>
                    <a:lnTo>
                      <a:pt x="397" y="86"/>
                    </a:lnTo>
                    <a:lnTo>
                      <a:pt x="420" y="86"/>
                    </a:lnTo>
                    <a:lnTo>
                      <a:pt x="420" y="0"/>
                    </a:lnTo>
                    <a:lnTo>
                      <a:pt x="486" y="0"/>
                    </a:lnTo>
                    <a:lnTo>
                      <a:pt x="486" y="86"/>
                    </a:lnTo>
                    <a:lnTo>
                      <a:pt x="603" y="86"/>
                    </a:lnTo>
                    <a:lnTo>
                      <a:pt x="603" y="106"/>
                    </a:lnTo>
                    <a:lnTo>
                      <a:pt x="576" y="106"/>
                    </a:lnTo>
                    <a:lnTo>
                      <a:pt x="576" y="507"/>
                    </a:lnTo>
                    <a:lnTo>
                      <a:pt x="28" y="507"/>
                    </a:lnTo>
                    <a:lnTo>
                      <a:pt x="28" y="106"/>
                    </a:lnTo>
                    <a:lnTo>
                      <a:pt x="0" y="106"/>
                    </a:lnTo>
                    <a:lnTo>
                      <a:pt x="0" y="86"/>
                    </a:lnTo>
                    <a:lnTo>
                      <a:pt x="333" y="86"/>
                    </a:lnTo>
                    <a:close/>
                  </a:path>
                </a:pathLst>
              </a:custGeom>
              <a:solidFill>
                <a:sysClr val="window" lastClr="FFFFFF">
                  <a:lumMod val="75000"/>
                </a:sysClr>
              </a:solidFill>
              <a:ln>
                <a:noFill/>
              </a:ln>
            </p:spPr>
            <p:txBody>
              <a:bodyPr vert="horz" wrap="square" lIns="91427" tIns="45713" rIns="91427" bIns="45713" numCol="1" anchor="t" anchorCtr="0" compatLnSpc="1">
                <a:prstTxWarp prst="textNoShape">
                  <a:avLst/>
                </a:prstTxWarp>
              </a:bodyPr>
              <a:lstStyle>
                <a:defPPr>
                  <a:defRPr lang="en-US"/>
                </a:defPPr>
                <a:lvl1pPr marL="0" algn="l" defTabSz="932316" rtl="0" eaLnBrk="1" latinLnBrk="0" hangingPunct="1">
                  <a:defRPr sz="1836" kern="1200">
                    <a:solidFill>
                      <a:schemeClr val="tx1"/>
                    </a:solidFill>
                    <a:latin typeface="+mn-lt"/>
                    <a:ea typeface="+mn-ea"/>
                    <a:cs typeface="+mn-cs"/>
                  </a:defRPr>
                </a:lvl1pPr>
                <a:lvl2pPr marL="466155" algn="l" defTabSz="932316" rtl="0" eaLnBrk="1" latinLnBrk="0" hangingPunct="1">
                  <a:defRPr sz="1836" kern="1200">
                    <a:solidFill>
                      <a:schemeClr val="tx1"/>
                    </a:solidFill>
                    <a:latin typeface="+mn-lt"/>
                    <a:ea typeface="+mn-ea"/>
                    <a:cs typeface="+mn-cs"/>
                  </a:defRPr>
                </a:lvl2pPr>
                <a:lvl3pPr marL="932316" algn="l" defTabSz="932316" rtl="0" eaLnBrk="1" latinLnBrk="0" hangingPunct="1">
                  <a:defRPr sz="1836" kern="1200">
                    <a:solidFill>
                      <a:schemeClr val="tx1"/>
                    </a:solidFill>
                    <a:latin typeface="+mn-lt"/>
                    <a:ea typeface="+mn-ea"/>
                    <a:cs typeface="+mn-cs"/>
                  </a:defRPr>
                </a:lvl3pPr>
                <a:lvl4pPr marL="1398471" algn="l" defTabSz="932316" rtl="0" eaLnBrk="1" latinLnBrk="0" hangingPunct="1">
                  <a:defRPr sz="1836" kern="1200">
                    <a:solidFill>
                      <a:schemeClr val="tx1"/>
                    </a:solidFill>
                    <a:latin typeface="+mn-lt"/>
                    <a:ea typeface="+mn-ea"/>
                    <a:cs typeface="+mn-cs"/>
                  </a:defRPr>
                </a:lvl4pPr>
                <a:lvl5pPr marL="1864631" algn="l" defTabSz="932316" rtl="0" eaLnBrk="1" latinLnBrk="0" hangingPunct="1">
                  <a:defRPr sz="1836" kern="1200">
                    <a:solidFill>
                      <a:schemeClr val="tx1"/>
                    </a:solidFill>
                    <a:latin typeface="+mn-lt"/>
                    <a:ea typeface="+mn-ea"/>
                    <a:cs typeface="+mn-cs"/>
                  </a:defRPr>
                </a:lvl5pPr>
                <a:lvl6pPr marL="2330787" algn="l" defTabSz="932316" rtl="0" eaLnBrk="1" latinLnBrk="0" hangingPunct="1">
                  <a:defRPr sz="1836" kern="1200">
                    <a:solidFill>
                      <a:schemeClr val="tx1"/>
                    </a:solidFill>
                    <a:latin typeface="+mn-lt"/>
                    <a:ea typeface="+mn-ea"/>
                    <a:cs typeface="+mn-cs"/>
                  </a:defRPr>
                </a:lvl6pPr>
                <a:lvl7pPr marL="2796947" algn="l" defTabSz="932316" rtl="0" eaLnBrk="1" latinLnBrk="0" hangingPunct="1">
                  <a:defRPr sz="1836" kern="1200">
                    <a:solidFill>
                      <a:schemeClr val="tx1"/>
                    </a:solidFill>
                    <a:latin typeface="+mn-lt"/>
                    <a:ea typeface="+mn-ea"/>
                    <a:cs typeface="+mn-cs"/>
                  </a:defRPr>
                </a:lvl7pPr>
                <a:lvl8pPr marL="3263102" algn="l" defTabSz="932316" rtl="0" eaLnBrk="1" latinLnBrk="0" hangingPunct="1">
                  <a:defRPr sz="1836" kern="1200">
                    <a:solidFill>
                      <a:schemeClr val="tx1"/>
                    </a:solidFill>
                    <a:latin typeface="+mn-lt"/>
                    <a:ea typeface="+mn-ea"/>
                    <a:cs typeface="+mn-cs"/>
                  </a:defRPr>
                </a:lvl8pPr>
                <a:lvl9pPr marL="3729258" algn="l" defTabSz="932316" rtl="0" eaLnBrk="1" latinLnBrk="0" hangingPunct="1">
                  <a:defRPr sz="1836" kern="1200">
                    <a:solidFill>
                      <a:schemeClr val="tx1"/>
                    </a:solidFill>
                    <a:latin typeface="+mn-lt"/>
                    <a:ea typeface="+mn-ea"/>
                    <a:cs typeface="+mn-cs"/>
                  </a:defRPr>
                </a:lvl9pPr>
              </a:lstStyle>
              <a:p>
                <a:pPr marL="0" marR="0" lvl="0" indent="0" algn="l" defTabSz="932316"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000000"/>
                  </a:solidFill>
                  <a:effectLst/>
                  <a:uLnTx/>
                  <a:uFillTx/>
                  <a:latin typeface="Segoe UI"/>
                  <a:ea typeface="+mn-ea"/>
                  <a:cs typeface="+mn-cs"/>
                </a:endParaRPr>
              </a:p>
            </p:txBody>
          </p:sp>
          <p:sp>
            <p:nvSpPr>
              <p:cNvPr id="354" name="Freeform 337"/>
              <p:cNvSpPr>
                <a:spLocks/>
              </p:cNvSpPr>
              <p:nvPr/>
            </p:nvSpPr>
            <p:spPr bwMode="auto">
              <a:xfrm>
                <a:off x="186557" y="6279781"/>
                <a:ext cx="850079" cy="714744"/>
              </a:xfrm>
              <a:custGeom>
                <a:avLst/>
                <a:gdLst>
                  <a:gd name="T0" fmla="*/ 333 w 603"/>
                  <a:gd name="T1" fmla="*/ 86 h 507"/>
                  <a:gd name="T2" fmla="*/ 333 w 603"/>
                  <a:gd name="T3" fmla="*/ 0 h 507"/>
                  <a:gd name="T4" fmla="*/ 397 w 603"/>
                  <a:gd name="T5" fmla="*/ 0 h 507"/>
                  <a:gd name="T6" fmla="*/ 397 w 603"/>
                  <a:gd name="T7" fmla="*/ 86 h 507"/>
                  <a:gd name="T8" fmla="*/ 420 w 603"/>
                  <a:gd name="T9" fmla="*/ 86 h 507"/>
                  <a:gd name="T10" fmla="*/ 420 w 603"/>
                  <a:gd name="T11" fmla="*/ 0 h 507"/>
                  <a:gd name="T12" fmla="*/ 486 w 603"/>
                  <a:gd name="T13" fmla="*/ 0 h 507"/>
                  <a:gd name="T14" fmla="*/ 486 w 603"/>
                  <a:gd name="T15" fmla="*/ 86 h 507"/>
                  <a:gd name="T16" fmla="*/ 603 w 603"/>
                  <a:gd name="T17" fmla="*/ 86 h 507"/>
                  <a:gd name="T18" fmla="*/ 603 w 603"/>
                  <a:gd name="T19" fmla="*/ 106 h 507"/>
                  <a:gd name="T20" fmla="*/ 576 w 603"/>
                  <a:gd name="T21" fmla="*/ 106 h 507"/>
                  <a:gd name="T22" fmla="*/ 576 w 603"/>
                  <a:gd name="T23" fmla="*/ 507 h 507"/>
                  <a:gd name="T24" fmla="*/ 28 w 603"/>
                  <a:gd name="T25" fmla="*/ 507 h 507"/>
                  <a:gd name="T26" fmla="*/ 28 w 603"/>
                  <a:gd name="T27" fmla="*/ 106 h 507"/>
                  <a:gd name="T28" fmla="*/ 0 w 603"/>
                  <a:gd name="T29" fmla="*/ 106 h 507"/>
                  <a:gd name="T30" fmla="*/ 0 w 603"/>
                  <a:gd name="T31" fmla="*/ 86 h 507"/>
                  <a:gd name="T32" fmla="*/ 333 w 603"/>
                  <a:gd name="T33" fmla="*/ 86 h 5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03" h="507">
                    <a:moveTo>
                      <a:pt x="333" y="86"/>
                    </a:moveTo>
                    <a:lnTo>
                      <a:pt x="333" y="0"/>
                    </a:lnTo>
                    <a:lnTo>
                      <a:pt x="397" y="0"/>
                    </a:lnTo>
                    <a:lnTo>
                      <a:pt x="397" y="86"/>
                    </a:lnTo>
                    <a:lnTo>
                      <a:pt x="420" y="86"/>
                    </a:lnTo>
                    <a:lnTo>
                      <a:pt x="420" y="0"/>
                    </a:lnTo>
                    <a:lnTo>
                      <a:pt x="486" y="0"/>
                    </a:lnTo>
                    <a:lnTo>
                      <a:pt x="486" y="86"/>
                    </a:lnTo>
                    <a:lnTo>
                      <a:pt x="603" y="86"/>
                    </a:lnTo>
                    <a:lnTo>
                      <a:pt x="603" y="106"/>
                    </a:lnTo>
                    <a:lnTo>
                      <a:pt x="576" y="106"/>
                    </a:lnTo>
                    <a:lnTo>
                      <a:pt x="576" y="507"/>
                    </a:lnTo>
                    <a:lnTo>
                      <a:pt x="28" y="507"/>
                    </a:lnTo>
                    <a:lnTo>
                      <a:pt x="28" y="106"/>
                    </a:lnTo>
                    <a:lnTo>
                      <a:pt x="0" y="106"/>
                    </a:lnTo>
                    <a:lnTo>
                      <a:pt x="0" y="86"/>
                    </a:lnTo>
                    <a:lnTo>
                      <a:pt x="333" y="86"/>
                    </a:lnTo>
                    <a:close/>
                  </a:path>
                </a:pathLst>
              </a:custGeom>
              <a:solidFill>
                <a:sysClr val="window" lastClr="FFFFFF">
                  <a:lumMod val="75000"/>
                </a:sysClr>
              </a:solidFill>
              <a:ln>
                <a:noFill/>
              </a:ln>
            </p:spPr>
            <p:txBody>
              <a:bodyPr vert="horz" wrap="square" lIns="91427" tIns="45713" rIns="91427" bIns="45713" numCol="1" anchor="t" anchorCtr="0" compatLnSpc="1">
                <a:prstTxWarp prst="textNoShape">
                  <a:avLst/>
                </a:prstTxWarp>
              </a:bodyPr>
              <a:lstStyle>
                <a:defPPr>
                  <a:defRPr lang="en-US"/>
                </a:defPPr>
                <a:lvl1pPr marL="0" algn="l" defTabSz="932316" rtl="0" eaLnBrk="1" latinLnBrk="0" hangingPunct="1">
                  <a:defRPr sz="1836" kern="1200">
                    <a:solidFill>
                      <a:schemeClr val="tx1"/>
                    </a:solidFill>
                    <a:latin typeface="+mn-lt"/>
                    <a:ea typeface="+mn-ea"/>
                    <a:cs typeface="+mn-cs"/>
                  </a:defRPr>
                </a:lvl1pPr>
                <a:lvl2pPr marL="466155" algn="l" defTabSz="932316" rtl="0" eaLnBrk="1" latinLnBrk="0" hangingPunct="1">
                  <a:defRPr sz="1836" kern="1200">
                    <a:solidFill>
                      <a:schemeClr val="tx1"/>
                    </a:solidFill>
                    <a:latin typeface="+mn-lt"/>
                    <a:ea typeface="+mn-ea"/>
                    <a:cs typeface="+mn-cs"/>
                  </a:defRPr>
                </a:lvl2pPr>
                <a:lvl3pPr marL="932316" algn="l" defTabSz="932316" rtl="0" eaLnBrk="1" latinLnBrk="0" hangingPunct="1">
                  <a:defRPr sz="1836" kern="1200">
                    <a:solidFill>
                      <a:schemeClr val="tx1"/>
                    </a:solidFill>
                    <a:latin typeface="+mn-lt"/>
                    <a:ea typeface="+mn-ea"/>
                    <a:cs typeface="+mn-cs"/>
                  </a:defRPr>
                </a:lvl3pPr>
                <a:lvl4pPr marL="1398471" algn="l" defTabSz="932316" rtl="0" eaLnBrk="1" latinLnBrk="0" hangingPunct="1">
                  <a:defRPr sz="1836" kern="1200">
                    <a:solidFill>
                      <a:schemeClr val="tx1"/>
                    </a:solidFill>
                    <a:latin typeface="+mn-lt"/>
                    <a:ea typeface="+mn-ea"/>
                    <a:cs typeface="+mn-cs"/>
                  </a:defRPr>
                </a:lvl4pPr>
                <a:lvl5pPr marL="1864631" algn="l" defTabSz="932316" rtl="0" eaLnBrk="1" latinLnBrk="0" hangingPunct="1">
                  <a:defRPr sz="1836" kern="1200">
                    <a:solidFill>
                      <a:schemeClr val="tx1"/>
                    </a:solidFill>
                    <a:latin typeface="+mn-lt"/>
                    <a:ea typeface="+mn-ea"/>
                    <a:cs typeface="+mn-cs"/>
                  </a:defRPr>
                </a:lvl5pPr>
                <a:lvl6pPr marL="2330787" algn="l" defTabSz="932316" rtl="0" eaLnBrk="1" latinLnBrk="0" hangingPunct="1">
                  <a:defRPr sz="1836" kern="1200">
                    <a:solidFill>
                      <a:schemeClr val="tx1"/>
                    </a:solidFill>
                    <a:latin typeface="+mn-lt"/>
                    <a:ea typeface="+mn-ea"/>
                    <a:cs typeface="+mn-cs"/>
                  </a:defRPr>
                </a:lvl6pPr>
                <a:lvl7pPr marL="2796947" algn="l" defTabSz="932316" rtl="0" eaLnBrk="1" latinLnBrk="0" hangingPunct="1">
                  <a:defRPr sz="1836" kern="1200">
                    <a:solidFill>
                      <a:schemeClr val="tx1"/>
                    </a:solidFill>
                    <a:latin typeface="+mn-lt"/>
                    <a:ea typeface="+mn-ea"/>
                    <a:cs typeface="+mn-cs"/>
                  </a:defRPr>
                </a:lvl7pPr>
                <a:lvl8pPr marL="3263102" algn="l" defTabSz="932316" rtl="0" eaLnBrk="1" latinLnBrk="0" hangingPunct="1">
                  <a:defRPr sz="1836" kern="1200">
                    <a:solidFill>
                      <a:schemeClr val="tx1"/>
                    </a:solidFill>
                    <a:latin typeface="+mn-lt"/>
                    <a:ea typeface="+mn-ea"/>
                    <a:cs typeface="+mn-cs"/>
                  </a:defRPr>
                </a:lvl8pPr>
                <a:lvl9pPr marL="3729258" algn="l" defTabSz="932316" rtl="0" eaLnBrk="1" latinLnBrk="0" hangingPunct="1">
                  <a:defRPr sz="1836" kern="1200">
                    <a:solidFill>
                      <a:schemeClr val="tx1"/>
                    </a:solidFill>
                    <a:latin typeface="+mn-lt"/>
                    <a:ea typeface="+mn-ea"/>
                    <a:cs typeface="+mn-cs"/>
                  </a:defRPr>
                </a:lvl9pPr>
              </a:lstStyle>
              <a:p>
                <a:pPr marL="0" marR="0" lvl="0" indent="0" algn="l" defTabSz="932316"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000000"/>
                  </a:solidFill>
                  <a:effectLst/>
                  <a:uLnTx/>
                  <a:uFillTx/>
                  <a:latin typeface="Segoe UI"/>
                  <a:ea typeface="+mn-ea"/>
                  <a:cs typeface="+mn-cs"/>
                </a:endParaRPr>
              </a:p>
            </p:txBody>
          </p:sp>
          <p:sp>
            <p:nvSpPr>
              <p:cNvPr id="355" name="Rectangle 354"/>
              <p:cNvSpPr>
                <a:spLocks noChangeArrowheads="1"/>
              </p:cNvSpPr>
              <p:nvPr/>
            </p:nvSpPr>
            <p:spPr bwMode="auto">
              <a:xfrm>
                <a:off x="1217084" y="5999242"/>
                <a:ext cx="848669" cy="29605"/>
              </a:xfrm>
              <a:prstGeom prst="rect">
                <a:avLst/>
              </a:prstGeom>
              <a:solidFill>
                <a:srgbClr val="ED7D31"/>
              </a:solidFill>
              <a:ln>
                <a:noFill/>
              </a:ln>
            </p:spPr>
            <p:txBody>
              <a:bodyPr vert="horz" wrap="square" lIns="91427" tIns="45713" rIns="91427" bIns="45713" numCol="1" anchor="t" anchorCtr="0" compatLnSpc="1">
                <a:prstTxWarp prst="textNoShape">
                  <a:avLst/>
                </a:prstTxWarp>
              </a:bodyPr>
              <a:lstStyle>
                <a:defPPr>
                  <a:defRPr lang="en-US"/>
                </a:defPPr>
                <a:lvl1pPr marL="0" algn="l" defTabSz="932316" rtl="0" eaLnBrk="1" latinLnBrk="0" hangingPunct="1">
                  <a:defRPr sz="1836" kern="1200">
                    <a:solidFill>
                      <a:schemeClr val="tx1"/>
                    </a:solidFill>
                    <a:latin typeface="+mn-lt"/>
                    <a:ea typeface="+mn-ea"/>
                    <a:cs typeface="+mn-cs"/>
                  </a:defRPr>
                </a:lvl1pPr>
                <a:lvl2pPr marL="466155" algn="l" defTabSz="932316" rtl="0" eaLnBrk="1" latinLnBrk="0" hangingPunct="1">
                  <a:defRPr sz="1836" kern="1200">
                    <a:solidFill>
                      <a:schemeClr val="tx1"/>
                    </a:solidFill>
                    <a:latin typeface="+mn-lt"/>
                    <a:ea typeface="+mn-ea"/>
                    <a:cs typeface="+mn-cs"/>
                  </a:defRPr>
                </a:lvl2pPr>
                <a:lvl3pPr marL="932316" algn="l" defTabSz="932316" rtl="0" eaLnBrk="1" latinLnBrk="0" hangingPunct="1">
                  <a:defRPr sz="1836" kern="1200">
                    <a:solidFill>
                      <a:schemeClr val="tx1"/>
                    </a:solidFill>
                    <a:latin typeface="+mn-lt"/>
                    <a:ea typeface="+mn-ea"/>
                    <a:cs typeface="+mn-cs"/>
                  </a:defRPr>
                </a:lvl3pPr>
                <a:lvl4pPr marL="1398471" algn="l" defTabSz="932316" rtl="0" eaLnBrk="1" latinLnBrk="0" hangingPunct="1">
                  <a:defRPr sz="1836" kern="1200">
                    <a:solidFill>
                      <a:schemeClr val="tx1"/>
                    </a:solidFill>
                    <a:latin typeface="+mn-lt"/>
                    <a:ea typeface="+mn-ea"/>
                    <a:cs typeface="+mn-cs"/>
                  </a:defRPr>
                </a:lvl4pPr>
                <a:lvl5pPr marL="1864631" algn="l" defTabSz="932316" rtl="0" eaLnBrk="1" latinLnBrk="0" hangingPunct="1">
                  <a:defRPr sz="1836" kern="1200">
                    <a:solidFill>
                      <a:schemeClr val="tx1"/>
                    </a:solidFill>
                    <a:latin typeface="+mn-lt"/>
                    <a:ea typeface="+mn-ea"/>
                    <a:cs typeface="+mn-cs"/>
                  </a:defRPr>
                </a:lvl5pPr>
                <a:lvl6pPr marL="2330787" algn="l" defTabSz="932316" rtl="0" eaLnBrk="1" latinLnBrk="0" hangingPunct="1">
                  <a:defRPr sz="1836" kern="1200">
                    <a:solidFill>
                      <a:schemeClr val="tx1"/>
                    </a:solidFill>
                    <a:latin typeface="+mn-lt"/>
                    <a:ea typeface="+mn-ea"/>
                    <a:cs typeface="+mn-cs"/>
                  </a:defRPr>
                </a:lvl6pPr>
                <a:lvl7pPr marL="2796947" algn="l" defTabSz="932316" rtl="0" eaLnBrk="1" latinLnBrk="0" hangingPunct="1">
                  <a:defRPr sz="1836" kern="1200">
                    <a:solidFill>
                      <a:schemeClr val="tx1"/>
                    </a:solidFill>
                    <a:latin typeface="+mn-lt"/>
                    <a:ea typeface="+mn-ea"/>
                    <a:cs typeface="+mn-cs"/>
                  </a:defRPr>
                </a:lvl7pPr>
                <a:lvl8pPr marL="3263102" algn="l" defTabSz="932316" rtl="0" eaLnBrk="1" latinLnBrk="0" hangingPunct="1">
                  <a:defRPr sz="1836" kern="1200">
                    <a:solidFill>
                      <a:schemeClr val="tx1"/>
                    </a:solidFill>
                    <a:latin typeface="+mn-lt"/>
                    <a:ea typeface="+mn-ea"/>
                    <a:cs typeface="+mn-cs"/>
                  </a:defRPr>
                </a:lvl8pPr>
                <a:lvl9pPr marL="3729258" algn="l" defTabSz="932316" rtl="0" eaLnBrk="1" latinLnBrk="0" hangingPunct="1">
                  <a:defRPr sz="1836" kern="1200">
                    <a:solidFill>
                      <a:schemeClr val="tx1"/>
                    </a:solidFill>
                    <a:latin typeface="+mn-lt"/>
                    <a:ea typeface="+mn-ea"/>
                    <a:cs typeface="+mn-cs"/>
                  </a:defRPr>
                </a:lvl9pPr>
              </a:lstStyle>
              <a:p>
                <a:pPr marL="0" marR="0" lvl="0" indent="0" algn="l" defTabSz="932316"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000000"/>
                  </a:solidFill>
                  <a:effectLst/>
                  <a:uLnTx/>
                  <a:uFillTx/>
                  <a:latin typeface="Segoe UI"/>
                  <a:ea typeface="+mn-ea"/>
                  <a:cs typeface="+mn-cs"/>
                </a:endParaRPr>
              </a:p>
            </p:txBody>
          </p:sp>
          <p:grpSp>
            <p:nvGrpSpPr>
              <p:cNvPr id="356" name="Group 355"/>
              <p:cNvGrpSpPr/>
              <p:nvPr/>
            </p:nvGrpSpPr>
            <p:grpSpPr>
              <a:xfrm>
                <a:off x="1255147" y="6028847"/>
                <a:ext cx="773952" cy="965678"/>
                <a:chOff x="2169720" y="5159816"/>
                <a:chExt cx="1075706" cy="1342184"/>
              </a:xfrm>
            </p:grpSpPr>
            <p:sp>
              <p:nvSpPr>
                <p:cNvPr id="376" name="Rectangle 375"/>
                <p:cNvSpPr>
                  <a:spLocks noChangeArrowheads="1"/>
                </p:cNvSpPr>
                <p:nvPr/>
              </p:nvSpPr>
              <p:spPr bwMode="auto">
                <a:xfrm>
                  <a:off x="2169720" y="5159816"/>
                  <a:ext cx="1075706" cy="1342184"/>
                </a:xfrm>
                <a:prstGeom prst="rect">
                  <a:avLst/>
                </a:prstGeom>
                <a:solidFill>
                  <a:srgbClr val="ED7D31"/>
                </a:solidFill>
                <a:ln>
                  <a:noFill/>
                </a:ln>
              </p:spPr>
              <p:txBody>
                <a:bodyPr vert="horz" wrap="square" lIns="91427" tIns="45713" rIns="91427" bIns="45713" numCol="1" anchor="t" anchorCtr="0" compatLnSpc="1">
                  <a:prstTxWarp prst="textNoShape">
                    <a:avLst/>
                  </a:prstTxWarp>
                </a:bodyPr>
                <a:lstStyle>
                  <a:defPPr>
                    <a:defRPr lang="en-US"/>
                  </a:defPPr>
                  <a:lvl1pPr marL="0" algn="l" defTabSz="932316" rtl="0" eaLnBrk="1" latinLnBrk="0" hangingPunct="1">
                    <a:defRPr sz="1836" kern="1200">
                      <a:solidFill>
                        <a:schemeClr val="tx1"/>
                      </a:solidFill>
                      <a:latin typeface="+mn-lt"/>
                      <a:ea typeface="+mn-ea"/>
                      <a:cs typeface="+mn-cs"/>
                    </a:defRPr>
                  </a:lvl1pPr>
                  <a:lvl2pPr marL="466155" algn="l" defTabSz="932316" rtl="0" eaLnBrk="1" latinLnBrk="0" hangingPunct="1">
                    <a:defRPr sz="1836" kern="1200">
                      <a:solidFill>
                        <a:schemeClr val="tx1"/>
                      </a:solidFill>
                      <a:latin typeface="+mn-lt"/>
                      <a:ea typeface="+mn-ea"/>
                      <a:cs typeface="+mn-cs"/>
                    </a:defRPr>
                  </a:lvl2pPr>
                  <a:lvl3pPr marL="932316" algn="l" defTabSz="932316" rtl="0" eaLnBrk="1" latinLnBrk="0" hangingPunct="1">
                    <a:defRPr sz="1836" kern="1200">
                      <a:solidFill>
                        <a:schemeClr val="tx1"/>
                      </a:solidFill>
                      <a:latin typeface="+mn-lt"/>
                      <a:ea typeface="+mn-ea"/>
                      <a:cs typeface="+mn-cs"/>
                    </a:defRPr>
                  </a:lvl3pPr>
                  <a:lvl4pPr marL="1398471" algn="l" defTabSz="932316" rtl="0" eaLnBrk="1" latinLnBrk="0" hangingPunct="1">
                    <a:defRPr sz="1836" kern="1200">
                      <a:solidFill>
                        <a:schemeClr val="tx1"/>
                      </a:solidFill>
                      <a:latin typeface="+mn-lt"/>
                      <a:ea typeface="+mn-ea"/>
                      <a:cs typeface="+mn-cs"/>
                    </a:defRPr>
                  </a:lvl4pPr>
                  <a:lvl5pPr marL="1864631" algn="l" defTabSz="932316" rtl="0" eaLnBrk="1" latinLnBrk="0" hangingPunct="1">
                    <a:defRPr sz="1836" kern="1200">
                      <a:solidFill>
                        <a:schemeClr val="tx1"/>
                      </a:solidFill>
                      <a:latin typeface="+mn-lt"/>
                      <a:ea typeface="+mn-ea"/>
                      <a:cs typeface="+mn-cs"/>
                    </a:defRPr>
                  </a:lvl5pPr>
                  <a:lvl6pPr marL="2330787" algn="l" defTabSz="932316" rtl="0" eaLnBrk="1" latinLnBrk="0" hangingPunct="1">
                    <a:defRPr sz="1836" kern="1200">
                      <a:solidFill>
                        <a:schemeClr val="tx1"/>
                      </a:solidFill>
                      <a:latin typeface="+mn-lt"/>
                      <a:ea typeface="+mn-ea"/>
                      <a:cs typeface="+mn-cs"/>
                    </a:defRPr>
                  </a:lvl6pPr>
                  <a:lvl7pPr marL="2796947" algn="l" defTabSz="932316" rtl="0" eaLnBrk="1" latinLnBrk="0" hangingPunct="1">
                    <a:defRPr sz="1836" kern="1200">
                      <a:solidFill>
                        <a:schemeClr val="tx1"/>
                      </a:solidFill>
                      <a:latin typeface="+mn-lt"/>
                      <a:ea typeface="+mn-ea"/>
                      <a:cs typeface="+mn-cs"/>
                    </a:defRPr>
                  </a:lvl7pPr>
                  <a:lvl8pPr marL="3263102" algn="l" defTabSz="932316" rtl="0" eaLnBrk="1" latinLnBrk="0" hangingPunct="1">
                    <a:defRPr sz="1836" kern="1200">
                      <a:solidFill>
                        <a:schemeClr val="tx1"/>
                      </a:solidFill>
                      <a:latin typeface="+mn-lt"/>
                      <a:ea typeface="+mn-ea"/>
                      <a:cs typeface="+mn-cs"/>
                    </a:defRPr>
                  </a:lvl8pPr>
                  <a:lvl9pPr marL="3729258" algn="l" defTabSz="932316" rtl="0" eaLnBrk="1" latinLnBrk="0" hangingPunct="1">
                    <a:defRPr sz="1836" kern="1200">
                      <a:solidFill>
                        <a:schemeClr val="tx1"/>
                      </a:solidFill>
                      <a:latin typeface="+mn-lt"/>
                      <a:ea typeface="+mn-ea"/>
                      <a:cs typeface="+mn-cs"/>
                    </a:defRPr>
                  </a:lvl9pPr>
                </a:lstStyle>
                <a:p>
                  <a:pPr marL="0" marR="0" lvl="0" indent="0" algn="l" defTabSz="932316"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000000"/>
                    </a:solidFill>
                    <a:effectLst/>
                    <a:uLnTx/>
                    <a:uFillTx/>
                    <a:latin typeface="Segoe UI"/>
                    <a:ea typeface="+mn-ea"/>
                    <a:cs typeface="+mn-cs"/>
                  </a:endParaRPr>
                </a:p>
              </p:txBody>
            </p:sp>
            <p:sp>
              <p:nvSpPr>
                <p:cNvPr id="377" name="Rectangle 376"/>
                <p:cNvSpPr>
                  <a:spLocks noChangeArrowheads="1"/>
                </p:cNvSpPr>
                <p:nvPr/>
              </p:nvSpPr>
              <p:spPr bwMode="auto">
                <a:xfrm>
                  <a:off x="2761456" y="6229644"/>
                  <a:ext cx="139116" cy="272356"/>
                </a:xfrm>
                <a:prstGeom prst="rect">
                  <a:avLst/>
                </a:prstGeom>
                <a:solidFill>
                  <a:srgbClr val="E34F24"/>
                </a:solidFill>
                <a:ln>
                  <a:noFill/>
                </a:ln>
              </p:spPr>
              <p:txBody>
                <a:bodyPr vert="horz" wrap="square" lIns="91427" tIns="45713" rIns="91427" bIns="45713" numCol="1" anchor="t" anchorCtr="0" compatLnSpc="1">
                  <a:prstTxWarp prst="textNoShape">
                    <a:avLst/>
                  </a:prstTxWarp>
                </a:bodyPr>
                <a:lstStyle>
                  <a:defPPr>
                    <a:defRPr lang="en-US"/>
                  </a:defPPr>
                  <a:lvl1pPr marL="0" algn="l" defTabSz="932316" rtl="0" eaLnBrk="1" latinLnBrk="0" hangingPunct="1">
                    <a:defRPr sz="1836" kern="1200">
                      <a:solidFill>
                        <a:schemeClr val="tx1"/>
                      </a:solidFill>
                      <a:latin typeface="+mn-lt"/>
                      <a:ea typeface="+mn-ea"/>
                      <a:cs typeface="+mn-cs"/>
                    </a:defRPr>
                  </a:lvl1pPr>
                  <a:lvl2pPr marL="466155" algn="l" defTabSz="932316" rtl="0" eaLnBrk="1" latinLnBrk="0" hangingPunct="1">
                    <a:defRPr sz="1836" kern="1200">
                      <a:solidFill>
                        <a:schemeClr val="tx1"/>
                      </a:solidFill>
                      <a:latin typeface="+mn-lt"/>
                      <a:ea typeface="+mn-ea"/>
                      <a:cs typeface="+mn-cs"/>
                    </a:defRPr>
                  </a:lvl2pPr>
                  <a:lvl3pPr marL="932316" algn="l" defTabSz="932316" rtl="0" eaLnBrk="1" latinLnBrk="0" hangingPunct="1">
                    <a:defRPr sz="1836" kern="1200">
                      <a:solidFill>
                        <a:schemeClr val="tx1"/>
                      </a:solidFill>
                      <a:latin typeface="+mn-lt"/>
                      <a:ea typeface="+mn-ea"/>
                      <a:cs typeface="+mn-cs"/>
                    </a:defRPr>
                  </a:lvl3pPr>
                  <a:lvl4pPr marL="1398471" algn="l" defTabSz="932316" rtl="0" eaLnBrk="1" latinLnBrk="0" hangingPunct="1">
                    <a:defRPr sz="1836" kern="1200">
                      <a:solidFill>
                        <a:schemeClr val="tx1"/>
                      </a:solidFill>
                      <a:latin typeface="+mn-lt"/>
                      <a:ea typeface="+mn-ea"/>
                      <a:cs typeface="+mn-cs"/>
                    </a:defRPr>
                  </a:lvl4pPr>
                  <a:lvl5pPr marL="1864631" algn="l" defTabSz="932316" rtl="0" eaLnBrk="1" latinLnBrk="0" hangingPunct="1">
                    <a:defRPr sz="1836" kern="1200">
                      <a:solidFill>
                        <a:schemeClr val="tx1"/>
                      </a:solidFill>
                      <a:latin typeface="+mn-lt"/>
                      <a:ea typeface="+mn-ea"/>
                      <a:cs typeface="+mn-cs"/>
                    </a:defRPr>
                  </a:lvl5pPr>
                  <a:lvl6pPr marL="2330787" algn="l" defTabSz="932316" rtl="0" eaLnBrk="1" latinLnBrk="0" hangingPunct="1">
                    <a:defRPr sz="1836" kern="1200">
                      <a:solidFill>
                        <a:schemeClr val="tx1"/>
                      </a:solidFill>
                      <a:latin typeface="+mn-lt"/>
                      <a:ea typeface="+mn-ea"/>
                      <a:cs typeface="+mn-cs"/>
                    </a:defRPr>
                  </a:lvl6pPr>
                  <a:lvl7pPr marL="2796947" algn="l" defTabSz="932316" rtl="0" eaLnBrk="1" latinLnBrk="0" hangingPunct="1">
                    <a:defRPr sz="1836" kern="1200">
                      <a:solidFill>
                        <a:schemeClr val="tx1"/>
                      </a:solidFill>
                      <a:latin typeface="+mn-lt"/>
                      <a:ea typeface="+mn-ea"/>
                      <a:cs typeface="+mn-cs"/>
                    </a:defRPr>
                  </a:lvl7pPr>
                  <a:lvl8pPr marL="3263102" algn="l" defTabSz="932316" rtl="0" eaLnBrk="1" latinLnBrk="0" hangingPunct="1">
                    <a:defRPr sz="1836" kern="1200">
                      <a:solidFill>
                        <a:schemeClr val="tx1"/>
                      </a:solidFill>
                      <a:latin typeface="+mn-lt"/>
                      <a:ea typeface="+mn-ea"/>
                      <a:cs typeface="+mn-cs"/>
                    </a:defRPr>
                  </a:lvl8pPr>
                  <a:lvl9pPr marL="3729258" algn="l" defTabSz="932316" rtl="0" eaLnBrk="1" latinLnBrk="0" hangingPunct="1">
                    <a:defRPr sz="1836" kern="1200">
                      <a:solidFill>
                        <a:schemeClr val="tx1"/>
                      </a:solidFill>
                      <a:latin typeface="+mn-lt"/>
                      <a:ea typeface="+mn-ea"/>
                      <a:cs typeface="+mn-cs"/>
                    </a:defRPr>
                  </a:lvl9pPr>
                </a:lstStyle>
                <a:p>
                  <a:pPr marL="0" marR="0" lvl="0" indent="0" algn="l" defTabSz="932316"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000000"/>
                    </a:solidFill>
                    <a:effectLst/>
                    <a:uLnTx/>
                    <a:uFillTx/>
                    <a:latin typeface="Segoe UI"/>
                    <a:ea typeface="+mn-ea"/>
                    <a:cs typeface="+mn-cs"/>
                  </a:endParaRPr>
                </a:p>
              </p:txBody>
            </p:sp>
            <p:sp>
              <p:nvSpPr>
                <p:cNvPr id="378" name="Rectangle 377"/>
                <p:cNvSpPr>
                  <a:spLocks noChangeArrowheads="1"/>
                </p:cNvSpPr>
                <p:nvPr/>
              </p:nvSpPr>
              <p:spPr bwMode="auto">
                <a:xfrm>
                  <a:off x="2518492" y="6229644"/>
                  <a:ext cx="141077" cy="272356"/>
                </a:xfrm>
                <a:prstGeom prst="rect">
                  <a:avLst/>
                </a:prstGeom>
                <a:solidFill>
                  <a:srgbClr val="E34F24"/>
                </a:solidFill>
                <a:ln>
                  <a:noFill/>
                </a:ln>
              </p:spPr>
              <p:txBody>
                <a:bodyPr vert="horz" wrap="square" lIns="91427" tIns="45713" rIns="91427" bIns="45713" numCol="1" anchor="t" anchorCtr="0" compatLnSpc="1">
                  <a:prstTxWarp prst="textNoShape">
                    <a:avLst/>
                  </a:prstTxWarp>
                </a:bodyPr>
                <a:lstStyle>
                  <a:defPPr>
                    <a:defRPr lang="en-US"/>
                  </a:defPPr>
                  <a:lvl1pPr marL="0" algn="l" defTabSz="932316" rtl="0" eaLnBrk="1" latinLnBrk="0" hangingPunct="1">
                    <a:defRPr sz="1836" kern="1200">
                      <a:solidFill>
                        <a:schemeClr val="tx1"/>
                      </a:solidFill>
                      <a:latin typeface="+mn-lt"/>
                      <a:ea typeface="+mn-ea"/>
                      <a:cs typeface="+mn-cs"/>
                    </a:defRPr>
                  </a:lvl1pPr>
                  <a:lvl2pPr marL="466155" algn="l" defTabSz="932316" rtl="0" eaLnBrk="1" latinLnBrk="0" hangingPunct="1">
                    <a:defRPr sz="1836" kern="1200">
                      <a:solidFill>
                        <a:schemeClr val="tx1"/>
                      </a:solidFill>
                      <a:latin typeface="+mn-lt"/>
                      <a:ea typeface="+mn-ea"/>
                      <a:cs typeface="+mn-cs"/>
                    </a:defRPr>
                  </a:lvl2pPr>
                  <a:lvl3pPr marL="932316" algn="l" defTabSz="932316" rtl="0" eaLnBrk="1" latinLnBrk="0" hangingPunct="1">
                    <a:defRPr sz="1836" kern="1200">
                      <a:solidFill>
                        <a:schemeClr val="tx1"/>
                      </a:solidFill>
                      <a:latin typeface="+mn-lt"/>
                      <a:ea typeface="+mn-ea"/>
                      <a:cs typeface="+mn-cs"/>
                    </a:defRPr>
                  </a:lvl3pPr>
                  <a:lvl4pPr marL="1398471" algn="l" defTabSz="932316" rtl="0" eaLnBrk="1" latinLnBrk="0" hangingPunct="1">
                    <a:defRPr sz="1836" kern="1200">
                      <a:solidFill>
                        <a:schemeClr val="tx1"/>
                      </a:solidFill>
                      <a:latin typeface="+mn-lt"/>
                      <a:ea typeface="+mn-ea"/>
                      <a:cs typeface="+mn-cs"/>
                    </a:defRPr>
                  </a:lvl4pPr>
                  <a:lvl5pPr marL="1864631" algn="l" defTabSz="932316" rtl="0" eaLnBrk="1" latinLnBrk="0" hangingPunct="1">
                    <a:defRPr sz="1836" kern="1200">
                      <a:solidFill>
                        <a:schemeClr val="tx1"/>
                      </a:solidFill>
                      <a:latin typeface="+mn-lt"/>
                      <a:ea typeface="+mn-ea"/>
                      <a:cs typeface="+mn-cs"/>
                    </a:defRPr>
                  </a:lvl5pPr>
                  <a:lvl6pPr marL="2330787" algn="l" defTabSz="932316" rtl="0" eaLnBrk="1" latinLnBrk="0" hangingPunct="1">
                    <a:defRPr sz="1836" kern="1200">
                      <a:solidFill>
                        <a:schemeClr val="tx1"/>
                      </a:solidFill>
                      <a:latin typeface="+mn-lt"/>
                      <a:ea typeface="+mn-ea"/>
                      <a:cs typeface="+mn-cs"/>
                    </a:defRPr>
                  </a:lvl6pPr>
                  <a:lvl7pPr marL="2796947" algn="l" defTabSz="932316" rtl="0" eaLnBrk="1" latinLnBrk="0" hangingPunct="1">
                    <a:defRPr sz="1836" kern="1200">
                      <a:solidFill>
                        <a:schemeClr val="tx1"/>
                      </a:solidFill>
                      <a:latin typeface="+mn-lt"/>
                      <a:ea typeface="+mn-ea"/>
                      <a:cs typeface="+mn-cs"/>
                    </a:defRPr>
                  </a:lvl7pPr>
                  <a:lvl8pPr marL="3263102" algn="l" defTabSz="932316" rtl="0" eaLnBrk="1" latinLnBrk="0" hangingPunct="1">
                    <a:defRPr sz="1836" kern="1200">
                      <a:solidFill>
                        <a:schemeClr val="tx1"/>
                      </a:solidFill>
                      <a:latin typeface="+mn-lt"/>
                      <a:ea typeface="+mn-ea"/>
                      <a:cs typeface="+mn-cs"/>
                    </a:defRPr>
                  </a:lvl8pPr>
                  <a:lvl9pPr marL="3729258" algn="l" defTabSz="932316" rtl="0" eaLnBrk="1" latinLnBrk="0" hangingPunct="1">
                    <a:defRPr sz="1836" kern="1200">
                      <a:solidFill>
                        <a:schemeClr val="tx1"/>
                      </a:solidFill>
                      <a:latin typeface="+mn-lt"/>
                      <a:ea typeface="+mn-ea"/>
                      <a:cs typeface="+mn-cs"/>
                    </a:defRPr>
                  </a:lvl9pPr>
                </a:lstStyle>
                <a:p>
                  <a:pPr marL="0" marR="0" lvl="0" indent="0" algn="l" defTabSz="932316"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000000"/>
                    </a:solidFill>
                    <a:effectLst/>
                    <a:uLnTx/>
                    <a:uFillTx/>
                    <a:latin typeface="Segoe UI"/>
                    <a:ea typeface="+mn-ea"/>
                    <a:cs typeface="+mn-cs"/>
                  </a:endParaRPr>
                </a:p>
              </p:txBody>
            </p:sp>
            <p:sp>
              <p:nvSpPr>
                <p:cNvPr id="379" name="Rectangle 378"/>
                <p:cNvSpPr>
                  <a:spLocks noChangeArrowheads="1"/>
                </p:cNvSpPr>
                <p:nvPr/>
              </p:nvSpPr>
              <p:spPr bwMode="auto">
                <a:xfrm>
                  <a:off x="2277486" y="5281298"/>
                  <a:ext cx="866052" cy="139117"/>
                </a:xfrm>
                <a:prstGeom prst="rect">
                  <a:avLst/>
                </a:prstGeom>
                <a:solidFill>
                  <a:srgbClr val="E34F24"/>
                </a:solidFill>
                <a:ln>
                  <a:noFill/>
                </a:ln>
              </p:spPr>
              <p:txBody>
                <a:bodyPr vert="horz" wrap="square" lIns="91427" tIns="45713" rIns="91427" bIns="45713" numCol="1" anchor="t" anchorCtr="0" compatLnSpc="1">
                  <a:prstTxWarp prst="textNoShape">
                    <a:avLst/>
                  </a:prstTxWarp>
                </a:bodyPr>
                <a:lstStyle>
                  <a:defPPr>
                    <a:defRPr lang="en-US"/>
                  </a:defPPr>
                  <a:lvl1pPr marL="0" algn="l" defTabSz="932316" rtl="0" eaLnBrk="1" latinLnBrk="0" hangingPunct="1">
                    <a:defRPr sz="1836" kern="1200">
                      <a:solidFill>
                        <a:schemeClr val="tx1"/>
                      </a:solidFill>
                      <a:latin typeface="+mn-lt"/>
                      <a:ea typeface="+mn-ea"/>
                      <a:cs typeface="+mn-cs"/>
                    </a:defRPr>
                  </a:lvl1pPr>
                  <a:lvl2pPr marL="466155" algn="l" defTabSz="932316" rtl="0" eaLnBrk="1" latinLnBrk="0" hangingPunct="1">
                    <a:defRPr sz="1836" kern="1200">
                      <a:solidFill>
                        <a:schemeClr val="tx1"/>
                      </a:solidFill>
                      <a:latin typeface="+mn-lt"/>
                      <a:ea typeface="+mn-ea"/>
                      <a:cs typeface="+mn-cs"/>
                    </a:defRPr>
                  </a:lvl2pPr>
                  <a:lvl3pPr marL="932316" algn="l" defTabSz="932316" rtl="0" eaLnBrk="1" latinLnBrk="0" hangingPunct="1">
                    <a:defRPr sz="1836" kern="1200">
                      <a:solidFill>
                        <a:schemeClr val="tx1"/>
                      </a:solidFill>
                      <a:latin typeface="+mn-lt"/>
                      <a:ea typeface="+mn-ea"/>
                      <a:cs typeface="+mn-cs"/>
                    </a:defRPr>
                  </a:lvl3pPr>
                  <a:lvl4pPr marL="1398471" algn="l" defTabSz="932316" rtl="0" eaLnBrk="1" latinLnBrk="0" hangingPunct="1">
                    <a:defRPr sz="1836" kern="1200">
                      <a:solidFill>
                        <a:schemeClr val="tx1"/>
                      </a:solidFill>
                      <a:latin typeface="+mn-lt"/>
                      <a:ea typeface="+mn-ea"/>
                      <a:cs typeface="+mn-cs"/>
                    </a:defRPr>
                  </a:lvl4pPr>
                  <a:lvl5pPr marL="1864631" algn="l" defTabSz="932316" rtl="0" eaLnBrk="1" latinLnBrk="0" hangingPunct="1">
                    <a:defRPr sz="1836" kern="1200">
                      <a:solidFill>
                        <a:schemeClr val="tx1"/>
                      </a:solidFill>
                      <a:latin typeface="+mn-lt"/>
                      <a:ea typeface="+mn-ea"/>
                      <a:cs typeface="+mn-cs"/>
                    </a:defRPr>
                  </a:lvl5pPr>
                  <a:lvl6pPr marL="2330787" algn="l" defTabSz="932316" rtl="0" eaLnBrk="1" latinLnBrk="0" hangingPunct="1">
                    <a:defRPr sz="1836" kern="1200">
                      <a:solidFill>
                        <a:schemeClr val="tx1"/>
                      </a:solidFill>
                      <a:latin typeface="+mn-lt"/>
                      <a:ea typeface="+mn-ea"/>
                      <a:cs typeface="+mn-cs"/>
                    </a:defRPr>
                  </a:lvl6pPr>
                  <a:lvl7pPr marL="2796947" algn="l" defTabSz="932316" rtl="0" eaLnBrk="1" latinLnBrk="0" hangingPunct="1">
                    <a:defRPr sz="1836" kern="1200">
                      <a:solidFill>
                        <a:schemeClr val="tx1"/>
                      </a:solidFill>
                      <a:latin typeface="+mn-lt"/>
                      <a:ea typeface="+mn-ea"/>
                      <a:cs typeface="+mn-cs"/>
                    </a:defRPr>
                  </a:lvl7pPr>
                  <a:lvl8pPr marL="3263102" algn="l" defTabSz="932316" rtl="0" eaLnBrk="1" latinLnBrk="0" hangingPunct="1">
                    <a:defRPr sz="1836" kern="1200">
                      <a:solidFill>
                        <a:schemeClr val="tx1"/>
                      </a:solidFill>
                      <a:latin typeface="+mn-lt"/>
                      <a:ea typeface="+mn-ea"/>
                      <a:cs typeface="+mn-cs"/>
                    </a:defRPr>
                  </a:lvl8pPr>
                  <a:lvl9pPr marL="3729258" algn="l" defTabSz="932316" rtl="0" eaLnBrk="1" latinLnBrk="0" hangingPunct="1">
                    <a:defRPr sz="1836" kern="1200">
                      <a:solidFill>
                        <a:schemeClr val="tx1"/>
                      </a:solidFill>
                      <a:latin typeface="+mn-lt"/>
                      <a:ea typeface="+mn-ea"/>
                      <a:cs typeface="+mn-cs"/>
                    </a:defRPr>
                  </a:lvl9pPr>
                </a:lstStyle>
                <a:p>
                  <a:pPr marL="0" marR="0" lvl="0" indent="0" algn="l" defTabSz="932316"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000000"/>
                    </a:solidFill>
                    <a:effectLst/>
                    <a:uLnTx/>
                    <a:uFillTx/>
                    <a:latin typeface="Segoe UI"/>
                    <a:ea typeface="+mn-ea"/>
                    <a:cs typeface="+mn-cs"/>
                  </a:endParaRPr>
                </a:p>
              </p:txBody>
            </p:sp>
            <p:sp>
              <p:nvSpPr>
                <p:cNvPr id="380" name="Rectangle 379"/>
                <p:cNvSpPr>
                  <a:spLocks noChangeArrowheads="1"/>
                </p:cNvSpPr>
                <p:nvPr/>
              </p:nvSpPr>
              <p:spPr bwMode="auto">
                <a:xfrm>
                  <a:off x="2277486" y="5522304"/>
                  <a:ext cx="866052" cy="141077"/>
                </a:xfrm>
                <a:prstGeom prst="rect">
                  <a:avLst/>
                </a:prstGeom>
                <a:solidFill>
                  <a:srgbClr val="E34F24"/>
                </a:solidFill>
                <a:ln>
                  <a:noFill/>
                </a:ln>
              </p:spPr>
              <p:txBody>
                <a:bodyPr vert="horz" wrap="square" lIns="91427" tIns="45713" rIns="91427" bIns="45713" numCol="1" anchor="t" anchorCtr="0" compatLnSpc="1">
                  <a:prstTxWarp prst="textNoShape">
                    <a:avLst/>
                  </a:prstTxWarp>
                </a:bodyPr>
                <a:lstStyle>
                  <a:defPPr>
                    <a:defRPr lang="en-US"/>
                  </a:defPPr>
                  <a:lvl1pPr marL="0" algn="l" defTabSz="932316" rtl="0" eaLnBrk="1" latinLnBrk="0" hangingPunct="1">
                    <a:defRPr sz="1836" kern="1200">
                      <a:solidFill>
                        <a:schemeClr val="tx1"/>
                      </a:solidFill>
                      <a:latin typeface="+mn-lt"/>
                      <a:ea typeface="+mn-ea"/>
                      <a:cs typeface="+mn-cs"/>
                    </a:defRPr>
                  </a:lvl1pPr>
                  <a:lvl2pPr marL="466155" algn="l" defTabSz="932316" rtl="0" eaLnBrk="1" latinLnBrk="0" hangingPunct="1">
                    <a:defRPr sz="1836" kern="1200">
                      <a:solidFill>
                        <a:schemeClr val="tx1"/>
                      </a:solidFill>
                      <a:latin typeface="+mn-lt"/>
                      <a:ea typeface="+mn-ea"/>
                      <a:cs typeface="+mn-cs"/>
                    </a:defRPr>
                  </a:lvl2pPr>
                  <a:lvl3pPr marL="932316" algn="l" defTabSz="932316" rtl="0" eaLnBrk="1" latinLnBrk="0" hangingPunct="1">
                    <a:defRPr sz="1836" kern="1200">
                      <a:solidFill>
                        <a:schemeClr val="tx1"/>
                      </a:solidFill>
                      <a:latin typeface="+mn-lt"/>
                      <a:ea typeface="+mn-ea"/>
                      <a:cs typeface="+mn-cs"/>
                    </a:defRPr>
                  </a:lvl3pPr>
                  <a:lvl4pPr marL="1398471" algn="l" defTabSz="932316" rtl="0" eaLnBrk="1" latinLnBrk="0" hangingPunct="1">
                    <a:defRPr sz="1836" kern="1200">
                      <a:solidFill>
                        <a:schemeClr val="tx1"/>
                      </a:solidFill>
                      <a:latin typeface="+mn-lt"/>
                      <a:ea typeface="+mn-ea"/>
                      <a:cs typeface="+mn-cs"/>
                    </a:defRPr>
                  </a:lvl4pPr>
                  <a:lvl5pPr marL="1864631" algn="l" defTabSz="932316" rtl="0" eaLnBrk="1" latinLnBrk="0" hangingPunct="1">
                    <a:defRPr sz="1836" kern="1200">
                      <a:solidFill>
                        <a:schemeClr val="tx1"/>
                      </a:solidFill>
                      <a:latin typeface="+mn-lt"/>
                      <a:ea typeface="+mn-ea"/>
                      <a:cs typeface="+mn-cs"/>
                    </a:defRPr>
                  </a:lvl5pPr>
                  <a:lvl6pPr marL="2330787" algn="l" defTabSz="932316" rtl="0" eaLnBrk="1" latinLnBrk="0" hangingPunct="1">
                    <a:defRPr sz="1836" kern="1200">
                      <a:solidFill>
                        <a:schemeClr val="tx1"/>
                      </a:solidFill>
                      <a:latin typeface="+mn-lt"/>
                      <a:ea typeface="+mn-ea"/>
                      <a:cs typeface="+mn-cs"/>
                    </a:defRPr>
                  </a:lvl6pPr>
                  <a:lvl7pPr marL="2796947" algn="l" defTabSz="932316" rtl="0" eaLnBrk="1" latinLnBrk="0" hangingPunct="1">
                    <a:defRPr sz="1836" kern="1200">
                      <a:solidFill>
                        <a:schemeClr val="tx1"/>
                      </a:solidFill>
                      <a:latin typeface="+mn-lt"/>
                      <a:ea typeface="+mn-ea"/>
                      <a:cs typeface="+mn-cs"/>
                    </a:defRPr>
                  </a:lvl7pPr>
                  <a:lvl8pPr marL="3263102" algn="l" defTabSz="932316" rtl="0" eaLnBrk="1" latinLnBrk="0" hangingPunct="1">
                    <a:defRPr sz="1836" kern="1200">
                      <a:solidFill>
                        <a:schemeClr val="tx1"/>
                      </a:solidFill>
                      <a:latin typeface="+mn-lt"/>
                      <a:ea typeface="+mn-ea"/>
                      <a:cs typeface="+mn-cs"/>
                    </a:defRPr>
                  </a:lvl8pPr>
                  <a:lvl9pPr marL="3729258" algn="l" defTabSz="932316" rtl="0" eaLnBrk="1" latinLnBrk="0" hangingPunct="1">
                    <a:defRPr sz="1836" kern="1200">
                      <a:solidFill>
                        <a:schemeClr val="tx1"/>
                      </a:solidFill>
                      <a:latin typeface="+mn-lt"/>
                      <a:ea typeface="+mn-ea"/>
                      <a:cs typeface="+mn-cs"/>
                    </a:defRPr>
                  </a:lvl9pPr>
                </a:lstStyle>
                <a:p>
                  <a:pPr marL="0" marR="0" lvl="0" indent="0" algn="l" defTabSz="932316"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000000"/>
                    </a:solidFill>
                    <a:effectLst/>
                    <a:uLnTx/>
                    <a:uFillTx/>
                    <a:latin typeface="Segoe UI"/>
                    <a:ea typeface="+mn-ea"/>
                    <a:cs typeface="+mn-cs"/>
                  </a:endParaRPr>
                </a:p>
              </p:txBody>
            </p:sp>
            <p:sp>
              <p:nvSpPr>
                <p:cNvPr id="381" name="Rectangle 380"/>
                <p:cNvSpPr>
                  <a:spLocks noChangeArrowheads="1"/>
                </p:cNvSpPr>
                <p:nvPr/>
              </p:nvSpPr>
              <p:spPr bwMode="auto">
                <a:xfrm>
                  <a:off x="2277486" y="5763309"/>
                  <a:ext cx="866052" cy="141077"/>
                </a:xfrm>
                <a:prstGeom prst="rect">
                  <a:avLst/>
                </a:prstGeom>
                <a:solidFill>
                  <a:srgbClr val="E34F24"/>
                </a:solidFill>
                <a:ln>
                  <a:noFill/>
                </a:ln>
              </p:spPr>
              <p:txBody>
                <a:bodyPr vert="horz" wrap="square" lIns="91427" tIns="45713" rIns="91427" bIns="45713" numCol="1" anchor="t" anchorCtr="0" compatLnSpc="1">
                  <a:prstTxWarp prst="textNoShape">
                    <a:avLst/>
                  </a:prstTxWarp>
                </a:bodyPr>
                <a:lstStyle>
                  <a:defPPr>
                    <a:defRPr lang="en-US"/>
                  </a:defPPr>
                  <a:lvl1pPr marL="0" algn="l" defTabSz="932316" rtl="0" eaLnBrk="1" latinLnBrk="0" hangingPunct="1">
                    <a:defRPr sz="1836" kern="1200">
                      <a:solidFill>
                        <a:schemeClr val="tx1"/>
                      </a:solidFill>
                      <a:latin typeface="+mn-lt"/>
                      <a:ea typeface="+mn-ea"/>
                      <a:cs typeface="+mn-cs"/>
                    </a:defRPr>
                  </a:lvl1pPr>
                  <a:lvl2pPr marL="466155" algn="l" defTabSz="932316" rtl="0" eaLnBrk="1" latinLnBrk="0" hangingPunct="1">
                    <a:defRPr sz="1836" kern="1200">
                      <a:solidFill>
                        <a:schemeClr val="tx1"/>
                      </a:solidFill>
                      <a:latin typeface="+mn-lt"/>
                      <a:ea typeface="+mn-ea"/>
                      <a:cs typeface="+mn-cs"/>
                    </a:defRPr>
                  </a:lvl2pPr>
                  <a:lvl3pPr marL="932316" algn="l" defTabSz="932316" rtl="0" eaLnBrk="1" latinLnBrk="0" hangingPunct="1">
                    <a:defRPr sz="1836" kern="1200">
                      <a:solidFill>
                        <a:schemeClr val="tx1"/>
                      </a:solidFill>
                      <a:latin typeface="+mn-lt"/>
                      <a:ea typeface="+mn-ea"/>
                      <a:cs typeface="+mn-cs"/>
                    </a:defRPr>
                  </a:lvl3pPr>
                  <a:lvl4pPr marL="1398471" algn="l" defTabSz="932316" rtl="0" eaLnBrk="1" latinLnBrk="0" hangingPunct="1">
                    <a:defRPr sz="1836" kern="1200">
                      <a:solidFill>
                        <a:schemeClr val="tx1"/>
                      </a:solidFill>
                      <a:latin typeface="+mn-lt"/>
                      <a:ea typeface="+mn-ea"/>
                      <a:cs typeface="+mn-cs"/>
                    </a:defRPr>
                  </a:lvl4pPr>
                  <a:lvl5pPr marL="1864631" algn="l" defTabSz="932316" rtl="0" eaLnBrk="1" latinLnBrk="0" hangingPunct="1">
                    <a:defRPr sz="1836" kern="1200">
                      <a:solidFill>
                        <a:schemeClr val="tx1"/>
                      </a:solidFill>
                      <a:latin typeface="+mn-lt"/>
                      <a:ea typeface="+mn-ea"/>
                      <a:cs typeface="+mn-cs"/>
                    </a:defRPr>
                  </a:lvl5pPr>
                  <a:lvl6pPr marL="2330787" algn="l" defTabSz="932316" rtl="0" eaLnBrk="1" latinLnBrk="0" hangingPunct="1">
                    <a:defRPr sz="1836" kern="1200">
                      <a:solidFill>
                        <a:schemeClr val="tx1"/>
                      </a:solidFill>
                      <a:latin typeface="+mn-lt"/>
                      <a:ea typeface="+mn-ea"/>
                      <a:cs typeface="+mn-cs"/>
                    </a:defRPr>
                  </a:lvl6pPr>
                  <a:lvl7pPr marL="2796947" algn="l" defTabSz="932316" rtl="0" eaLnBrk="1" latinLnBrk="0" hangingPunct="1">
                    <a:defRPr sz="1836" kern="1200">
                      <a:solidFill>
                        <a:schemeClr val="tx1"/>
                      </a:solidFill>
                      <a:latin typeface="+mn-lt"/>
                      <a:ea typeface="+mn-ea"/>
                      <a:cs typeface="+mn-cs"/>
                    </a:defRPr>
                  </a:lvl7pPr>
                  <a:lvl8pPr marL="3263102" algn="l" defTabSz="932316" rtl="0" eaLnBrk="1" latinLnBrk="0" hangingPunct="1">
                    <a:defRPr sz="1836" kern="1200">
                      <a:solidFill>
                        <a:schemeClr val="tx1"/>
                      </a:solidFill>
                      <a:latin typeface="+mn-lt"/>
                      <a:ea typeface="+mn-ea"/>
                      <a:cs typeface="+mn-cs"/>
                    </a:defRPr>
                  </a:lvl8pPr>
                  <a:lvl9pPr marL="3729258" algn="l" defTabSz="932316" rtl="0" eaLnBrk="1" latinLnBrk="0" hangingPunct="1">
                    <a:defRPr sz="1836" kern="1200">
                      <a:solidFill>
                        <a:schemeClr val="tx1"/>
                      </a:solidFill>
                      <a:latin typeface="+mn-lt"/>
                      <a:ea typeface="+mn-ea"/>
                      <a:cs typeface="+mn-cs"/>
                    </a:defRPr>
                  </a:lvl9pPr>
                </a:lstStyle>
                <a:p>
                  <a:pPr marL="0" marR="0" lvl="0" indent="0" algn="l" defTabSz="932316"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000000"/>
                    </a:solidFill>
                    <a:effectLst/>
                    <a:uLnTx/>
                    <a:uFillTx/>
                    <a:latin typeface="Segoe UI"/>
                    <a:ea typeface="+mn-ea"/>
                    <a:cs typeface="+mn-cs"/>
                  </a:endParaRPr>
                </a:p>
              </p:txBody>
            </p:sp>
            <p:sp>
              <p:nvSpPr>
                <p:cNvPr id="382" name="Rectangle 381"/>
                <p:cNvSpPr>
                  <a:spLocks noChangeArrowheads="1"/>
                </p:cNvSpPr>
                <p:nvPr/>
              </p:nvSpPr>
              <p:spPr bwMode="auto">
                <a:xfrm>
                  <a:off x="2277486" y="6004315"/>
                  <a:ext cx="866052" cy="141077"/>
                </a:xfrm>
                <a:prstGeom prst="rect">
                  <a:avLst/>
                </a:prstGeom>
                <a:solidFill>
                  <a:srgbClr val="E34F24"/>
                </a:solidFill>
                <a:ln>
                  <a:noFill/>
                </a:ln>
              </p:spPr>
              <p:txBody>
                <a:bodyPr vert="horz" wrap="square" lIns="91427" tIns="45713" rIns="91427" bIns="45713" numCol="1" anchor="t" anchorCtr="0" compatLnSpc="1">
                  <a:prstTxWarp prst="textNoShape">
                    <a:avLst/>
                  </a:prstTxWarp>
                </a:bodyPr>
                <a:lstStyle>
                  <a:defPPr>
                    <a:defRPr lang="en-US"/>
                  </a:defPPr>
                  <a:lvl1pPr marL="0" algn="l" defTabSz="932316" rtl="0" eaLnBrk="1" latinLnBrk="0" hangingPunct="1">
                    <a:defRPr sz="1836" kern="1200">
                      <a:solidFill>
                        <a:schemeClr val="tx1"/>
                      </a:solidFill>
                      <a:latin typeface="+mn-lt"/>
                      <a:ea typeface="+mn-ea"/>
                      <a:cs typeface="+mn-cs"/>
                    </a:defRPr>
                  </a:lvl1pPr>
                  <a:lvl2pPr marL="466155" algn="l" defTabSz="932316" rtl="0" eaLnBrk="1" latinLnBrk="0" hangingPunct="1">
                    <a:defRPr sz="1836" kern="1200">
                      <a:solidFill>
                        <a:schemeClr val="tx1"/>
                      </a:solidFill>
                      <a:latin typeface="+mn-lt"/>
                      <a:ea typeface="+mn-ea"/>
                      <a:cs typeface="+mn-cs"/>
                    </a:defRPr>
                  </a:lvl2pPr>
                  <a:lvl3pPr marL="932316" algn="l" defTabSz="932316" rtl="0" eaLnBrk="1" latinLnBrk="0" hangingPunct="1">
                    <a:defRPr sz="1836" kern="1200">
                      <a:solidFill>
                        <a:schemeClr val="tx1"/>
                      </a:solidFill>
                      <a:latin typeface="+mn-lt"/>
                      <a:ea typeface="+mn-ea"/>
                      <a:cs typeface="+mn-cs"/>
                    </a:defRPr>
                  </a:lvl3pPr>
                  <a:lvl4pPr marL="1398471" algn="l" defTabSz="932316" rtl="0" eaLnBrk="1" latinLnBrk="0" hangingPunct="1">
                    <a:defRPr sz="1836" kern="1200">
                      <a:solidFill>
                        <a:schemeClr val="tx1"/>
                      </a:solidFill>
                      <a:latin typeface="+mn-lt"/>
                      <a:ea typeface="+mn-ea"/>
                      <a:cs typeface="+mn-cs"/>
                    </a:defRPr>
                  </a:lvl4pPr>
                  <a:lvl5pPr marL="1864631" algn="l" defTabSz="932316" rtl="0" eaLnBrk="1" latinLnBrk="0" hangingPunct="1">
                    <a:defRPr sz="1836" kern="1200">
                      <a:solidFill>
                        <a:schemeClr val="tx1"/>
                      </a:solidFill>
                      <a:latin typeface="+mn-lt"/>
                      <a:ea typeface="+mn-ea"/>
                      <a:cs typeface="+mn-cs"/>
                    </a:defRPr>
                  </a:lvl5pPr>
                  <a:lvl6pPr marL="2330787" algn="l" defTabSz="932316" rtl="0" eaLnBrk="1" latinLnBrk="0" hangingPunct="1">
                    <a:defRPr sz="1836" kern="1200">
                      <a:solidFill>
                        <a:schemeClr val="tx1"/>
                      </a:solidFill>
                      <a:latin typeface="+mn-lt"/>
                      <a:ea typeface="+mn-ea"/>
                      <a:cs typeface="+mn-cs"/>
                    </a:defRPr>
                  </a:lvl6pPr>
                  <a:lvl7pPr marL="2796947" algn="l" defTabSz="932316" rtl="0" eaLnBrk="1" latinLnBrk="0" hangingPunct="1">
                    <a:defRPr sz="1836" kern="1200">
                      <a:solidFill>
                        <a:schemeClr val="tx1"/>
                      </a:solidFill>
                      <a:latin typeface="+mn-lt"/>
                      <a:ea typeface="+mn-ea"/>
                      <a:cs typeface="+mn-cs"/>
                    </a:defRPr>
                  </a:lvl7pPr>
                  <a:lvl8pPr marL="3263102" algn="l" defTabSz="932316" rtl="0" eaLnBrk="1" latinLnBrk="0" hangingPunct="1">
                    <a:defRPr sz="1836" kern="1200">
                      <a:solidFill>
                        <a:schemeClr val="tx1"/>
                      </a:solidFill>
                      <a:latin typeface="+mn-lt"/>
                      <a:ea typeface="+mn-ea"/>
                      <a:cs typeface="+mn-cs"/>
                    </a:defRPr>
                  </a:lvl8pPr>
                  <a:lvl9pPr marL="3729258" algn="l" defTabSz="932316" rtl="0" eaLnBrk="1" latinLnBrk="0" hangingPunct="1">
                    <a:defRPr sz="1836" kern="1200">
                      <a:solidFill>
                        <a:schemeClr val="tx1"/>
                      </a:solidFill>
                      <a:latin typeface="+mn-lt"/>
                      <a:ea typeface="+mn-ea"/>
                      <a:cs typeface="+mn-cs"/>
                    </a:defRPr>
                  </a:lvl9pPr>
                </a:lstStyle>
                <a:p>
                  <a:pPr marL="0" marR="0" lvl="0" indent="0" algn="l" defTabSz="932316"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000000"/>
                    </a:solidFill>
                    <a:effectLst/>
                    <a:uLnTx/>
                    <a:uFillTx/>
                    <a:latin typeface="Segoe UI"/>
                    <a:ea typeface="+mn-ea"/>
                    <a:cs typeface="+mn-cs"/>
                  </a:endParaRPr>
                </a:p>
              </p:txBody>
            </p:sp>
          </p:grpSp>
          <p:sp>
            <p:nvSpPr>
              <p:cNvPr id="357" name="Rectangle 356"/>
              <p:cNvSpPr>
                <a:spLocks noChangeArrowheads="1"/>
              </p:cNvSpPr>
              <p:nvPr/>
            </p:nvSpPr>
            <p:spPr bwMode="auto">
              <a:xfrm>
                <a:off x="104698" y="6778833"/>
                <a:ext cx="45112" cy="164941"/>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32316" rtl="0" eaLnBrk="1" latinLnBrk="0" hangingPunct="1">
                  <a:defRPr sz="1836" kern="1200">
                    <a:solidFill>
                      <a:schemeClr val="tx1"/>
                    </a:solidFill>
                    <a:latin typeface="+mn-lt"/>
                    <a:ea typeface="+mn-ea"/>
                    <a:cs typeface="+mn-cs"/>
                  </a:defRPr>
                </a:lvl1pPr>
                <a:lvl2pPr marL="466155" algn="l" defTabSz="932316" rtl="0" eaLnBrk="1" latinLnBrk="0" hangingPunct="1">
                  <a:defRPr sz="1836" kern="1200">
                    <a:solidFill>
                      <a:schemeClr val="tx1"/>
                    </a:solidFill>
                    <a:latin typeface="+mn-lt"/>
                    <a:ea typeface="+mn-ea"/>
                    <a:cs typeface="+mn-cs"/>
                  </a:defRPr>
                </a:lvl2pPr>
                <a:lvl3pPr marL="932316" algn="l" defTabSz="932316" rtl="0" eaLnBrk="1" latinLnBrk="0" hangingPunct="1">
                  <a:defRPr sz="1836" kern="1200">
                    <a:solidFill>
                      <a:schemeClr val="tx1"/>
                    </a:solidFill>
                    <a:latin typeface="+mn-lt"/>
                    <a:ea typeface="+mn-ea"/>
                    <a:cs typeface="+mn-cs"/>
                  </a:defRPr>
                </a:lvl3pPr>
                <a:lvl4pPr marL="1398471" algn="l" defTabSz="932316" rtl="0" eaLnBrk="1" latinLnBrk="0" hangingPunct="1">
                  <a:defRPr sz="1836" kern="1200">
                    <a:solidFill>
                      <a:schemeClr val="tx1"/>
                    </a:solidFill>
                    <a:latin typeface="+mn-lt"/>
                    <a:ea typeface="+mn-ea"/>
                    <a:cs typeface="+mn-cs"/>
                  </a:defRPr>
                </a:lvl4pPr>
                <a:lvl5pPr marL="1864631" algn="l" defTabSz="932316" rtl="0" eaLnBrk="1" latinLnBrk="0" hangingPunct="1">
                  <a:defRPr sz="1836" kern="1200">
                    <a:solidFill>
                      <a:schemeClr val="tx1"/>
                    </a:solidFill>
                    <a:latin typeface="+mn-lt"/>
                    <a:ea typeface="+mn-ea"/>
                    <a:cs typeface="+mn-cs"/>
                  </a:defRPr>
                </a:lvl5pPr>
                <a:lvl6pPr marL="2330787" algn="l" defTabSz="932316" rtl="0" eaLnBrk="1" latinLnBrk="0" hangingPunct="1">
                  <a:defRPr sz="1836" kern="1200">
                    <a:solidFill>
                      <a:schemeClr val="tx1"/>
                    </a:solidFill>
                    <a:latin typeface="+mn-lt"/>
                    <a:ea typeface="+mn-ea"/>
                    <a:cs typeface="+mn-cs"/>
                  </a:defRPr>
                </a:lvl6pPr>
                <a:lvl7pPr marL="2796947" algn="l" defTabSz="932316" rtl="0" eaLnBrk="1" latinLnBrk="0" hangingPunct="1">
                  <a:defRPr sz="1836" kern="1200">
                    <a:solidFill>
                      <a:schemeClr val="tx1"/>
                    </a:solidFill>
                    <a:latin typeface="+mn-lt"/>
                    <a:ea typeface="+mn-ea"/>
                    <a:cs typeface="+mn-cs"/>
                  </a:defRPr>
                </a:lvl7pPr>
                <a:lvl8pPr marL="3263102" algn="l" defTabSz="932316" rtl="0" eaLnBrk="1" latinLnBrk="0" hangingPunct="1">
                  <a:defRPr sz="1836" kern="1200">
                    <a:solidFill>
                      <a:schemeClr val="tx1"/>
                    </a:solidFill>
                    <a:latin typeface="+mn-lt"/>
                    <a:ea typeface="+mn-ea"/>
                    <a:cs typeface="+mn-cs"/>
                  </a:defRPr>
                </a:lvl8pPr>
                <a:lvl9pPr marL="3729258" algn="l" defTabSz="932316" rtl="0" eaLnBrk="1" latinLnBrk="0" hangingPunct="1">
                  <a:defRPr sz="1836" kern="1200">
                    <a:solidFill>
                      <a:schemeClr val="tx1"/>
                    </a:solidFill>
                    <a:latin typeface="+mn-lt"/>
                    <a:ea typeface="+mn-ea"/>
                    <a:cs typeface="+mn-cs"/>
                  </a:defRPr>
                </a:lvl9pPr>
              </a:lstStyle>
              <a:p>
                <a:pPr marL="0" marR="0" lvl="0" indent="0" algn="l" defTabSz="932316"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000000"/>
                  </a:solidFill>
                  <a:effectLst/>
                  <a:uLnTx/>
                  <a:uFillTx/>
                  <a:latin typeface="Segoe UI"/>
                  <a:ea typeface="+mn-ea"/>
                  <a:cs typeface="+mn-cs"/>
                </a:endParaRPr>
              </a:p>
            </p:txBody>
          </p:sp>
          <p:sp>
            <p:nvSpPr>
              <p:cNvPr id="358" name="Oval 357"/>
              <p:cNvSpPr>
                <a:spLocks noChangeArrowheads="1"/>
              </p:cNvSpPr>
              <p:nvPr/>
            </p:nvSpPr>
            <p:spPr bwMode="auto">
              <a:xfrm>
                <a:off x="18703" y="6632219"/>
                <a:ext cx="219921" cy="219921"/>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32316" rtl="0" eaLnBrk="1" latinLnBrk="0" hangingPunct="1">
                  <a:defRPr sz="1836" kern="1200">
                    <a:solidFill>
                      <a:schemeClr val="tx1"/>
                    </a:solidFill>
                    <a:latin typeface="+mn-lt"/>
                    <a:ea typeface="+mn-ea"/>
                    <a:cs typeface="+mn-cs"/>
                  </a:defRPr>
                </a:lvl1pPr>
                <a:lvl2pPr marL="466155" algn="l" defTabSz="932316" rtl="0" eaLnBrk="1" latinLnBrk="0" hangingPunct="1">
                  <a:defRPr sz="1836" kern="1200">
                    <a:solidFill>
                      <a:schemeClr val="tx1"/>
                    </a:solidFill>
                    <a:latin typeface="+mn-lt"/>
                    <a:ea typeface="+mn-ea"/>
                    <a:cs typeface="+mn-cs"/>
                  </a:defRPr>
                </a:lvl2pPr>
                <a:lvl3pPr marL="932316" algn="l" defTabSz="932316" rtl="0" eaLnBrk="1" latinLnBrk="0" hangingPunct="1">
                  <a:defRPr sz="1836" kern="1200">
                    <a:solidFill>
                      <a:schemeClr val="tx1"/>
                    </a:solidFill>
                    <a:latin typeface="+mn-lt"/>
                    <a:ea typeface="+mn-ea"/>
                    <a:cs typeface="+mn-cs"/>
                  </a:defRPr>
                </a:lvl3pPr>
                <a:lvl4pPr marL="1398471" algn="l" defTabSz="932316" rtl="0" eaLnBrk="1" latinLnBrk="0" hangingPunct="1">
                  <a:defRPr sz="1836" kern="1200">
                    <a:solidFill>
                      <a:schemeClr val="tx1"/>
                    </a:solidFill>
                    <a:latin typeface="+mn-lt"/>
                    <a:ea typeface="+mn-ea"/>
                    <a:cs typeface="+mn-cs"/>
                  </a:defRPr>
                </a:lvl4pPr>
                <a:lvl5pPr marL="1864631" algn="l" defTabSz="932316" rtl="0" eaLnBrk="1" latinLnBrk="0" hangingPunct="1">
                  <a:defRPr sz="1836" kern="1200">
                    <a:solidFill>
                      <a:schemeClr val="tx1"/>
                    </a:solidFill>
                    <a:latin typeface="+mn-lt"/>
                    <a:ea typeface="+mn-ea"/>
                    <a:cs typeface="+mn-cs"/>
                  </a:defRPr>
                </a:lvl5pPr>
                <a:lvl6pPr marL="2330787" algn="l" defTabSz="932316" rtl="0" eaLnBrk="1" latinLnBrk="0" hangingPunct="1">
                  <a:defRPr sz="1836" kern="1200">
                    <a:solidFill>
                      <a:schemeClr val="tx1"/>
                    </a:solidFill>
                    <a:latin typeface="+mn-lt"/>
                    <a:ea typeface="+mn-ea"/>
                    <a:cs typeface="+mn-cs"/>
                  </a:defRPr>
                </a:lvl6pPr>
                <a:lvl7pPr marL="2796947" algn="l" defTabSz="932316" rtl="0" eaLnBrk="1" latinLnBrk="0" hangingPunct="1">
                  <a:defRPr sz="1836" kern="1200">
                    <a:solidFill>
                      <a:schemeClr val="tx1"/>
                    </a:solidFill>
                    <a:latin typeface="+mn-lt"/>
                    <a:ea typeface="+mn-ea"/>
                    <a:cs typeface="+mn-cs"/>
                  </a:defRPr>
                </a:lvl7pPr>
                <a:lvl8pPr marL="3263102" algn="l" defTabSz="932316" rtl="0" eaLnBrk="1" latinLnBrk="0" hangingPunct="1">
                  <a:defRPr sz="1836" kern="1200">
                    <a:solidFill>
                      <a:schemeClr val="tx1"/>
                    </a:solidFill>
                    <a:latin typeface="+mn-lt"/>
                    <a:ea typeface="+mn-ea"/>
                    <a:cs typeface="+mn-cs"/>
                  </a:defRPr>
                </a:lvl8pPr>
                <a:lvl9pPr marL="3729258" algn="l" defTabSz="932316" rtl="0" eaLnBrk="1" latinLnBrk="0" hangingPunct="1">
                  <a:defRPr sz="1836" kern="1200">
                    <a:solidFill>
                      <a:schemeClr val="tx1"/>
                    </a:solidFill>
                    <a:latin typeface="+mn-lt"/>
                    <a:ea typeface="+mn-ea"/>
                    <a:cs typeface="+mn-cs"/>
                  </a:defRPr>
                </a:lvl9pPr>
              </a:lstStyle>
              <a:p>
                <a:pPr marL="0" marR="0" lvl="0" indent="0" algn="l" defTabSz="932316"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000000"/>
                  </a:solidFill>
                  <a:effectLst/>
                  <a:uLnTx/>
                  <a:uFillTx/>
                  <a:latin typeface="Segoe UI"/>
                  <a:ea typeface="+mn-ea"/>
                  <a:cs typeface="+mn-cs"/>
                </a:endParaRPr>
              </a:p>
            </p:txBody>
          </p:sp>
          <p:sp>
            <p:nvSpPr>
              <p:cNvPr id="359" name="Oval 358"/>
              <p:cNvSpPr>
                <a:spLocks noChangeArrowheads="1"/>
              </p:cNvSpPr>
              <p:nvPr/>
            </p:nvSpPr>
            <p:spPr bwMode="auto">
              <a:xfrm>
                <a:off x="46898" y="6519439"/>
                <a:ext cx="163531" cy="160712"/>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32316" rtl="0" eaLnBrk="1" latinLnBrk="0" hangingPunct="1">
                  <a:defRPr sz="1836" kern="1200">
                    <a:solidFill>
                      <a:schemeClr val="tx1"/>
                    </a:solidFill>
                    <a:latin typeface="+mn-lt"/>
                    <a:ea typeface="+mn-ea"/>
                    <a:cs typeface="+mn-cs"/>
                  </a:defRPr>
                </a:lvl1pPr>
                <a:lvl2pPr marL="466155" algn="l" defTabSz="932316" rtl="0" eaLnBrk="1" latinLnBrk="0" hangingPunct="1">
                  <a:defRPr sz="1836" kern="1200">
                    <a:solidFill>
                      <a:schemeClr val="tx1"/>
                    </a:solidFill>
                    <a:latin typeface="+mn-lt"/>
                    <a:ea typeface="+mn-ea"/>
                    <a:cs typeface="+mn-cs"/>
                  </a:defRPr>
                </a:lvl2pPr>
                <a:lvl3pPr marL="932316" algn="l" defTabSz="932316" rtl="0" eaLnBrk="1" latinLnBrk="0" hangingPunct="1">
                  <a:defRPr sz="1836" kern="1200">
                    <a:solidFill>
                      <a:schemeClr val="tx1"/>
                    </a:solidFill>
                    <a:latin typeface="+mn-lt"/>
                    <a:ea typeface="+mn-ea"/>
                    <a:cs typeface="+mn-cs"/>
                  </a:defRPr>
                </a:lvl3pPr>
                <a:lvl4pPr marL="1398471" algn="l" defTabSz="932316" rtl="0" eaLnBrk="1" latinLnBrk="0" hangingPunct="1">
                  <a:defRPr sz="1836" kern="1200">
                    <a:solidFill>
                      <a:schemeClr val="tx1"/>
                    </a:solidFill>
                    <a:latin typeface="+mn-lt"/>
                    <a:ea typeface="+mn-ea"/>
                    <a:cs typeface="+mn-cs"/>
                  </a:defRPr>
                </a:lvl4pPr>
                <a:lvl5pPr marL="1864631" algn="l" defTabSz="932316" rtl="0" eaLnBrk="1" latinLnBrk="0" hangingPunct="1">
                  <a:defRPr sz="1836" kern="1200">
                    <a:solidFill>
                      <a:schemeClr val="tx1"/>
                    </a:solidFill>
                    <a:latin typeface="+mn-lt"/>
                    <a:ea typeface="+mn-ea"/>
                    <a:cs typeface="+mn-cs"/>
                  </a:defRPr>
                </a:lvl5pPr>
                <a:lvl6pPr marL="2330787" algn="l" defTabSz="932316" rtl="0" eaLnBrk="1" latinLnBrk="0" hangingPunct="1">
                  <a:defRPr sz="1836" kern="1200">
                    <a:solidFill>
                      <a:schemeClr val="tx1"/>
                    </a:solidFill>
                    <a:latin typeface="+mn-lt"/>
                    <a:ea typeface="+mn-ea"/>
                    <a:cs typeface="+mn-cs"/>
                  </a:defRPr>
                </a:lvl6pPr>
                <a:lvl7pPr marL="2796947" algn="l" defTabSz="932316" rtl="0" eaLnBrk="1" latinLnBrk="0" hangingPunct="1">
                  <a:defRPr sz="1836" kern="1200">
                    <a:solidFill>
                      <a:schemeClr val="tx1"/>
                    </a:solidFill>
                    <a:latin typeface="+mn-lt"/>
                    <a:ea typeface="+mn-ea"/>
                    <a:cs typeface="+mn-cs"/>
                  </a:defRPr>
                </a:lvl7pPr>
                <a:lvl8pPr marL="3263102" algn="l" defTabSz="932316" rtl="0" eaLnBrk="1" latinLnBrk="0" hangingPunct="1">
                  <a:defRPr sz="1836" kern="1200">
                    <a:solidFill>
                      <a:schemeClr val="tx1"/>
                    </a:solidFill>
                    <a:latin typeface="+mn-lt"/>
                    <a:ea typeface="+mn-ea"/>
                    <a:cs typeface="+mn-cs"/>
                  </a:defRPr>
                </a:lvl8pPr>
                <a:lvl9pPr marL="3729258" algn="l" defTabSz="932316" rtl="0" eaLnBrk="1" latinLnBrk="0" hangingPunct="1">
                  <a:defRPr sz="1836" kern="1200">
                    <a:solidFill>
                      <a:schemeClr val="tx1"/>
                    </a:solidFill>
                    <a:latin typeface="+mn-lt"/>
                    <a:ea typeface="+mn-ea"/>
                    <a:cs typeface="+mn-cs"/>
                  </a:defRPr>
                </a:lvl9pPr>
              </a:lstStyle>
              <a:p>
                <a:pPr marL="0" marR="0" lvl="0" indent="0" algn="l" defTabSz="932316"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000000"/>
                  </a:solidFill>
                  <a:effectLst/>
                  <a:uLnTx/>
                  <a:uFillTx/>
                  <a:latin typeface="Segoe UI"/>
                  <a:ea typeface="+mn-ea"/>
                  <a:cs typeface="+mn-cs"/>
                </a:endParaRPr>
              </a:p>
            </p:txBody>
          </p:sp>
          <p:sp>
            <p:nvSpPr>
              <p:cNvPr id="360" name="Rectangle 359"/>
              <p:cNvSpPr>
                <a:spLocks noChangeArrowheads="1"/>
              </p:cNvSpPr>
              <p:nvPr/>
            </p:nvSpPr>
            <p:spPr bwMode="auto">
              <a:xfrm>
                <a:off x="1380614" y="5879414"/>
                <a:ext cx="300276" cy="119829"/>
              </a:xfrm>
              <a:prstGeom prst="rect">
                <a:avLst/>
              </a:prstGeom>
              <a:solidFill>
                <a:sysClr val="window" lastClr="FFFFFF">
                  <a:lumMod val="75000"/>
                </a:sysClr>
              </a:solidFill>
              <a:ln>
                <a:noFill/>
              </a:ln>
            </p:spPr>
            <p:txBody>
              <a:bodyPr vert="horz" wrap="square" lIns="91427" tIns="45713" rIns="91427" bIns="45713" numCol="1" anchor="t" anchorCtr="0" compatLnSpc="1">
                <a:prstTxWarp prst="textNoShape">
                  <a:avLst/>
                </a:prstTxWarp>
              </a:bodyPr>
              <a:lstStyle>
                <a:defPPr>
                  <a:defRPr lang="en-US"/>
                </a:defPPr>
                <a:lvl1pPr marL="0" algn="l" defTabSz="932316" rtl="0" eaLnBrk="1" latinLnBrk="0" hangingPunct="1">
                  <a:defRPr sz="1836" kern="1200">
                    <a:solidFill>
                      <a:schemeClr val="tx1"/>
                    </a:solidFill>
                    <a:latin typeface="+mn-lt"/>
                    <a:ea typeface="+mn-ea"/>
                    <a:cs typeface="+mn-cs"/>
                  </a:defRPr>
                </a:lvl1pPr>
                <a:lvl2pPr marL="466155" algn="l" defTabSz="932316" rtl="0" eaLnBrk="1" latinLnBrk="0" hangingPunct="1">
                  <a:defRPr sz="1836" kern="1200">
                    <a:solidFill>
                      <a:schemeClr val="tx1"/>
                    </a:solidFill>
                    <a:latin typeface="+mn-lt"/>
                    <a:ea typeface="+mn-ea"/>
                    <a:cs typeface="+mn-cs"/>
                  </a:defRPr>
                </a:lvl2pPr>
                <a:lvl3pPr marL="932316" algn="l" defTabSz="932316" rtl="0" eaLnBrk="1" latinLnBrk="0" hangingPunct="1">
                  <a:defRPr sz="1836" kern="1200">
                    <a:solidFill>
                      <a:schemeClr val="tx1"/>
                    </a:solidFill>
                    <a:latin typeface="+mn-lt"/>
                    <a:ea typeface="+mn-ea"/>
                    <a:cs typeface="+mn-cs"/>
                  </a:defRPr>
                </a:lvl3pPr>
                <a:lvl4pPr marL="1398471" algn="l" defTabSz="932316" rtl="0" eaLnBrk="1" latinLnBrk="0" hangingPunct="1">
                  <a:defRPr sz="1836" kern="1200">
                    <a:solidFill>
                      <a:schemeClr val="tx1"/>
                    </a:solidFill>
                    <a:latin typeface="+mn-lt"/>
                    <a:ea typeface="+mn-ea"/>
                    <a:cs typeface="+mn-cs"/>
                  </a:defRPr>
                </a:lvl4pPr>
                <a:lvl5pPr marL="1864631" algn="l" defTabSz="932316" rtl="0" eaLnBrk="1" latinLnBrk="0" hangingPunct="1">
                  <a:defRPr sz="1836" kern="1200">
                    <a:solidFill>
                      <a:schemeClr val="tx1"/>
                    </a:solidFill>
                    <a:latin typeface="+mn-lt"/>
                    <a:ea typeface="+mn-ea"/>
                    <a:cs typeface="+mn-cs"/>
                  </a:defRPr>
                </a:lvl5pPr>
                <a:lvl6pPr marL="2330787" algn="l" defTabSz="932316" rtl="0" eaLnBrk="1" latinLnBrk="0" hangingPunct="1">
                  <a:defRPr sz="1836" kern="1200">
                    <a:solidFill>
                      <a:schemeClr val="tx1"/>
                    </a:solidFill>
                    <a:latin typeface="+mn-lt"/>
                    <a:ea typeface="+mn-ea"/>
                    <a:cs typeface="+mn-cs"/>
                  </a:defRPr>
                </a:lvl6pPr>
                <a:lvl7pPr marL="2796947" algn="l" defTabSz="932316" rtl="0" eaLnBrk="1" latinLnBrk="0" hangingPunct="1">
                  <a:defRPr sz="1836" kern="1200">
                    <a:solidFill>
                      <a:schemeClr val="tx1"/>
                    </a:solidFill>
                    <a:latin typeface="+mn-lt"/>
                    <a:ea typeface="+mn-ea"/>
                    <a:cs typeface="+mn-cs"/>
                  </a:defRPr>
                </a:lvl7pPr>
                <a:lvl8pPr marL="3263102" algn="l" defTabSz="932316" rtl="0" eaLnBrk="1" latinLnBrk="0" hangingPunct="1">
                  <a:defRPr sz="1836" kern="1200">
                    <a:solidFill>
                      <a:schemeClr val="tx1"/>
                    </a:solidFill>
                    <a:latin typeface="+mn-lt"/>
                    <a:ea typeface="+mn-ea"/>
                    <a:cs typeface="+mn-cs"/>
                  </a:defRPr>
                </a:lvl8pPr>
                <a:lvl9pPr marL="3729258" algn="l" defTabSz="932316" rtl="0" eaLnBrk="1" latinLnBrk="0" hangingPunct="1">
                  <a:defRPr sz="1836" kern="1200">
                    <a:solidFill>
                      <a:schemeClr val="tx1"/>
                    </a:solidFill>
                    <a:latin typeface="+mn-lt"/>
                    <a:ea typeface="+mn-ea"/>
                    <a:cs typeface="+mn-cs"/>
                  </a:defRPr>
                </a:lvl9pPr>
              </a:lstStyle>
              <a:p>
                <a:pPr marL="0" marR="0" lvl="0" indent="0" algn="l" defTabSz="932316"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000000"/>
                  </a:solidFill>
                  <a:effectLst/>
                  <a:uLnTx/>
                  <a:uFillTx/>
                  <a:latin typeface="Segoe UI"/>
                  <a:ea typeface="+mn-ea"/>
                  <a:cs typeface="+mn-cs"/>
                </a:endParaRPr>
              </a:p>
            </p:txBody>
          </p:sp>
          <p:sp>
            <p:nvSpPr>
              <p:cNvPr id="361" name="Rectangle 360"/>
              <p:cNvSpPr>
                <a:spLocks noChangeArrowheads="1"/>
              </p:cNvSpPr>
              <p:nvPr/>
            </p:nvSpPr>
            <p:spPr bwMode="auto">
              <a:xfrm>
                <a:off x="312025" y="5683459"/>
                <a:ext cx="772542" cy="1311066"/>
              </a:xfrm>
              <a:prstGeom prst="rect">
                <a:avLst/>
              </a:prstGeom>
              <a:solidFill>
                <a:srgbClr val="0171B0"/>
              </a:solidFill>
              <a:ln>
                <a:noFill/>
              </a:ln>
            </p:spPr>
            <p:txBody>
              <a:bodyPr vert="horz" wrap="square" lIns="91427" tIns="45713" rIns="91427" bIns="45713" numCol="1" anchor="t" anchorCtr="0" compatLnSpc="1">
                <a:prstTxWarp prst="textNoShape">
                  <a:avLst/>
                </a:prstTxWarp>
              </a:bodyPr>
              <a:lstStyle>
                <a:defPPr>
                  <a:defRPr lang="en-US"/>
                </a:defPPr>
                <a:lvl1pPr marL="0" algn="l" defTabSz="932316" rtl="0" eaLnBrk="1" latinLnBrk="0" hangingPunct="1">
                  <a:defRPr sz="1836" kern="1200">
                    <a:solidFill>
                      <a:schemeClr val="tx1"/>
                    </a:solidFill>
                    <a:latin typeface="+mn-lt"/>
                    <a:ea typeface="+mn-ea"/>
                    <a:cs typeface="+mn-cs"/>
                  </a:defRPr>
                </a:lvl1pPr>
                <a:lvl2pPr marL="466155" algn="l" defTabSz="932316" rtl="0" eaLnBrk="1" latinLnBrk="0" hangingPunct="1">
                  <a:defRPr sz="1836" kern="1200">
                    <a:solidFill>
                      <a:schemeClr val="tx1"/>
                    </a:solidFill>
                    <a:latin typeface="+mn-lt"/>
                    <a:ea typeface="+mn-ea"/>
                    <a:cs typeface="+mn-cs"/>
                  </a:defRPr>
                </a:lvl2pPr>
                <a:lvl3pPr marL="932316" algn="l" defTabSz="932316" rtl="0" eaLnBrk="1" latinLnBrk="0" hangingPunct="1">
                  <a:defRPr sz="1836" kern="1200">
                    <a:solidFill>
                      <a:schemeClr val="tx1"/>
                    </a:solidFill>
                    <a:latin typeface="+mn-lt"/>
                    <a:ea typeface="+mn-ea"/>
                    <a:cs typeface="+mn-cs"/>
                  </a:defRPr>
                </a:lvl3pPr>
                <a:lvl4pPr marL="1398471" algn="l" defTabSz="932316" rtl="0" eaLnBrk="1" latinLnBrk="0" hangingPunct="1">
                  <a:defRPr sz="1836" kern="1200">
                    <a:solidFill>
                      <a:schemeClr val="tx1"/>
                    </a:solidFill>
                    <a:latin typeface="+mn-lt"/>
                    <a:ea typeface="+mn-ea"/>
                    <a:cs typeface="+mn-cs"/>
                  </a:defRPr>
                </a:lvl4pPr>
                <a:lvl5pPr marL="1864631" algn="l" defTabSz="932316" rtl="0" eaLnBrk="1" latinLnBrk="0" hangingPunct="1">
                  <a:defRPr sz="1836" kern="1200">
                    <a:solidFill>
                      <a:schemeClr val="tx1"/>
                    </a:solidFill>
                    <a:latin typeface="+mn-lt"/>
                    <a:ea typeface="+mn-ea"/>
                    <a:cs typeface="+mn-cs"/>
                  </a:defRPr>
                </a:lvl5pPr>
                <a:lvl6pPr marL="2330787" algn="l" defTabSz="932316" rtl="0" eaLnBrk="1" latinLnBrk="0" hangingPunct="1">
                  <a:defRPr sz="1836" kern="1200">
                    <a:solidFill>
                      <a:schemeClr val="tx1"/>
                    </a:solidFill>
                    <a:latin typeface="+mn-lt"/>
                    <a:ea typeface="+mn-ea"/>
                    <a:cs typeface="+mn-cs"/>
                  </a:defRPr>
                </a:lvl6pPr>
                <a:lvl7pPr marL="2796947" algn="l" defTabSz="932316" rtl="0" eaLnBrk="1" latinLnBrk="0" hangingPunct="1">
                  <a:defRPr sz="1836" kern="1200">
                    <a:solidFill>
                      <a:schemeClr val="tx1"/>
                    </a:solidFill>
                    <a:latin typeface="+mn-lt"/>
                    <a:ea typeface="+mn-ea"/>
                    <a:cs typeface="+mn-cs"/>
                  </a:defRPr>
                </a:lvl7pPr>
                <a:lvl8pPr marL="3263102" algn="l" defTabSz="932316" rtl="0" eaLnBrk="1" latinLnBrk="0" hangingPunct="1">
                  <a:defRPr sz="1836" kern="1200">
                    <a:solidFill>
                      <a:schemeClr val="tx1"/>
                    </a:solidFill>
                    <a:latin typeface="+mn-lt"/>
                    <a:ea typeface="+mn-ea"/>
                    <a:cs typeface="+mn-cs"/>
                  </a:defRPr>
                </a:lvl8pPr>
                <a:lvl9pPr marL="3729258" algn="l" defTabSz="932316" rtl="0" eaLnBrk="1" latinLnBrk="0" hangingPunct="1">
                  <a:defRPr sz="1836" kern="1200">
                    <a:solidFill>
                      <a:schemeClr val="tx1"/>
                    </a:solidFill>
                    <a:latin typeface="+mn-lt"/>
                    <a:ea typeface="+mn-ea"/>
                    <a:cs typeface="+mn-cs"/>
                  </a:defRPr>
                </a:lvl9pPr>
              </a:lstStyle>
              <a:p>
                <a:pPr marL="0" marR="0" lvl="0" indent="0" algn="l" defTabSz="932316"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000000"/>
                  </a:solidFill>
                  <a:effectLst/>
                  <a:uLnTx/>
                  <a:uFillTx/>
                  <a:latin typeface="Segoe UI"/>
                  <a:ea typeface="+mn-ea"/>
                  <a:cs typeface="+mn-cs"/>
                </a:endParaRPr>
              </a:p>
            </p:txBody>
          </p:sp>
          <p:sp>
            <p:nvSpPr>
              <p:cNvPr id="362" name="Rectangle 361"/>
              <p:cNvSpPr>
                <a:spLocks noChangeArrowheads="1"/>
              </p:cNvSpPr>
              <p:nvPr/>
            </p:nvSpPr>
            <p:spPr bwMode="auto">
              <a:xfrm>
                <a:off x="272552" y="5655264"/>
                <a:ext cx="850079" cy="28195"/>
              </a:xfrm>
              <a:prstGeom prst="rect">
                <a:avLst/>
              </a:prstGeom>
              <a:solidFill>
                <a:srgbClr val="0171B0"/>
              </a:solidFill>
              <a:ln>
                <a:noFill/>
              </a:ln>
            </p:spPr>
            <p:txBody>
              <a:bodyPr vert="horz" wrap="square" lIns="91427" tIns="45713" rIns="91427" bIns="45713" numCol="1" anchor="t" anchorCtr="0" compatLnSpc="1">
                <a:prstTxWarp prst="textNoShape">
                  <a:avLst/>
                </a:prstTxWarp>
              </a:bodyPr>
              <a:lstStyle>
                <a:defPPr>
                  <a:defRPr lang="en-US"/>
                </a:defPPr>
                <a:lvl1pPr marL="0" algn="l" defTabSz="932316" rtl="0" eaLnBrk="1" latinLnBrk="0" hangingPunct="1">
                  <a:defRPr sz="1836" kern="1200">
                    <a:solidFill>
                      <a:schemeClr val="tx1"/>
                    </a:solidFill>
                    <a:latin typeface="+mn-lt"/>
                    <a:ea typeface="+mn-ea"/>
                    <a:cs typeface="+mn-cs"/>
                  </a:defRPr>
                </a:lvl1pPr>
                <a:lvl2pPr marL="466155" algn="l" defTabSz="932316" rtl="0" eaLnBrk="1" latinLnBrk="0" hangingPunct="1">
                  <a:defRPr sz="1836" kern="1200">
                    <a:solidFill>
                      <a:schemeClr val="tx1"/>
                    </a:solidFill>
                    <a:latin typeface="+mn-lt"/>
                    <a:ea typeface="+mn-ea"/>
                    <a:cs typeface="+mn-cs"/>
                  </a:defRPr>
                </a:lvl2pPr>
                <a:lvl3pPr marL="932316" algn="l" defTabSz="932316" rtl="0" eaLnBrk="1" latinLnBrk="0" hangingPunct="1">
                  <a:defRPr sz="1836" kern="1200">
                    <a:solidFill>
                      <a:schemeClr val="tx1"/>
                    </a:solidFill>
                    <a:latin typeface="+mn-lt"/>
                    <a:ea typeface="+mn-ea"/>
                    <a:cs typeface="+mn-cs"/>
                  </a:defRPr>
                </a:lvl3pPr>
                <a:lvl4pPr marL="1398471" algn="l" defTabSz="932316" rtl="0" eaLnBrk="1" latinLnBrk="0" hangingPunct="1">
                  <a:defRPr sz="1836" kern="1200">
                    <a:solidFill>
                      <a:schemeClr val="tx1"/>
                    </a:solidFill>
                    <a:latin typeface="+mn-lt"/>
                    <a:ea typeface="+mn-ea"/>
                    <a:cs typeface="+mn-cs"/>
                  </a:defRPr>
                </a:lvl4pPr>
                <a:lvl5pPr marL="1864631" algn="l" defTabSz="932316" rtl="0" eaLnBrk="1" latinLnBrk="0" hangingPunct="1">
                  <a:defRPr sz="1836" kern="1200">
                    <a:solidFill>
                      <a:schemeClr val="tx1"/>
                    </a:solidFill>
                    <a:latin typeface="+mn-lt"/>
                    <a:ea typeface="+mn-ea"/>
                    <a:cs typeface="+mn-cs"/>
                  </a:defRPr>
                </a:lvl5pPr>
                <a:lvl6pPr marL="2330787" algn="l" defTabSz="932316" rtl="0" eaLnBrk="1" latinLnBrk="0" hangingPunct="1">
                  <a:defRPr sz="1836" kern="1200">
                    <a:solidFill>
                      <a:schemeClr val="tx1"/>
                    </a:solidFill>
                    <a:latin typeface="+mn-lt"/>
                    <a:ea typeface="+mn-ea"/>
                    <a:cs typeface="+mn-cs"/>
                  </a:defRPr>
                </a:lvl6pPr>
                <a:lvl7pPr marL="2796947" algn="l" defTabSz="932316" rtl="0" eaLnBrk="1" latinLnBrk="0" hangingPunct="1">
                  <a:defRPr sz="1836" kern="1200">
                    <a:solidFill>
                      <a:schemeClr val="tx1"/>
                    </a:solidFill>
                    <a:latin typeface="+mn-lt"/>
                    <a:ea typeface="+mn-ea"/>
                    <a:cs typeface="+mn-cs"/>
                  </a:defRPr>
                </a:lvl7pPr>
                <a:lvl8pPr marL="3263102" algn="l" defTabSz="932316" rtl="0" eaLnBrk="1" latinLnBrk="0" hangingPunct="1">
                  <a:defRPr sz="1836" kern="1200">
                    <a:solidFill>
                      <a:schemeClr val="tx1"/>
                    </a:solidFill>
                    <a:latin typeface="+mn-lt"/>
                    <a:ea typeface="+mn-ea"/>
                    <a:cs typeface="+mn-cs"/>
                  </a:defRPr>
                </a:lvl8pPr>
                <a:lvl9pPr marL="3729258" algn="l" defTabSz="932316" rtl="0" eaLnBrk="1" latinLnBrk="0" hangingPunct="1">
                  <a:defRPr sz="1836" kern="1200">
                    <a:solidFill>
                      <a:schemeClr val="tx1"/>
                    </a:solidFill>
                    <a:latin typeface="+mn-lt"/>
                    <a:ea typeface="+mn-ea"/>
                    <a:cs typeface="+mn-cs"/>
                  </a:defRPr>
                </a:lvl9pPr>
              </a:lstStyle>
              <a:p>
                <a:pPr marL="0" marR="0" lvl="0" indent="0" algn="l" defTabSz="932316"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000000"/>
                  </a:solidFill>
                  <a:effectLst/>
                  <a:uLnTx/>
                  <a:uFillTx/>
                  <a:latin typeface="Segoe UI"/>
                  <a:ea typeface="+mn-ea"/>
                  <a:cs typeface="+mn-cs"/>
                </a:endParaRPr>
              </a:p>
            </p:txBody>
          </p:sp>
          <p:sp>
            <p:nvSpPr>
              <p:cNvPr id="363" name="Rectangle 362"/>
              <p:cNvSpPr>
                <a:spLocks noChangeArrowheads="1"/>
              </p:cNvSpPr>
              <p:nvPr/>
            </p:nvSpPr>
            <p:spPr bwMode="auto">
              <a:xfrm>
                <a:off x="736359" y="6798570"/>
                <a:ext cx="101502" cy="195955"/>
              </a:xfrm>
              <a:prstGeom prst="rect">
                <a:avLst/>
              </a:prstGeom>
              <a:solidFill>
                <a:srgbClr val="289FD7"/>
              </a:solidFill>
              <a:ln>
                <a:noFill/>
              </a:ln>
            </p:spPr>
            <p:txBody>
              <a:bodyPr vert="horz" wrap="square" lIns="91427" tIns="45713" rIns="91427" bIns="45713" numCol="1" anchor="t" anchorCtr="0" compatLnSpc="1">
                <a:prstTxWarp prst="textNoShape">
                  <a:avLst/>
                </a:prstTxWarp>
              </a:bodyPr>
              <a:lstStyle>
                <a:defPPr>
                  <a:defRPr lang="en-US"/>
                </a:defPPr>
                <a:lvl1pPr marL="0" algn="l" defTabSz="932316" rtl="0" eaLnBrk="1" latinLnBrk="0" hangingPunct="1">
                  <a:defRPr sz="1836" kern="1200">
                    <a:solidFill>
                      <a:schemeClr val="tx1"/>
                    </a:solidFill>
                    <a:latin typeface="+mn-lt"/>
                    <a:ea typeface="+mn-ea"/>
                    <a:cs typeface="+mn-cs"/>
                  </a:defRPr>
                </a:lvl1pPr>
                <a:lvl2pPr marL="466155" algn="l" defTabSz="932316" rtl="0" eaLnBrk="1" latinLnBrk="0" hangingPunct="1">
                  <a:defRPr sz="1836" kern="1200">
                    <a:solidFill>
                      <a:schemeClr val="tx1"/>
                    </a:solidFill>
                    <a:latin typeface="+mn-lt"/>
                    <a:ea typeface="+mn-ea"/>
                    <a:cs typeface="+mn-cs"/>
                  </a:defRPr>
                </a:lvl2pPr>
                <a:lvl3pPr marL="932316" algn="l" defTabSz="932316" rtl="0" eaLnBrk="1" latinLnBrk="0" hangingPunct="1">
                  <a:defRPr sz="1836" kern="1200">
                    <a:solidFill>
                      <a:schemeClr val="tx1"/>
                    </a:solidFill>
                    <a:latin typeface="+mn-lt"/>
                    <a:ea typeface="+mn-ea"/>
                    <a:cs typeface="+mn-cs"/>
                  </a:defRPr>
                </a:lvl3pPr>
                <a:lvl4pPr marL="1398471" algn="l" defTabSz="932316" rtl="0" eaLnBrk="1" latinLnBrk="0" hangingPunct="1">
                  <a:defRPr sz="1836" kern="1200">
                    <a:solidFill>
                      <a:schemeClr val="tx1"/>
                    </a:solidFill>
                    <a:latin typeface="+mn-lt"/>
                    <a:ea typeface="+mn-ea"/>
                    <a:cs typeface="+mn-cs"/>
                  </a:defRPr>
                </a:lvl4pPr>
                <a:lvl5pPr marL="1864631" algn="l" defTabSz="932316" rtl="0" eaLnBrk="1" latinLnBrk="0" hangingPunct="1">
                  <a:defRPr sz="1836" kern="1200">
                    <a:solidFill>
                      <a:schemeClr val="tx1"/>
                    </a:solidFill>
                    <a:latin typeface="+mn-lt"/>
                    <a:ea typeface="+mn-ea"/>
                    <a:cs typeface="+mn-cs"/>
                  </a:defRPr>
                </a:lvl5pPr>
                <a:lvl6pPr marL="2330787" algn="l" defTabSz="932316" rtl="0" eaLnBrk="1" latinLnBrk="0" hangingPunct="1">
                  <a:defRPr sz="1836" kern="1200">
                    <a:solidFill>
                      <a:schemeClr val="tx1"/>
                    </a:solidFill>
                    <a:latin typeface="+mn-lt"/>
                    <a:ea typeface="+mn-ea"/>
                    <a:cs typeface="+mn-cs"/>
                  </a:defRPr>
                </a:lvl6pPr>
                <a:lvl7pPr marL="2796947" algn="l" defTabSz="932316" rtl="0" eaLnBrk="1" latinLnBrk="0" hangingPunct="1">
                  <a:defRPr sz="1836" kern="1200">
                    <a:solidFill>
                      <a:schemeClr val="tx1"/>
                    </a:solidFill>
                    <a:latin typeface="+mn-lt"/>
                    <a:ea typeface="+mn-ea"/>
                    <a:cs typeface="+mn-cs"/>
                  </a:defRPr>
                </a:lvl7pPr>
                <a:lvl8pPr marL="3263102" algn="l" defTabSz="932316" rtl="0" eaLnBrk="1" latinLnBrk="0" hangingPunct="1">
                  <a:defRPr sz="1836" kern="1200">
                    <a:solidFill>
                      <a:schemeClr val="tx1"/>
                    </a:solidFill>
                    <a:latin typeface="+mn-lt"/>
                    <a:ea typeface="+mn-ea"/>
                    <a:cs typeface="+mn-cs"/>
                  </a:defRPr>
                </a:lvl8pPr>
                <a:lvl9pPr marL="3729258" algn="l" defTabSz="932316" rtl="0" eaLnBrk="1" latinLnBrk="0" hangingPunct="1">
                  <a:defRPr sz="1836" kern="1200">
                    <a:solidFill>
                      <a:schemeClr val="tx1"/>
                    </a:solidFill>
                    <a:latin typeface="+mn-lt"/>
                    <a:ea typeface="+mn-ea"/>
                    <a:cs typeface="+mn-cs"/>
                  </a:defRPr>
                </a:lvl9pPr>
              </a:lstStyle>
              <a:p>
                <a:pPr marL="0" marR="0" lvl="0" indent="0" algn="l" defTabSz="932316"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000000"/>
                  </a:solidFill>
                  <a:effectLst/>
                  <a:uLnTx/>
                  <a:uFillTx/>
                  <a:latin typeface="Segoe UI"/>
                  <a:ea typeface="+mn-ea"/>
                  <a:cs typeface="+mn-cs"/>
                </a:endParaRPr>
              </a:p>
            </p:txBody>
          </p:sp>
          <p:sp>
            <p:nvSpPr>
              <p:cNvPr id="364" name="Rectangle 363"/>
              <p:cNvSpPr>
                <a:spLocks noChangeArrowheads="1"/>
              </p:cNvSpPr>
              <p:nvPr/>
            </p:nvSpPr>
            <p:spPr bwMode="auto">
              <a:xfrm>
                <a:off x="561551" y="6798570"/>
                <a:ext cx="100092" cy="195955"/>
              </a:xfrm>
              <a:prstGeom prst="rect">
                <a:avLst/>
              </a:prstGeom>
              <a:solidFill>
                <a:srgbClr val="289FD7"/>
              </a:solidFill>
              <a:ln>
                <a:noFill/>
              </a:ln>
            </p:spPr>
            <p:txBody>
              <a:bodyPr vert="horz" wrap="square" lIns="91427" tIns="45713" rIns="91427" bIns="45713" numCol="1" anchor="t" anchorCtr="0" compatLnSpc="1">
                <a:prstTxWarp prst="textNoShape">
                  <a:avLst/>
                </a:prstTxWarp>
              </a:bodyPr>
              <a:lstStyle>
                <a:defPPr>
                  <a:defRPr lang="en-US"/>
                </a:defPPr>
                <a:lvl1pPr marL="0" algn="l" defTabSz="932316" rtl="0" eaLnBrk="1" latinLnBrk="0" hangingPunct="1">
                  <a:defRPr sz="1836" kern="1200">
                    <a:solidFill>
                      <a:schemeClr val="tx1"/>
                    </a:solidFill>
                    <a:latin typeface="+mn-lt"/>
                    <a:ea typeface="+mn-ea"/>
                    <a:cs typeface="+mn-cs"/>
                  </a:defRPr>
                </a:lvl1pPr>
                <a:lvl2pPr marL="466155" algn="l" defTabSz="932316" rtl="0" eaLnBrk="1" latinLnBrk="0" hangingPunct="1">
                  <a:defRPr sz="1836" kern="1200">
                    <a:solidFill>
                      <a:schemeClr val="tx1"/>
                    </a:solidFill>
                    <a:latin typeface="+mn-lt"/>
                    <a:ea typeface="+mn-ea"/>
                    <a:cs typeface="+mn-cs"/>
                  </a:defRPr>
                </a:lvl2pPr>
                <a:lvl3pPr marL="932316" algn="l" defTabSz="932316" rtl="0" eaLnBrk="1" latinLnBrk="0" hangingPunct="1">
                  <a:defRPr sz="1836" kern="1200">
                    <a:solidFill>
                      <a:schemeClr val="tx1"/>
                    </a:solidFill>
                    <a:latin typeface="+mn-lt"/>
                    <a:ea typeface="+mn-ea"/>
                    <a:cs typeface="+mn-cs"/>
                  </a:defRPr>
                </a:lvl3pPr>
                <a:lvl4pPr marL="1398471" algn="l" defTabSz="932316" rtl="0" eaLnBrk="1" latinLnBrk="0" hangingPunct="1">
                  <a:defRPr sz="1836" kern="1200">
                    <a:solidFill>
                      <a:schemeClr val="tx1"/>
                    </a:solidFill>
                    <a:latin typeface="+mn-lt"/>
                    <a:ea typeface="+mn-ea"/>
                    <a:cs typeface="+mn-cs"/>
                  </a:defRPr>
                </a:lvl4pPr>
                <a:lvl5pPr marL="1864631" algn="l" defTabSz="932316" rtl="0" eaLnBrk="1" latinLnBrk="0" hangingPunct="1">
                  <a:defRPr sz="1836" kern="1200">
                    <a:solidFill>
                      <a:schemeClr val="tx1"/>
                    </a:solidFill>
                    <a:latin typeface="+mn-lt"/>
                    <a:ea typeface="+mn-ea"/>
                    <a:cs typeface="+mn-cs"/>
                  </a:defRPr>
                </a:lvl5pPr>
                <a:lvl6pPr marL="2330787" algn="l" defTabSz="932316" rtl="0" eaLnBrk="1" latinLnBrk="0" hangingPunct="1">
                  <a:defRPr sz="1836" kern="1200">
                    <a:solidFill>
                      <a:schemeClr val="tx1"/>
                    </a:solidFill>
                    <a:latin typeface="+mn-lt"/>
                    <a:ea typeface="+mn-ea"/>
                    <a:cs typeface="+mn-cs"/>
                  </a:defRPr>
                </a:lvl6pPr>
                <a:lvl7pPr marL="2796947" algn="l" defTabSz="932316" rtl="0" eaLnBrk="1" latinLnBrk="0" hangingPunct="1">
                  <a:defRPr sz="1836" kern="1200">
                    <a:solidFill>
                      <a:schemeClr val="tx1"/>
                    </a:solidFill>
                    <a:latin typeface="+mn-lt"/>
                    <a:ea typeface="+mn-ea"/>
                    <a:cs typeface="+mn-cs"/>
                  </a:defRPr>
                </a:lvl7pPr>
                <a:lvl8pPr marL="3263102" algn="l" defTabSz="932316" rtl="0" eaLnBrk="1" latinLnBrk="0" hangingPunct="1">
                  <a:defRPr sz="1836" kern="1200">
                    <a:solidFill>
                      <a:schemeClr val="tx1"/>
                    </a:solidFill>
                    <a:latin typeface="+mn-lt"/>
                    <a:ea typeface="+mn-ea"/>
                    <a:cs typeface="+mn-cs"/>
                  </a:defRPr>
                </a:lvl8pPr>
                <a:lvl9pPr marL="3729258" algn="l" defTabSz="932316" rtl="0" eaLnBrk="1" latinLnBrk="0" hangingPunct="1">
                  <a:defRPr sz="1836" kern="1200">
                    <a:solidFill>
                      <a:schemeClr val="tx1"/>
                    </a:solidFill>
                    <a:latin typeface="+mn-lt"/>
                    <a:ea typeface="+mn-ea"/>
                    <a:cs typeface="+mn-cs"/>
                  </a:defRPr>
                </a:lvl9pPr>
              </a:lstStyle>
              <a:p>
                <a:pPr marL="0" marR="0" lvl="0" indent="0" algn="l" defTabSz="932316"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000000"/>
                  </a:solidFill>
                  <a:effectLst/>
                  <a:uLnTx/>
                  <a:uFillTx/>
                  <a:latin typeface="Segoe UI"/>
                  <a:ea typeface="+mn-ea"/>
                  <a:cs typeface="+mn-cs"/>
                </a:endParaRPr>
              </a:p>
            </p:txBody>
          </p:sp>
          <p:sp>
            <p:nvSpPr>
              <p:cNvPr id="365" name="Rectangle 364"/>
              <p:cNvSpPr>
                <a:spLocks noChangeArrowheads="1"/>
              </p:cNvSpPr>
              <p:nvPr/>
            </p:nvSpPr>
            <p:spPr bwMode="auto">
              <a:xfrm>
                <a:off x="386742" y="6116251"/>
                <a:ext cx="624518" cy="100092"/>
              </a:xfrm>
              <a:prstGeom prst="rect">
                <a:avLst/>
              </a:prstGeom>
              <a:solidFill>
                <a:srgbClr val="289FD7"/>
              </a:solidFill>
              <a:ln>
                <a:noFill/>
              </a:ln>
            </p:spPr>
            <p:txBody>
              <a:bodyPr vert="horz" wrap="square" lIns="91427" tIns="45713" rIns="91427" bIns="45713" numCol="1" anchor="t" anchorCtr="0" compatLnSpc="1">
                <a:prstTxWarp prst="textNoShape">
                  <a:avLst/>
                </a:prstTxWarp>
              </a:bodyPr>
              <a:lstStyle>
                <a:defPPr>
                  <a:defRPr lang="en-US"/>
                </a:defPPr>
                <a:lvl1pPr marL="0" algn="l" defTabSz="932316" rtl="0" eaLnBrk="1" latinLnBrk="0" hangingPunct="1">
                  <a:defRPr sz="1836" kern="1200">
                    <a:solidFill>
                      <a:schemeClr val="tx1"/>
                    </a:solidFill>
                    <a:latin typeface="+mn-lt"/>
                    <a:ea typeface="+mn-ea"/>
                    <a:cs typeface="+mn-cs"/>
                  </a:defRPr>
                </a:lvl1pPr>
                <a:lvl2pPr marL="466155" algn="l" defTabSz="932316" rtl="0" eaLnBrk="1" latinLnBrk="0" hangingPunct="1">
                  <a:defRPr sz="1836" kern="1200">
                    <a:solidFill>
                      <a:schemeClr val="tx1"/>
                    </a:solidFill>
                    <a:latin typeface="+mn-lt"/>
                    <a:ea typeface="+mn-ea"/>
                    <a:cs typeface="+mn-cs"/>
                  </a:defRPr>
                </a:lvl2pPr>
                <a:lvl3pPr marL="932316" algn="l" defTabSz="932316" rtl="0" eaLnBrk="1" latinLnBrk="0" hangingPunct="1">
                  <a:defRPr sz="1836" kern="1200">
                    <a:solidFill>
                      <a:schemeClr val="tx1"/>
                    </a:solidFill>
                    <a:latin typeface="+mn-lt"/>
                    <a:ea typeface="+mn-ea"/>
                    <a:cs typeface="+mn-cs"/>
                  </a:defRPr>
                </a:lvl3pPr>
                <a:lvl4pPr marL="1398471" algn="l" defTabSz="932316" rtl="0" eaLnBrk="1" latinLnBrk="0" hangingPunct="1">
                  <a:defRPr sz="1836" kern="1200">
                    <a:solidFill>
                      <a:schemeClr val="tx1"/>
                    </a:solidFill>
                    <a:latin typeface="+mn-lt"/>
                    <a:ea typeface="+mn-ea"/>
                    <a:cs typeface="+mn-cs"/>
                  </a:defRPr>
                </a:lvl4pPr>
                <a:lvl5pPr marL="1864631" algn="l" defTabSz="932316" rtl="0" eaLnBrk="1" latinLnBrk="0" hangingPunct="1">
                  <a:defRPr sz="1836" kern="1200">
                    <a:solidFill>
                      <a:schemeClr val="tx1"/>
                    </a:solidFill>
                    <a:latin typeface="+mn-lt"/>
                    <a:ea typeface="+mn-ea"/>
                    <a:cs typeface="+mn-cs"/>
                  </a:defRPr>
                </a:lvl5pPr>
                <a:lvl6pPr marL="2330787" algn="l" defTabSz="932316" rtl="0" eaLnBrk="1" latinLnBrk="0" hangingPunct="1">
                  <a:defRPr sz="1836" kern="1200">
                    <a:solidFill>
                      <a:schemeClr val="tx1"/>
                    </a:solidFill>
                    <a:latin typeface="+mn-lt"/>
                    <a:ea typeface="+mn-ea"/>
                    <a:cs typeface="+mn-cs"/>
                  </a:defRPr>
                </a:lvl6pPr>
                <a:lvl7pPr marL="2796947" algn="l" defTabSz="932316" rtl="0" eaLnBrk="1" latinLnBrk="0" hangingPunct="1">
                  <a:defRPr sz="1836" kern="1200">
                    <a:solidFill>
                      <a:schemeClr val="tx1"/>
                    </a:solidFill>
                    <a:latin typeface="+mn-lt"/>
                    <a:ea typeface="+mn-ea"/>
                    <a:cs typeface="+mn-cs"/>
                  </a:defRPr>
                </a:lvl7pPr>
                <a:lvl8pPr marL="3263102" algn="l" defTabSz="932316" rtl="0" eaLnBrk="1" latinLnBrk="0" hangingPunct="1">
                  <a:defRPr sz="1836" kern="1200">
                    <a:solidFill>
                      <a:schemeClr val="tx1"/>
                    </a:solidFill>
                    <a:latin typeface="+mn-lt"/>
                    <a:ea typeface="+mn-ea"/>
                    <a:cs typeface="+mn-cs"/>
                  </a:defRPr>
                </a:lvl8pPr>
                <a:lvl9pPr marL="3729258" algn="l" defTabSz="932316" rtl="0" eaLnBrk="1" latinLnBrk="0" hangingPunct="1">
                  <a:defRPr sz="1836" kern="1200">
                    <a:solidFill>
                      <a:schemeClr val="tx1"/>
                    </a:solidFill>
                    <a:latin typeface="+mn-lt"/>
                    <a:ea typeface="+mn-ea"/>
                    <a:cs typeface="+mn-cs"/>
                  </a:defRPr>
                </a:lvl9pPr>
              </a:lstStyle>
              <a:p>
                <a:pPr marL="0" marR="0" lvl="0" indent="0" algn="l" defTabSz="932316"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000000"/>
                  </a:solidFill>
                  <a:effectLst/>
                  <a:uLnTx/>
                  <a:uFillTx/>
                  <a:latin typeface="Segoe UI"/>
                  <a:ea typeface="+mn-ea"/>
                  <a:cs typeface="+mn-cs"/>
                </a:endParaRPr>
              </a:p>
            </p:txBody>
          </p:sp>
          <p:sp>
            <p:nvSpPr>
              <p:cNvPr id="366" name="Rectangle 365"/>
              <p:cNvSpPr>
                <a:spLocks noChangeArrowheads="1"/>
              </p:cNvSpPr>
              <p:nvPr/>
            </p:nvSpPr>
            <p:spPr bwMode="auto">
              <a:xfrm>
                <a:off x="386742" y="6289650"/>
                <a:ext cx="624518" cy="101502"/>
              </a:xfrm>
              <a:prstGeom prst="rect">
                <a:avLst/>
              </a:prstGeom>
              <a:solidFill>
                <a:srgbClr val="289FD7"/>
              </a:solidFill>
              <a:ln>
                <a:noFill/>
              </a:ln>
            </p:spPr>
            <p:txBody>
              <a:bodyPr vert="horz" wrap="square" lIns="91427" tIns="45713" rIns="91427" bIns="45713" numCol="1" anchor="t" anchorCtr="0" compatLnSpc="1">
                <a:prstTxWarp prst="textNoShape">
                  <a:avLst/>
                </a:prstTxWarp>
              </a:bodyPr>
              <a:lstStyle>
                <a:defPPr>
                  <a:defRPr lang="en-US"/>
                </a:defPPr>
                <a:lvl1pPr marL="0" algn="l" defTabSz="932316" rtl="0" eaLnBrk="1" latinLnBrk="0" hangingPunct="1">
                  <a:defRPr sz="1836" kern="1200">
                    <a:solidFill>
                      <a:schemeClr val="tx1"/>
                    </a:solidFill>
                    <a:latin typeface="+mn-lt"/>
                    <a:ea typeface="+mn-ea"/>
                    <a:cs typeface="+mn-cs"/>
                  </a:defRPr>
                </a:lvl1pPr>
                <a:lvl2pPr marL="466155" algn="l" defTabSz="932316" rtl="0" eaLnBrk="1" latinLnBrk="0" hangingPunct="1">
                  <a:defRPr sz="1836" kern="1200">
                    <a:solidFill>
                      <a:schemeClr val="tx1"/>
                    </a:solidFill>
                    <a:latin typeface="+mn-lt"/>
                    <a:ea typeface="+mn-ea"/>
                    <a:cs typeface="+mn-cs"/>
                  </a:defRPr>
                </a:lvl2pPr>
                <a:lvl3pPr marL="932316" algn="l" defTabSz="932316" rtl="0" eaLnBrk="1" latinLnBrk="0" hangingPunct="1">
                  <a:defRPr sz="1836" kern="1200">
                    <a:solidFill>
                      <a:schemeClr val="tx1"/>
                    </a:solidFill>
                    <a:latin typeface="+mn-lt"/>
                    <a:ea typeface="+mn-ea"/>
                    <a:cs typeface="+mn-cs"/>
                  </a:defRPr>
                </a:lvl3pPr>
                <a:lvl4pPr marL="1398471" algn="l" defTabSz="932316" rtl="0" eaLnBrk="1" latinLnBrk="0" hangingPunct="1">
                  <a:defRPr sz="1836" kern="1200">
                    <a:solidFill>
                      <a:schemeClr val="tx1"/>
                    </a:solidFill>
                    <a:latin typeface="+mn-lt"/>
                    <a:ea typeface="+mn-ea"/>
                    <a:cs typeface="+mn-cs"/>
                  </a:defRPr>
                </a:lvl4pPr>
                <a:lvl5pPr marL="1864631" algn="l" defTabSz="932316" rtl="0" eaLnBrk="1" latinLnBrk="0" hangingPunct="1">
                  <a:defRPr sz="1836" kern="1200">
                    <a:solidFill>
                      <a:schemeClr val="tx1"/>
                    </a:solidFill>
                    <a:latin typeface="+mn-lt"/>
                    <a:ea typeface="+mn-ea"/>
                    <a:cs typeface="+mn-cs"/>
                  </a:defRPr>
                </a:lvl5pPr>
                <a:lvl6pPr marL="2330787" algn="l" defTabSz="932316" rtl="0" eaLnBrk="1" latinLnBrk="0" hangingPunct="1">
                  <a:defRPr sz="1836" kern="1200">
                    <a:solidFill>
                      <a:schemeClr val="tx1"/>
                    </a:solidFill>
                    <a:latin typeface="+mn-lt"/>
                    <a:ea typeface="+mn-ea"/>
                    <a:cs typeface="+mn-cs"/>
                  </a:defRPr>
                </a:lvl6pPr>
                <a:lvl7pPr marL="2796947" algn="l" defTabSz="932316" rtl="0" eaLnBrk="1" latinLnBrk="0" hangingPunct="1">
                  <a:defRPr sz="1836" kern="1200">
                    <a:solidFill>
                      <a:schemeClr val="tx1"/>
                    </a:solidFill>
                    <a:latin typeface="+mn-lt"/>
                    <a:ea typeface="+mn-ea"/>
                    <a:cs typeface="+mn-cs"/>
                  </a:defRPr>
                </a:lvl7pPr>
                <a:lvl8pPr marL="3263102" algn="l" defTabSz="932316" rtl="0" eaLnBrk="1" latinLnBrk="0" hangingPunct="1">
                  <a:defRPr sz="1836" kern="1200">
                    <a:solidFill>
                      <a:schemeClr val="tx1"/>
                    </a:solidFill>
                    <a:latin typeface="+mn-lt"/>
                    <a:ea typeface="+mn-ea"/>
                    <a:cs typeface="+mn-cs"/>
                  </a:defRPr>
                </a:lvl8pPr>
                <a:lvl9pPr marL="3729258" algn="l" defTabSz="932316" rtl="0" eaLnBrk="1" latinLnBrk="0" hangingPunct="1">
                  <a:defRPr sz="1836" kern="1200">
                    <a:solidFill>
                      <a:schemeClr val="tx1"/>
                    </a:solidFill>
                    <a:latin typeface="+mn-lt"/>
                    <a:ea typeface="+mn-ea"/>
                    <a:cs typeface="+mn-cs"/>
                  </a:defRPr>
                </a:lvl9pPr>
              </a:lstStyle>
              <a:p>
                <a:pPr marL="0" marR="0" lvl="0" indent="0" algn="l" defTabSz="932316"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000000"/>
                  </a:solidFill>
                  <a:effectLst/>
                  <a:uLnTx/>
                  <a:uFillTx/>
                  <a:latin typeface="Segoe UI"/>
                  <a:ea typeface="+mn-ea"/>
                  <a:cs typeface="+mn-cs"/>
                </a:endParaRPr>
              </a:p>
            </p:txBody>
          </p:sp>
          <p:sp>
            <p:nvSpPr>
              <p:cNvPr id="367" name="Rectangle 366"/>
              <p:cNvSpPr>
                <a:spLocks noChangeArrowheads="1"/>
              </p:cNvSpPr>
              <p:nvPr/>
            </p:nvSpPr>
            <p:spPr bwMode="auto">
              <a:xfrm>
                <a:off x="386742" y="6463049"/>
                <a:ext cx="624518" cy="101502"/>
              </a:xfrm>
              <a:prstGeom prst="rect">
                <a:avLst/>
              </a:prstGeom>
              <a:solidFill>
                <a:srgbClr val="289FD7"/>
              </a:solidFill>
              <a:ln>
                <a:noFill/>
              </a:ln>
            </p:spPr>
            <p:txBody>
              <a:bodyPr vert="horz" wrap="square" lIns="91427" tIns="45713" rIns="91427" bIns="45713" numCol="1" anchor="t" anchorCtr="0" compatLnSpc="1">
                <a:prstTxWarp prst="textNoShape">
                  <a:avLst/>
                </a:prstTxWarp>
              </a:bodyPr>
              <a:lstStyle>
                <a:defPPr>
                  <a:defRPr lang="en-US"/>
                </a:defPPr>
                <a:lvl1pPr marL="0" algn="l" defTabSz="932316" rtl="0" eaLnBrk="1" latinLnBrk="0" hangingPunct="1">
                  <a:defRPr sz="1836" kern="1200">
                    <a:solidFill>
                      <a:schemeClr val="tx1"/>
                    </a:solidFill>
                    <a:latin typeface="+mn-lt"/>
                    <a:ea typeface="+mn-ea"/>
                    <a:cs typeface="+mn-cs"/>
                  </a:defRPr>
                </a:lvl1pPr>
                <a:lvl2pPr marL="466155" algn="l" defTabSz="932316" rtl="0" eaLnBrk="1" latinLnBrk="0" hangingPunct="1">
                  <a:defRPr sz="1836" kern="1200">
                    <a:solidFill>
                      <a:schemeClr val="tx1"/>
                    </a:solidFill>
                    <a:latin typeface="+mn-lt"/>
                    <a:ea typeface="+mn-ea"/>
                    <a:cs typeface="+mn-cs"/>
                  </a:defRPr>
                </a:lvl2pPr>
                <a:lvl3pPr marL="932316" algn="l" defTabSz="932316" rtl="0" eaLnBrk="1" latinLnBrk="0" hangingPunct="1">
                  <a:defRPr sz="1836" kern="1200">
                    <a:solidFill>
                      <a:schemeClr val="tx1"/>
                    </a:solidFill>
                    <a:latin typeface="+mn-lt"/>
                    <a:ea typeface="+mn-ea"/>
                    <a:cs typeface="+mn-cs"/>
                  </a:defRPr>
                </a:lvl3pPr>
                <a:lvl4pPr marL="1398471" algn="l" defTabSz="932316" rtl="0" eaLnBrk="1" latinLnBrk="0" hangingPunct="1">
                  <a:defRPr sz="1836" kern="1200">
                    <a:solidFill>
                      <a:schemeClr val="tx1"/>
                    </a:solidFill>
                    <a:latin typeface="+mn-lt"/>
                    <a:ea typeface="+mn-ea"/>
                    <a:cs typeface="+mn-cs"/>
                  </a:defRPr>
                </a:lvl4pPr>
                <a:lvl5pPr marL="1864631" algn="l" defTabSz="932316" rtl="0" eaLnBrk="1" latinLnBrk="0" hangingPunct="1">
                  <a:defRPr sz="1836" kern="1200">
                    <a:solidFill>
                      <a:schemeClr val="tx1"/>
                    </a:solidFill>
                    <a:latin typeface="+mn-lt"/>
                    <a:ea typeface="+mn-ea"/>
                    <a:cs typeface="+mn-cs"/>
                  </a:defRPr>
                </a:lvl5pPr>
                <a:lvl6pPr marL="2330787" algn="l" defTabSz="932316" rtl="0" eaLnBrk="1" latinLnBrk="0" hangingPunct="1">
                  <a:defRPr sz="1836" kern="1200">
                    <a:solidFill>
                      <a:schemeClr val="tx1"/>
                    </a:solidFill>
                    <a:latin typeface="+mn-lt"/>
                    <a:ea typeface="+mn-ea"/>
                    <a:cs typeface="+mn-cs"/>
                  </a:defRPr>
                </a:lvl6pPr>
                <a:lvl7pPr marL="2796947" algn="l" defTabSz="932316" rtl="0" eaLnBrk="1" latinLnBrk="0" hangingPunct="1">
                  <a:defRPr sz="1836" kern="1200">
                    <a:solidFill>
                      <a:schemeClr val="tx1"/>
                    </a:solidFill>
                    <a:latin typeface="+mn-lt"/>
                    <a:ea typeface="+mn-ea"/>
                    <a:cs typeface="+mn-cs"/>
                  </a:defRPr>
                </a:lvl7pPr>
                <a:lvl8pPr marL="3263102" algn="l" defTabSz="932316" rtl="0" eaLnBrk="1" latinLnBrk="0" hangingPunct="1">
                  <a:defRPr sz="1836" kern="1200">
                    <a:solidFill>
                      <a:schemeClr val="tx1"/>
                    </a:solidFill>
                    <a:latin typeface="+mn-lt"/>
                    <a:ea typeface="+mn-ea"/>
                    <a:cs typeface="+mn-cs"/>
                  </a:defRPr>
                </a:lvl8pPr>
                <a:lvl9pPr marL="3729258" algn="l" defTabSz="932316" rtl="0" eaLnBrk="1" latinLnBrk="0" hangingPunct="1">
                  <a:defRPr sz="1836" kern="1200">
                    <a:solidFill>
                      <a:schemeClr val="tx1"/>
                    </a:solidFill>
                    <a:latin typeface="+mn-lt"/>
                    <a:ea typeface="+mn-ea"/>
                    <a:cs typeface="+mn-cs"/>
                  </a:defRPr>
                </a:lvl9pPr>
              </a:lstStyle>
              <a:p>
                <a:pPr marL="0" marR="0" lvl="0" indent="0" algn="l" defTabSz="932316"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000000"/>
                  </a:solidFill>
                  <a:effectLst/>
                  <a:uLnTx/>
                  <a:uFillTx/>
                  <a:latin typeface="Segoe UI"/>
                  <a:ea typeface="+mn-ea"/>
                  <a:cs typeface="+mn-cs"/>
                </a:endParaRPr>
              </a:p>
            </p:txBody>
          </p:sp>
          <p:sp>
            <p:nvSpPr>
              <p:cNvPr id="368" name="Rectangle 367"/>
              <p:cNvSpPr>
                <a:spLocks noChangeArrowheads="1"/>
              </p:cNvSpPr>
              <p:nvPr/>
            </p:nvSpPr>
            <p:spPr bwMode="auto">
              <a:xfrm>
                <a:off x="386742" y="6636449"/>
                <a:ext cx="624518" cy="101502"/>
              </a:xfrm>
              <a:prstGeom prst="rect">
                <a:avLst/>
              </a:prstGeom>
              <a:solidFill>
                <a:srgbClr val="289FD7"/>
              </a:solidFill>
              <a:ln>
                <a:noFill/>
              </a:ln>
            </p:spPr>
            <p:txBody>
              <a:bodyPr vert="horz" wrap="square" lIns="91427" tIns="45713" rIns="91427" bIns="45713" numCol="1" anchor="t" anchorCtr="0" compatLnSpc="1">
                <a:prstTxWarp prst="textNoShape">
                  <a:avLst/>
                </a:prstTxWarp>
              </a:bodyPr>
              <a:lstStyle>
                <a:defPPr>
                  <a:defRPr lang="en-US"/>
                </a:defPPr>
                <a:lvl1pPr marL="0" algn="l" defTabSz="932316" rtl="0" eaLnBrk="1" latinLnBrk="0" hangingPunct="1">
                  <a:defRPr sz="1836" kern="1200">
                    <a:solidFill>
                      <a:schemeClr val="tx1"/>
                    </a:solidFill>
                    <a:latin typeface="+mn-lt"/>
                    <a:ea typeface="+mn-ea"/>
                    <a:cs typeface="+mn-cs"/>
                  </a:defRPr>
                </a:lvl1pPr>
                <a:lvl2pPr marL="466155" algn="l" defTabSz="932316" rtl="0" eaLnBrk="1" latinLnBrk="0" hangingPunct="1">
                  <a:defRPr sz="1836" kern="1200">
                    <a:solidFill>
                      <a:schemeClr val="tx1"/>
                    </a:solidFill>
                    <a:latin typeface="+mn-lt"/>
                    <a:ea typeface="+mn-ea"/>
                    <a:cs typeface="+mn-cs"/>
                  </a:defRPr>
                </a:lvl2pPr>
                <a:lvl3pPr marL="932316" algn="l" defTabSz="932316" rtl="0" eaLnBrk="1" latinLnBrk="0" hangingPunct="1">
                  <a:defRPr sz="1836" kern="1200">
                    <a:solidFill>
                      <a:schemeClr val="tx1"/>
                    </a:solidFill>
                    <a:latin typeface="+mn-lt"/>
                    <a:ea typeface="+mn-ea"/>
                    <a:cs typeface="+mn-cs"/>
                  </a:defRPr>
                </a:lvl3pPr>
                <a:lvl4pPr marL="1398471" algn="l" defTabSz="932316" rtl="0" eaLnBrk="1" latinLnBrk="0" hangingPunct="1">
                  <a:defRPr sz="1836" kern="1200">
                    <a:solidFill>
                      <a:schemeClr val="tx1"/>
                    </a:solidFill>
                    <a:latin typeface="+mn-lt"/>
                    <a:ea typeface="+mn-ea"/>
                    <a:cs typeface="+mn-cs"/>
                  </a:defRPr>
                </a:lvl4pPr>
                <a:lvl5pPr marL="1864631" algn="l" defTabSz="932316" rtl="0" eaLnBrk="1" latinLnBrk="0" hangingPunct="1">
                  <a:defRPr sz="1836" kern="1200">
                    <a:solidFill>
                      <a:schemeClr val="tx1"/>
                    </a:solidFill>
                    <a:latin typeface="+mn-lt"/>
                    <a:ea typeface="+mn-ea"/>
                    <a:cs typeface="+mn-cs"/>
                  </a:defRPr>
                </a:lvl5pPr>
                <a:lvl6pPr marL="2330787" algn="l" defTabSz="932316" rtl="0" eaLnBrk="1" latinLnBrk="0" hangingPunct="1">
                  <a:defRPr sz="1836" kern="1200">
                    <a:solidFill>
                      <a:schemeClr val="tx1"/>
                    </a:solidFill>
                    <a:latin typeface="+mn-lt"/>
                    <a:ea typeface="+mn-ea"/>
                    <a:cs typeface="+mn-cs"/>
                  </a:defRPr>
                </a:lvl6pPr>
                <a:lvl7pPr marL="2796947" algn="l" defTabSz="932316" rtl="0" eaLnBrk="1" latinLnBrk="0" hangingPunct="1">
                  <a:defRPr sz="1836" kern="1200">
                    <a:solidFill>
                      <a:schemeClr val="tx1"/>
                    </a:solidFill>
                    <a:latin typeface="+mn-lt"/>
                    <a:ea typeface="+mn-ea"/>
                    <a:cs typeface="+mn-cs"/>
                  </a:defRPr>
                </a:lvl7pPr>
                <a:lvl8pPr marL="3263102" algn="l" defTabSz="932316" rtl="0" eaLnBrk="1" latinLnBrk="0" hangingPunct="1">
                  <a:defRPr sz="1836" kern="1200">
                    <a:solidFill>
                      <a:schemeClr val="tx1"/>
                    </a:solidFill>
                    <a:latin typeface="+mn-lt"/>
                    <a:ea typeface="+mn-ea"/>
                    <a:cs typeface="+mn-cs"/>
                  </a:defRPr>
                </a:lvl8pPr>
                <a:lvl9pPr marL="3729258" algn="l" defTabSz="932316" rtl="0" eaLnBrk="1" latinLnBrk="0" hangingPunct="1">
                  <a:defRPr sz="1836" kern="1200">
                    <a:solidFill>
                      <a:schemeClr val="tx1"/>
                    </a:solidFill>
                    <a:latin typeface="+mn-lt"/>
                    <a:ea typeface="+mn-ea"/>
                    <a:cs typeface="+mn-cs"/>
                  </a:defRPr>
                </a:lvl9pPr>
              </a:lstStyle>
              <a:p>
                <a:pPr marL="0" marR="0" lvl="0" indent="0" algn="l" defTabSz="932316"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000000"/>
                  </a:solidFill>
                  <a:effectLst/>
                  <a:uLnTx/>
                  <a:uFillTx/>
                  <a:latin typeface="Segoe UI"/>
                  <a:ea typeface="+mn-ea"/>
                  <a:cs typeface="+mn-cs"/>
                </a:endParaRPr>
              </a:p>
            </p:txBody>
          </p:sp>
          <p:sp>
            <p:nvSpPr>
              <p:cNvPr id="369" name="Rectangle 368"/>
              <p:cNvSpPr>
                <a:spLocks noChangeArrowheads="1"/>
              </p:cNvSpPr>
              <p:nvPr/>
            </p:nvSpPr>
            <p:spPr bwMode="auto">
              <a:xfrm>
                <a:off x="386742" y="5769453"/>
                <a:ext cx="624518" cy="100092"/>
              </a:xfrm>
              <a:prstGeom prst="rect">
                <a:avLst/>
              </a:prstGeom>
              <a:solidFill>
                <a:srgbClr val="289FD7"/>
              </a:solidFill>
              <a:ln>
                <a:noFill/>
              </a:ln>
            </p:spPr>
            <p:txBody>
              <a:bodyPr vert="horz" wrap="square" lIns="91427" tIns="45713" rIns="91427" bIns="45713" numCol="1" anchor="t" anchorCtr="0" compatLnSpc="1">
                <a:prstTxWarp prst="textNoShape">
                  <a:avLst/>
                </a:prstTxWarp>
              </a:bodyPr>
              <a:lstStyle>
                <a:defPPr>
                  <a:defRPr lang="en-US"/>
                </a:defPPr>
                <a:lvl1pPr marL="0" algn="l" defTabSz="932316" rtl="0" eaLnBrk="1" latinLnBrk="0" hangingPunct="1">
                  <a:defRPr sz="1836" kern="1200">
                    <a:solidFill>
                      <a:schemeClr val="tx1"/>
                    </a:solidFill>
                    <a:latin typeface="+mn-lt"/>
                    <a:ea typeface="+mn-ea"/>
                    <a:cs typeface="+mn-cs"/>
                  </a:defRPr>
                </a:lvl1pPr>
                <a:lvl2pPr marL="466155" algn="l" defTabSz="932316" rtl="0" eaLnBrk="1" latinLnBrk="0" hangingPunct="1">
                  <a:defRPr sz="1836" kern="1200">
                    <a:solidFill>
                      <a:schemeClr val="tx1"/>
                    </a:solidFill>
                    <a:latin typeface="+mn-lt"/>
                    <a:ea typeface="+mn-ea"/>
                    <a:cs typeface="+mn-cs"/>
                  </a:defRPr>
                </a:lvl2pPr>
                <a:lvl3pPr marL="932316" algn="l" defTabSz="932316" rtl="0" eaLnBrk="1" latinLnBrk="0" hangingPunct="1">
                  <a:defRPr sz="1836" kern="1200">
                    <a:solidFill>
                      <a:schemeClr val="tx1"/>
                    </a:solidFill>
                    <a:latin typeface="+mn-lt"/>
                    <a:ea typeface="+mn-ea"/>
                    <a:cs typeface="+mn-cs"/>
                  </a:defRPr>
                </a:lvl3pPr>
                <a:lvl4pPr marL="1398471" algn="l" defTabSz="932316" rtl="0" eaLnBrk="1" latinLnBrk="0" hangingPunct="1">
                  <a:defRPr sz="1836" kern="1200">
                    <a:solidFill>
                      <a:schemeClr val="tx1"/>
                    </a:solidFill>
                    <a:latin typeface="+mn-lt"/>
                    <a:ea typeface="+mn-ea"/>
                    <a:cs typeface="+mn-cs"/>
                  </a:defRPr>
                </a:lvl4pPr>
                <a:lvl5pPr marL="1864631" algn="l" defTabSz="932316" rtl="0" eaLnBrk="1" latinLnBrk="0" hangingPunct="1">
                  <a:defRPr sz="1836" kern="1200">
                    <a:solidFill>
                      <a:schemeClr val="tx1"/>
                    </a:solidFill>
                    <a:latin typeface="+mn-lt"/>
                    <a:ea typeface="+mn-ea"/>
                    <a:cs typeface="+mn-cs"/>
                  </a:defRPr>
                </a:lvl5pPr>
                <a:lvl6pPr marL="2330787" algn="l" defTabSz="932316" rtl="0" eaLnBrk="1" latinLnBrk="0" hangingPunct="1">
                  <a:defRPr sz="1836" kern="1200">
                    <a:solidFill>
                      <a:schemeClr val="tx1"/>
                    </a:solidFill>
                    <a:latin typeface="+mn-lt"/>
                    <a:ea typeface="+mn-ea"/>
                    <a:cs typeface="+mn-cs"/>
                  </a:defRPr>
                </a:lvl6pPr>
                <a:lvl7pPr marL="2796947" algn="l" defTabSz="932316" rtl="0" eaLnBrk="1" latinLnBrk="0" hangingPunct="1">
                  <a:defRPr sz="1836" kern="1200">
                    <a:solidFill>
                      <a:schemeClr val="tx1"/>
                    </a:solidFill>
                    <a:latin typeface="+mn-lt"/>
                    <a:ea typeface="+mn-ea"/>
                    <a:cs typeface="+mn-cs"/>
                  </a:defRPr>
                </a:lvl7pPr>
                <a:lvl8pPr marL="3263102" algn="l" defTabSz="932316" rtl="0" eaLnBrk="1" latinLnBrk="0" hangingPunct="1">
                  <a:defRPr sz="1836" kern="1200">
                    <a:solidFill>
                      <a:schemeClr val="tx1"/>
                    </a:solidFill>
                    <a:latin typeface="+mn-lt"/>
                    <a:ea typeface="+mn-ea"/>
                    <a:cs typeface="+mn-cs"/>
                  </a:defRPr>
                </a:lvl8pPr>
                <a:lvl9pPr marL="3729258" algn="l" defTabSz="932316" rtl="0" eaLnBrk="1" latinLnBrk="0" hangingPunct="1">
                  <a:defRPr sz="1836" kern="1200">
                    <a:solidFill>
                      <a:schemeClr val="tx1"/>
                    </a:solidFill>
                    <a:latin typeface="+mn-lt"/>
                    <a:ea typeface="+mn-ea"/>
                    <a:cs typeface="+mn-cs"/>
                  </a:defRPr>
                </a:lvl9pPr>
              </a:lstStyle>
              <a:p>
                <a:pPr marL="0" marR="0" lvl="0" indent="0" algn="l" defTabSz="932316"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000000"/>
                  </a:solidFill>
                  <a:effectLst/>
                  <a:uLnTx/>
                  <a:uFillTx/>
                  <a:latin typeface="Segoe UI"/>
                  <a:ea typeface="+mn-ea"/>
                  <a:cs typeface="+mn-cs"/>
                </a:endParaRPr>
              </a:p>
            </p:txBody>
          </p:sp>
          <p:sp>
            <p:nvSpPr>
              <p:cNvPr id="370" name="Rectangle 369"/>
              <p:cNvSpPr>
                <a:spLocks noChangeArrowheads="1"/>
              </p:cNvSpPr>
              <p:nvPr/>
            </p:nvSpPr>
            <p:spPr bwMode="auto">
              <a:xfrm>
                <a:off x="386742" y="5942852"/>
                <a:ext cx="624518" cy="100092"/>
              </a:xfrm>
              <a:prstGeom prst="rect">
                <a:avLst/>
              </a:prstGeom>
              <a:solidFill>
                <a:srgbClr val="289FD7"/>
              </a:solidFill>
              <a:ln>
                <a:noFill/>
              </a:ln>
            </p:spPr>
            <p:txBody>
              <a:bodyPr vert="horz" wrap="square" lIns="91427" tIns="45713" rIns="91427" bIns="45713" numCol="1" anchor="t" anchorCtr="0" compatLnSpc="1">
                <a:prstTxWarp prst="textNoShape">
                  <a:avLst/>
                </a:prstTxWarp>
              </a:bodyPr>
              <a:lstStyle>
                <a:defPPr>
                  <a:defRPr lang="en-US"/>
                </a:defPPr>
                <a:lvl1pPr marL="0" algn="l" defTabSz="932316" rtl="0" eaLnBrk="1" latinLnBrk="0" hangingPunct="1">
                  <a:defRPr sz="1836" kern="1200">
                    <a:solidFill>
                      <a:schemeClr val="tx1"/>
                    </a:solidFill>
                    <a:latin typeface="+mn-lt"/>
                    <a:ea typeface="+mn-ea"/>
                    <a:cs typeface="+mn-cs"/>
                  </a:defRPr>
                </a:lvl1pPr>
                <a:lvl2pPr marL="466155" algn="l" defTabSz="932316" rtl="0" eaLnBrk="1" latinLnBrk="0" hangingPunct="1">
                  <a:defRPr sz="1836" kern="1200">
                    <a:solidFill>
                      <a:schemeClr val="tx1"/>
                    </a:solidFill>
                    <a:latin typeface="+mn-lt"/>
                    <a:ea typeface="+mn-ea"/>
                    <a:cs typeface="+mn-cs"/>
                  </a:defRPr>
                </a:lvl2pPr>
                <a:lvl3pPr marL="932316" algn="l" defTabSz="932316" rtl="0" eaLnBrk="1" latinLnBrk="0" hangingPunct="1">
                  <a:defRPr sz="1836" kern="1200">
                    <a:solidFill>
                      <a:schemeClr val="tx1"/>
                    </a:solidFill>
                    <a:latin typeface="+mn-lt"/>
                    <a:ea typeface="+mn-ea"/>
                    <a:cs typeface="+mn-cs"/>
                  </a:defRPr>
                </a:lvl3pPr>
                <a:lvl4pPr marL="1398471" algn="l" defTabSz="932316" rtl="0" eaLnBrk="1" latinLnBrk="0" hangingPunct="1">
                  <a:defRPr sz="1836" kern="1200">
                    <a:solidFill>
                      <a:schemeClr val="tx1"/>
                    </a:solidFill>
                    <a:latin typeface="+mn-lt"/>
                    <a:ea typeface="+mn-ea"/>
                    <a:cs typeface="+mn-cs"/>
                  </a:defRPr>
                </a:lvl4pPr>
                <a:lvl5pPr marL="1864631" algn="l" defTabSz="932316" rtl="0" eaLnBrk="1" latinLnBrk="0" hangingPunct="1">
                  <a:defRPr sz="1836" kern="1200">
                    <a:solidFill>
                      <a:schemeClr val="tx1"/>
                    </a:solidFill>
                    <a:latin typeface="+mn-lt"/>
                    <a:ea typeface="+mn-ea"/>
                    <a:cs typeface="+mn-cs"/>
                  </a:defRPr>
                </a:lvl5pPr>
                <a:lvl6pPr marL="2330787" algn="l" defTabSz="932316" rtl="0" eaLnBrk="1" latinLnBrk="0" hangingPunct="1">
                  <a:defRPr sz="1836" kern="1200">
                    <a:solidFill>
                      <a:schemeClr val="tx1"/>
                    </a:solidFill>
                    <a:latin typeface="+mn-lt"/>
                    <a:ea typeface="+mn-ea"/>
                    <a:cs typeface="+mn-cs"/>
                  </a:defRPr>
                </a:lvl6pPr>
                <a:lvl7pPr marL="2796947" algn="l" defTabSz="932316" rtl="0" eaLnBrk="1" latinLnBrk="0" hangingPunct="1">
                  <a:defRPr sz="1836" kern="1200">
                    <a:solidFill>
                      <a:schemeClr val="tx1"/>
                    </a:solidFill>
                    <a:latin typeface="+mn-lt"/>
                    <a:ea typeface="+mn-ea"/>
                    <a:cs typeface="+mn-cs"/>
                  </a:defRPr>
                </a:lvl7pPr>
                <a:lvl8pPr marL="3263102" algn="l" defTabSz="932316" rtl="0" eaLnBrk="1" latinLnBrk="0" hangingPunct="1">
                  <a:defRPr sz="1836" kern="1200">
                    <a:solidFill>
                      <a:schemeClr val="tx1"/>
                    </a:solidFill>
                    <a:latin typeface="+mn-lt"/>
                    <a:ea typeface="+mn-ea"/>
                    <a:cs typeface="+mn-cs"/>
                  </a:defRPr>
                </a:lvl8pPr>
                <a:lvl9pPr marL="3729258" algn="l" defTabSz="932316" rtl="0" eaLnBrk="1" latinLnBrk="0" hangingPunct="1">
                  <a:defRPr sz="1836" kern="1200">
                    <a:solidFill>
                      <a:schemeClr val="tx1"/>
                    </a:solidFill>
                    <a:latin typeface="+mn-lt"/>
                    <a:ea typeface="+mn-ea"/>
                    <a:cs typeface="+mn-cs"/>
                  </a:defRPr>
                </a:lvl9pPr>
              </a:lstStyle>
              <a:p>
                <a:pPr marL="0" marR="0" lvl="0" indent="0" algn="l" defTabSz="932316"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000000"/>
                  </a:solidFill>
                  <a:effectLst/>
                  <a:uLnTx/>
                  <a:uFillTx/>
                  <a:latin typeface="Segoe UI"/>
                  <a:ea typeface="+mn-ea"/>
                  <a:cs typeface="+mn-cs"/>
                </a:endParaRPr>
              </a:p>
            </p:txBody>
          </p:sp>
          <p:sp>
            <p:nvSpPr>
              <p:cNvPr id="371" name="Rectangle 370"/>
              <p:cNvSpPr>
                <a:spLocks noChangeArrowheads="1"/>
              </p:cNvSpPr>
              <p:nvPr/>
            </p:nvSpPr>
            <p:spPr bwMode="auto">
              <a:xfrm>
                <a:off x="864646" y="5534025"/>
                <a:ext cx="93044" cy="121239"/>
              </a:xfrm>
              <a:prstGeom prst="rect">
                <a:avLst/>
              </a:prstGeom>
              <a:solidFill>
                <a:sysClr val="window" lastClr="FFFFFF">
                  <a:lumMod val="75000"/>
                </a:sysClr>
              </a:solidFill>
              <a:ln>
                <a:noFill/>
              </a:ln>
            </p:spPr>
            <p:txBody>
              <a:bodyPr vert="horz" wrap="square" lIns="91427" tIns="45713" rIns="91427" bIns="45713" numCol="1" anchor="t" anchorCtr="0" compatLnSpc="1">
                <a:prstTxWarp prst="textNoShape">
                  <a:avLst/>
                </a:prstTxWarp>
              </a:bodyPr>
              <a:lstStyle>
                <a:defPPr>
                  <a:defRPr lang="en-US"/>
                </a:defPPr>
                <a:lvl1pPr marL="0" algn="l" defTabSz="932316" rtl="0" eaLnBrk="1" latinLnBrk="0" hangingPunct="1">
                  <a:defRPr sz="1836" kern="1200">
                    <a:solidFill>
                      <a:schemeClr val="tx1"/>
                    </a:solidFill>
                    <a:latin typeface="+mn-lt"/>
                    <a:ea typeface="+mn-ea"/>
                    <a:cs typeface="+mn-cs"/>
                  </a:defRPr>
                </a:lvl1pPr>
                <a:lvl2pPr marL="466155" algn="l" defTabSz="932316" rtl="0" eaLnBrk="1" latinLnBrk="0" hangingPunct="1">
                  <a:defRPr sz="1836" kern="1200">
                    <a:solidFill>
                      <a:schemeClr val="tx1"/>
                    </a:solidFill>
                    <a:latin typeface="+mn-lt"/>
                    <a:ea typeface="+mn-ea"/>
                    <a:cs typeface="+mn-cs"/>
                  </a:defRPr>
                </a:lvl2pPr>
                <a:lvl3pPr marL="932316" algn="l" defTabSz="932316" rtl="0" eaLnBrk="1" latinLnBrk="0" hangingPunct="1">
                  <a:defRPr sz="1836" kern="1200">
                    <a:solidFill>
                      <a:schemeClr val="tx1"/>
                    </a:solidFill>
                    <a:latin typeface="+mn-lt"/>
                    <a:ea typeface="+mn-ea"/>
                    <a:cs typeface="+mn-cs"/>
                  </a:defRPr>
                </a:lvl3pPr>
                <a:lvl4pPr marL="1398471" algn="l" defTabSz="932316" rtl="0" eaLnBrk="1" latinLnBrk="0" hangingPunct="1">
                  <a:defRPr sz="1836" kern="1200">
                    <a:solidFill>
                      <a:schemeClr val="tx1"/>
                    </a:solidFill>
                    <a:latin typeface="+mn-lt"/>
                    <a:ea typeface="+mn-ea"/>
                    <a:cs typeface="+mn-cs"/>
                  </a:defRPr>
                </a:lvl4pPr>
                <a:lvl5pPr marL="1864631" algn="l" defTabSz="932316" rtl="0" eaLnBrk="1" latinLnBrk="0" hangingPunct="1">
                  <a:defRPr sz="1836" kern="1200">
                    <a:solidFill>
                      <a:schemeClr val="tx1"/>
                    </a:solidFill>
                    <a:latin typeface="+mn-lt"/>
                    <a:ea typeface="+mn-ea"/>
                    <a:cs typeface="+mn-cs"/>
                  </a:defRPr>
                </a:lvl5pPr>
                <a:lvl6pPr marL="2330787" algn="l" defTabSz="932316" rtl="0" eaLnBrk="1" latinLnBrk="0" hangingPunct="1">
                  <a:defRPr sz="1836" kern="1200">
                    <a:solidFill>
                      <a:schemeClr val="tx1"/>
                    </a:solidFill>
                    <a:latin typeface="+mn-lt"/>
                    <a:ea typeface="+mn-ea"/>
                    <a:cs typeface="+mn-cs"/>
                  </a:defRPr>
                </a:lvl6pPr>
                <a:lvl7pPr marL="2796947" algn="l" defTabSz="932316" rtl="0" eaLnBrk="1" latinLnBrk="0" hangingPunct="1">
                  <a:defRPr sz="1836" kern="1200">
                    <a:solidFill>
                      <a:schemeClr val="tx1"/>
                    </a:solidFill>
                    <a:latin typeface="+mn-lt"/>
                    <a:ea typeface="+mn-ea"/>
                    <a:cs typeface="+mn-cs"/>
                  </a:defRPr>
                </a:lvl7pPr>
                <a:lvl8pPr marL="3263102" algn="l" defTabSz="932316" rtl="0" eaLnBrk="1" latinLnBrk="0" hangingPunct="1">
                  <a:defRPr sz="1836" kern="1200">
                    <a:solidFill>
                      <a:schemeClr val="tx1"/>
                    </a:solidFill>
                    <a:latin typeface="+mn-lt"/>
                    <a:ea typeface="+mn-ea"/>
                    <a:cs typeface="+mn-cs"/>
                  </a:defRPr>
                </a:lvl8pPr>
                <a:lvl9pPr marL="3729258" algn="l" defTabSz="932316" rtl="0" eaLnBrk="1" latinLnBrk="0" hangingPunct="1">
                  <a:defRPr sz="1836" kern="1200">
                    <a:solidFill>
                      <a:schemeClr val="tx1"/>
                    </a:solidFill>
                    <a:latin typeface="+mn-lt"/>
                    <a:ea typeface="+mn-ea"/>
                    <a:cs typeface="+mn-cs"/>
                  </a:defRPr>
                </a:lvl9pPr>
              </a:lstStyle>
              <a:p>
                <a:pPr marL="0" marR="0" lvl="0" indent="0" algn="l" defTabSz="932316"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000000"/>
                  </a:solidFill>
                  <a:effectLst/>
                  <a:uLnTx/>
                  <a:uFillTx/>
                  <a:latin typeface="Segoe UI"/>
                  <a:ea typeface="+mn-ea"/>
                  <a:cs typeface="+mn-cs"/>
                </a:endParaRPr>
              </a:p>
            </p:txBody>
          </p:sp>
          <p:sp>
            <p:nvSpPr>
              <p:cNvPr id="372" name="Rectangle 371"/>
              <p:cNvSpPr>
                <a:spLocks noChangeArrowheads="1"/>
              </p:cNvSpPr>
              <p:nvPr/>
            </p:nvSpPr>
            <p:spPr bwMode="auto">
              <a:xfrm>
                <a:off x="740588" y="5534025"/>
                <a:ext cx="91633" cy="121239"/>
              </a:xfrm>
              <a:prstGeom prst="rect">
                <a:avLst/>
              </a:prstGeom>
              <a:solidFill>
                <a:sysClr val="window" lastClr="FFFFFF">
                  <a:lumMod val="75000"/>
                </a:sysClr>
              </a:solidFill>
              <a:ln>
                <a:noFill/>
              </a:ln>
            </p:spPr>
            <p:txBody>
              <a:bodyPr vert="horz" wrap="square" lIns="91427" tIns="45713" rIns="91427" bIns="45713" numCol="1" anchor="t" anchorCtr="0" compatLnSpc="1">
                <a:prstTxWarp prst="textNoShape">
                  <a:avLst/>
                </a:prstTxWarp>
              </a:bodyPr>
              <a:lstStyle>
                <a:defPPr>
                  <a:defRPr lang="en-US"/>
                </a:defPPr>
                <a:lvl1pPr marL="0" algn="l" defTabSz="932316" rtl="0" eaLnBrk="1" latinLnBrk="0" hangingPunct="1">
                  <a:defRPr sz="1836" kern="1200">
                    <a:solidFill>
                      <a:schemeClr val="tx1"/>
                    </a:solidFill>
                    <a:latin typeface="+mn-lt"/>
                    <a:ea typeface="+mn-ea"/>
                    <a:cs typeface="+mn-cs"/>
                  </a:defRPr>
                </a:lvl1pPr>
                <a:lvl2pPr marL="466155" algn="l" defTabSz="932316" rtl="0" eaLnBrk="1" latinLnBrk="0" hangingPunct="1">
                  <a:defRPr sz="1836" kern="1200">
                    <a:solidFill>
                      <a:schemeClr val="tx1"/>
                    </a:solidFill>
                    <a:latin typeface="+mn-lt"/>
                    <a:ea typeface="+mn-ea"/>
                    <a:cs typeface="+mn-cs"/>
                  </a:defRPr>
                </a:lvl2pPr>
                <a:lvl3pPr marL="932316" algn="l" defTabSz="932316" rtl="0" eaLnBrk="1" latinLnBrk="0" hangingPunct="1">
                  <a:defRPr sz="1836" kern="1200">
                    <a:solidFill>
                      <a:schemeClr val="tx1"/>
                    </a:solidFill>
                    <a:latin typeface="+mn-lt"/>
                    <a:ea typeface="+mn-ea"/>
                    <a:cs typeface="+mn-cs"/>
                  </a:defRPr>
                </a:lvl3pPr>
                <a:lvl4pPr marL="1398471" algn="l" defTabSz="932316" rtl="0" eaLnBrk="1" latinLnBrk="0" hangingPunct="1">
                  <a:defRPr sz="1836" kern="1200">
                    <a:solidFill>
                      <a:schemeClr val="tx1"/>
                    </a:solidFill>
                    <a:latin typeface="+mn-lt"/>
                    <a:ea typeface="+mn-ea"/>
                    <a:cs typeface="+mn-cs"/>
                  </a:defRPr>
                </a:lvl4pPr>
                <a:lvl5pPr marL="1864631" algn="l" defTabSz="932316" rtl="0" eaLnBrk="1" latinLnBrk="0" hangingPunct="1">
                  <a:defRPr sz="1836" kern="1200">
                    <a:solidFill>
                      <a:schemeClr val="tx1"/>
                    </a:solidFill>
                    <a:latin typeface="+mn-lt"/>
                    <a:ea typeface="+mn-ea"/>
                    <a:cs typeface="+mn-cs"/>
                  </a:defRPr>
                </a:lvl5pPr>
                <a:lvl6pPr marL="2330787" algn="l" defTabSz="932316" rtl="0" eaLnBrk="1" latinLnBrk="0" hangingPunct="1">
                  <a:defRPr sz="1836" kern="1200">
                    <a:solidFill>
                      <a:schemeClr val="tx1"/>
                    </a:solidFill>
                    <a:latin typeface="+mn-lt"/>
                    <a:ea typeface="+mn-ea"/>
                    <a:cs typeface="+mn-cs"/>
                  </a:defRPr>
                </a:lvl6pPr>
                <a:lvl7pPr marL="2796947" algn="l" defTabSz="932316" rtl="0" eaLnBrk="1" latinLnBrk="0" hangingPunct="1">
                  <a:defRPr sz="1836" kern="1200">
                    <a:solidFill>
                      <a:schemeClr val="tx1"/>
                    </a:solidFill>
                    <a:latin typeface="+mn-lt"/>
                    <a:ea typeface="+mn-ea"/>
                    <a:cs typeface="+mn-cs"/>
                  </a:defRPr>
                </a:lvl7pPr>
                <a:lvl8pPr marL="3263102" algn="l" defTabSz="932316" rtl="0" eaLnBrk="1" latinLnBrk="0" hangingPunct="1">
                  <a:defRPr sz="1836" kern="1200">
                    <a:solidFill>
                      <a:schemeClr val="tx1"/>
                    </a:solidFill>
                    <a:latin typeface="+mn-lt"/>
                    <a:ea typeface="+mn-ea"/>
                    <a:cs typeface="+mn-cs"/>
                  </a:defRPr>
                </a:lvl8pPr>
                <a:lvl9pPr marL="3729258" algn="l" defTabSz="932316" rtl="0" eaLnBrk="1" latinLnBrk="0" hangingPunct="1">
                  <a:defRPr sz="1836" kern="1200">
                    <a:solidFill>
                      <a:schemeClr val="tx1"/>
                    </a:solidFill>
                    <a:latin typeface="+mn-lt"/>
                    <a:ea typeface="+mn-ea"/>
                    <a:cs typeface="+mn-cs"/>
                  </a:defRPr>
                </a:lvl9pPr>
              </a:lstStyle>
              <a:p>
                <a:pPr marL="0" marR="0" lvl="0" indent="0" algn="l" defTabSz="932316"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000000"/>
                  </a:solidFill>
                  <a:effectLst/>
                  <a:uLnTx/>
                  <a:uFillTx/>
                  <a:latin typeface="Segoe UI"/>
                  <a:ea typeface="+mn-ea"/>
                  <a:cs typeface="+mn-cs"/>
                </a:endParaRPr>
              </a:p>
            </p:txBody>
          </p:sp>
          <p:sp>
            <p:nvSpPr>
              <p:cNvPr id="373" name="Freeform 356"/>
              <p:cNvSpPr>
                <a:spLocks/>
              </p:cNvSpPr>
              <p:nvPr/>
            </p:nvSpPr>
            <p:spPr bwMode="auto">
              <a:xfrm>
                <a:off x="1827505" y="5779322"/>
                <a:ext cx="201594" cy="219921"/>
              </a:xfrm>
              <a:custGeom>
                <a:avLst/>
                <a:gdLst>
                  <a:gd name="T0" fmla="*/ 71 w 143"/>
                  <a:gd name="T1" fmla="*/ 0 h 156"/>
                  <a:gd name="T2" fmla="*/ 71 w 143"/>
                  <a:gd name="T3" fmla="*/ 0 h 156"/>
                  <a:gd name="T4" fmla="*/ 0 w 143"/>
                  <a:gd name="T5" fmla="*/ 156 h 156"/>
                  <a:gd name="T6" fmla="*/ 143 w 143"/>
                  <a:gd name="T7" fmla="*/ 156 h 156"/>
                  <a:gd name="T8" fmla="*/ 71 w 143"/>
                  <a:gd name="T9" fmla="*/ 0 h 156"/>
                </a:gdLst>
                <a:ahLst/>
                <a:cxnLst>
                  <a:cxn ang="0">
                    <a:pos x="T0" y="T1"/>
                  </a:cxn>
                  <a:cxn ang="0">
                    <a:pos x="T2" y="T3"/>
                  </a:cxn>
                  <a:cxn ang="0">
                    <a:pos x="T4" y="T5"/>
                  </a:cxn>
                  <a:cxn ang="0">
                    <a:pos x="T6" y="T7"/>
                  </a:cxn>
                  <a:cxn ang="0">
                    <a:pos x="T8" y="T9"/>
                  </a:cxn>
                </a:cxnLst>
                <a:rect l="0" t="0" r="r" b="b"/>
                <a:pathLst>
                  <a:path w="143" h="156">
                    <a:moveTo>
                      <a:pt x="71" y="0"/>
                    </a:moveTo>
                    <a:lnTo>
                      <a:pt x="71" y="0"/>
                    </a:lnTo>
                    <a:lnTo>
                      <a:pt x="0" y="156"/>
                    </a:lnTo>
                    <a:lnTo>
                      <a:pt x="143" y="156"/>
                    </a:lnTo>
                    <a:lnTo>
                      <a:pt x="71" y="0"/>
                    </a:lnTo>
                    <a:close/>
                  </a:path>
                </a:pathLst>
              </a:custGeom>
              <a:solidFill>
                <a:srgbClr val="ED7D31"/>
              </a:solidFill>
              <a:ln>
                <a:noFill/>
              </a:ln>
            </p:spPr>
            <p:txBody>
              <a:bodyPr vert="horz" wrap="square" lIns="91427" tIns="45713" rIns="91427" bIns="45713" numCol="1" anchor="t" anchorCtr="0" compatLnSpc="1">
                <a:prstTxWarp prst="textNoShape">
                  <a:avLst/>
                </a:prstTxWarp>
              </a:bodyPr>
              <a:lstStyle>
                <a:defPPr>
                  <a:defRPr lang="en-US"/>
                </a:defPPr>
                <a:lvl1pPr marL="0" algn="l" defTabSz="932316" rtl="0" eaLnBrk="1" latinLnBrk="0" hangingPunct="1">
                  <a:defRPr sz="1836" kern="1200">
                    <a:solidFill>
                      <a:schemeClr val="tx1"/>
                    </a:solidFill>
                    <a:latin typeface="+mn-lt"/>
                    <a:ea typeface="+mn-ea"/>
                    <a:cs typeface="+mn-cs"/>
                  </a:defRPr>
                </a:lvl1pPr>
                <a:lvl2pPr marL="466155" algn="l" defTabSz="932316" rtl="0" eaLnBrk="1" latinLnBrk="0" hangingPunct="1">
                  <a:defRPr sz="1836" kern="1200">
                    <a:solidFill>
                      <a:schemeClr val="tx1"/>
                    </a:solidFill>
                    <a:latin typeface="+mn-lt"/>
                    <a:ea typeface="+mn-ea"/>
                    <a:cs typeface="+mn-cs"/>
                  </a:defRPr>
                </a:lvl2pPr>
                <a:lvl3pPr marL="932316" algn="l" defTabSz="932316" rtl="0" eaLnBrk="1" latinLnBrk="0" hangingPunct="1">
                  <a:defRPr sz="1836" kern="1200">
                    <a:solidFill>
                      <a:schemeClr val="tx1"/>
                    </a:solidFill>
                    <a:latin typeface="+mn-lt"/>
                    <a:ea typeface="+mn-ea"/>
                    <a:cs typeface="+mn-cs"/>
                  </a:defRPr>
                </a:lvl3pPr>
                <a:lvl4pPr marL="1398471" algn="l" defTabSz="932316" rtl="0" eaLnBrk="1" latinLnBrk="0" hangingPunct="1">
                  <a:defRPr sz="1836" kern="1200">
                    <a:solidFill>
                      <a:schemeClr val="tx1"/>
                    </a:solidFill>
                    <a:latin typeface="+mn-lt"/>
                    <a:ea typeface="+mn-ea"/>
                    <a:cs typeface="+mn-cs"/>
                  </a:defRPr>
                </a:lvl4pPr>
                <a:lvl5pPr marL="1864631" algn="l" defTabSz="932316" rtl="0" eaLnBrk="1" latinLnBrk="0" hangingPunct="1">
                  <a:defRPr sz="1836" kern="1200">
                    <a:solidFill>
                      <a:schemeClr val="tx1"/>
                    </a:solidFill>
                    <a:latin typeface="+mn-lt"/>
                    <a:ea typeface="+mn-ea"/>
                    <a:cs typeface="+mn-cs"/>
                  </a:defRPr>
                </a:lvl5pPr>
                <a:lvl6pPr marL="2330787" algn="l" defTabSz="932316" rtl="0" eaLnBrk="1" latinLnBrk="0" hangingPunct="1">
                  <a:defRPr sz="1836" kern="1200">
                    <a:solidFill>
                      <a:schemeClr val="tx1"/>
                    </a:solidFill>
                    <a:latin typeface="+mn-lt"/>
                    <a:ea typeface="+mn-ea"/>
                    <a:cs typeface="+mn-cs"/>
                  </a:defRPr>
                </a:lvl6pPr>
                <a:lvl7pPr marL="2796947" algn="l" defTabSz="932316" rtl="0" eaLnBrk="1" latinLnBrk="0" hangingPunct="1">
                  <a:defRPr sz="1836" kern="1200">
                    <a:solidFill>
                      <a:schemeClr val="tx1"/>
                    </a:solidFill>
                    <a:latin typeface="+mn-lt"/>
                    <a:ea typeface="+mn-ea"/>
                    <a:cs typeface="+mn-cs"/>
                  </a:defRPr>
                </a:lvl7pPr>
                <a:lvl8pPr marL="3263102" algn="l" defTabSz="932316" rtl="0" eaLnBrk="1" latinLnBrk="0" hangingPunct="1">
                  <a:defRPr sz="1836" kern="1200">
                    <a:solidFill>
                      <a:schemeClr val="tx1"/>
                    </a:solidFill>
                    <a:latin typeface="+mn-lt"/>
                    <a:ea typeface="+mn-ea"/>
                    <a:cs typeface="+mn-cs"/>
                  </a:defRPr>
                </a:lvl8pPr>
                <a:lvl9pPr marL="3729258" algn="l" defTabSz="932316" rtl="0" eaLnBrk="1" latinLnBrk="0" hangingPunct="1">
                  <a:defRPr sz="1836" kern="1200">
                    <a:solidFill>
                      <a:schemeClr val="tx1"/>
                    </a:solidFill>
                    <a:latin typeface="+mn-lt"/>
                    <a:ea typeface="+mn-ea"/>
                    <a:cs typeface="+mn-cs"/>
                  </a:defRPr>
                </a:lvl9pPr>
              </a:lstStyle>
              <a:p>
                <a:pPr marL="0" marR="0" lvl="0" indent="0" algn="l" defTabSz="932316"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000000"/>
                  </a:solidFill>
                  <a:effectLst/>
                  <a:uLnTx/>
                  <a:uFillTx/>
                  <a:latin typeface="Segoe UI"/>
                  <a:ea typeface="+mn-ea"/>
                  <a:cs typeface="+mn-cs"/>
                </a:endParaRPr>
              </a:p>
            </p:txBody>
          </p:sp>
          <p:sp>
            <p:nvSpPr>
              <p:cNvPr id="374" name="Rectangle 373"/>
              <p:cNvSpPr>
                <a:spLocks noChangeArrowheads="1"/>
              </p:cNvSpPr>
              <p:nvPr/>
            </p:nvSpPr>
            <p:spPr bwMode="auto">
              <a:xfrm>
                <a:off x="0" y="6931759"/>
                <a:ext cx="312025" cy="70538"/>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32316" rtl="0" eaLnBrk="1" latinLnBrk="0" hangingPunct="1">
                  <a:defRPr sz="1836" kern="1200">
                    <a:solidFill>
                      <a:schemeClr val="tx1"/>
                    </a:solidFill>
                    <a:latin typeface="+mn-lt"/>
                    <a:ea typeface="+mn-ea"/>
                    <a:cs typeface="+mn-cs"/>
                  </a:defRPr>
                </a:lvl1pPr>
                <a:lvl2pPr marL="466155" algn="l" defTabSz="932316" rtl="0" eaLnBrk="1" latinLnBrk="0" hangingPunct="1">
                  <a:defRPr sz="1836" kern="1200">
                    <a:solidFill>
                      <a:schemeClr val="tx1"/>
                    </a:solidFill>
                    <a:latin typeface="+mn-lt"/>
                    <a:ea typeface="+mn-ea"/>
                    <a:cs typeface="+mn-cs"/>
                  </a:defRPr>
                </a:lvl2pPr>
                <a:lvl3pPr marL="932316" algn="l" defTabSz="932316" rtl="0" eaLnBrk="1" latinLnBrk="0" hangingPunct="1">
                  <a:defRPr sz="1836" kern="1200">
                    <a:solidFill>
                      <a:schemeClr val="tx1"/>
                    </a:solidFill>
                    <a:latin typeface="+mn-lt"/>
                    <a:ea typeface="+mn-ea"/>
                    <a:cs typeface="+mn-cs"/>
                  </a:defRPr>
                </a:lvl3pPr>
                <a:lvl4pPr marL="1398471" algn="l" defTabSz="932316" rtl="0" eaLnBrk="1" latinLnBrk="0" hangingPunct="1">
                  <a:defRPr sz="1836" kern="1200">
                    <a:solidFill>
                      <a:schemeClr val="tx1"/>
                    </a:solidFill>
                    <a:latin typeface="+mn-lt"/>
                    <a:ea typeface="+mn-ea"/>
                    <a:cs typeface="+mn-cs"/>
                  </a:defRPr>
                </a:lvl4pPr>
                <a:lvl5pPr marL="1864631" algn="l" defTabSz="932316" rtl="0" eaLnBrk="1" latinLnBrk="0" hangingPunct="1">
                  <a:defRPr sz="1836" kern="1200">
                    <a:solidFill>
                      <a:schemeClr val="tx1"/>
                    </a:solidFill>
                    <a:latin typeface="+mn-lt"/>
                    <a:ea typeface="+mn-ea"/>
                    <a:cs typeface="+mn-cs"/>
                  </a:defRPr>
                </a:lvl5pPr>
                <a:lvl6pPr marL="2330787" algn="l" defTabSz="932316" rtl="0" eaLnBrk="1" latinLnBrk="0" hangingPunct="1">
                  <a:defRPr sz="1836" kern="1200">
                    <a:solidFill>
                      <a:schemeClr val="tx1"/>
                    </a:solidFill>
                    <a:latin typeface="+mn-lt"/>
                    <a:ea typeface="+mn-ea"/>
                    <a:cs typeface="+mn-cs"/>
                  </a:defRPr>
                </a:lvl6pPr>
                <a:lvl7pPr marL="2796947" algn="l" defTabSz="932316" rtl="0" eaLnBrk="1" latinLnBrk="0" hangingPunct="1">
                  <a:defRPr sz="1836" kern="1200">
                    <a:solidFill>
                      <a:schemeClr val="tx1"/>
                    </a:solidFill>
                    <a:latin typeface="+mn-lt"/>
                    <a:ea typeface="+mn-ea"/>
                    <a:cs typeface="+mn-cs"/>
                  </a:defRPr>
                </a:lvl7pPr>
                <a:lvl8pPr marL="3263102" algn="l" defTabSz="932316" rtl="0" eaLnBrk="1" latinLnBrk="0" hangingPunct="1">
                  <a:defRPr sz="1836" kern="1200">
                    <a:solidFill>
                      <a:schemeClr val="tx1"/>
                    </a:solidFill>
                    <a:latin typeface="+mn-lt"/>
                    <a:ea typeface="+mn-ea"/>
                    <a:cs typeface="+mn-cs"/>
                  </a:defRPr>
                </a:lvl8pPr>
                <a:lvl9pPr marL="3729258" algn="l" defTabSz="932316" rtl="0" eaLnBrk="1" latinLnBrk="0" hangingPunct="1">
                  <a:defRPr sz="1836" kern="1200">
                    <a:solidFill>
                      <a:schemeClr val="tx1"/>
                    </a:solidFill>
                    <a:latin typeface="+mn-lt"/>
                    <a:ea typeface="+mn-ea"/>
                    <a:cs typeface="+mn-cs"/>
                  </a:defRPr>
                </a:lvl9pPr>
              </a:lstStyle>
              <a:p>
                <a:pPr marL="0" marR="0" lvl="0" indent="0" algn="l" defTabSz="932316"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000000"/>
                  </a:solidFill>
                  <a:effectLst/>
                  <a:uLnTx/>
                  <a:uFillTx/>
                  <a:latin typeface="Segoe UI"/>
                  <a:ea typeface="+mn-ea"/>
                  <a:cs typeface="+mn-cs"/>
                </a:endParaRPr>
              </a:p>
            </p:txBody>
          </p:sp>
          <p:sp>
            <p:nvSpPr>
              <p:cNvPr id="375" name="Rectangle 374"/>
              <p:cNvSpPr>
                <a:spLocks noChangeArrowheads="1"/>
              </p:cNvSpPr>
              <p:nvPr/>
            </p:nvSpPr>
            <p:spPr bwMode="auto">
              <a:xfrm>
                <a:off x="1084567" y="6923987"/>
                <a:ext cx="170580" cy="70538"/>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32316" rtl="0" eaLnBrk="1" latinLnBrk="0" hangingPunct="1">
                  <a:defRPr sz="1836" kern="1200">
                    <a:solidFill>
                      <a:schemeClr val="tx1"/>
                    </a:solidFill>
                    <a:latin typeface="+mn-lt"/>
                    <a:ea typeface="+mn-ea"/>
                    <a:cs typeface="+mn-cs"/>
                  </a:defRPr>
                </a:lvl1pPr>
                <a:lvl2pPr marL="466155" algn="l" defTabSz="932316" rtl="0" eaLnBrk="1" latinLnBrk="0" hangingPunct="1">
                  <a:defRPr sz="1836" kern="1200">
                    <a:solidFill>
                      <a:schemeClr val="tx1"/>
                    </a:solidFill>
                    <a:latin typeface="+mn-lt"/>
                    <a:ea typeface="+mn-ea"/>
                    <a:cs typeface="+mn-cs"/>
                  </a:defRPr>
                </a:lvl2pPr>
                <a:lvl3pPr marL="932316" algn="l" defTabSz="932316" rtl="0" eaLnBrk="1" latinLnBrk="0" hangingPunct="1">
                  <a:defRPr sz="1836" kern="1200">
                    <a:solidFill>
                      <a:schemeClr val="tx1"/>
                    </a:solidFill>
                    <a:latin typeface="+mn-lt"/>
                    <a:ea typeface="+mn-ea"/>
                    <a:cs typeface="+mn-cs"/>
                  </a:defRPr>
                </a:lvl3pPr>
                <a:lvl4pPr marL="1398471" algn="l" defTabSz="932316" rtl="0" eaLnBrk="1" latinLnBrk="0" hangingPunct="1">
                  <a:defRPr sz="1836" kern="1200">
                    <a:solidFill>
                      <a:schemeClr val="tx1"/>
                    </a:solidFill>
                    <a:latin typeface="+mn-lt"/>
                    <a:ea typeface="+mn-ea"/>
                    <a:cs typeface="+mn-cs"/>
                  </a:defRPr>
                </a:lvl4pPr>
                <a:lvl5pPr marL="1864631" algn="l" defTabSz="932316" rtl="0" eaLnBrk="1" latinLnBrk="0" hangingPunct="1">
                  <a:defRPr sz="1836" kern="1200">
                    <a:solidFill>
                      <a:schemeClr val="tx1"/>
                    </a:solidFill>
                    <a:latin typeface="+mn-lt"/>
                    <a:ea typeface="+mn-ea"/>
                    <a:cs typeface="+mn-cs"/>
                  </a:defRPr>
                </a:lvl5pPr>
                <a:lvl6pPr marL="2330787" algn="l" defTabSz="932316" rtl="0" eaLnBrk="1" latinLnBrk="0" hangingPunct="1">
                  <a:defRPr sz="1836" kern="1200">
                    <a:solidFill>
                      <a:schemeClr val="tx1"/>
                    </a:solidFill>
                    <a:latin typeface="+mn-lt"/>
                    <a:ea typeface="+mn-ea"/>
                    <a:cs typeface="+mn-cs"/>
                  </a:defRPr>
                </a:lvl6pPr>
                <a:lvl7pPr marL="2796947" algn="l" defTabSz="932316" rtl="0" eaLnBrk="1" latinLnBrk="0" hangingPunct="1">
                  <a:defRPr sz="1836" kern="1200">
                    <a:solidFill>
                      <a:schemeClr val="tx1"/>
                    </a:solidFill>
                    <a:latin typeface="+mn-lt"/>
                    <a:ea typeface="+mn-ea"/>
                    <a:cs typeface="+mn-cs"/>
                  </a:defRPr>
                </a:lvl7pPr>
                <a:lvl8pPr marL="3263102" algn="l" defTabSz="932316" rtl="0" eaLnBrk="1" latinLnBrk="0" hangingPunct="1">
                  <a:defRPr sz="1836" kern="1200">
                    <a:solidFill>
                      <a:schemeClr val="tx1"/>
                    </a:solidFill>
                    <a:latin typeface="+mn-lt"/>
                    <a:ea typeface="+mn-ea"/>
                    <a:cs typeface="+mn-cs"/>
                  </a:defRPr>
                </a:lvl8pPr>
                <a:lvl9pPr marL="3729258" algn="l" defTabSz="932316" rtl="0" eaLnBrk="1" latinLnBrk="0" hangingPunct="1">
                  <a:defRPr sz="1836" kern="1200">
                    <a:solidFill>
                      <a:schemeClr val="tx1"/>
                    </a:solidFill>
                    <a:latin typeface="+mn-lt"/>
                    <a:ea typeface="+mn-ea"/>
                    <a:cs typeface="+mn-cs"/>
                  </a:defRPr>
                </a:lvl9pPr>
              </a:lstStyle>
              <a:p>
                <a:pPr marL="0" marR="0" lvl="0" indent="0" algn="l" defTabSz="932316"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000000"/>
                  </a:solidFill>
                  <a:effectLst/>
                  <a:uLnTx/>
                  <a:uFillTx/>
                  <a:latin typeface="Segoe UI"/>
                  <a:ea typeface="+mn-ea"/>
                  <a:cs typeface="+mn-cs"/>
                </a:endParaRPr>
              </a:p>
            </p:txBody>
          </p:sp>
        </p:grpSp>
        <p:grpSp>
          <p:nvGrpSpPr>
            <p:cNvPr id="224" name="Group 223"/>
            <p:cNvGrpSpPr/>
            <p:nvPr/>
          </p:nvGrpSpPr>
          <p:grpSpPr>
            <a:xfrm>
              <a:off x="9960632" y="5465752"/>
              <a:ext cx="2213418" cy="1528772"/>
              <a:chOff x="9960632" y="5465752"/>
              <a:chExt cx="2213418" cy="1528772"/>
            </a:xfrm>
          </p:grpSpPr>
          <p:grpSp>
            <p:nvGrpSpPr>
              <p:cNvPr id="225" name="Group 224"/>
              <p:cNvGrpSpPr/>
              <p:nvPr/>
            </p:nvGrpSpPr>
            <p:grpSpPr>
              <a:xfrm>
                <a:off x="9960632" y="5769453"/>
                <a:ext cx="1013174" cy="1225071"/>
                <a:chOff x="-942184" y="831370"/>
                <a:chExt cx="2176247" cy="2631390"/>
              </a:xfrm>
            </p:grpSpPr>
            <p:sp>
              <p:nvSpPr>
                <p:cNvPr id="235" name="Rectangle 8"/>
                <p:cNvSpPr>
                  <a:spLocks noChangeArrowheads="1"/>
                </p:cNvSpPr>
                <p:nvPr/>
              </p:nvSpPr>
              <p:spPr bwMode="auto">
                <a:xfrm>
                  <a:off x="-371295" y="2657463"/>
                  <a:ext cx="128545" cy="805297"/>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36" name="Rectangle 9"/>
                <p:cNvSpPr>
                  <a:spLocks noChangeArrowheads="1"/>
                </p:cNvSpPr>
                <p:nvPr/>
              </p:nvSpPr>
              <p:spPr bwMode="auto">
                <a:xfrm>
                  <a:off x="-371295" y="2657463"/>
                  <a:ext cx="128545" cy="8052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37" name="Rectangle 10"/>
                <p:cNvSpPr>
                  <a:spLocks noChangeArrowheads="1"/>
                </p:cNvSpPr>
                <p:nvPr/>
              </p:nvSpPr>
              <p:spPr bwMode="auto">
                <a:xfrm>
                  <a:off x="-371295" y="2804911"/>
                  <a:ext cx="64273" cy="657847"/>
                </a:xfrm>
                <a:prstGeom prst="rect">
                  <a:avLst/>
                </a:prstGeom>
                <a:solidFill>
                  <a:srgbClr val="0061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38" name="Rectangle 11"/>
                <p:cNvSpPr>
                  <a:spLocks noChangeArrowheads="1"/>
                </p:cNvSpPr>
                <p:nvPr/>
              </p:nvSpPr>
              <p:spPr bwMode="auto">
                <a:xfrm>
                  <a:off x="-371295" y="2804911"/>
                  <a:ext cx="64273" cy="6578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39" name="Rectangle 12"/>
                <p:cNvSpPr>
                  <a:spLocks noChangeArrowheads="1"/>
                </p:cNvSpPr>
                <p:nvPr/>
              </p:nvSpPr>
              <p:spPr bwMode="auto">
                <a:xfrm>
                  <a:off x="-942184" y="1727404"/>
                  <a:ext cx="809077" cy="1077509"/>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40" name="Rectangle 13"/>
                <p:cNvSpPr>
                  <a:spLocks noChangeArrowheads="1"/>
                </p:cNvSpPr>
                <p:nvPr/>
              </p:nvSpPr>
              <p:spPr bwMode="auto">
                <a:xfrm>
                  <a:off x="-942184" y="1727404"/>
                  <a:ext cx="809077" cy="10775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41" name="Rectangle 14"/>
                <p:cNvSpPr>
                  <a:spLocks noChangeArrowheads="1"/>
                </p:cNvSpPr>
                <p:nvPr/>
              </p:nvSpPr>
              <p:spPr bwMode="auto">
                <a:xfrm>
                  <a:off x="-942184" y="2657463"/>
                  <a:ext cx="128545" cy="801514"/>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42" name="Rectangle 15"/>
                <p:cNvSpPr>
                  <a:spLocks noChangeArrowheads="1"/>
                </p:cNvSpPr>
                <p:nvPr/>
              </p:nvSpPr>
              <p:spPr bwMode="auto">
                <a:xfrm>
                  <a:off x="-942184" y="2657463"/>
                  <a:ext cx="128545" cy="801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43" name="Freeform 16"/>
                <p:cNvSpPr>
                  <a:spLocks/>
                </p:cNvSpPr>
                <p:nvPr/>
              </p:nvSpPr>
              <p:spPr bwMode="auto">
                <a:xfrm>
                  <a:off x="-877912" y="2381469"/>
                  <a:ext cx="283556" cy="328924"/>
                </a:xfrm>
                <a:custGeom>
                  <a:avLst/>
                  <a:gdLst>
                    <a:gd name="T0" fmla="*/ 32 w 75"/>
                    <a:gd name="T1" fmla="*/ 0 h 87"/>
                    <a:gd name="T2" fmla="*/ 0 w 75"/>
                    <a:gd name="T3" fmla="*/ 21 h 87"/>
                    <a:gd name="T4" fmla="*/ 0 w 75"/>
                    <a:gd name="T5" fmla="*/ 73 h 87"/>
                    <a:gd name="T6" fmla="*/ 17 w 75"/>
                    <a:gd name="T7" fmla="*/ 73 h 87"/>
                    <a:gd name="T8" fmla="*/ 17 w 75"/>
                    <a:gd name="T9" fmla="*/ 87 h 87"/>
                    <a:gd name="T10" fmla="*/ 75 w 75"/>
                    <a:gd name="T11" fmla="*/ 87 h 87"/>
                    <a:gd name="T12" fmla="*/ 32 w 75"/>
                    <a:gd name="T13" fmla="*/ 87 h 87"/>
                    <a:gd name="T14" fmla="*/ 32 w 75"/>
                    <a:gd name="T15" fmla="*/ 87 h 87"/>
                    <a:gd name="T16" fmla="*/ 32 w 75"/>
                    <a:gd name="T17" fmla="*/ 41 h 87"/>
                    <a:gd name="T18" fmla="*/ 32 w 75"/>
                    <a:gd name="T19" fmla="*/ 41 h 87"/>
                    <a:gd name="T20" fmla="*/ 32 w 75"/>
                    <a:gd name="T21"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5" h="87">
                      <a:moveTo>
                        <a:pt x="32" y="0"/>
                      </a:moveTo>
                      <a:lnTo>
                        <a:pt x="0" y="21"/>
                      </a:lnTo>
                      <a:lnTo>
                        <a:pt x="0" y="73"/>
                      </a:lnTo>
                      <a:lnTo>
                        <a:pt x="17" y="73"/>
                      </a:lnTo>
                      <a:lnTo>
                        <a:pt x="17" y="87"/>
                      </a:lnTo>
                      <a:lnTo>
                        <a:pt x="75" y="87"/>
                      </a:lnTo>
                      <a:lnTo>
                        <a:pt x="32" y="87"/>
                      </a:lnTo>
                      <a:lnTo>
                        <a:pt x="32" y="87"/>
                      </a:lnTo>
                      <a:lnTo>
                        <a:pt x="32" y="41"/>
                      </a:lnTo>
                      <a:lnTo>
                        <a:pt x="32" y="41"/>
                      </a:lnTo>
                      <a:lnTo>
                        <a:pt x="32" y="0"/>
                      </a:lnTo>
                      <a:close/>
                    </a:path>
                  </a:pathLst>
                </a:custGeom>
                <a:solidFill>
                  <a:srgbClr val="0061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44" name="Freeform 17"/>
                <p:cNvSpPr>
                  <a:spLocks/>
                </p:cNvSpPr>
                <p:nvPr/>
              </p:nvSpPr>
              <p:spPr bwMode="auto">
                <a:xfrm>
                  <a:off x="-877912" y="2381469"/>
                  <a:ext cx="283556" cy="328924"/>
                </a:xfrm>
                <a:custGeom>
                  <a:avLst/>
                  <a:gdLst>
                    <a:gd name="T0" fmla="*/ 32 w 75"/>
                    <a:gd name="T1" fmla="*/ 0 h 87"/>
                    <a:gd name="T2" fmla="*/ 0 w 75"/>
                    <a:gd name="T3" fmla="*/ 21 h 87"/>
                    <a:gd name="T4" fmla="*/ 0 w 75"/>
                    <a:gd name="T5" fmla="*/ 73 h 87"/>
                    <a:gd name="T6" fmla="*/ 17 w 75"/>
                    <a:gd name="T7" fmla="*/ 73 h 87"/>
                    <a:gd name="T8" fmla="*/ 17 w 75"/>
                    <a:gd name="T9" fmla="*/ 87 h 87"/>
                    <a:gd name="T10" fmla="*/ 75 w 75"/>
                    <a:gd name="T11" fmla="*/ 87 h 87"/>
                    <a:gd name="T12" fmla="*/ 32 w 75"/>
                    <a:gd name="T13" fmla="*/ 87 h 87"/>
                    <a:gd name="T14" fmla="*/ 32 w 75"/>
                    <a:gd name="T15" fmla="*/ 87 h 87"/>
                    <a:gd name="T16" fmla="*/ 32 w 75"/>
                    <a:gd name="T17" fmla="*/ 41 h 87"/>
                    <a:gd name="T18" fmla="*/ 32 w 75"/>
                    <a:gd name="T19" fmla="*/ 41 h 87"/>
                    <a:gd name="T20" fmla="*/ 32 w 75"/>
                    <a:gd name="T21"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5" h="87">
                      <a:moveTo>
                        <a:pt x="32" y="0"/>
                      </a:moveTo>
                      <a:lnTo>
                        <a:pt x="0" y="21"/>
                      </a:lnTo>
                      <a:lnTo>
                        <a:pt x="0" y="73"/>
                      </a:lnTo>
                      <a:lnTo>
                        <a:pt x="17" y="73"/>
                      </a:lnTo>
                      <a:lnTo>
                        <a:pt x="17" y="87"/>
                      </a:lnTo>
                      <a:lnTo>
                        <a:pt x="75" y="87"/>
                      </a:lnTo>
                      <a:lnTo>
                        <a:pt x="32" y="87"/>
                      </a:lnTo>
                      <a:lnTo>
                        <a:pt x="32" y="87"/>
                      </a:lnTo>
                      <a:lnTo>
                        <a:pt x="32" y="41"/>
                      </a:lnTo>
                      <a:lnTo>
                        <a:pt x="32" y="41"/>
                      </a:lnTo>
                      <a:lnTo>
                        <a:pt x="3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45" name="Rectangle 18"/>
                <p:cNvSpPr>
                  <a:spLocks noChangeArrowheads="1"/>
                </p:cNvSpPr>
                <p:nvPr/>
              </p:nvSpPr>
              <p:spPr bwMode="auto">
                <a:xfrm>
                  <a:off x="-877912" y="2657463"/>
                  <a:ext cx="64273" cy="52931"/>
                </a:xfrm>
                <a:prstGeom prst="rect">
                  <a:avLst/>
                </a:prstGeom>
                <a:solidFill>
                  <a:srgbClr val="0061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46" name="Rectangle 19"/>
                <p:cNvSpPr>
                  <a:spLocks noChangeArrowheads="1"/>
                </p:cNvSpPr>
                <p:nvPr/>
              </p:nvSpPr>
              <p:spPr bwMode="auto">
                <a:xfrm>
                  <a:off x="-877912" y="2657463"/>
                  <a:ext cx="64273" cy="529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47" name="Freeform 20"/>
                <p:cNvSpPr>
                  <a:spLocks/>
                </p:cNvSpPr>
                <p:nvPr/>
              </p:nvSpPr>
              <p:spPr bwMode="auto">
                <a:xfrm>
                  <a:off x="-813639" y="2804911"/>
                  <a:ext cx="3782" cy="548207"/>
                </a:xfrm>
                <a:custGeom>
                  <a:avLst/>
                  <a:gdLst>
                    <a:gd name="T0" fmla="*/ 1 w 1"/>
                    <a:gd name="T1" fmla="*/ 0 h 309"/>
                    <a:gd name="T2" fmla="*/ 0 w 1"/>
                    <a:gd name="T3" fmla="*/ 0 h 309"/>
                    <a:gd name="T4" fmla="*/ 0 w 1"/>
                    <a:gd name="T5" fmla="*/ 309 h 309"/>
                    <a:gd name="T6" fmla="*/ 1 w 1"/>
                    <a:gd name="T7" fmla="*/ 309 h 309"/>
                    <a:gd name="T8" fmla="*/ 1 w 1"/>
                    <a:gd name="T9" fmla="*/ 0 h 309"/>
                  </a:gdLst>
                  <a:ahLst/>
                  <a:cxnLst>
                    <a:cxn ang="0">
                      <a:pos x="T0" y="T1"/>
                    </a:cxn>
                    <a:cxn ang="0">
                      <a:pos x="T2" y="T3"/>
                    </a:cxn>
                    <a:cxn ang="0">
                      <a:pos x="T4" y="T5"/>
                    </a:cxn>
                    <a:cxn ang="0">
                      <a:pos x="T6" y="T7"/>
                    </a:cxn>
                    <a:cxn ang="0">
                      <a:pos x="T8" y="T9"/>
                    </a:cxn>
                  </a:cxnLst>
                  <a:rect l="0" t="0" r="r" b="b"/>
                  <a:pathLst>
                    <a:path w="1" h="309">
                      <a:moveTo>
                        <a:pt x="1" y="0"/>
                      </a:moveTo>
                      <a:cubicBezTo>
                        <a:pt x="0" y="0"/>
                        <a:pt x="0" y="0"/>
                        <a:pt x="0" y="0"/>
                      </a:cubicBezTo>
                      <a:cubicBezTo>
                        <a:pt x="0" y="309"/>
                        <a:pt x="0" y="309"/>
                        <a:pt x="0" y="309"/>
                      </a:cubicBezTo>
                      <a:cubicBezTo>
                        <a:pt x="1" y="309"/>
                        <a:pt x="1" y="309"/>
                        <a:pt x="1" y="309"/>
                      </a:cubicBezTo>
                      <a:cubicBezTo>
                        <a:pt x="1" y="0"/>
                        <a:pt x="1" y="0"/>
                        <a:pt x="1" y="0"/>
                      </a:cubicBezTo>
                    </a:path>
                  </a:pathLst>
                </a:custGeom>
                <a:solidFill>
                  <a:srgbClr val="48B4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48" name="Freeform 21"/>
                <p:cNvSpPr>
                  <a:spLocks/>
                </p:cNvSpPr>
                <p:nvPr/>
              </p:nvSpPr>
              <p:spPr bwMode="auto">
                <a:xfrm>
                  <a:off x="-877912" y="3353117"/>
                  <a:ext cx="68053" cy="105860"/>
                </a:xfrm>
                <a:custGeom>
                  <a:avLst/>
                  <a:gdLst>
                    <a:gd name="T0" fmla="*/ 37 w 37"/>
                    <a:gd name="T1" fmla="*/ 0 h 59"/>
                    <a:gd name="T2" fmla="*/ 36 w 37"/>
                    <a:gd name="T3" fmla="*/ 0 h 59"/>
                    <a:gd name="T4" fmla="*/ 36 w 37"/>
                    <a:gd name="T5" fmla="*/ 59 h 59"/>
                    <a:gd name="T6" fmla="*/ 0 w 37"/>
                    <a:gd name="T7" fmla="*/ 59 h 59"/>
                    <a:gd name="T8" fmla="*/ 0 w 37"/>
                    <a:gd name="T9" fmla="*/ 59 h 59"/>
                    <a:gd name="T10" fmla="*/ 37 w 37"/>
                    <a:gd name="T11" fmla="*/ 59 h 59"/>
                    <a:gd name="T12" fmla="*/ 37 w 37"/>
                    <a:gd name="T13" fmla="*/ 0 h 59"/>
                  </a:gdLst>
                  <a:ahLst/>
                  <a:cxnLst>
                    <a:cxn ang="0">
                      <a:pos x="T0" y="T1"/>
                    </a:cxn>
                    <a:cxn ang="0">
                      <a:pos x="T2" y="T3"/>
                    </a:cxn>
                    <a:cxn ang="0">
                      <a:pos x="T4" y="T5"/>
                    </a:cxn>
                    <a:cxn ang="0">
                      <a:pos x="T6" y="T7"/>
                    </a:cxn>
                    <a:cxn ang="0">
                      <a:pos x="T8" y="T9"/>
                    </a:cxn>
                    <a:cxn ang="0">
                      <a:pos x="T10" y="T11"/>
                    </a:cxn>
                    <a:cxn ang="0">
                      <a:pos x="T12" y="T13"/>
                    </a:cxn>
                  </a:cxnLst>
                  <a:rect l="0" t="0" r="r" b="b"/>
                  <a:pathLst>
                    <a:path w="37" h="59">
                      <a:moveTo>
                        <a:pt x="37" y="0"/>
                      </a:moveTo>
                      <a:cubicBezTo>
                        <a:pt x="37" y="0"/>
                        <a:pt x="37" y="0"/>
                        <a:pt x="36" y="0"/>
                      </a:cubicBezTo>
                      <a:cubicBezTo>
                        <a:pt x="36" y="59"/>
                        <a:pt x="36" y="59"/>
                        <a:pt x="36" y="59"/>
                      </a:cubicBezTo>
                      <a:cubicBezTo>
                        <a:pt x="0" y="59"/>
                        <a:pt x="0" y="59"/>
                        <a:pt x="0" y="59"/>
                      </a:cubicBezTo>
                      <a:cubicBezTo>
                        <a:pt x="0" y="59"/>
                        <a:pt x="0" y="59"/>
                        <a:pt x="0" y="59"/>
                      </a:cubicBezTo>
                      <a:cubicBezTo>
                        <a:pt x="37" y="59"/>
                        <a:pt x="37" y="59"/>
                        <a:pt x="37" y="59"/>
                      </a:cubicBezTo>
                      <a:cubicBezTo>
                        <a:pt x="37" y="0"/>
                        <a:pt x="37" y="0"/>
                        <a:pt x="37" y="0"/>
                      </a:cubicBezTo>
                    </a:path>
                  </a:pathLst>
                </a:custGeom>
                <a:solidFill>
                  <a:srgbClr val="41A2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49" name="Rectangle 22"/>
                <p:cNvSpPr>
                  <a:spLocks noChangeArrowheads="1"/>
                </p:cNvSpPr>
                <p:nvPr/>
              </p:nvSpPr>
              <p:spPr bwMode="auto">
                <a:xfrm>
                  <a:off x="-813639" y="2801131"/>
                  <a:ext cx="3782" cy="3782"/>
                </a:xfrm>
                <a:prstGeom prst="rect">
                  <a:avLst/>
                </a:prstGeom>
                <a:solidFill>
                  <a:srgbClr val="0061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50" name="Rectangle 23"/>
                <p:cNvSpPr>
                  <a:spLocks noChangeArrowheads="1"/>
                </p:cNvSpPr>
                <p:nvPr/>
              </p:nvSpPr>
              <p:spPr bwMode="auto">
                <a:xfrm>
                  <a:off x="-813639" y="2801131"/>
                  <a:ext cx="3782" cy="37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51" name="Freeform 24"/>
                <p:cNvSpPr>
                  <a:spLocks/>
                </p:cNvSpPr>
                <p:nvPr/>
              </p:nvSpPr>
              <p:spPr bwMode="auto">
                <a:xfrm>
                  <a:off x="-877912" y="2801131"/>
                  <a:ext cx="64273" cy="657847"/>
                </a:xfrm>
                <a:custGeom>
                  <a:avLst/>
                  <a:gdLst>
                    <a:gd name="T0" fmla="*/ 17 w 17"/>
                    <a:gd name="T1" fmla="*/ 0 h 174"/>
                    <a:gd name="T2" fmla="*/ 0 w 17"/>
                    <a:gd name="T3" fmla="*/ 0 h 174"/>
                    <a:gd name="T4" fmla="*/ 0 w 17"/>
                    <a:gd name="T5" fmla="*/ 174 h 174"/>
                    <a:gd name="T6" fmla="*/ 17 w 17"/>
                    <a:gd name="T7" fmla="*/ 174 h 174"/>
                    <a:gd name="T8" fmla="*/ 17 w 17"/>
                    <a:gd name="T9" fmla="*/ 146 h 174"/>
                    <a:gd name="T10" fmla="*/ 17 w 17"/>
                    <a:gd name="T11" fmla="*/ 1 h 174"/>
                    <a:gd name="T12" fmla="*/ 17 w 17"/>
                    <a:gd name="T13" fmla="*/ 0 h 174"/>
                  </a:gdLst>
                  <a:ahLst/>
                  <a:cxnLst>
                    <a:cxn ang="0">
                      <a:pos x="T0" y="T1"/>
                    </a:cxn>
                    <a:cxn ang="0">
                      <a:pos x="T2" y="T3"/>
                    </a:cxn>
                    <a:cxn ang="0">
                      <a:pos x="T4" y="T5"/>
                    </a:cxn>
                    <a:cxn ang="0">
                      <a:pos x="T6" y="T7"/>
                    </a:cxn>
                    <a:cxn ang="0">
                      <a:pos x="T8" y="T9"/>
                    </a:cxn>
                    <a:cxn ang="0">
                      <a:pos x="T10" y="T11"/>
                    </a:cxn>
                    <a:cxn ang="0">
                      <a:pos x="T12" y="T13"/>
                    </a:cxn>
                  </a:cxnLst>
                  <a:rect l="0" t="0" r="r" b="b"/>
                  <a:pathLst>
                    <a:path w="17" h="174">
                      <a:moveTo>
                        <a:pt x="17" y="0"/>
                      </a:moveTo>
                      <a:lnTo>
                        <a:pt x="0" y="0"/>
                      </a:lnTo>
                      <a:lnTo>
                        <a:pt x="0" y="174"/>
                      </a:lnTo>
                      <a:lnTo>
                        <a:pt x="17" y="174"/>
                      </a:lnTo>
                      <a:lnTo>
                        <a:pt x="17" y="146"/>
                      </a:lnTo>
                      <a:lnTo>
                        <a:pt x="17" y="1"/>
                      </a:lnTo>
                      <a:lnTo>
                        <a:pt x="17" y="0"/>
                      </a:lnTo>
                      <a:close/>
                    </a:path>
                  </a:pathLst>
                </a:custGeom>
                <a:solidFill>
                  <a:srgbClr val="0061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52" name="Freeform 25"/>
                <p:cNvSpPr>
                  <a:spLocks/>
                </p:cNvSpPr>
                <p:nvPr/>
              </p:nvSpPr>
              <p:spPr bwMode="auto">
                <a:xfrm>
                  <a:off x="-877912" y="2801131"/>
                  <a:ext cx="64273" cy="657847"/>
                </a:xfrm>
                <a:custGeom>
                  <a:avLst/>
                  <a:gdLst>
                    <a:gd name="T0" fmla="*/ 17 w 17"/>
                    <a:gd name="T1" fmla="*/ 0 h 174"/>
                    <a:gd name="T2" fmla="*/ 0 w 17"/>
                    <a:gd name="T3" fmla="*/ 0 h 174"/>
                    <a:gd name="T4" fmla="*/ 0 w 17"/>
                    <a:gd name="T5" fmla="*/ 174 h 174"/>
                    <a:gd name="T6" fmla="*/ 17 w 17"/>
                    <a:gd name="T7" fmla="*/ 174 h 174"/>
                    <a:gd name="T8" fmla="*/ 17 w 17"/>
                    <a:gd name="T9" fmla="*/ 146 h 174"/>
                    <a:gd name="T10" fmla="*/ 17 w 17"/>
                    <a:gd name="T11" fmla="*/ 1 h 174"/>
                    <a:gd name="T12" fmla="*/ 17 w 17"/>
                    <a:gd name="T13" fmla="*/ 0 h 174"/>
                  </a:gdLst>
                  <a:ahLst/>
                  <a:cxnLst>
                    <a:cxn ang="0">
                      <a:pos x="T0" y="T1"/>
                    </a:cxn>
                    <a:cxn ang="0">
                      <a:pos x="T2" y="T3"/>
                    </a:cxn>
                    <a:cxn ang="0">
                      <a:pos x="T4" y="T5"/>
                    </a:cxn>
                    <a:cxn ang="0">
                      <a:pos x="T6" y="T7"/>
                    </a:cxn>
                    <a:cxn ang="0">
                      <a:pos x="T8" y="T9"/>
                    </a:cxn>
                    <a:cxn ang="0">
                      <a:pos x="T10" y="T11"/>
                    </a:cxn>
                    <a:cxn ang="0">
                      <a:pos x="T12" y="T13"/>
                    </a:cxn>
                  </a:cxnLst>
                  <a:rect l="0" t="0" r="r" b="b"/>
                  <a:pathLst>
                    <a:path w="17" h="174">
                      <a:moveTo>
                        <a:pt x="17" y="0"/>
                      </a:moveTo>
                      <a:lnTo>
                        <a:pt x="0" y="0"/>
                      </a:lnTo>
                      <a:lnTo>
                        <a:pt x="0" y="174"/>
                      </a:lnTo>
                      <a:lnTo>
                        <a:pt x="17" y="174"/>
                      </a:lnTo>
                      <a:lnTo>
                        <a:pt x="17" y="146"/>
                      </a:lnTo>
                      <a:lnTo>
                        <a:pt x="17" y="1"/>
                      </a:lnTo>
                      <a:lnTo>
                        <a:pt x="1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53" name="Freeform 34"/>
                <p:cNvSpPr>
                  <a:spLocks/>
                </p:cNvSpPr>
                <p:nvPr/>
              </p:nvSpPr>
              <p:spPr bwMode="auto">
                <a:xfrm>
                  <a:off x="-329705" y="1424946"/>
                  <a:ext cx="604918" cy="601137"/>
                </a:xfrm>
                <a:custGeom>
                  <a:avLst/>
                  <a:gdLst>
                    <a:gd name="T0" fmla="*/ 51 w 340"/>
                    <a:gd name="T1" fmla="*/ 167 h 338"/>
                    <a:gd name="T2" fmla="*/ 0 w 340"/>
                    <a:gd name="T3" fmla="*/ 0 h 338"/>
                    <a:gd name="T4" fmla="*/ 2 w 340"/>
                    <a:gd name="T5" fmla="*/ 2 h 338"/>
                    <a:gd name="T6" fmla="*/ 81 w 340"/>
                    <a:gd name="T7" fmla="*/ 0 h 338"/>
                    <a:gd name="T8" fmla="*/ 82 w 340"/>
                    <a:gd name="T9" fmla="*/ 7 h 338"/>
                    <a:gd name="T10" fmla="*/ 88 w 340"/>
                    <a:gd name="T11" fmla="*/ 38 h 338"/>
                    <a:gd name="T12" fmla="*/ 121 w 340"/>
                    <a:gd name="T13" fmla="*/ 130 h 338"/>
                    <a:gd name="T14" fmla="*/ 340 w 340"/>
                    <a:gd name="T15" fmla="*/ 259 h 338"/>
                    <a:gd name="T16" fmla="*/ 340 w 340"/>
                    <a:gd name="T17" fmla="*/ 338 h 338"/>
                    <a:gd name="T18" fmla="*/ 337 w 340"/>
                    <a:gd name="T19" fmla="*/ 338 h 338"/>
                    <a:gd name="T20" fmla="*/ 51 w 340"/>
                    <a:gd name="T21" fmla="*/ 167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0" h="338">
                      <a:moveTo>
                        <a:pt x="51" y="167"/>
                      </a:moveTo>
                      <a:cubicBezTo>
                        <a:pt x="7" y="84"/>
                        <a:pt x="0" y="3"/>
                        <a:pt x="0" y="0"/>
                      </a:cubicBezTo>
                      <a:cubicBezTo>
                        <a:pt x="2" y="2"/>
                        <a:pt x="2" y="2"/>
                        <a:pt x="2" y="2"/>
                      </a:cubicBezTo>
                      <a:cubicBezTo>
                        <a:pt x="81" y="0"/>
                        <a:pt x="81" y="0"/>
                        <a:pt x="81" y="0"/>
                      </a:cubicBezTo>
                      <a:cubicBezTo>
                        <a:pt x="81" y="0"/>
                        <a:pt x="81" y="0"/>
                        <a:pt x="82" y="7"/>
                      </a:cubicBezTo>
                      <a:cubicBezTo>
                        <a:pt x="83" y="14"/>
                        <a:pt x="85" y="25"/>
                        <a:pt x="88" y="38"/>
                      </a:cubicBezTo>
                      <a:cubicBezTo>
                        <a:pt x="93" y="63"/>
                        <a:pt x="103" y="97"/>
                        <a:pt x="121" y="130"/>
                      </a:cubicBezTo>
                      <a:cubicBezTo>
                        <a:pt x="158" y="197"/>
                        <a:pt x="216" y="258"/>
                        <a:pt x="340" y="259"/>
                      </a:cubicBezTo>
                      <a:cubicBezTo>
                        <a:pt x="340" y="338"/>
                        <a:pt x="340" y="338"/>
                        <a:pt x="340" y="338"/>
                      </a:cubicBezTo>
                      <a:cubicBezTo>
                        <a:pt x="339" y="338"/>
                        <a:pt x="338" y="338"/>
                        <a:pt x="337" y="338"/>
                      </a:cubicBezTo>
                      <a:cubicBezTo>
                        <a:pt x="184" y="338"/>
                        <a:pt x="94" y="250"/>
                        <a:pt x="51" y="167"/>
                      </a:cubicBezTo>
                    </a:path>
                  </a:pathLst>
                </a:cu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54" name="Freeform 38"/>
                <p:cNvSpPr>
                  <a:spLocks/>
                </p:cNvSpPr>
                <p:nvPr/>
              </p:nvSpPr>
              <p:spPr bwMode="auto">
                <a:xfrm>
                  <a:off x="89955" y="3285064"/>
                  <a:ext cx="306241" cy="173913"/>
                </a:xfrm>
                <a:custGeom>
                  <a:avLst/>
                  <a:gdLst>
                    <a:gd name="T0" fmla="*/ 81 w 81"/>
                    <a:gd name="T1" fmla="*/ 35 h 46"/>
                    <a:gd name="T2" fmla="*/ 46 w 81"/>
                    <a:gd name="T3" fmla="*/ 0 h 46"/>
                    <a:gd name="T4" fmla="*/ 0 w 81"/>
                    <a:gd name="T5" fmla="*/ 0 h 46"/>
                    <a:gd name="T6" fmla="*/ 0 w 81"/>
                    <a:gd name="T7" fmla="*/ 46 h 46"/>
                    <a:gd name="T8" fmla="*/ 81 w 81"/>
                    <a:gd name="T9" fmla="*/ 46 h 46"/>
                    <a:gd name="T10" fmla="*/ 81 w 81"/>
                    <a:gd name="T11" fmla="*/ 35 h 46"/>
                  </a:gdLst>
                  <a:ahLst/>
                  <a:cxnLst>
                    <a:cxn ang="0">
                      <a:pos x="T0" y="T1"/>
                    </a:cxn>
                    <a:cxn ang="0">
                      <a:pos x="T2" y="T3"/>
                    </a:cxn>
                    <a:cxn ang="0">
                      <a:pos x="T4" y="T5"/>
                    </a:cxn>
                    <a:cxn ang="0">
                      <a:pos x="T6" y="T7"/>
                    </a:cxn>
                    <a:cxn ang="0">
                      <a:pos x="T8" y="T9"/>
                    </a:cxn>
                    <a:cxn ang="0">
                      <a:pos x="T10" y="T11"/>
                    </a:cxn>
                  </a:cxnLst>
                  <a:rect l="0" t="0" r="r" b="b"/>
                  <a:pathLst>
                    <a:path w="81" h="46">
                      <a:moveTo>
                        <a:pt x="81" y="35"/>
                      </a:moveTo>
                      <a:lnTo>
                        <a:pt x="46" y="0"/>
                      </a:lnTo>
                      <a:lnTo>
                        <a:pt x="0" y="0"/>
                      </a:lnTo>
                      <a:lnTo>
                        <a:pt x="0" y="46"/>
                      </a:lnTo>
                      <a:lnTo>
                        <a:pt x="81" y="46"/>
                      </a:lnTo>
                      <a:lnTo>
                        <a:pt x="81" y="3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55" name="Freeform 39"/>
                <p:cNvSpPr>
                  <a:spLocks/>
                </p:cNvSpPr>
                <p:nvPr/>
              </p:nvSpPr>
              <p:spPr bwMode="auto">
                <a:xfrm>
                  <a:off x="89955" y="3285064"/>
                  <a:ext cx="306241" cy="173913"/>
                </a:xfrm>
                <a:custGeom>
                  <a:avLst/>
                  <a:gdLst>
                    <a:gd name="T0" fmla="*/ 81 w 81"/>
                    <a:gd name="T1" fmla="*/ 35 h 46"/>
                    <a:gd name="T2" fmla="*/ 46 w 81"/>
                    <a:gd name="T3" fmla="*/ 0 h 46"/>
                    <a:gd name="T4" fmla="*/ 0 w 81"/>
                    <a:gd name="T5" fmla="*/ 0 h 46"/>
                    <a:gd name="T6" fmla="*/ 0 w 81"/>
                    <a:gd name="T7" fmla="*/ 46 h 46"/>
                    <a:gd name="T8" fmla="*/ 81 w 81"/>
                    <a:gd name="T9" fmla="*/ 46 h 46"/>
                    <a:gd name="T10" fmla="*/ 81 w 81"/>
                    <a:gd name="T11" fmla="*/ 35 h 46"/>
                  </a:gdLst>
                  <a:ahLst/>
                  <a:cxnLst>
                    <a:cxn ang="0">
                      <a:pos x="T0" y="T1"/>
                    </a:cxn>
                    <a:cxn ang="0">
                      <a:pos x="T2" y="T3"/>
                    </a:cxn>
                    <a:cxn ang="0">
                      <a:pos x="T4" y="T5"/>
                    </a:cxn>
                    <a:cxn ang="0">
                      <a:pos x="T6" y="T7"/>
                    </a:cxn>
                    <a:cxn ang="0">
                      <a:pos x="T8" y="T9"/>
                    </a:cxn>
                    <a:cxn ang="0">
                      <a:pos x="T10" y="T11"/>
                    </a:cxn>
                  </a:cxnLst>
                  <a:rect l="0" t="0" r="r" b="b"/>
                  <a:pathLst>
                    <a:path w="81" h="46">
                      <a:moveTo>
                        <a:pt x="81" y="35"/>
                      </a:moveTo>
                      <a:lnTo>
                        <a:pt x="46" y="0"/>
                      </a:lnTo>
                      <a:lnTo>
                        <a:pt x="0" y="0"/>
                      </a:lnTo>
                      <a:lnTo>
                        <a:pt x="0" y="46"/>
                      </a:lnTo>
                      <a:lnTo>
                        <a:pt x="81" y="46"/>
                      </a:lnTo>
                      <a:lnTo>
                        <a:pt x="81" y="3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56" name="Freeform 40"/>
                <p:cNvSpPr>
                  <a:spLocks/>
                </p:cNvSpPr>
                <p:nvPr/>
              </p:nvSpPr>
              <p:spPr bwMode="auto">
                <a:xfrm>
                  <a:off x="-756930" y="2536480"/>
                  <a:ext cx="1020798" cy="748585"/>
                </a:xfrm>
                <a:custGeom>
                  <a:avLst/>
                  <a:gdLst>
                    <a:gd name="T0" fmla="*/ 0 w 270"/>
                    <a:gd name="T1" fmla="*/ 0 h 198"/>
                    <a:gd name="T2" fmla="*/ 0 w 270"/>
                    <a:gd name="T3" fmla="*/ 46 h 198"/>
                    <a:gd name="T4" fmla="*/ 225 w 270"/>
                    <a:gd name="T5" fmla="*/ 46 h 198"/>
                    <a:gd name="T6" fmla="*/ 225 w 270"/>
                    <a:gd name="T7" fmla="*/ 198 h 198"/>
                    <a:gd name="T8" fmla="*/ 270 w 270"/>
                    <a:gd name="T9" fmla="*/ 198 h 198"/>
                    <a:gd name="T10" fmla="*/ 270 w 270"/>
                    <a:gd name="T11" fmla="*/ 0 h 198"/>
                    <a:gd name="T12" fmla="*/ 0 w 270"/>
                    <a:gd name="T13" fmla="*/ 0 h 198"/>
                  </a:gdLst>
                  <a:ahLst/>
                  <a:cxnLst>
                    <a:cxn ang="0">
                      <a:pos x="T0" y="T1"/>
                    </a:cxn>
                    <a:cxn ang="0">
                      <a:pos x="T2" y="T3"/>
                    </a:cxn>
                    <a:cxn ang="0">
                      <a:pos x="T4" y="T5"/>
                    </a:cxn>
                    <a:cxn ang="0">
                      <a:pos x="T6" y="T7"/>
                    </a:cxn>
                    <a:cxn ang="0">
                      <a:pos x="T8" y="T9"/>
                    </a:cxn>
                    <a:cxn ang="0">
                      <a:pos x="T10" y="T11"/>
                    </a:cxn>
                    <a:cxn ang="0">
                      <a:pos x="T12" y="T13"/>
                    </a:cxn>
                  </a:cxnLst>
                  <a:rect l="0" t="0" r="r" b="b"/>
                  <a:pathLst>
                    <a:path w="270" h="198">
                      <a:moveTo>
                        <a:pt x="0" y="0"/>
                      </a:moveTo>
                      <a:lnTo>
                        <a:pt x="0" y="46"/>
                      </a:lnTo>
                      <a:lnTo>
                        <a:pt x="225" y="46"/>
                      </a:lnTo>
                      <a:lnTo>
                        <a:pt x="225" y="198"/>
                      </a:lnTo>
                      <a:lnTo>
                        <a:pt x="270" y="198"/>
                      </a:lnTo>
                      <a:lnTo>
                        <a:pt x="270" y="0"/>
                      </a:ln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57" name="Freeform 41"/>
                <p:cNvSpPr>
                  <a:spLocks/>
                </p:cNvSpPr>
                <p:nvPr/>
              </p:nvSpPr>
              <p:spPr bwMode="auto">
                <a:xfrm>
                  <a:off x="-756930" y="2536480"/>
                  <a:ext cx="1020798" cy="748585"/>
                </a:xfrm>
                <a:custGeom>
                  <a:avLst/>
                  <a:gdLst>
                    <a:gd name="T0" fmla="*/ 0 w 270"/>
                    <a:gd name="T1" fmla="*/ 0 h 198"/>
                    <a:gd name="T2" fmla="*/ 0 w 270"/>
                    <a:gd name="T3" fmla="*/ 46 h 198"/>
                    <a:gd name="T4" fmla="*/ 225 w 270"/>
                    <a:gd name="T5" fmla="*/ 46 h 198"/>
                    <a:gd name="T6" fmla="*/ 225 w 270"/>
                    <a:gd name="T7" fmla="*/ 198 h 198"/>
                    <a:gd name="T8" fmla="*/ 270 w 270"/>
                    <a:gd name="T9" fmla="*/ 198 h 198"/>
                    <a:gd name="T10" fmla="*/ 270 w 270"/>
                    <a:gd name="T11" fmla="*/ 0 h 198"/>
                    <a:gd name="T12" fmla="*/ 0 w 270"/>
                    <a:gd name="T13" fmla="*/ 0 h 198"/>
                  </a:gdLst>
                  <a:ahLst/>
                  <a:cxnLst>
                    <a:cxn ang="0">
                      <a:pos x="T0" y="T1"/>
                    </a:cxn>
                    <a:cxn ang="0">
                      <a:pos x="T2" y="T3"/>
                    </a:cxn>
                    <a:cxn ang="0">
                      <a:pos x="T4" y="T5"/>
                    </a:cxn>
                    <a:cxn ang="0">
                      <a:pos x="T6" y="T7"/>
                    </a:cxn>
                    <a:cxn ang="0">
                      <a:pos x="T8" y="T9"/>
                    </a:cxn>
                    <a:cxn ang="0">
                      <a:pos x="T10" y="T11"/>
                    </a:cxn>
                    <a:cxn ang="0">
                      <a:pos x="T12" y="T13"/>
                    </a:cxn>
                  </a:cxnLst>
                  <a:rect l="0" t="0" r="r" b="b"/>
                  <a:pathLst>
                    <a:path w="270" h="198">
                      <a:moveTo>
                        <a:pt x="0" y="0"/>
                      </a:moveTo>
                      <a:lnTo>
                        <a:pt x="0" y="46"/>
                      </a:lnTo>
                      <a:lnTo>
                        <a:pt x="225" y="46"/>
                      </a:lnTo>
                      <a:lnTo>
                        <a:pt x="225" y="198"/>
                      </a:lnTo>
                      <a:lnTo>
                        <a:pt x="270" y="198"/>
                      </a:lnTo>
                      <a:lnTo>
                        <a:pt x="27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58" name="Rectangle 42"/>
                <p:cNvSpPr>
                  <a:spLocks noChangeArrowheads="1"/>
                </p:cNvSpPr>
                <p:nvPr/>
              </p:nvSpPr>
              <p:spPr bwMode="auto">
                <a:xfrm>
                  <a:off x="-136889" y="2570506"/>
                  <a:ext cx="170134" cy="714559"/>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59" name="Rectangle 43"/>
                <p:cNvSpPr>
                  <a:spLocks noChangeArrowheads="1"/>
                </p:cNvSpPr>
                <p:nvPr/>
              </p:nvSpPr>
              <p:spPr bwMode="auto">
                <a:xfrm>
                  <a:off x="-136889" y="2570506"/>
                  <a:ext cx="170134" cy="7145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60" name="Rectangle 45"/>
                <p:cNvSpPr>
                  <a:spLocks noChangeArrowheads="1"/>
                </p:cNvSpPr>
                <p:nvPr/>
              </p:nvSpPr>
              <p:spPr bwMode="auto">
                <a:xfrm>
                  <a:off x="142885" y="3285064"/>
                  <a:ext cx="41590" cy="173913"/>
                </a:xfrm>
                <a:prstGeom prst="rect">
                  <a:avLst/>
                </a:prstGeom>
                <a:solidFill>
                  <a:srgbClr val="001B4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61" name="Rectangle 46"/>
                <p:cNvSpPr>
                  <a:spLocks noChangeArrowheads="1"/>
                </p:cNvSpPr>
                <p:nvPr/>
              </p:nvSpPr>
              <p:spPr bwMode="auto">
                <a:xfrm>
                  <a:off x="142885" y="3285064"/>
                  <a:ext cx="41590" cy="173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62" name="Rectangle 47"/>
                <p:cNvSpPr>
                  <a:spLocks noChangeArrowheads="1"/>
                </p:cNvSpPr>
                <p:nvPr/>
              </p:nvSpPr>
              <p:spPr bwMode="auto">
                <a:xfrm>
                  <a:off x="142885" y="2627217"/>
                  <a:ext cx="41590" cy="657847"/>
                </a:xfrm>
                <a:prstGeom prst="rect">
                  <a:avLst/>
                </a:prstGeom>
                <a:solidFill>
                  <a:srgbClr val="00A0C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63" name="Rectangle 48"/>
                <p:cNvSpPr>
                  <a:spLocks noChangeArrowheads="1"/>
                </p:cNvSpPr>
                <p:nvPr/>
              </p:nvSpPr>
              <p:spPr bwMode="auto">
                <a:xfrm>
                  <a:off x="142885" y="2627217"/>
                  <a:ext cx="41590" cy="6578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64" name="Freeform 49"/>
                <p:cNvSpPr>
                  <a:spLocks/>
                </p:cNvSpPr>
                <p:nvPr/>
              </p:nvSpPr>
              <p:spPr bwMode="auto">
                <a:xfrm>
                  <a:off x="-136889" y="3285064"/>
                  <a:ext cx="272212" cy="173913"/>
                </a:xfrm>
                <a:custGeom>
                  <a:avLst/>
                  <a:gdLst>
                    <a:gd name="T0" fmla="*/ 72 w 72"/>
                    <a:gd name="T1" fmla="*/ 35 h 46"/>
                    <a:gd name="T2" fmla="*/ 46 w 72"/>
                    <a:gd name="T3" fmla="*/ 0 h 46"/>
                    <a:gd name="T4" fmla="*/ 0 w 72"/>
                    <a:gd name="T5" fmla="*/ 0 h 46"/>
                    <a:gd name="T6" fmla="*/ 0 w 72"/>
                    <a:gd name="T7" fmla="*/ 46 h 46"/>
                    <a:gd name="T8" fmla="*/ 72 w 72"/>
                    <a:gd name="T9" fmla="*/ 46 h 46"/>
                    <a:gd name="T10" fmla="*/ 72 w 72"/>
                    <a:gd name="T11" fmla="*/ 35 h 46"/>
                  </a:gdLst>
                  <a:ahLst/>
                  <a:cxnLst>
                    <a:cxn ang="0">
                      <a:pos x="T0" y="T1"/>
                    </a:cxn>
                    <a:cxn ang="0">
                      <a:pos x="T2" y="T3"/>
                    </a:cxn>
                    <a:cxn ang="0">
                      <a:pos x="T4" y="T5"/>
                    </a:cxn>
                    <a:cxn ang="0">
                      <a:pos x="T6" y="T7"/>
                    </a:cxn>
                    <a:cxn ang="0">
                      <a:pos x="T8" y="T9"/>
                    </a:cxn>
                    <a:cxn ang="0">
                      <a:pos x="T10" y="T11"/>
                    </a:cxn>
                  </a:cxnLst>
                  <a:rect l="0" t="0" r="r" b="b"/>
                  <a:pathLst>
                    <a:path w="72" h="46">
                      <a:moveTo>
                        <a:pt x="72" y="35"/>
                      </a:moveTo>
                      <a:lnTo>
                        <a:pt x="46" y="0"/>
                      </a:lnTo>
                      <a:lnTo>
                        <a:pt x="0" y="0"/>
                      </a:lnTo>
                      <a:lnTo>
                        <a:pt x="0" y="46"/>
                      </a:lnTo>
                      <a:lnTo>
                        <a:pt x="72" y="46"/>
                      </a:lnTo>
                      <a:lnTo>
                        <a:pt x="72" y="3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65" name="Freeform 50"/>
                <p:cNvSpPr>
                  <a:spLocks/>
                </p:cNvSpPr>
                <p:nvPr/>
              </p:nvSpPr>
              <p:spPr bwMode="auto">
                <a:xfrm>
                  <a:off x="-136889" y="3285064"/>
                  <a:ext cx="272212" cy="173913"/>
                </a:xfrm>
                <a:custGeom>
                  <a:avLst/>
                  <a:gdLst>
                    <a:gd name="T0" fmla="*/ 72 w 72"/>
                    <a:gd name="T1" fmla="*/ 35 h 46"/>
                    <a:gd name="T2" fmla="*/ 46 w 72"/>
                    <a:gd name="T3" fmla="*/ 0 h 46"/>
                    <a:gd name="T4" fmla="*/ 0 w 72"/>
                    <a:gd name="T5" fmla="*/ 0 h 46"/>
                    <a:gd name="T6" fmla="*/ 0 w 72"/>
                    <a:gd name="T7" fmla="*/ 46 h 46"/>
                    <a:gd name="T8" fmla="*/ 72 w 72"/>
                    <a:gd name="T9" fmla="*/ 46 h 46"/>
                    <a:gd name="T10" fmla="*/ 72 w 72"/>
                    <a:gd name="T11" fmla="*/ 35 h 46"/>
                  </a:gdLst>
                  <a:ahLst/>
                  <a:cxnLst>
                    <a:cxn ang="0">
                      <a:pos x="T0" y="T1"/>
                    </a:cxn>
                    <a:cxn ang="0">
                      <a:pos x="T2" y="T3"/>
                    </a:cxn>
                    <a:cxn ang="0">
                      <a:pos x="T4" y="T5"/>
                    </a:cxn>
                    <a:cxn ang="0">
                      <a:pos x="T6" y="T7"/>
                    </a:cxn>
                    <a:cxn ang="0">
                      <a:pos x="T8" y="T9"/>
                    </a:cxn>
                    <a:cxn ang="0">
                      <a:pos x="T10" y="T11"/>
                    </a:cxn>
                  </a:cxnLst>
                  <a:rect l="0" t="0" r="r" b="b"/>
                  <a:pathLst>
                    <a:path w="72" h="46">
                      <a:moveTo>
                        <a:pt x="72" y="35"/>
                      </a:moveTo>
                      <a:lnTo>
                        <a:pt x="46" y="0"/>
                      </a:lnTo>
                      <a:lnTo>
                        <a:pt x="0" y="0"/>
                      </a:lnTo>
                      <a:lnTo>
                        <a:pt x="0" y="46"/>
                      </a:lnTo>
                      <a:lnTo>
                        <a:pt x="72" y="46"/>
                      </a:lnTo>
                      <a:lnTo>
                        <a:pt x="72" y="3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66" name="Rectangle 51"/>
                <p:cNvSpPr>
                  <a:spLocks noChangeArrowheads="1"/>
                </p:cNvSpPr>
                <p:nvPr/>
              </p:nvSpPr>
              <p:spPr bwMode="auto">
                <a:xfrm>
                  <a:off x="-189819" y="2710394"/>
                  <a:ext cx="52931" cy="3782"/>
                </a:xfrm>
                <a:prstGeom prst="rect">
                  <a:avLst/>
                </a:prstGeom>
                <a:solidFill>
                  <a:srgbClr val="0061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67" name="Rectangle 52"/>
                <p:cNvSpPr>
                  <a:spLocks noChangeArrowheads="1"/>
                </p:cNvSpPr>
                <p:nvPr/>
              </p:nvSpPr>
              <p:spPr bwMode="auto">
                <a:xfrm>
                  <a:off x="-189819" y="2710394"/>
                  <a:ext cx="52931" cy="37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68" name="Rectangle 53"/>
                <p:cNvSpPr>
                  <a:spLocks noChangeArrowheads="1"/>
                </p:cNvSpPr>
                <p:nvPr/>
              </p:nvSpPr>
              <p:spPr bwMode="auto">
                <a:xfrm>
                  <a:off x="-473373" y="2710394"/>
                  <a:ext cx="283556" cy="3782"/>
                </a:xfrm>
                <a:prstGeom prst="rect">
                  <a:avLst/>
                </a:prstGeom>
                <a:solidFill>
                  <a:srgbClr val="0053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69" name="Rectangle 54"/>
                <p:cNvSpPr>
                  <a:spLocks noChangeArrowheads="1"/>
                </p:cNvSpPr>
                <p:nvPr/>
              </p:nvSpPr>
              <p:spPr bwMode="auto">
                <a:xfrm>
                  <a:off x="-473373" y="2710394"/>
                  <a:ext cx="283556" cy="37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70" name="Freeform 55"/>
                <p:cNvSpPr>
                  <a:spLocks/>
                </p:cNvSpPr>
                <p:nvPr/>
              </p:nvSpPr>
              <p:spPr bwMode="auto">
                <a:xfrm>
                  <a:off x="-473373" y="2627217"/>
                  <a:ext cx="336487" cy="83177"/>
                </a:xfrm>
                <a:custGeom>
                  <a:avLst/>
                  <a:gdLst>
                    <a:gd name="T0" fmla="*/ 89 w 89"/>
                    <a:gd name="T1" fmla="*/ 0 h 22"/>
                    <a:gd name="T2" fmla="*/ 0 w 89"/>
                    <a:gd name="T3" fmla="*/ 0 h 22"/>
                    <a:gd name="T4" fmla="*/ 0 w 89"/>
                    <a:gd name="T5" fmla="*/ 22 h 22"/>
                    <a:gd name="T6" fmla="*/ 75 w 89"/>
                    <a:gd name="T7" fmla="*/ 22 h 22"/>
                    <a:gd name="T8" fmla="*/ 89 w 89"/>
                    <a:gd name="T9" fmla="*/ 22 h 22"/>
                    <a:gd name="T10" fmla="*/ 89 w 89"/>
                    <a:gd name="T11" fmla="*/ 0 h 22"/>
                  </a:gdLst>
                  <a:ahLst/>
                  <a:cxnLst>
                    <a:cxn ang="0">
                      <a:pos x="T0" y="T1"/>
                    </a:cxn>
                    <a:cxn ang="0">
                      <a:pos x="T2" y="T3"/>
                    </a:cxn>
                    <a:cxn ang="0">
                      <a:pos x="T4" y="T5"/>
                    </a:cxn>
                    <a:cxn ang="0">
                      <a:pos x="T6" y="T7"/>
                    </a:cxn>
                    <a:cxn ang="0">
                      <a:pos x="T8" y="T9"/>
                    </a:cxn>
                    <a:cxn ang="0">
                      <a:pos x="T10" y="T11"/>
                    </a:cxn>
                  </a:cxnLst>
                  <a:rect l="0" t="0" r="r" b="b"/>
                  <a:pathLst>
                    <a:path w="89" h="22">
                      <a:moveTo>
                        <a:pt x="89" y="0"/>
                      </a:moveTo>
                      <a:lnTo>
                        <a:pt x="0" y="0"/>
                      </a:lnTo>
                      <a:lnTo>
                        <a:pt x="0" y="22"/>
                      </a:lnTo>
                      <a:lnTo>
                        <a:pt x="75" y="22"/>
                      </a:lnTo>
                      <a:lnTo>
                        <a:pt x="89" y="22"/>
                      </a:lnTo>
                      <a:lnTo>
                        <a:pt x="89" y="0"/>
                      </a:lnTo>
                      <a:close/>
                    </a:path>
                  </a:pathLst>
                </a:custGeom>
                <a:solidFill>
                  <a:srgbClr val="00A0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71" name="Freeform 56"/>
                <p:cNvSpPr>
                  <a:spLocks/>
                </p:cNvSpPr>
                <p:nvPr/>
              </p:nvSpPr>
              <p:spPr bwMode="auto">
                <a:xfrm>
                  <a:off x="-473373" y="2627217"/>
                  <a:ext cx="336487" cy="83177"/>
                </a:xfrm>
                <a:custGeom>
                  <a:avLst/>
                  <a:gdLst>
                    <a:gd name="T0" fmla="*/ 89 w 89"/>
                    <a:gd name="T1" fmla="*/ 0 h 22"/>
                    <a:gd name="T2" fmla="*/ 0 w 89"/>
                    <a:gd name="T3" fmla="*/ 0 h 22"/>
                    <a:gd name="T4" fmla="*/ 0 w 89"/>
                    <a:gd name="T5" fmla="*/ 22 h 22"/>
                    <a:gd name="T6" fmla="*/ 75 w 89"/>
                    <a:gd name="T7" fmla="*/ 22 h 22"/>
                    <a:gd name="T8" fmla="*/ 89 w 89"/>
                    <a:gd name="T9" fmla="*/ 22 h 22"/>
                    <a:gd name="T10" fmla="*/ 89 w 89"/>
                    <a:gd name="T11" fmla="*/ 0 h 22"/>
                  </a:gdLst>
                  <a:ahLst/>
                  <a:cxnLst>
                    <a:cxn ang="0">
                      <a:pos x="T0" y="T1"/>
                    </a:cxn>
                    <a:cxn ang="0">
                      <a:pos x="T2" y="T3"/>
                    </a:cxn>
                    <a:cxn ang="0">
                      <a:pos x="T4" y="T5"/>
                    </a:cxn>
                    <a:cxn ang="0">
                      <a:pos x="T6" y="T7"/>
                    </a:cxn>
                    <a:cxn ang="0">
                      <a:pos x="T8" y="T9"/>
                    </a:cxn>
                    <a:cxn ang="0">
                      <a:pos x="T10" y="T11"/>
                    </a:cxn>
                  </a:cxnLst>
                  <a:rect l="0" t="0" r="r" b="b"/>
                  <a:pathLst>
                    <a:path w="89" h="22">
                      <a:moveTo>
                        <a:pt x="89" y="0"/>
                      </a:moveTo>
                      <a:lnTo>
                        <a:pt x="0" y="0"/>
                      </a:lnTo>
                      <a:lnTo>
                        <a:pt x="0" y="22"/>
                      </a:lnTo>
                      <a:lnTo>
                        <a:pt x="75" y="22"/>
                      </a:lnTo>
                      <a:lnTo>
                        <a:pt x="89" y="22"/>
                      </a:lnTo>
                      <a:lnTo>
                        <a:pt x="8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72" name="Freeform 57"/>
                <p:cNvSpPr>
                  <a:spLocks/>
                </p:cNvSpPr>
                <p:nvPr/>
              </p:nvSpPr>
              <p:spPr bwMode="auto">
                <a:xfrm>
                  <a:off x="-136889" y="2627217"/>
                  <a:ext cx="79397" cy="657847"/>
                </a:xfrm>
                <a:custGeom>
                  <a:avLst/>
                  <a:gdLst>
                    <a:gd name="T0" fmla="*/ 21 w 21"/>
                    <a:gd name="T1" fmla="*/ 0 h 174"/>
                    <a:gd name="T2" fmla="*/ 0 w 21"/>
                    <a:gd name="T3" fmla="*/ 0 h 174"/>
                    <a:gd name="T4" fmla="*/ 0 w 21"/>
                    <a:gd name="T5" fmla="*/ 22 h 174"/>
                    <a:gd name="T6" fmla="*/ 0 w 21"/>
                    <a:gd name="T7" fmla="*/ 22 h 174"/>
                    <a:gd name="T8" fmla="*/ 0 w 21"/>
                    <a:gd name="T9" fmla="*/ 174 h 174"/>
                    <a:gd name="T10" fmla="*/ 21 w 21"/>
                    <a:gd name="T11" fmla="*/ 174 h 174"/>
                    <a:gd name="T12" fmla="*/ 21 w 21"/>
                    <a:gd name="T13" fmla="*/ 3 h 174"/>
                    <a:gd name="T14" fmla="*/ 21 w 21"/>
                    <a:gd name="T15" fmla="*/ 3 h 174"/>
                    <a:gd name="T16" fmla="*/ 21 w 21"/>
                    <a:gd name="T17" fmla="*/ 0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 h="174">
                      <a:moveTo>
                        <a:pt x="21" y="0"/>
                      </a:moveTo>
                      <a:lnTo>
                        <a:pt x="0" y="0"/>
                      </a:lnTo>
                      <a:lnTo>
                        <a:pt x="0" y="22"/>
                      </a:lnTo>
                      <a:lnTo>
                        <a:pt x="0" y="22"/>
                      </a:lnTo>
                      <a:lnTo>
                        <a:pt x="0" y="174"/>
                      </a:lnTo>
                      <a:lnTo>
                        <a:pt x="21" y="174"/>
                      </a:lnTo>
                      <a:lnTo>
                        <a:pt x="21" y="3"/>
                      </a:lnTo>
                      <a:lnTo>
                        <a:pt x="21" y="3"/>
                      </a:lnTo>
                      <a:lnTo>
                        <a:pt x="21" y="0"/>
                      </a:lnTo>
                      <a:close/>
                    </a:path>
                  </a:pathLst>
                </a:custGeom>
                <a:solidFill>
                  <a:srgbClr val="00A0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73" name="Freeform 58"/>
                <p:cNvSpPr>
                  <a:spLocks/>
                </p:cNvSpPr>
                <p:nvPr/>
              </p:nvSpPr>
              <p:spPr bwMode="auto">
                <a:xfrm>
                  <a:off x="-136889" y="2627217"/>
                  <a:ext cx="79397" cy="657847"/>
                </a:xfrm>
                <a:custGeom>
                  <a:avLst/>
                  <a:gdLst>
                    <a:gd name="T0" fmla="*/ 21 w 21"/>
                    <a:gd name="T1" fmla="*/ 0 h 174"/>
                    <a:gd name="T2" fmla="*/ 0 w 21"/>
                    <a:gd name="T3" fmla="*/ 0 h 174"/>
                    <a:gd name="T4" fmla="*/ 0 w 21"/>
                    <a:gd name="T5" fmla="*/ 22 h 174"/>
                    <a:gd name="T6" fmla="*/ 0 w 21"/>
                    <a:gd name="T7" fmla="*/ 22 h 174"/>
                    <a:gd name="T8" fmla="*/ 0 w 21"/>
                    <a:gd name="T9" fmla="*/ 174 h 174"/>
                    <a:gd name="T10" fmla="*/ 21 w 21"/>
                    <a:gd name="T11" fmla="*/ 174 h 174"/>
                    <a:gd name="T12" fmla="*/ 21 w 21"/>
                    <a:gd name="T13" fmla="*/ 3 h 174"/>
                    <a:gd name="T14" fmla="*/ 21 w 21"/>
                    <a:gd name="T15" fmla="*/ 3 h 174"/>
                    <a:gd name="T16" fmla="*/ 21 w 21"/>
                    <a:gd name="T17" fmla="*/ 0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 h="174">
                      <a:moveTo>
                        <a:pt x="21" y="0"/>
                      </a:moveTo>
                      <a:lnTo>
                        <a:pt x="0" y="0"/>
                      </a:lnTo>
                      <a:lnTo>
                        <a:pt x="0" y="22"/>
                      </a:lnTo>
                      <a:lnTo>
                        <a:pt x="0" y="22"/>
                      </a:lnTo>
                      <a:lnTo>
                        <a:pt x="0" y="174"/>
                      </a:lnTo>
                      <a:lnTo>
                        <a:pt x="21" y="174"/>
                      </a:lnTo>
                      <a:lnTo>
                        <a:pt x="21" y="3"/>
                      </a:lnTo>
                      <a:lnTo>
                        <a:pt x="21" y="3"/>
                      </a:lnTo>
                      <a:lnTo>
                        <a:pt x="2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74" name="Rectangle 59"/>
                <p:cNvSpPr>
                  <a:spLocks noChangeArrowheads="1"/>
                </p:cNvSpPr>
                <p:nvPr/>
              </p:nvSpPr>
              <p:spPr bwMode="auto">
                <a:xfrm>
                  <a:off x="-756930" y="2710394"/>
                  <a:ext cx="162573" cy="3782"/>
                </a:xfrm>
                <a:prstGeom prst="rect">
                  <a:avLst/>
                </a:prstGeom>
                <a:solidFill>
                  <a:srgbClr val="0053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75" name="Rectangle 60"/>
                <p:cNvSpPr>
                  <a:spLocks noChangeArrowheads="1"/>
                </p:cNvSpPr>
                <p:nvPr/>
              </p:nvSpPr>
              <p:spPr bwMode="auto">
                <a:xfrm>
                  <a:off x="-756930" y="2710394"/>
                  <a:ext cx="162573" cy="37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76" name="Rectangle 61"/>
                <p:cNvSpPr>
                  <a:spLocks noChangeArrowheads="1"/>
                </p:cNvSpPr>
                <p:nvPr/>
              </p:nvSpPr>
              <p:spPr bwMode="auto">
                <a:xfrm>
                  <a:off x="-756930" y="2627217"/>
                  <a:ext cx="162573" cy="83177"/>
                </a:xfrm>
                <a:prstGeom prst="rect">
                  <a:avLst/>
                </a:prstGeom>
                <a:solidFill>
                  <a:srgbClr val="00A0C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77" name="Rectangle 62"/>
                <p:cNvSpPr>
                  <a:spLocks noChangeArrowheads="1"/>
                </p:cNvSpPr>
                <p:nvPr/>
              </p:nvSpPr>
              <p:spPr bwMode="auto">
                <a:xfrm>
                  <a:off x="-756930" y="2627217"/>
                  <a:ext cx="162573" cy="831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78" name="Rectangle 63"/>
                <p:cNvSpPr>
                  <a:spLocks noChangeArrowheads="1"/>
                </p:cNvSpPr>
                <p:nvPr/>
              </p:nvSpPr>
              <p:spPr bwMode="auto">
                <a:xfrm>
                  <a:off x="-136889" y="3285064"/>
                  <a:ext cx="79397" cy="173913"/>
                </a:xfrm>
                <a:prstGeom prst="rect">
                  <a:avLst/>
                </a:prstGeom>
                <a:solidFill>
                  <a:srgbClr val="001B4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79" name="Rectangle 64"/>
                <p:cNvSpPr>
                  <a:spLocks noChangeArrowheads="1"/>
                </p:cNvSpPr>
                <p:nvPr/>
              </p:nvSpPr>
              <p:spPr bwMode="auto">
                <a:xfrm>
                  <a:off x="-136889" y="3285064"/>
                  <a:ext cx="79397" cy="173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80" name="Rectangle 65"/>
                <p:cNvSpPr>
                  <a:spLocks noChangeArrowheads="1"/>
                </p:cNvSpPr>
                <p:nvPr/>
              </p:nvSpPr>
              <p:spPr bwMode="auto">
                <a:xfrm>
                  <a:off x="21902" y="2094133"/>
                  <a:ext cx="120984" cy="1364844"/>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81" name="Rectangle 66"/>
                <p:cNvSpPr>
                  <a:spLocks noChangeArrowheads="1"/>
                </p:cNvSpPr>
                <p:nvPr/>
              </p:nvSpPr>
              <p:spPr bwMode="auto">
                <a:xfrm>
                  <a:off x="21902" y="2094133"/>
                  <a:ext cx="120984" cy="13648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82" name="Freeform 69"/>
                <p:cNvSpPr>
                  <a:spLocks/>
                </p:cNvSpPr>
                <p:nvPr/>
              </p:nvSpPr>
              <p:spPr bwMode="auto">
                <a:xfrm>
                  <a:off x="82393" y="2135723"/>
                  <a:ext cx="60492" cy="1323255"/>
                </a:xfrm>
                <a:custGeom>
                  <a:avLst/>
                  <a:gdLst>
                    <a:gd name="T0" fmla="*/ 16 w 16"/>
                    <a:gd name="T1" fmla="*/ 0 h 350"/>
                    <a:gd name="T2" fmla="*/ 0 w 16"/>
                    <a:gd name="T3" fmla="*/ 0 h 350"/>
                    <a:gd name="T4" fmla="*/ 0 w 16"/>
                    <a:gd name="T5" fmla="*/ 350 h 350"/>
                    <a:gd name="T6" fmla="*/ 16 w 16"/>
                    <a:gd name="T7" fmla="*/ 350 h 350"/>
                    <a:gd name="T8" fmla="*/ 16 w 16"/>
                    <a:gd name="T9" fmla="*/ 304 h 350"/>
                    <a:gd name="T10" fmla="*/ 16 w 16"/>
                    <a:gd name="T11" fmla="*/ 130 h 350"/>
                    <a:gd name="T12" fmla="*/ 16 w 16"/>
                    <a:gd name="T13" fmla="*/ 106 h 350"/>
                    <a:gd name="T14" fmla="*/ 16 w 16"/>
                    <a:gd name="T15" fmla="*/ 0 h 3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 h="350">
                      <a:moveTo>
                        <a:pt x="16" y="0"/>
                      </a:moveTo>
                      <a:lnTo>
                        <a:pt x="0" y="0"/>
                      </a:lnTo>
                      <a:lnTo>
                        <a:pt x="0" y="350"/>
                      </a:lnTo>
                      <a:lnTo>
                        <a:pt x="16" y="350"/>
                      </a:lnTo>
                      <a:lnTo>
                        <a:pt x="16" y="304"/>
                      </a:lnTo>
                      <a:lnTo>
                        <a:pt x="16" y="130"/>
                      </a:lnTo>
                      <a:lnTo>
                        <a:pt x="16" y="106"/>
                      </a:lnTo>
                      <a:lnTo>
                        <a:pt x="16" y="0"/>
                      </a:lnTo>
                      <a:close/>
                    </a:path>
                  </a:pathLst>
                </a:custGeom>
                <a:solidFill>
                  <a:srgbClr val="00662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83" name="Freeform 70"/>
                <p:cNvSpPr>
                  <a:spLocks/>
                </p:cNvSpPr>
                <p:nvPr/>
              </p:nvSpPr>
              <p:spPr bwMode="auto">
                <a:xfrm>
                  <a:off x="82393" y="2135723"/>
                  <a:ext cx="60492" cy="1323255"/>
                </a:xfrm>
                <a:custGeom>
                  <a:avLst/>
                  <a:gdLst>
                    <a:gd name="T0" fmla="*/ 16 w 16"/>
                    <a:gd name="T1" fmla="*/ 0 h 350"/>
                    <a:gd name="T2" fmla="*/ 0 w 16"/>
                    <a:gd name="T3" fmla="*/ 0 h 350"/>
                    <a:gd name="T4" fmla="*/ 0 w 16"/>
                    <a:gd name="T5" fmla="*/ 350 h 350"/>
                    <a:gd name="T6" fmla="*/ 16 w 16"/>
                    <a:gd name="T7" fmla="*/ 350 h 350"/>
                    <a:gd name="T8" fmla="*/ 16 w 16"/>
                    <a:gd name="T9" fmla="*/ 304 h 350"/>
                    <a:gd name="T10" fmla="*/ 16 w 16"/>
                    <a:gd name="T11" fmla="*/ 130 h 350"/>
                    <a:gd name="T12" fmla="*/ 16 w 16"/>
                    <a:gd name="T13" fmla="*/ 106 h 350"/>
                    <a:gd name="T14" fmla="*/ 16 w 16"/>
                    <a:gd name="T15" fmla="*/ 0 h 3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 h="350">
                      <a:moveTo>
                        <a:pt x="16" y="0"/>
                      </a:moveTo>
                      <a:lnTo>
                        <a:pt x="0" y="0"/>
                      </a:lnTo>
                      <a:lnTo>
                        <a:pt x="0" y="350"/>
                      </a:lnTo>
                      <a:lnTo>
                        <a:pt x="16" y="350"/>
                      </a:lnTo>
                      <a:lnTo>
                        <a:pt x="16" y="304"/>
                      </a:lnTo>
                      <a:lnTo>
                        <a:pt x="16" y="130"/>
                      </a:lnTo>
                      <a:lnTo>
                        <a:pt x="16" y="106"/>
                      </a:lnTo>
                      <a:lnTo>
                        <a:pt x="1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84" name="Rectangle 73"/>
                <p:cNvSpPr>
                  <a:spLocks noChangeArrowheads="1"/>
                </p:cNvSpPr>
                <p:nvPr/>
              </p:nvSpPr>
              <p:spPr bwMode="auto">
                <a:xfrm>
                  <a:off x="494495" y="2094133"/>
                  <a:ext cx="124765" cy="1364844"/>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85" name="Rectangle 74"/>
                <p:cNvSpPr>
                  <a:spLocks noChangeArrowheads="1"/>
                </p:cNvSpPr>
                <p:nvPr/>
              </p:nvSpPr>
              <p:spPr bwMode="auto">
                <a:xfrm>
                  <a:off x="494495" y="2094133"/>
                  <a:ext cx="124765" cy="13648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86" name="Freeform 75"/>
                <p:cNvSpPr>
                  <a:spLocks/>
                </p:cNvSpPr>
                <p:nvPr/>
              </p:nvSpPr>
              <p:spPr bwMode="auto">
                <a:xfrm>
                  <a:off x="558766" y="2135723"/>
                  <a:ext cx="60492" cy="1323255"/>
                </a:xfrm>
                <a:custGeom>
                  <a:avLst/>
                  <a:gdLst>
                    <a:gd name="T0" fmla="*/ 16 w 16"/>
                    <a:gd name="T1" fmla="*/ 0 h 350"/>
                    <a:gd name="T2" fmla="*/ 0 w 16"/>
                    <a:gd name="T3" fmla="*/ 0 h 350"/>
                    <a:gd name="T4" fmla="*/ 0 w 16"/>
                    <a:gd name="T5" fmla="*/ 350 h 350"/>
                    <a:gd name="T6" fmla="*/ 16 w 16"/>
                    <a:gd name="T7" fmla="*/ 350 h 350"/>
                    <a:gd name="T8" fmla="*/ 16 w 16"/>
                    <a:gd name="T9" fmla="*/ 322 h 350"/>
                    <a:gd name="T10" fmla="*/ 16 w 16"/>
                    <a:gd name="T11" fmla="*/ 0 h 350"/>
                  </a:gdLst>
                  <a:ahLst/>
                  <a:cxnLst>
                    <a:cxn ang="0">
                      <a:pos x="T0" y="T1"/>
                    </a:cxn>
                    <a:cxn ang="0">
                      <a:pos x="T2" y="T3"/>
                    </a:cxn>
                    <a:cxn ang="0">
                      <a:pos x="T4" y="T5"/>
                    </a:cxn>
                    <a:cxn ang="0">
                      <a:pos x="T6" y="T7"/>
                    </a:cxn>
                    <a:cxn ang="0">
                      <a:pos x="T8" y="T9"/>
                    </a:cxn>
                    <a:cxn ang="0">
                      <a:pos x="T10" y="T11"/>
                    </a:cxn>
                  </a:cxnLst>
                  <a:rect l="0" t="0" r="r" b="b"/>
                  <a:pathLst>
                    <a:path w="16" h="350">
                      <a:moveTo>
                        <a:pt x="16" y="0"/>
                      </a:moveTo>
                      <a:lnTo>
                        <a:pt x="0" y="0"/>
                      </a:lnTo>
                      <a:lnTo>
                        <a:pt x="0" y="350"/>
                      </a:lnTo>
                      <a:lnTo>
                        <a:pt x="16" y="350"/>
                      </a:lnTo>
                      <a:lnTo>
                        <a:pt x="16" y="322"/>
                      </a:lnTo>
                      <a:lnTo>
                        <a:pt x="16" y="0"/>
                      </a:lnTo>
                      <a:close/>
                    </a:path>
                  </a:pathLst>
                </a:custGeom>
                <a:solidFill>
                  <a:srgbClr val="00662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87" name="Freeform 76"/>
                <p:cNvSpPr>
                  <a:spLocks/>
                </p:cNvSpPr>
                <p:nvPr/>
              </p:nvSpPr>
              <p:spPr bwMode="auto">
                <a:xfrm>
                  <a:off x="558766" y="2135723"/>
                  <a:ext cx="60492" cy="1323255"/>
                </a:xfrm>
                <a:custGeom>
                  <a:avLst/>
                  <a:gdLst>
                    <a:gd name="T0" fmla="*/ 16 w 16"/>
                    <a:gd name="T1" fmla="*/ 0 h 350"/>
                    <a:gd name="T2" fmla="*/ 0 w 16"/>
                    <a:gd name="T3" fmla="*/ 0 h 350"/>
                    <a:gd name="T4" fmla="*/ 0 w 16"/>
                    <a:gd name="T5" fmla="*/ 350 h 350"/>
                    <a:gd name="T6" fmla="*/ 16 w 16"/>
                    <a:gd name="T7" fmla="*/ 350 h 350"/>
                    <a:gd name="T8" fmla="*/ 16 w 16"/>
                    <a:gd name="T9" fmla="*/ 322 h 350"/>
                    <a:gd name="T10" fmla="*/ 16 w 16"/>
                    <a:gd name="T11" fmla="*/ 0 h 350"/>
                  </a:gdLst>
                  <a:ahLst/>
                  <a:cxnLst>
                    <a:cxn ang="0">
                      <a:pos x="T0" y="T1"/>
                    </a:cxn>
                    <a:cxn ang="0">
                      <a:pos x="T2" y="T3"/>
                    </a:cxn>
                    <a:cxn ang="0">
                      <a:pos x="T4" y="T5"/>
                    </a:cxn>
                    <a:cxn ang="0">
                      <a:pos x="T6" y="T7"/>
                    </a:cxn>
                    <a:cxn ang="0">
                      <a:pos x="T8" y="T9"/>
                    </a:cxn>
                    <a:cxn ang="0">
                      <a:pos x="T10" y="T11"/>
                    </a:cxn>
                  </a:cxnLst>
                  <a:rect l="0" t="0" r="r" b="b"/>
                  <a:pathLst>
                    <a:path w="16" h="350">
                      <a:moveTo>
                        <a:pt x="16" y="0"/>
                      </a:moveTo>
                      <a:lnTo>
                        <a:pt x="0" y="0"/>
                      </a:lnTo>
                      <a:lnTo>
                        <a:pt x="0" y="350"/>
                      </a:lnTo>
                      <a:lnTo>
                        <a:pt x="16" y="350"/>
                      </a:lnTo>
                      <a:lnTo>
                        <a:pt x="16" y="322"/>
                      </a:lnTo>
                      <a:lnTo>
                        <a:pt x="1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88" name="Rectangle 77"/>
                <p:cNvSpPr>
                  <a:spLocks noChangeArrowheads="1"/>
                </p:cNvSpPr>
                <p:nvPr/>
              </p:nvSpPr>
              <p:spPr bwMode="auto">
                <a:xfrm>
                  <a:off x="-121766" y="2007178"/>
                  <a:ext cx="124765" cy="529302"/>
                </a:xfrm>
                <a:prstGeom prst="rect">
                  <a:avLst/>
                </a:prstGeom>
                <a:solidFill>
                  <a:srgbClr val="55D45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89" name="Rectangle 78"/>
                <p:cNvSpPr>
                  <a:spLocks noChangeArrowheads="1"/>
                </p:cNvSpPr>
                <p:nvPr/>
              </p:nvSpPr>
              <p:spPr bwMode="auto">
                <a:xfrm>
                  <a:off x="-121766" y="2007178"/>
                  <a:ext cx="124765" cy="529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90" name="Rectangle 79"/>
                <p:cNvSpPr>
                  <a:spLocks noChangeArrowheads="1"/>
                </p:cNvSpPr>
                <p:nvPr/>
              </p:nvSpPr>
              <p:spPr bwMode="auto">
                <a:xfrm>
                  <a:off x="-756930" y="1969371"/>
                  <a:ext cx="3782" cy="412101"/>
                </a:xfrm>
                <a:prstGeom prst="rect">
                  <a:avLst/>
                </a:prstGeom>
                <a:solidFill>
                  <a:srgbClr val="0061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91" name="Freeform 80"/>
                <p:cNvSpPr>
                  <a:spLocks/>
                </p:cNvSpPr>
                <p:nvPr/>
              </p:nvSpPr>
              <p:spPr bwMode="auto">
                <a:xfrm>
                  <a:off x="-756930" y="1969371"/>
                  <a:ext cx="0" cy="412101"/>
                </a:xfrm>
                <a:custGeom>
                  <a:avLst/>
                  <a:gdLst>
                    <a:gd name="T0" fmla="*/ 0 h 109"/>
                    <a:gd name="T1" fmla="*/ 109 h 109"/>
                    <a:gd name="T2" fmla="*/ 109 h 109"/>
                    <a:gd name="T3" fmla="*/ 0 h 109"/>
                  </a:gdLst>
                  <a:ahLst/>
                  <a:cxnLst>
                    <a:cxn ang="0">
                      <a:pos x="0" y="T0"/>
                    </a:cxn>
                    <a:cxn ang="0">
                      <a:pos x="0" y="T1"/>
                    </a:cxn>
                    <a:cxn ang="0">
                      <a:pos x="0" y="T2"/>
                    </a:cxn>
                    <a:cxn ang="0">
                      <a:pos x="0" y="T3"/>
                    </a:cxn>
                  </a:cxnLst>
                  <a:rect l="0" t="0" r="r" b="b"/>
                  <a:pathLst>
                    <a:path h="109">
                      <a:moveTo>
                        <a:pt x="0" y="0"/>
                      </a:moveTo>
                      <a:lnTo>
                        <a:pt x="0" y="109"/>
                      </a:lnTo>
                      <a:lnTo>
                        <a:pt x="0" y="109"/>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92" name="Freeform 81"/>
                <p:cNvSpPr>
                  <a:spLocks/>
                </p:cNvSpPr>
                <p:nvPr/>
              </p:nvSpPr>
              <p:spPr bwMode="auto">
                <a:xfrm>
                  <a:off x="-756930" y="2381469"/>
                  <a:ext cx="0" cy="155011"/>
                </a:xfrm>
                <a:custGeom>
                  <a:avLst/>
                  <a:gdLst>
                    <a:gd name="T0" fmla="*/ 0 h 41"/>
                    <a:gd name="T1" fmla="*/ 0 h 41"/>
                    <a:gd name="T2" fmla="*/ 41 h 41"/>
                    <a:gd name="T3" fmla="*/ 41 h 41"/>
                    <a:gd name="T4" fmla="*/ 41 h 41"/>
                    <a:gd name="T5" fmla="*/ 0 h 41"/>
                  </a:gdLst>
                  <a:ahLst/>
                  <a:cxnLst>
                    <a:cxn ang="0">
                      <a:pos x="0" y="T0"/>
                    </a:cxn>
                    <a:cxn ang="0">
                      <a:pos x="0" y="T1"/>
                    </a:cxn>
                    <a:cxn ang="0">
                      <a:pos x="0" y="T2"/>
                    </a:cxn>
                    <a:cxn ang="0">
                      <a:pos x="0" y="T3"/>
                    </a:cxn>
                    <a:cxn ang="0">
                      <a:pos x="0" y="T4"/>
                    </a:cxn>
                    <a:cxn ang="0">
                      <a:pos x="0" y="T5"/>
                    </a:cxn>
                  </a:cxnLst>
                  <a:rect l="0" t="0" r="r" b="b"/>
                  <a:pathLst>
                    <a:path h="41">
                      <a:moveTo>
                        <a:pt x="0" y="0"/>
                      </a:moveTo>
                      <a:lnTo>
                        <a:pt x="0" y="0"/>
                      </a:lnTo>
                      <a:lnTo>
                        <a:pt x="0" y="41"/>
                      </a:lnTo>
                      <a:lnTo>
                        <a:pt x="0" y="41"/>
                      </a:lnTo>
                      <a:lnTo>
                        <a:pt x="0" y="41"/>
                      </a:lnTo>
                      <a:lnTo>
                        <a:pt x="0" y="0"/>
                      </a:lnTo>
                      <a:close/>
                    </a:path>
                  </a:pathLst>
                </a:custGeom>
                <a:solidFill>
                  <a:srgbClr val="0053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93" name="Freeform 82"/>
                <p:cNvSpPr>
                  <a:spLocks/>
                </p:cNvSpPr>
                <p:nvPr/>
              </p:nvSpPr>
              <p:spPr bwMode="auto">
                <a:xfrm>
                  <a:off x="-756930" y="2381469"/>
                  <a:ext cx="0" cy="155011"/>
                </a:xfrm>
                <a:custGeom>
                  <a:avLst/>
                  <a:gdLst>
                    <a:gd name="T0" fmla="*/ 0 h 41"/>
                    <a:gd name="T1" fmla="*/ 0 h 41"/>
                    <a:gd name="T2" fmla="*/ 41 h 41"/>
                    <a:gd name="T3" fmla="*/ 41 h 41"/>
                    <a:gd name="T4" fmla="*/ 41 h 41"/>
                    <a:gd name="T5" fmla="*/ 0 h 41"/>
                  </a:gdLst>
                  <a:ahLst/>
                  <a:cxnLst>
                    <a:cxn ang="0">
                      <a:pos x="0" y="T0"/>
                    </a:cxn>
                    <a:cxn ang="0">
                      <a:pos x="0" y="T1"/>
                    </a:cxn>
                    <a:cxn ang="0">
                      <a:pos x="0" y="T2"/>
                    </a:cxn>
                    <a:cxn ang="0">
                      <a:pos x="0" y="T3"/>
                    </a:cxn>
                    <a:cxn ang="0">
                      <a:pos x="0" y="T4"/>
                    </a:cxn>
                    <a:cxn ang="0">
                      <a:pos x="0" y="T5"/>
                    </a:cxn>
                  </a:cxnLst>
                  <a:rect l="0" t="0" r="r" b="b"/>
                  <a:pathLst>
                    <a:path h="41">
                      <a:moveTo>
                        <a:pt x="0" y="0"/>
                      </a:moveTo>
                      <a:lnTo>
                        <a:pt x="0" y="0"/>
                      </a:lnTo>
                      <a:lnTo>
                        <a:pt x="0" y="41"/>
                      </a:lnTo>
                      <a:lnTo>
                        <a:pt x="0" y="41"/>
                      </a:lnTo>
                      <a:lnTo>
                        <a:pt x="0" y="41"/>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grpSp>
              <p:nvGrpSpPr>
                <p:cNvPr id="294" name="Group 293"/>
                <p:cNvGrpSpPr/>
                <p:nvPr/>
              </p:nvGrpSpPr>
              <p:grpSpPr>
                <a:xfrm>
                  <a:off x="-756930" y="1390918"/>
                  <a:ext cx="547987" cy="1145562"/>
                  <a:chOff x="-756930" y="1390918"/>
                  <a:chExt cx="710778" cy="1145562"/>
                </a:xfrm>
              </p:grpSpPr>
              <p:sp>
                <p:nvSpPr>
                  <p:cNvPr id="349" name="Freeform 44"/>
                  <p:cNvSpPr>
                    <a:spLocks/>
                  </p:cNvSpPr>
                  <p:nvPr/>
                </p:nvSpPr>
                <p:spPr bwMode="auto">
                  <a:xfrm>
                    <a:off x="-756930" y="1390918"/>
                    <a:ext cx="710778" cy="1145562"/>
                  </a:xfrm>
                  <a:custGeom>
                    <a:avLst/>
                    <a:gdLst>
                      <a:gd name="T0" fmla="*/ 321 w 399"/>
                      <a:gd name="T1" fmla="*/ 18 h 645"/>
                      <a:gd name="T2" fmla="*/ 102 w 399"/>
                      <a:gd name="T3" fmla="*/ 18 h 645"/>
                      <a:gd name="T4" fmla="*/ 103 w 399"/>
                      <a:gd name="T5" fmla="*/ 19 h 645"/>
                      <a:gd name="T6" fmla="*/ 0 w 399"/>
                      <a:gd name="T7" fmla="*/ 147 h 645"/>
                      <a:gd name="T8" fmla="*/ 0 w 399"/>
                      <a:gd name="T9" fmla="*/ 645 h 645"/>
                      <a:gd name="T10" fmla="*/ 399 w 399"/>
                      <a:gd name="T11" fmla="*/ 645 h 645"/>
                      <a:gd name="T12" fmla="*/ 399 w 399"/>
                      <a:gd name="T13" fmla="*/ 153 h 645"/>
                      <a:gd name="T14" fmla="*/ 321 w 399"/>
                      <a:gd name="T15" fmla="*/ 18 h 6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9" h="645">
                        <a:moveTo>
                          <a:pt x="321" y="18"/>
                        </a:moveTo>
                        <a:cubicBezTo>
                          <a:pt x="102" y="18"/>
                          <a:pt x="102" y="18"/>
                          <a:pt x="102" y="18"/>
                        </a:cubicBezTo>
                        <a:cubicBezTo>
                          <a:pt x="103" y="19"/>
                          <a:pt x="103" y="19"/>
                          <a:pt x="103" y="19"/>
                        </a:cubicBezTo>
                        <a:cubicBezTo>
                          <a:pt x="103" y="19"/>
                          <a:pt x="0" y="0"/>
                          <a:pt x="0" y="147"/>
                        </a:cubicBezTo>
                        <a:cubicBezTo>
                          <a:pt x="0" y="645"/>
                          <a:pt x="0" y="645"/>
                          <a:pt x="0" y="645"/>
                        </a:cubicBezTo>
                        <a:cubicBezTo>
                          <a:pt x="399" y="645"/>
                          <a:pt x="399" y="645"/>
                          <a:pt x="399" y="645"/>
                        </a:cubicBezTo>
                        <a:cubicBezTo>
                          <a:pt x="399" y="153"/>
                          <a:pt x="399" y="153"/>
                          <a:pt x="399" y="153"/>
                        </a:cubicBezTo>
                        <a:cubicBezTo>
                          <a:pt x="399" y="39"/>
                          <a:pt x="342" y="21"/>
                          <a:pt x="321" y="18"/>
                        </a:cubicBezTo>
                      </a:path>
                    </a:pathLst>
                  </a:cu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350" name="Freeform 83"/>
                  <p:cNvSpPr>
                    <a:spLocks noEditPoints="1"/>
                  </p:cNvSpPr>
                  <p:nvPr/>
                </p:nvSpPr>
                <p:spPr bwMode="auto">
                  <a:xfrm>
                    <a:off x="-756930" y="1969371"/>
                    <a:ext cx="635163" cy="567109"/>
                  </a:xfrm>
                  <a:custGeom>
                    <a:avLst/>
                    <a:gdLst>
                      <a:gd name="T0" fmla="*/ 76 w 168"/>
                      <a:gd name="T1" fmla="*/ 44 h 150"/>
                      <a:gd name="T2" fmla="*/ 75 w 168"/>
                      <a:gd name="T3" fmla="*/ 44 h 150"/>
                      <a:gd name="T4" fmla="*/ 75 w 168"/>
                      <a:gd name="T5" fmla="*/ 150 h 150"/>
                      <a:gd name="T6" fmla="*/ 168 w 168"/>
                      <a:gd name="T7" fmla="*/ 150 h 150"/>
                      <a:gd name="T8" fmla="*/ 168 w 168"/>
                      <a:gd name="T9" fmla="*/ 98 h 150"/>
                      <a:gd name="T10" fmla="*/ 76 w 168"/>
                      <a:gd name="T11" fmla="*/ 44 h 150"/>
                      <a:gd name="T12" fmla="*/ 0 w 168"/>
                      <a:gd name="T13" fmla="*/ 0 h 150"/>
                      <a:gd name="T14" fmla="*/ 0 w 168"/>
                      <a:gd name="T15" fmla="*/ 0 h 150"/>
                      <a:gd name="T16" fmla="*/ 0 w 168"/>
                      <a:gd name="T17" fmla="*/ 109 h 150"/>
                      <a:gd name="T18" fmla="*/ 0 w 168"/>
                      <a:gd name="T19" fmla="*/ 150 h 150"/>
                      <a:gd name="T20" fmla="*/ 0 w 168"/>
                      <a:gd name="T21" fmla="*/ 150 h 150"/>
                      <a:gd name="T22" fmla="*/ 43 w 168"/>
                      <a:gd name="T23" fmla="*/ 150 h 150"/>
                      <a:gd name="T24" fmla="*/ 43 w 168"/>
                      <a:gd name="T25" fmla="*/ 44 h 150"/>
                      <a:gd name="T26" fmla="*/ 43 w 168"/>
                      <a:gd name="T27" fmla="*/ 24 h 150"/>
                      <a:gd name="T28" fmla="*/ 0 w 168"/>
                      <a:gd name="T29"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8" h="150">
                        <a:moveTo>
                          <a:pt x="76" y="44"/>
                        </a:moveTo>
                        <a:lnTo>
                          <a:pt x="75" y="44"/>
                        </a:lnTo>
                        <a:lnTo>
                          <a:pt x="75" y="150"/>
                        </a:lnTo>
                        <a:lnTo>
                          <a:pt x="168" y="150"/>
                        </a:lnTo>
                        <a:lnTo>
                          <a:pt x="168" y="98"/>
                        </a:lnTo>
                        <a:lnTo>
                          <a:pt x="76" y="44"/>
                        </a:lnTo>
                        <a:close/>
                        <a:moveTo>
                          <a:pt x="0" y="0"/>
                        </a:moveTo>
                        <a:lnTo>
                          <a:pt x="0" y="0"/>
                        </a:lnTo>
                        <a:lnTo>
                          <a:pt x="0" y="109"/>
                        </a:lnTo>
                        <a:lnTo>
                          <a:pt x="0" y="150"/>
                        </a:lnTo>
                        <a:lnTo>
                          <a:pt x="0" y="150"/>
                        </a:lnTo>
                        <a:lnTo>
                          <a:pt x="43" y="150"/>
                        </a:lnTo>
                        <a:lnTo>
                          <a:pt x="43" y="44"/>
                        </a:lnTo>
                        <a:lnTo>
                          <a:pt x="43" y="24"/>
                        </a:lnTo>
                        <a:lnTo>
                          <a:pt x="0" y="0"/>
                        </a:lnTo>
                        <a:close/>
                      </a:path>
                    </a:pathLst>
                  </a:custGeom>
                  <a:solidFill>
                    <a:srgbClr val="C900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grpSp>
            <p:sp>
              <p:nvSpPr>
                <p:cNvPr id="295" name="Freeform 84"/>
                <p:cNvSpPr>
                  <a:spLocks noEditPoints="1"/>
                </p:cNvSpPr>
                <p:nvPr/>
              </p:nvSpPr>
              <p:spPr bwMode="auto">
                <a:xfrm>
                  <a:off x="-756930" y="1969371"/>
                  <a:ext cx="635163" cy="567109"/>
                </a:xfrm>
                <a:custGeom>
                  <a:avLst/>
                  <a:gdLst>
                    <a:gd name="T0" fmla="*/ 76 w 168"/>
                    <a:gd name="T1" fmla="*/ 44 h 150"/>
                    <a:gd name="T2" fmla="*/ 75 w 168"/>
                    <a:gd name="T3" fmla="*/ 44 h 150"/>
                    <a:gd name="T4" fmla="*/ 75 w 168"/>
                    <a:gd name="T5" fmla="*/ 150 h 150"/>
                    <a:gd name="T6" fmla="*/ 168 w 168"/>
                    <a:gd name="T7" fmla="*/ 150 h 150"/>
                    <a:gd name="T8" fmla="*/ 168 w 168"/>
                    <a:gd name="T9" fmla="*/ 98 h 150"/>
                    <a:gd name="T10" fmla="*/ 76 w 168"/>
                    <a:gd name="T11" fmla="*/ 44 h 150"/>
                    <a:gd name="T12" fmla="*/ 0 w 168"/>
                    <a:gd name="T13" fmla="*/ 0 h 150"/>
                    <a:gd name="T14" fmla="*/ 0 w 168"/>
                    <a:gd name="T15" fmla="*/ 0 h 150"/>
                    <a:gd name="T16" fmla="*/ 0 w 168"/>
                    <a:gd name="T17" fmla="*/ 109 h 150"/>
                    <a:gd name="T18" fmla="*/ 0 w 168"/>
                    <a:gd name="T19" fmla="*/ 150 h 150"/>
                    <a:gd name="T20" fmla="*/ 0 w 168"/>
                    <a:gd name="T21" fmla="*/ 150 h 150"/>
                    <a:gd name="T22" fmla="*/ 43 w 168"/>
                    <a:gd name="T23" fmla="*/ 150 h 150"/>
                    <a:gd name="T24" fmla="*/ 43 w 168"/>
                    <a:gd name="T25" fmla="*/ 44 h 150"/>
                    <a:gd name="T26" fmla="*/ 43 w 168"/>
                    <a:gd name="T27" fmla="*/ 24 h 150"/>
                    <a:gd name="T28" fmla="*/ 0 w 168"/>
                    <a:gd name="T29"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8" h="150">
                      <a:moveTo>
                        <a:pt x="76" y="44"/>
                      </a:moveTo>
                      <a:lnTo>
                        <a:pt x="75" y="44"/>
                      </a:lnTo>
                      <a:lnTo>
                        <a:pt x="75" y="150"/>
                      </a:lnTo>
                      <a:lnTo>
                        <a:pt x="168" y="150"/>
                      </a:lnTo>
                      <a:lnTo>
                        <a:pt x="168" y="98"/>
                      </a:lnTo>
                      <a:lnTo>
                        <a:pt x="76" y="44"/>
                      </a:lnTo>
                      <a:moveTo>
                        <a:pt x="0" y="0"/>
                      </a:moveTo>
                      <a:lnTo>
                        <a:pt x="0" y="0"/>
                      </a:lnTo>
                      <a:lnTo>
                        <a:pt x="0" y="109"/>
                      </a:lnTo>
                      <a:lnTo>
                        <a:pt x="0" y="150"/>
                      </a:lnTo>
                      <a:lnTo>
                        <a:pt x="0" y="150"/>
                      </a:lnTo>
                      <a:lnTo>
                        <a:pt x="43" y="150"/>
                      </a:lnTo>
                      <a:lnTo>
                        <a:pt x="43" y="44"/>
                      </a:lnTo>
                      <a:lnTo>
                        <a:pt x="43" y="24"/>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96" name="Freeform 85"/>
                <p:cNvSpPr>
                  <a:spLocks/>
                </p:cNvSpPr>
                <p:nvPr/>
              </p:nvSpPr>
              <p:spPr bwMode="auto">
                <a:xfrm>
                  <a:off x="-308912" y="1734964"/>
                  <a:ext cx="215503" cy="215503"/>
                </a:xfrm>
                <a:custGeom>
                  <a:avLst/>
                  <a:gdLst>
                    <a:gd name="T0" fmla="*/ 104 w 121"/>
                    <a:gd name="T1" fmla="*/ 22 h 121"/>
                    <a:gd name="T2" fmla="*/ 38 w 121"/>
                    <a:gd name="T3" fmla="*/ 17 h 121"/>
                    <a:gd name="T4" fmla="*/ 36 w 121"/>
                    <a:gd name="T5" fmla="*/ 18 h 121"/>
                    <a:gd name="T6" fmla="*/ 36 w 121"/>
                    <a:gd name="T7" fmla="*/ 18 h 121"/>
                    <a:gd name="T8" fmla="*/ 0 w 121"/>
                    <a:gd name="T9" fmla="*/ 50 h 121"/>
                    <a:gd name="T10" fmla="*/ 61 w 121"/>
                    <a:gd name="T11" fmla="*/ 121 h 121"/>
                    <a:gd name="T12" fmla="*/ 97 w 121"/>
                    <a:gd name="T13" fmla="*/ 89 h 121"/>
                    <a:gd name="T14" fmla="*/ 97 w 121"/>
                    <a:gd name="T15" fmla="*/ 89 h 121"/>
                    <a:gd name="T16" fmla="*/ 99 w 121"/>
                    <a:gd name="T17" fmla="*/ 88 h 121"/>
                    <a:gd name="T18" fmla="*/ 104 w 121"/>
                    <a:gd name="T19" fmla="*/ 22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21">
                      <a:moveTo>
                        <a:pt x="104" y="22"/>
                      </a:moveTo>
                      <a:cubicBezTo>
                        <a:pt x="87" y="2"/>
                        <a:pt x="57" y="0"/>
                        <a:pt x="38" y="17"/>
                      </a:cubicBezTo>
                      <a:cubicBezTo>
                        <a:pt x="37" y="17"/>
                        <a:pt x="37" y="18"/>
                        <a:pt x="36" y="18"/>
                      </a:cubicBezTo>
                      <a:cubicBezTo>
                        <a:pt x="36" y="18"/>
                        <a:pt x="36" y="18"/>
                        <a:pt x="36" y="18"/>
                      </a:cubicBezTo>
                      <a:cubicBezTo>
                        <a:pt x="0" y="50"/>
                        <a:pt x="0" y="50"/>
                        <a:pt x="0" y="50"/>
                      </a:cubicBezTo>
                      <a:cubicBezTo>
                        <a:pt x="61" y="121"/>
                        <a:pt x="61" y="121"/>
                        <a:pt x="61" y="121"/>
                      </a:cubicBezTo>
                      <a:cubicBezTo>
                        <a:pt x="97" y="89"/>
                        <a:pt x="97" y="89"/>
                        <a:pt x="97" y="89"/>
                      </a:cubicBezTo>
                      <a:cubicBezTo>
                        <a:pt x="97" y="89"/>
                        <a:pt x="97" y="89"/>
                        <a:pt x="97" y="89"/>
                      </a:cubicBezTo>
                      <a:cubicBezTo>
                        <a:pt x="98" y="88"/>
                        <a:pt x="98" y="88"/>
                        <a:pt x="99" y="88"/>
                      </a:cubicBezTo>
                      <a:cubicBezTo>
                        <a:pt x="118" y="71"/>
                        <a:pt x="121" y="41"/>
                        <a:pt x="104" y="22"/>
                      </a:cubicBezTo>
                    </a:path>
                  </a:pathLst>
                </a:custGeom>
                <a:solidFill>
                  <a:srgbClr val="FFC000"/>
                </a:solidFill>
                <a:ln>
                  <a:noFill/>
                </a:ln>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97" name="Rectangle 86"/>
                <p:cNvSpPr>
                  <a:spLocks noChangeArrowheads="1"/>
                </p:cNvSpPr>
                <p:nvPr/>
              </p:nvSpPr>
              <p:spPr bwMode="auto">
                <a:xfrm>
                  <a:off x="-594356" y="1995834"/>
                  <a:ext cx="1826095" cy="139889"/>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98" name="Rectangle 87"/>
                <p:cNvSpPr>
                  <a:spLocks noChangeArrowheads="1"/>
                </p:cNvSpPr>
                <p:nvPr/>
              </p:nvSpPr>
              <p:spPr bwMode="auto">
                <a:xfrm>
                  <a:off x="-594356" y="1995834"/>
                  <a:ext cx="1826095" cy="1398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99" name="Freeform 88"/>
                <p:cNvSpPr>
                  <a:spLocks/>
                </p:cNvSpPr>
                <p:nvPr/>
              </p:nvSpPr>
              <p:spPr bwMode="auto">
                <a:xfrm>
                  <a:off x="82393" y="1995834"/>
                  <a:ext cx="1149343" cy="139889"/>
                </a:xfrm>
                <a:custGeom>
                  <a:avLst/>
                  <a:gdLst>
                    <a:gd name="T0" fmla="*/ 304 w 304"/>
                    <a:gd name="T1" fmla="*/ 0 h 37"/>
                    <a:gd name="T2" fmla="*/ 49 w 304"/>
                    <a:gd name="T3" fmla="*/ 0 h 37"/>
                    <a:gd name="T4" fmla="*/ 0 w 304"/>
                    <a:gd name="T5" fmla="*/ 0 h 37"/>
                    <a:gd name="T6" fmla="*/ 0 w 304"/>
                    <a:gd name="T7" fmla="*/ 37 h 37"/>
                    <a:gd name="T8" fmla="*/ 304 w 304"/>
                    <a:gd name="T9" fmla="*/ 37 h 37"/>
                    <a:gd name="T10" fmla="*/ 304 w 304"/>
                    <a:gd name="T11" fmla="*/ 0 h 37"/>
                  </a:gdLst>
                  <a:ahLst/>
                  <a:cxnLst>
                    <a:cxn ang="0">
                      <a:pos x="T0" y="T1"/>
                    </a:cxn>
                    <a:cxn ang="0">
                      <a:pos x="T2" y="T3"/>
                    </a:cxn>
                    <a:cxn ang="0">
                      <a:pos x="T4" y="T5"/>
                    </a:cxn>
                    <a:cxn ang="0">
                      <a:pos x="T6" y="T7"/>
                    </a:cxn>
                    <a:cxn ang="0">
                      <a:pos x="T8" y="T9"/>
                    </a:cxn>
                    <a:cxn ang="0">
                      <a:pos x="T10" y="T11"/>
                    </a:cxn>
                  </a:cxnLst>
                  <a:rect l="0" t="0" r="r" b="b"/>
                  <a:pathLst>
                    <a:path w="304" h="37">
                      <a:moveTo>
                        <a:pt x="304" y="0"/>
                      </a:moveTo>
                      <a:lnTo>
                        <a:pt x="49" y="0"/>
                      </a:lnTo>
                      <a:lnTo>
                        <a:pt x="0" y="0"/>
                      </a:lnTo>
                      <a:lnTo>
                        <a:pt x="0" y="37"/>
                      </a:lnTo>
                      <a:lnTo>
                        <a:pt x="304" y="37"/>
                      </a:lnTo>
                      <a:lnTo>
                        <a:pt x="304" y="0"/>
                      </a:lnTo>
                      <a:close/>
                    </a:path>
                  </a:pathLst>
                </a:custGeom>
                <a:solidFill>
                  <a:srgbClr val="00662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300" name="Freeform 89"/>
                <p:cNvSpPr>
                  <a:spLocks/>
                </p:cNvSpPr>
                <p:nvPr/>
              </p:nvSpPr>
              <p:spPr bwMode="auto">
                <a:xfrm>
                  <a:off x="82393" y="1995834"/>
                  <a:ext cx="1149343" cy="139889"/>
                </a:xfrm>
                <a:custGeom>
                  <a:avLst/>
                  <a:gdLst>
                    <a:gd name="T0" fmla="*/ 304 w 304"/>
                    <a:gd name="T1" fmla="*/ 0 h 37"/>
                    <a:gd name="T2" fmla="*/ 49 w 304"/>
                    <a:gd name="T3" fmla="*/ 0 h 37"/>
                    <a:gd name="T4" fmla="*/ 0 w 304"/>
                    <a:gd name="T5" fmla="*/ 0 h 37"/>
                    <a:gd name="T6" fmla="*/ 0 w 304"/>
                    <a:gd name="T7" fmla="*/ 37 h 37"/>
                    <a:gd name="T8" fmla="*/ 304 w 304"/>
                    <a:gd name="T9" fmla="*/ 37 h 37"/>
                    <a:gd name="T10" fmla="*/ 304 w 304"/>
                    <a:gd name="T11" fmla="*/ 0 h 37"/>
                  </a:gdLst>
                  <a:ahLst/>
                  <a:cxnLst>
                    <a:cxn ang="0">
                      <a:pos x="T0" y="T1"/>
                    </a:cxn>
                    <a:cxn ang="0">
                      <a:pos x="T2" y="T3"/>
                    </a:cxn>
                    <a:cxn ang="0">
                      <a:pos x="T4" y="T5"/>
                    </a:cxn>
                    <a:cxn ang="0">
                      <a:pos x="T6" y="T7"/>
                    </a:cxn>
                    <a:cxn ang="0">
                      <a:pos x="T8" y="T9"/>
                    </a:cxn>
                    <a:cxn ang="0">
                      <a:pos x="T10" y="T11"/>
                    </a:cxn>
                  </a:cxnLst>
                  <a:rect l="0" t="0" r="r" b="b"/>
                  <a:pathLst>
                    <a:path w="304" h="37">
                      <a:moveTo>
                        <a:pt x="304" y="0"/>
                      </a:moveTo>
                      <a:lnTo>
                        <a:pt x="49" y="0"/>
                      </a:lnTo>
                      <a:lnTo>
                        <a:pt x="0" y="0"/>
                      </a:lnTo>
                      <a:lnTo>
                        <a:pt x="0" y="37"/>
                      </a:lnTo>
                      <a:lnTo>
                        <a:pt x="304" y="37"/>
                      </a:lnTo>
                      <a:lnTo>
                        <a:pt x="30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301" name="Rectangle 91"/>
                <p:cNvSpPr>
                  <a:spLocks noChangeArrowheads="1"/>
                </p:cNvSpPr>
                <p:nvPr/>
              </p:nvSpPr>
              <p:spPr bwMode="auto">
                <a:xfrm>
                  <a:off x="-163353" y="1912659"/>
                  <a:ext cx="688093" cy="831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302" name="Freeform 96"/>
                <p:cNvSpPr>
                  <a:spLocks/>
                </p:cNvSpPr>
                <p:nvPr/>
              </p:nvSpPr>
              <p:spPr bwMode="auto">
                <a:xfrm>
                  <a:off x="-499840" y="1424946"/>
                  <a:ext cx="223064" cy="86958"/>
                </a:xfrm>
                <a:custGeom>
                  <a:avLst/>
                  <a:gdLst>
                    <a:gd name="T0" fmla="*/ 0 w 127"/>
                    <a:gd name="T1" fmla="*/ 0 h 50"/>
                    <a:gd name="T2" fmla="*/ 64 w 127"/>
                    <a:gd name="T3" fmla="*/ 50 h 50"/>
                    <a:gd name="T4" fmla="*/ 127 w 127"/>
                    <a:gd name="T5" fmla="*/ 0 h 50"/>
                    <a:gd name="T6" fmla="*/ 0 w 127"/>
                    <a:gd name="T7" fmla="*/ 0 h 50"/>
                  </a:gdLst>
                  <a:ahLst/>
                  <a:cxnLst>
                    <a:cxn ang="0">
                      <a:pos x="T0" y="T1"/>
                    </a:cxn>
                    <a:cxn ang="0">
                      <a:pos x="T2" y="T3"/>
                    </a:cxn>
                    <a:cxn ang="0">
                      <a:pos x="T4" y="T5"/>
                    </a:cxn>
                    <a:cxn ang="0">
                      <a:pos x="T6" y="T7"/>
                    </a:cxn>
                  </a:cxnLst>
                  <a:rect l="0" t="0" r="r" b="b"/>
                  <a:pathLst>
                    <a:path w="127" h="50">
                      <a:moveTo>
                        <a:pt x="0" y="0"/>
                      </a:moveTo>
                      <a:cubicBezTo>
                        <a:pt x="7" y="28"/>
                        <a:pt x="33" y="50"/>
                        <a:pt x="64" y="50"/>
                      </a:cubicBezTo>
                      <a:cubicBezTo>
                        <a:pt x="94" y="50"/>
                        <a:pt x="120" y="28"/>
                        <a:pt x="127" y="0"/>
                      </a:cubicBezTo>
                      <a:lnTo>
                        <a:pt x="0" y="0"/>
                      </a:lnTo>
                      <a:close/>
                    </a:path>
                  </a:pathLst>
                </a:custGeom>
                <a:solidFill>
                  <a:srgbClr val="FFC000"/>
                </a:solidFill>
                <a:ln>
                  <a:noFill/>
                </a:ln>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303" name="Freeform 97"/>
                <p:cNvSpPr>
                  <a:spLocks/>
                </p:cNvSpPr>
                <p:nvPr/>
              </p:nvSpPr>
              <p:spPr bwMode="auto">
                <a:xfrm>
                  <a:off x="-454470" y="1213225"/>
                  <a:ext cx="173913" cy="219283"/>
                </a:xfrm>
                <a:custGeom>
                  <a:avLst/>
                  <a:gdLst>
                    <a:gd name="T0" fmla="*/ 99 w 99"/>
                    <a:gd name="T1" fmla="*/ 11 h 124"/>
                    <a:gd name="T2" fmla="*/ 68 w 99"/>
                    <a:gd name="T3" fmla="*/ 0 h 124"/>
                    <a:gd name="T4" fmla="*/ 57 w 99"/>
                    <a:gd name="T5" fmla="*/ 26 h 124"/>
                    <a:gd name="T6" fmla="*/ 0 w 99"/>
                    <a:gd name="T7" fmla="*/ 26 h 124"/>
                    <a:gd name="T8" fmla="*/ 0 w 99"/>
                    <a:gd name="T9" fmla="*/ 124 h 124"/>
                    <a:gd name="T10" fmla="*/ 68 w 99"/>
                    <a:gd name="T11" fmla="*/ 124 h 124"/>
                    <a:gd name="T12" fmla="*/ 68 w 99"/>
                    <a:gd name="T13" fmla="*/ 66 h 124"/>
                    <a:gd name="T14" fmla="*/ 99 w 99"/>
                    <a:gd name="T15" fmla="*/ 11 h 1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9" h="124">
                      <a:moveTo>
                        <a:pt x="99" y="11"/>
                      </a:moveTo>
                      <a:cubicBezTo>
                        <a:pt x="68" y="0"/>
                        <a:pt x="68" y="0"/>
                        <a:pt x="68" y="0"/>
                      </a:cubicBezTo>
                      <a:cubicBezTo>
                        <a:pt x="57" y="26"/>
                        <a:pt x="57" y="26"/>
                        <a:pt x="57" y="26"/>
                      </a:cubicBezTo>
                      <a:cubicBezTo>
                        <a:pt x="0" y="26"/>
                        <a:pt x="0" y="26"/>
                        <a:pt x="0" y="26"/>
                      </a:cubicBezTo>
                      <a:cubicBezTo>
                        <a:pt x="0" y="124"/>
                        <a:pt x="0" y="124"/>
                        <a:pt x="0" y="124"/>
                      </a:cubicBezTo>
                      <a:cubicBezTo>
                        <a:pt x="68" y="124"/>
                        <a:pt x="68" y="124"/>
                        <a:pt x="68" y="124"/>
                      </a:cubicBezTo>
                      <a:cubicBezTo>
                        <a:pt x="68" y="66"/>
                        <a:pt x="68" y="66"/>
                        <a:pt x="68" y="66"/>
                      </a:cubicBezTo>
                      <a:cubicBezTo>
                        <a:pt x="69" y="48"/>
                        <a:pt x="74" y="19"/>
                        <a:pt x="99" y="11"/>
                      </a:cubicBezTo>
                      <a:close/>
                    </a:path>
                  </a:pathLst>
                </a:custGeom>
                <a:solidFill>
                  <a:srgbClr val="FFC000"/>
                </a:solidFill>
                <a:ln>
                  <a:noFill/>
                </a:ln>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304" name="Freeform 98"/>
                <p:cNvSpPr>
                  <a:spLocks/>
                </p:cNvSpPr>
                <p:nvPr/>
              </p:nvSpPr>
              <p:spPr bwMode="auto">
                <a:xfrm>
                  <a:off x="-242750" y="1130049"/>
                  <a:ext cx="26466" cy="30246"/>
                </a:xfrm>
                <a:custGeom>
                  <a:avLst/>
                  <a:gdLst>
                    <a:gd name="T0" fmla="*/ 14 w 15"/>
                    <a:gd name="T1" fmla="*/ 9 h 16"/>
                    <a:gd name="T2" fmla="*/ 6 w 15"/>
                    <a:gd name="T3" fmla="*/ 15 h 16"/>
                    <a:gd name="T4" fmla="*/ 0 w 15"/>
                    <a:gd name="T5" fmla="*/ 7 h 16"/>
                    <a:gd name="T6" fmla="*/ 9 w 15"/>
                    <a:gd name="T7" fmla="*/ 1 h 16"/>
                    <a:gd name="T8" fmla="*/ 14 w 15"/>
                    <a:gd name="T9" fmla="*/ 9 h 16"/>
                  </a:gdLst>
                  <a:ahLst/>
                  <a:cxnLst>
                    <a:cxn ang="0">
                      <a:pos x="T0" y="T1"/>
                    </a:cxn>
                    <a:cxn ang="0">
                      <a:pos x="T2" y="T3"/>
                    </a:cxn>
                    <a:cxn ang="0">
                      <a:pos x="T4" y="T5"/>
                    </a:cxn>
                    <a:cxn ang="0">
                      <a:pos x="T6" y="T7"/>
                    </a:cxn>
                    <a:cxn ang="0">
                      <a:pos x="T8" y="T9"/>
                    </a:cxn>
                  </a:cxnLst>
                  <a:rect l="0" t="0" r="r" b="b"/>
                  <a:pathLst>
                    <a:path w="15" h="16">
                      <a:moveTo>
                        <a:pt x="14" y="9"/>
                      </a:moveTo>
                      <a:cubicBezTo>
                        <a:pt x="14" y="13"/>
                        <a:pt x="10" y="16"/>
                        <a:pt x="6" y="15"/>
                      </a:cubicBezTo>
                      <a:cubicBezTo>
                        <a:pt x="2" y="14"/>
                        <a:pt x="0" y="11"/>
                        <a:pt x="0" y="7"/>
                      </a:cubicBezTo>
                      <a:cubicBezTo>
                        <a:pt x="1" y="3"/>
                        <a:pt x="5" y="0"/>
                        <a:pt x="9" y="1"/>
                      </a:cubicBezTo>
                      <a:cubicBezTo>
                        <a:pt x="12" y="2"/>
                        <a:pt x="15" y="5"/>
                        <a:pt x="14" y="9"/>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305" name="Freeform 99"/>
                <p:cNvSpPr>
                  <a:spLocks/>
                </p:cNvSpPr>
                <p:nvPr/>
              </p:nvSpPr>
              <p:spPr bwMode="auto">
                <a:xfrm>
                  <a:off x="-197380" y="1088460"/>
                  <a:ext cx="75614" cy="147450"/>
                </a:xfrm>
                <a:custGeom>
                  <a:avLst/>
                  <a:gdLst>
                    <a:gd name="T0" fmla="*/ 16 w 20"/>
                    <a:gd name="T1" fmla="*/ 0 h 39"/>
                    <a:gd name="T2" fmla="*/ 20 w 20"/>
                    <a:gd name="T3" fmla="*/ 39 h 39"/>
                    <a:gd name="T4" fmla="*/ 0 w 20"/>
                    <a:gd name="T5" fmla="*/ 35 h 39"/>
                    <a:gd name="T6" fmla="*/ 16 w 20"/>
                    <a:gd name="T7" fmla="*/ 0 h 39"/>
                  </a:gdLst>
                  <a:ahLst/>
                  <a:cxnLst>
                    <a:cxn ang="0">
                      <a:pos x="T0" y="T1"/>
                    </a:cxn>
                    <a:cxn ang="0">
                      <a:pos x="T2" y="T3"/>
                    </a:cxn>
                    <a:cxn ang="0">
                      <a:pos x="T4" y="T5"/>
                    </a:cxn>
                    <a:cxn ang="0">
                      <a:pos x="T6" y="T7"/>
                    </a:cxn>
                  </a:cxnLst>
                  <a:rect l="0" t="0" r="r" b="b"/>
                  <a:pathLst>
                    <a:path w="20" h="39">
                      <a:moveTo>
                        <a:pt x="16" y="0"/>
                      </a:moveTo>
                      <a:lnTo>
                        <a:pt x="20" y="39"/>
                      </a:lnTo>
                      <a:lnTo>
                        <a:pt x="0" y="35"/>
                      </a:lnTo>
                      <a:lnTo>
                        <a:pt x="16" y="0"/>
                      </a:lnTo>
                      <a:close/>
                    </a:path>
                  </a:pathLst>
                </a:custGeom>
                <a:solidFill>
                  <a:srgbClr val="FFC000"/>
                </a:solidFill>
                <a:ln>
                  <a:noFill/>
                </a:ln>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306" name="Freeform 100"/>
                <p:cNvSpPr>
                  <a:spLocks/>
                </p:cNvSpPr>
                <p:nvPr/>
              </p:nvSpPr>
              <p:spPr bwMode="auto">
                <a:xfrm>
                  <a:off x="-469594" y="941013"/>
                  <a:ext cx="351609" cy="434785"/>
                </a:xfrm>
                <a:custGeom>
                  <a:avLst/>
                  <a:gdLst>
                    <a:gd name="T0" fmla="*/ 23 w 199"/>
                    <a:gd name="T1" fmla="*/ 0 h 245"/>
                    <a:gd name="T2" fmla="*/ 1 w 199"/>
                    <a:gd name="T3" fmla="*/ 124 h 245"/>
                    <a:gd name="T4" fmla="*/ 1 w 199"/>
                    <a:gd name="T5" fmla="*/ 125 h 245"/>
                    <a:gd name="T6" fmla="*/ 0 w 199"/>
                    <a:gd name="T7" fmla="*/ 143 h 245"/>
                    <a:gd name="T8" fmla="*/ 32 w 199"/>
                    <a:gd name="T9" fmla="*/ 138 h 245"/>
                    <a:gd name="T10" fmla="*/ 48 w 199"/>
                    <a:gd name="T11" fmla="*/ 190 h 245"/>
                    <a:gd name="T12" fmla="*/ 161 w 199"/>
                    <a:gd name="T13" fmla="*/ 245 h 245"/>
                    <a:gd name="T14" fmla="*/ 170 w 199"/>
                    <a:gd name="T15" fmla="*/ 197 h 245"/>
                    <a:gd name="T16" fmla="*/ 185 w 199"/>
                    <a:gd name="T17" fmla="*/ 109 h 245"/>
                    <a:gd name="T18" fmla="*/ 199 w 199"/>
                    <a:gd name="T19" fmla="*/ 31 h 245"/>
                    <a:gd name="T20" fmla="*/ 23 w 199"/>
                    <a:gd name="T21"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9" h="245">
                      <a:moveTo>
                        <a:pt x="23" y="0"/>
                      </a:moveTo>
                      <a:cubicBezTo>
                        <a:pt x="1" y="124"/>
                        <a:pt x="1" y="124"/>
                        <a:pt x="1" y="124"/>
                      </a:cubicBezTo>
                      <a:cubicBezTo>
                        <a:pt x="1" y="125"/>
                        <a:pt x="1" y="125"/>
                        <a:pt x="1" y="125"/>
                      </a:cubicBezTo>
                      <a:cubicBezTo>
                        <a:pt x="0" y="131"/>
                        <a:pt x="0" y="137"/>
                        <a:pt x="0" y="143"/>
                      </a:cubicBezTo>
                      <a:cubicBezTo>
                        <a:pt x="32" y="138"/>
                        <a:pt x="32" y="138"/>
                        <a:pt x="32" y="138"/>
                      </a:cubicBezTo>
                      <a:cubicBezTo>
                        <a:pt x="35" y="158"/>
                        <a:pt x="41" y="176"/>
                        <a:pt x="48" y="190"/>
                      </a:cubicBezTo>
                      <a:cubicBezTo>
                        <a:pt x="64" y="215"/>
                        <a:pt x="96" y="241"/>
                        <a:pt x="161" y="245"/>
                      </a:cubicBezTo>
                      <a:cubicBezTo>
                        <a:pt x="170" y="197"/>
                        <a:pt x="170" y="197"/>
                        <a:pt x="170" y="197"/>
                      </a:cubicBezTo>
                      <a:cubicBezTo>
                        <a:pt x="185" y="109"/>
                        <a:pt x="185" y="109"/>
                        <a:pt x="185" y="109"/>
                      </a:cubicBezTo>
                      <a:cubicBezTo>
                        <a:pt x="199" y="31"/>
                        <a:pt x="199" y="31"/>
                        <a:pt x="199" y="31"/>
                      </a:cubicBezTo>
                      <a:cubicBezTo>
                        <a:pt x="23" y="0"/>
                        <a:pt x="23" y="0"/>
                        <a:pt x="23" y="0"/>
                      </a:cubicBezTo>
                    </a:path>
                  </a:pathLst>
                </a:custGeom>
                <a:solidFill>
                  <a:srgbClr val="FFC000"/>
                </a:solidFill>
                <a:ln>
                  <a:noFill/>
                </a:ln>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307" name="Freeform 102"/>
                <p:cNvSpPr>
                  <a:spLocks/>
                </p:cNvSpPr>
                <p:nvPr/>
              </p:nvSpPr>
              <p:spPr bwMode="auto">
                <a:xfrm>
                  <a:off x="-722901" y="1247251"/>
                  <a:ext cx="325143" cy="328924"/>
                </a:xfrm>
                <a:custGeom>
                  <a:avLst/>
                  <a:gdLst>
                    <a:gd name="T0" fmla="*/ 169 w 184"/>
                    <a:gd name="T1" fmla="*/ 0 h 184"/>
                    <a:gd name="T2" fmla="*/ 15 w 184"/>
                    <a:gd name="T3" fmla="*/ 184 h 184"/>
                    <a:gd name="T4" fmla="*/ 169 w 184"/>
                    <a:gd name="T5" fmla="*/ 0 h 184"/>
                  </a:gdLst>
                  <a:ahLst/>
                  <a:cxnLst>
                    <a:cxn ang="0">
                      <a:pos x="T0" y="T1"/>
                    </a:cxn>
                    <a:cxn ang="0">
                      <a:pos x="T2" y="T3"/>
                    </a:cxn>
                    <a:cxn ang="0">
                      <a:pos x="T4" y="T5"/>
                    </a:cxn>
                  </a:cxnLst>
                  <a:rect l="0" t="0" r="r" b="b"/>
                  <a:pathLst>
                    <a:path w="184" h="184">
                      <a:moveTo>
                        <a:pt x="169" y="0"/>
                      </a:moveTo>
                      <a:cubicBezTo>
                        <a:pt x="169" y="0"/>
                        <a:pt x="0" y="15"/>
                        <a:pt x="15" y="184"/>
                      </a:cubicBezTo>
                      <a:cubicBezTo>
                        <a:pt x="15" y="184"/>
                        <a:pt x="184" y="169"/>
                        <a:pt x="169" y="0"/>
                      </a:cubicBezTo>
                      <a:close/>
                    </a:path>
                  </a:pathLst>
                </a:custGeom>
                <a:solidFill>
                  <a:srgbClr val="AB0086"/>
                </a:solidFill>
                <a:ln>
                  <a:noFill/>
                </a:ln>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308" name="Rectangle 107"/>
                <p:cNvSpPr>
                  <a:spLocks noChangeArrowheads="1"/>
                </p:cNvSpPr>
                <p:nvPr/>
              </p:nvSpPr>
              <p:spPr bwMode="auto">
                <a:xfrm>
                  <a:off x="-594356" y="2063887"/>
                  <a:ext cx="120984" cy="1398870"/>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309" name="Rectangle 108"/>
                <p:cNvSpPr>
                  <a:spLocks noChangeArrowheads="1"/>
                </p:cNvSpPr>
                <p:nvPr/>
              </p:nvSpPr>
              <p:spPr bwMode="auto">
                <a:xfrm>
                  <a:off x="-594356" y="2063887"/>
                  <a:ext cx="120984" cy="1398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310" name="Freeform 109"/>
                <p:cNvSpPr>
                  <a:spLocks/>
                </p:cNvSpPr>
                <p:nvPr/>
              </p:nvSpPr>
              <p:spPr bwMode="auto">
                <a:xfrm>
                  <a:off x="-533864" y="2135723"/>
                  <a:ext cx="60492" cy="1327037"/>
                </a:xfrm>
                <a:custGeom>
                  <a:avLst/>
                  <a:gdLst>
                    <a:gd name="T0" fmla="*/ 16 w 16"/>
                    <a:gd name="T1" fmla="*/ 0 h 351"/>
                    <a:gd name="T2" fmla="*/ 0 w 16"/>
                    <a:gd name="T3" fmla="*/ 0 h 351"/>
                    <a:gd name="T4" fmla="*/ 0 w 16"/>
                    <a:gd name="T5" fmla="*/ 351 h 351"/>
                    <a:gd name="T6" fmla="*/ 16 w 16"/>
                    <a:gd name="T7" fmla="*/ 351 h 351"/>
                    <a:gd name="T8" fmla="*/ 16 w 16"/>
                    <a:gd name="T9" fmla="*/ 322 h 351"/>
                    <a:gd name="T10" fmla="*/ 16 w 16"/>
                    <a:gd name="T11" fmla="*/ 152 h 351"/>
                    <a:gd name="T12" fmla="*/ 16 w 16"/>
                    <a:gd name="T13" fmla="*/ 130 h 351"/>
                    <a:gd name="T14" fmla="*/ 16 w 16"/>
                    <a:gd name="T15" fmla="*/ 0 h 3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 h="351">
                      <a:moveTo>
                        <a:pt x="16" y="0"/>
                      </a:moveTo>
                      <a:lnTo>
                        <a:pt x="0" y="0"/>
                      </a:lnTo>
                      <a:lnTo>
                        <a:pt x="0" y="351"/>
                      </a:lnTo>
                      <a:lnTo>
                        <a:pt x="16" y="351"/>
                      </a:lnTo>
                      <a:lnTo>
                        <a:pt x="16" y="322"/>
                      </a:lnTo>
                      <a:lnTo>
                        <a:pt x="16" y="152"/>
                      </a:lnTo>
                      <a:lnTo>
                        <a:pt x="16" y="130"/>
                      </a:lnTo>
                      <a:lnTo>
                        <a:pt x="16" y="0"/>
                      </a:lnTo>
                      <a:close/>
                    </a:path>
                  </a:pathLst>
                </a:custGeom>
                <a:solidFill>
                  <a:srgbClr val="00662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311" name="Freeform 110"/>
                <p:cNvSpPr>
                  <a:spLocks/>
                </p:cNvSpPr>
                <p:nvPr/>
              </p:nvSpPr>
              <p:spPr bwMode="auto">
                <a:xfrm>
                  <a:off x="-533864" y="2135723"/>
                  <a:ext cx="60492" cy="1327037"/>
                </a:xfrm>
                <a:custGeom>
                  <a:avLst/>
                  <a:gdLst>
                    <a:gd name="T0" fmla="*/ 16 w 16"/>
                    <a:gd name="T1" fmla="*/ 0 h 351"/>
                    <a:gd name="T2" fmla="*/ 0 w 16"/>
                    <a:gd name="T3" fmla="*/ 0 h 351"/>
                    <a:gd name="T4" fmla="*/ 0 w 16"/>
                    <a:gd name="T5" fmla="*/ 351 h 351"/>
                    <a:gd name="T6" fmla="*/ 16 w 16"/>
                    <a:gd name="T7" fmla="*/ 351 h 351"/>
                    <a:gd name="T8" fmla="*/ 16 w 16"/>
                    <a:gd name="T9" fmla="*/ 322 h 351"/>
                    <a:gd name="T10" fmla="*/ 16 w 16"/>
                    <a:gd name="T11" fmla="*/ 152 h 351"/>
                    <a:gd name="T12" fmla="*/ 16 w 16"/>
                    <a:gd name="T13" fmla="*/ 130 h 351"/>
                    <a:gd name="T14" fmla="*/ 16 w 16"/>
                    <a:gd name="T15" fmla="*/ 0 h 3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 h="351">
                      <a:moveTo>
                        <a:pt x="16" y="0"/>
                      </a:moveTo>
                      <a:lnTo>
                        <a:pt x="0" y="0"/>
                      </a:lnTo>
                      <a:lnTo>
                        <a:pt x="0" y="351"/>
                      </a:lnTo>
                      <a:lnTo>
                        <a:pt x="16" y="351"/>
                      </a:lnTo>
                      <a:lnTo>
                        <a:pt x="16" y="322"/>
                      </a:lnTo>
                      <a:lnTo>
                        <a:pt x="16" y="152"/>
                      </a:lnTo>
                      <a:lnTo>
                        <a:pt x="16" y="130"/>
                      </a:lnTo>
                      <a:lnTo>
                        <a:pt x="1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312" name="Freeform 111"/>
                <p:cNvSpPr>
                  <a:spLocks/>
                </p:cNvSpPr>
                <p:nvPr/>
              </p:nvSpPr>
              <p:spPr bwMode="auto">
                <a:xfrm>
                  <a:off x="-560332" y="831370"/>
                  <a:ext cx="457470" cy="480154"/>
                </a:xfrm>
                <a:custGeom>
                  <a:avLst/>
                  <a:gdLst>
                    <a:gd name="T0" fmla="*/ 250 w 258"/>
                    <a:gd name="T1" fmla="*/ 91 h 271"/>
                    <a:gd name="T2" fmla="*/ 163 w 258"/>
                    <a:gd name="T3" fmla="*/ 15 h 271"/>
                    <a:gd name="T4" fmla="*/ 128 w 258"/>
                    <a:gd name="T5" fmla="*/ 18 h 271"/>
                    <a:gd name="T6" fmla="*/ 98 w 258"/>
                    <a:gd name="T7" fmla="*/ 20 h 271"/>
                    <a:gd name="T8" fmla="*/ 76 w 258"/>
                    <a:gd name="T9" fmla="*/ 55 h 271"/>
                    <a:gd name="T10" fmla="*/ 32 w 258"/>
                    <a:gd name="T11" fmla="*/ 99 h 271"/>
                    <a:gd name="T12" fmla="*/ 94 w 258"/>
                    <a:gd name="T13" fmla="*/ 241 h 271"/>
                    <a:gd name="T14" fmla="*/ 87 w 258"/>
                    <a:gd name="T15" fmla="*/ 193 h 271"/>
                    <a:gd name="T16" fmla="*/ 86 w 258"/>
                    <a:gd name="T17" fmla="*/ 193 h 271"/>
                    <a:gd name="T18" fmla="*/ 115 w 258"/>
                    <a:gd name="T19" fmla="*/ 129 h 271"/>
                    <a:gd name="T20" fmla="*/ 119 w 258"/>
                    <a:gd name="T21" fmla="*/ 126 h 271"/>
                    <a:gd name="T22" fmla="*/ 168 w 258"/>
                    <a:gd name="T23" fmla="*/ 123 h 271"/>
                    <a:gd name="T24" fmla="*/ 249 w 258"/>
                    <a:gd name="T25" fmla="*/ 92 h 271"/>
                    <a:gd name="T26" fmla="*/ 250 w 258"/>
                    <a:gd name="T27" fmla="*/ 92 h 271"/>
                    <a:gd name="T28" fmla="*/ 250 w 258"/>
                    <a:gd name="T29" fmla="*/ 91 h 271"/>
                    <a:gd name="T30" fmla="*/ 250 w 258"/>
                    <a:gd name="T31" fmla="*/ 91 h 271"/>
                    <a:gd name="T32" fmla="*/ 250 w 258"/>
                    <a:gd name="T33" fmla="*/ 91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8" h="271">
                      <a:moveTo>
                        <a:pt x="250" y="91"/>
                      </a:moveTo>
                      <a:cubicBezTo>
                        <a:pt x="258" y="45"/>
                        <a:pt x="204" y="0"/>
                        <a:pt x="163" y="15"/>
                      </a:cubicBezTo>
                      <a:cubicBezTo>
                        <a:pt x="151" y="20"/>
                        <a:pt x="142" y="21"/>
                        <a:pt x="128" y="18"/>
                      </a:cubicBezTo>
                      <a:cubicBezTo>
                        <a:pt x="117" y="16"/>
                        <a:pt x="109" y="16"/>
                        <a:pt x="98" y="20"/>
                      </a:cubicBezTo>
                      <a:cubicBezTo>
                        <a:pt x="88" y="24"/>
                        <a:pt x="78" y="40"/>
                        <a:pt x="76" y="55"/>
                      </a:cubicBezTo>
                      <a:cubicBezTo>
                        <a:pt x="46" y="62"/>
                        <a:pt x="32" y="99"/>
                        <a:pt x="32" y="99"/>
                      </a:cubicBezTo>
                      <a:cubicBezTo>
                        <a:pt x="0" y="271"/>
                        <a:pt x="94" y="241"/>
                        <a:pt x="94" y="241"/>
                      </a:cubicBezTo>
                      <a:cubicBezTo>
                        <a:pt x="90" y="231"/>
                        <a:pt x="87" y="193"/>
                        <a:pt x="87" y="193"/>
                      </a:cubicBezTo>
                      <a:cubicBezTo>
                        <a:pt x="86" y="193"/>
                        <a:pt x="86" y="193"/>
                        <a:pt x="86" y="193"/>
                      </a:cubicBezTo>
                      <a:cubicBezTo>
                        <a:pt x="103" y="172"/>
                        <a:pt x="111" y="145"/>
                        <a:pt x="115" y="129"/>
                      </a:cubicBezTo>
                      <a:cubicBezTo>
                        <a:pt x="116" y="128"/>
                        <a:pt x="118" y="127"/>
                        <a:pt x="119" y="126"/>
                      </a:cubicBezTo>
                      <a:cubicBezTo>
                        <a:pt x="137" y="114"/>
                        <a:pt x="147" y="120"/>
                        <a:pt x="168" y="123"/>
                      </a:cubicBezTo>
                      <a:cubicBezTo>
                        <a:pt x="193" y="126"/>
                        <a:pt x="236" y="117"/>
                        <a:pt x="249" y="92"/>
                      </a:cubicBezTo>
                      <a:cubicBezTo>
                        <a:pt x="250" y="92"/>
                        <a:pt x="250" y="92"/>
                        <a:pt x="250" y="92"/>
                      </a:cubicBezTo>
                      <a:cubicBezTo>
                        <a:pt x="250" y="92"/>
                        <a:pt x="250" y="91"/>
                        <a:pt x="250" y="91"/>
                      </a:cubicBezTo>
                      <a:cubicBezTo>
                        <a:pt x="250" y="91"/>
                        <a:pt x="250" y="91"/>
                        <a:pt x="250" y="91"/>
                      </a:cubicBezTo>
                      <a:cubicBezTo>
                        <a:pt x="250" y="91"/>
                        <a:pt x="250" y="91"/>
                        <a:pt x="250" y="91"/>
                      </a:cubicBezTo>
                    </a:path>
                  </a:pathLst>
                </a:custGeom>
                <a:solidFill>
                  <a:srgbClr val="AB0086"/>
                </a:solidFill>
                <a:ln>
                  <a:noFill/>
                </a:ln>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313" name="Freeform 112"/>
                <p:cNvSpPr>
                  <a:spLocks/>
                </p:cNvSpPr>
                <p:nvPr/>
              </p:nvSpPr>
              <p:spPr bwMode="auto">
                <a:xfrm>
                  <a:off x="-435565" y="1054434"/>
                  <a:ext cx="79397" cy="132326"/>
                </a:xfrm>
                <a:custGeom>
                  <a:avLst/>
                  <a:gdLst>
                    <a:gd name="T0" fmla="*/ 45 w 45"/>
                    <a:gd name="T1" fmla="*/ 4 h 75"/>
                    <a:gd name="T2" fmla="*/ 4 w 45"/>
                    <a:gd name="T3" fmla="*/ 33 h 75"/>
                    <a:gd name="T4" fmla="*/ 33 w 45"/>
                    <a:gd name="T5" fmla="*/ 75 h 75"/>
                    <a:gd name="T6" fmla="*/ 45 w 45"/>
                    <a:gd name="T7" fmla="*/ 4 h 75"/>
                  </a:gdLst>
                  <a:ahLst/>
                  <a:cxnLst>
                    <a:cxn ang="0">
                      <a:pos x="T0" y="T1"/>
                    </a:cxn>
                    <a:cxn ang="0">
                      <a:pos x="T2" y="T3"/>
                    </a:cxn>
                    <a:cxn ang="0">
                      <a:pos x="T4" y="T5"/>
                    </a:cxn>
                    <a:cxn ang="0">
                      <a:pos x="T6" y="T7"/>
                    </a:cxn>
                  </a:cxnLst>
                  <a:rect l="0" t="0" r="r" b="b"/>
                  <a:pathLst>
                    <a:path w="45" h="75">
                      <a:moveTo>
                        <a:pt x="45" y="4"/>
                      </a:moveTo>
                      <a:cubicBezTo>
                        <a:pt x="26" y="0"/>
                        <a:pt x="7" y="14"/>
                        <a:pt x="4" y="33"/>
                      </a:cubicBezTo>
                      <a:cubicBezTo>
                        <a:pt x="0" y="53"/>
                        <a:pt x="13" y="72"/>
                        <a:pt x="33" y="75"/>
                      </a:cubicBezTo>
                      <a:cubicBezTo>
                        <a:pt x="45" y="4"/>
                        <a:pt x="45" y="4"/>
                        <a:pt x="45" y="4"/>
                      </a:cubicBezTo>
                    </a:path>
                  </a:pathLst>
                </a:custGeom>
                <a:solidFill>
                  <a:srgbClr val="FFC000"/>
                </a:solidFill>
                <a:ln>
                  <a:noFill/>
                </a:ln>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314" name="Freeform 113"/>
                <p:cNvSpPr>
                  <a:spLocks/>
                </p:cNvSpPr>
                <p:nvPr/>
              </p:nvSpPr>
              <p:spPr bwMode="auto">
                <a:xfrm>
                  <a:off x="-371295" y="1092241"/>
                  <a:ext cx="7561" cy="64273"/>
                </a:xfrm>
                <a:custGeom>
                  <a:avLst/>
                  <a:gdLst>
                    <a:gd name="T0" fmla="*/ 6 w 6"/>
                    <a:gd name="T1" fmla="*/ 0 h 35"/>
                    <a:gd name="T2" fmla="*/ 0 w 6"/>
                    <a:gd name="T3" fmla="*/ 35 h 35"/>
                    <a:gd name="T4" fmla="*/ 0 w 6"/>
                    <a:gd name="T5" fmla="*/ 35 h 35"/>
                    <a:gd name="T6" fmla="*/ 6 w 6"/>
                    <a:gd name="T7" fmla="*/ 0 h 35"/>
                    <a:gd name="T8" fmla="*/ 6 w 6"/>
                    <a:gd name="T9" fmla="*/ 0 h 35"/>
                  </a:gdLst>
                  <a:ahLst/>
                  <a:cxnLst>
                    <a:cxn ang="0">
                      <a:pos x="T0" y="T1"/>
                    </a:cxn>
                    <a:cxn ang="0">
                      <a:pos x="T2" y="T3"/>
                    </a:cxn>
                    <a:cxn ang="0">
                      <a:pos x="T4" y="T5"/>
                    </a:cxn>
                    <a:cxn ang="0">
                      <a:pos x="T6" y="T7"/>
                    </a:cxn>
                    <a:cxn ang="0">
                      <a:pos x="T8" y="T9"/>
                    </a:cxn>
                  </a:cxnLst>
                  <a:rect l="0" t="0" r="r" b="b"/>
                  <a:pathLst>
                    <a:path w="6" h="35">
                      <a:moveTo>
                        <a:pt x="6" y="0"/>
                      </a:moveTo>
                      <a:cubicBezTo>
                        <a:pt x="0" y="35"/>
                        <a:pt x="0" y="35"/>
                        <a:pt x="0" y="35"/>
                      </a:cubicBezTo>
                      <a:cubicBezTo>
                        <a:pt x="0" y="35"/>
                        <a:pt x="0" y="35"/>
                        <a:pt x="0" y="35"/>
                      </a:cubicBezTo>
                      <a:cubicBezTo>
                        <a:pt x="6" y="0"/>
                        <a:pt x="6" y="0"/>
                        <a:pt x="6" y="0"/>
                      </a:cubicBezTo>
                      <a:cubicBezTo>
                        <a:pt x="6" y="0"/>
                        <a:pt x="6" y="0"/>
                        <a:pt x="6" y="0"/>
                      </a:cubicBezTo>
                    </a:path>
                  </a:pathLst>
                </a:custGeom>
                <a:solidFill>
                  <a:srgbClr val="D9D6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315" name="Rectangle 73"/>
                <p:cNvSpPr>
                  <a:spLocks noChangeArrowheads="1"/>
                </p:cNvSpPr>
                <p:nvPr/>
              </p:nvSpPr>
              <p:spPr bwMode="auto">
                <a:xfrm>
                  <a:off x="1109298" y="2094133"/>
                  <a:ext cx="124765" cy="1364844"/>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316" name="Rectangle 74"/>
                <p:cNvSpPr>
                  <a:spLocks noChangeArrowheads="1"/>
                </p:cNvSpPr>
                <p:nvPr/>
              </p:nvSpPr>
              <p:spPr bwMode="auto">
                <a:xfrm>
                  <a:off x="1109298" y="2094133"/>
                  <a:ext cx="124765" cy="13648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317" name="Freeform 75"/>
                <p:cNvSpPr>
                  <a:spLocks/>
                </p:cNvSpPr>
                <p:nvPr/>
              </p:nvSpPr>
              <p:spPr bwMode="auto">
                <a:xfrm>
                  <a:off x="1173569" y="2135723"/>
                  <a:ext cx="60492" cy="1323255"/>
                </a:xfrm>
                <a:custGeom>
                  <a:avLst/>
                  <a:gdLst>
                    <a:gd name="T0" fmla="*/ 16 w 16"/>
                    <a:gd name="T1" fmla="*/ 0 h 350"/>
                    <a:gd name="T2" fmla="*/ 0 w 16"/>
                    <a:gd name="T3" fmla="*/ 0 h 350"/>
                    <a:gd name="T4" fmla="*/ 0 w 16"/>
                    <a:gd name="T5" fmla="*/ 350 h 350"/>
                    <a:gd name="T6" fmla="*/ 16 w 16"/>
                    <a:gd name="T7" fmla="*/ 350 h 350"/>
                    <a:gd name="T8" fmla="*/ 16 w 16"/>
                    <a:gd name="T9" fmla="*/ 322 h 350"/>
                    <a:gd name="T10" fmla="*/ 16 w 16"/>
                    <a:gd name="T11" fmla="*/ 0 h 350"/>
                  </a:gdLst>
                  <a:ahLst/>
                  <a:cxnLst>
                    <a:cxn ang="0">
                      <a:pos x="T0" y="T1"/>
                    </a:cxn>
                    <a:cxn ang="0">
                      <a:pos x="T2" y="T3"/>
                    </a:cxn>
                    <a:cxn ang="0">
                      <a:pos x="T4" y="T5"/>
                    </a:cxn>
                    <a:cxn ang="0">
                      <a:pos x="T6" y="T7"/>
                    </a:cxn>
                    <a:cxn ang="0">
                      <a:pos x="T8" y="T9"/>
                    </a:cxn>
                    <a:cxn ang="0">
                      <a:pos x="T10" y="T11"/>
                    </a:cxn>
                  </a:cxnLst>
                  <a:rect l="0" t="0" r="r" b="b"/>
                  <a:pathLst>
                    <a:path w="16" h="350">
                      <a:moveTo>
                        <a:pt x="16" y="0"/>
                      </a:moveTo>
                      <a:lnTo>
                        <a:pt x="0" y="0"/>
                      </a:lnTo>
                      <a:lnTo>
                        <a:pt x="0" y="350"/>
                      </a:lnTo>
                      <a:lnTo>
                        <a:pt x="16" y="350"/>
                      </a:lnTo>
                      <a:lnTo>
                        <a:pt x="16" y="322"/>
                      </a:lnTo>
                      <a:lnTo>
                        <a:pt x="16" y="0"/>
                      </a:lnTo>
                      <a:close/>
                    </a:path>
                  </a:pathLst>
                </a:custGeom>
                <a:solidFill>
                  <a:srgbClr val="00662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318" name="Freeform 76"/>
                <p:cNvSpPr>
                  <a:spLocks/>
                </p:cNvSpPr>
                <p:nvPr/>
              </p:nvSpPr>
              <p:spPr bwMode="auto">
                <a:xfrm>
                  <a:off x="1173569" y="2135723"/>
                  <a:ext cx="60492" cy="1323255"/>
                </a:xfrm>
                <a:custGeom>
                  <a:avLst/>
                  <a:gdLst>
                    <a:gd name="T0" fmla="*/ 16 w 16"/>
                    <a:gd name="T1" fmla="*/ 0 h 350"/>
                    <a:gd name="T2" fmla="*/ 0 w 16"/>
                    <a:gd name="T3" fmla="*/ 0 h 350"/>
                    <a:gd name="T4" fmla="*/ 0 w 16"/>
                    <a:gd name="T5" fmla="*/ 350 h 350"/>
                    <a:gd name="T6" fmla="*/ 16 w 16"/>
                    <a:gd name="T7" fmla="*/ 350 h 350"/>
                    <a:gd name="T8" fmla="*/ 16 w 16"/>
                    <a:gd name="T9" fmla="*/ 322 h 350"/>
                    <a:gd name="T10" fmla="*/ 16 w 16"/>
                    <a:gd name="T11" fmla="*/ 0 h 350"/>
                  </a:gdLst>
                  <a:ahLst/>
                  <a:cxnLst>
                    <a:cxn ang="0">
                      <a:pos x="T0" y="T1"/>
                    </a:cxn>
                    <a:cxn ang="0">
                      <a:pos x="T2" y="T3"/>
                    </a:cxn>
                    <a:cxn ang="0">
                      <a:pos x="T4" y="T5"/>
                    </a:cxn>
                    <a:cxn ang="0">
                      <a:pos x="T6" y="T7"/>
                    </a:cxn>
                    <a:cxn ang="0">
                      <a:pos x="T8" y="T9"/>
                    </a:cxn>
                    <a:cxn ang="0">
                      <a:pos x="T10" y="T11"/>
                    </a:cxn>
                  </a:cxnLst>
                  <a:rect l="0" t="0" r="r" b="b"/>
                  <a:pathLst>
                    <a:path w="16" h="350">
                      <a:moveTo>
                        <a:pt x="16" y="0"/>
                      </a:moveTo>
                      <a:lnTo>
                        <a:pt x="0" y="0"/>
                      </a:lnTo>
                      <a:lnTo>
                        <a:pt x="0" y="350"/>
                      </a:lnTo>
                      <a:lnTo>
                        <a:pt x="16" y="350"/>
                      </a:lnTo>
                      <a:lnTo>
                        <a:pt x="16" y="322"/>
                      </a:lnTo>
                      <a:lnTo>
                        <a:pt x="1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grpSp>
              <p:nvGrpSpPr>
                <p:cNvPr id="319" name="Group 318"/>
                <p:cNvGrpSpPr/>
                <p:nvPr/>
              </p:nvGrpSpPr>
              <p:grpSpPr>
                <a:xfrm flipH="1">
                  <a:off x="-28523" y="1441478"/>
                  <a:ext cx="1037714" cy="550595"/>
                  <a:chOff x="-2508250" y="3690938"/>
                  <a:chExt cx="635000" cy="260350"/>
                </a:xfrm>
              </p:grpSpPr>
              <p:sp>
                <p:nvSpPr>
                  <p:cNvPr id="320" name="Freeform 186"/>
                  <p:cNvSpPr>
                    <a:spLocks/>
                  </p:cNvSpPr>
                  <p:nvPr/>
                </p:nvSpPr>
                <p:spPr bwMode="auto">
                  <a:xfrm>
                    <a:off x="-2508250" y="3781425"/>
                    <a:ext cx="200025" cy="169863"/>
                  </a:xfrm>
                  <a:custGeom>
                    <a:avLst/>
                    <a:gdLst>
                      <a:gd name="T0" fmla="*/ 60 w 71"/>
                      <a:gd name="T1" fmla="*/ 46 h 49"/>
                      <a:gd name="T2" fmla="*/ 55 w 71"/>
                      <a:gd name="T3" fmla="*/ 49 h 49"/>
                      <a:gd name="T4" fmla="*/ 3 w 71"/>
                      <a:gd name="T5" fmla="*/ 49 h 49"/>
                      <a:gd name="T6" fmla="*/ 0 w 71"/>
                      <a:gd name="T7" fmla="*/ 46 h 49"/>
                      <a:gd name="T8" fmla="*/ 11 w 71"/>
                      <a:gd name="T9" fmla="*/ 4 h 49"/>
                      <a:gd name="T10" fmla="*/ 16 w 71"/>
                      <a:gd name="T11" fmla="*/ 0 h 49"/>
                      <a:gd name="T12" fmla="*/ 68 w 71"/>
                      <a:gd name="T13" fmla="*/ 0 h 49"/>
                      <a:gd name="T14" fmla="*/ 71 w 71"/>
                      <a:gd name="T15" fmla="*/ 4 h 49"/>
                      <a:gd name="T16" fmla="*/ 60 w 71"/>
                      <a:gd name="T17" fmla="*/ 46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 h="49">
                        <a:moveTo>
                          <a:pt x="60" y="46"/>
                        </a:moveTo>
                        <a:cubicBezTo>
                          <a:pt x="60" y="48"/>
                          <a:pt x="57" y="49"/>
                          <a:pt x="55" y="49"/>
                        </a:cubicBezTo>
                        <a:cubicBezTo>
                          <a:pt x="3" y="49"/>
                          <a:pt x="3" y="49"/>
                          <a:pt x="3" y="49"/>
                        </a:cubicBezTo>
                        <a:cubicBezTo>
                          <a:pt x="1" y="49"/>
                          <a:pt x="0" y="48"/>
                          <a:pt x="0" y="46"/>
                        </a:cubicBezTo>
                        <a:cubicBezTo>
                          <a:pt x="11" y="4"/>
                          <a:pt x="11" y="4"/>
                          <a:pt x="11" y="4"/>
                        </a:cubicBezTo>
                        <a:cubicBezTo>
                          <a:pt x="12" y="1"/>
                          <a:pt x="14" y="0"/>
                          <a:pt x="16" y="0"/>
                        </a:cubicBezTo>
                        <a:cubicBezTo>
                          <a:pt x="68" y="0"/>
                          <a:pt x="68" y="0"/>
                          <a:pt x="68" y="0"/>
                        </a:cubicBezTo>
                        <a:cubicBezTo>
                          <a:pt x="70" y="0"/>
                          <a:pt x="71" y="1"/>
                          <a:pt x="71" y="4"/>
                        </a:cubicBezTo>
                        <a:lnTo>
                          <a:pt x="60" y="4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321" name="Freeform 187"/>
                  <p:cNvSpPr>
                    <a:spLocks/>
                  </p:cNvSpPr>
                  <p:nvPr/>
                </p:nvSpPr>
                <p:spPr bwMode="auto">
                  <a:xfrm>
                    <a:off x="-2503488" y="3690938"/>
                    <a:ext cx="458788" cy="246063"/>
                  </a:xfrm>
                  <a:custGeom>
                    <a:avLst/>
                    <a:gdLst>
                      <a:gd name="T0" fmla="*/ 161 w 162"/>
                      <a:gd name="T1" fmla="*/ 85 h 87"/>
                      <a:gd name="T2" fmla="*/ 160 w 162"/>
                      <a:gd name="T3" fmla="*/ 87 h 87"/>
                      <a:gd name="T4" fmla="*/ 24 w 162"/>
                      <a:gd name="T5" fmla="*/ 87 h 87"/>
                      <a:gd name="T6" fmla="*/ 21 w 162"/>
                      <a:gd name="T7" fmla="*/ 85 h 87"/>
                      <a:gd name="T8" fmla="*/ 0 w 162"/>
                      <a:gd name="T9" fmla="*/ 2 h 87"/>
                      <a:gd name="T10" fmla="*/ 2 w 162"/>
                      <a:gd name="T11" fmla="*/ 0 h 87"/>
                      <a:gd name="T12" fmla="*/ 138 w 162"/>
                      <a:gd name="T13" fmla="*/ 0 h 87"/>
                      <a:gd name="T14" fmla="*/ 140 w 162"/>
                      <a:gd name="T15" fmla="*/ 2 h 87"/>
                      <a:gd name="T16" fmla="*/ 161 w 162"/>
                      <a:gd name="T17" fmla="*/ 85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2" h="87">
                        <a:moveTo>
                          <a:pt x="161" y="85"/>
                        </a:moveTo>
                        <a:cubicBezTo>
                          <a:pt x="162" y="86"/>
                          <a:pt x="161" y="87"/>
                          <a:pt x="160" y="87"/>
                        </a:cubicBezTo>
                        <a:cubicBezTo>
                          <a:pt x="24" y="87"/>
                          <a:pt x="24" y="87"/>
                          <a:pt x="24" y="87"/>
                        </a:cubicBezTo>
                        <a:cubicBezTo>
                          <a:pt x="22" y="87"/>
                          <a:pt x="21" y="86"/>
                          <a:pt x="21" y="85"/>
                        </a:cubicBezTo>
                        <a:cubicBezTo>
                          <a:pt x="0" y="2"/>
                          <a:pt x="0" y="2"/>
                          <a:pt x="0" y="2"/>
                        </a:cubicBezTo>
                        <a:cubicBezTo>
                          <a:pt x="0" y="1"/>
                          <a:pt x="1" y="0"/>
                          <a:pt x="2" y="0"/>
                        </a:cubicBezTo>
                        <a:cubicBezTo>
                          <a:pt x="138" y="0"/>
                          <a:pt x="138" y="0"/>
                          <a:pt x="138" y="0"/>
                        </a:cubicBezTo>
                        <a:cubicBezTo>
                          <a:pt x="139" y="0"/>
                          <a:pt x="140" y="1"/>
                          <a:pt x="140" y="2"/>
                        </a:cubicBezTo>
                        <a:lnTo>
                          <a:pt x="161" y="85"/>
                        </a:lnTo>
                        <a:close/>
                      </a:path>
                    </a:pathLst>
                  </a:custGeom>
                  <a:solidFill>
                    <a:schemeClr val="tx1">
                      <a:lumMod val="75000"/>
                    </a:schemeClr>
                  </a:solidFill>
                  <a:ln w="9525">
                    <a:solidFill>
                      <a:schemeClr val="bg1"/>
                    </a:solidFill>
                    <a:round/>
                    <a:headEnd/>
                    <a:tailEnd/>
                  </a:ln>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322" name="Freeform 188"/>
                  <p:cNvSpPr>
                    <a:spLocks/>
                  </p:cNvSpPr>
                  <p:nvPr/>
                </p:nvSpPr>
                <p:spPr bwMode="auto">
                  <a:xfrm>
                    <a:off x="-2466975" y="3717923"/>
                    <a:ext cx="382588" cy="187325"/>
                  </a:xfrm>
                  <a:custGeom>
                    <a:avLst/>
                    <a:gdLst>
                      <a:gd name="T0" fmla="*/ 135 w 135"/>
                      <a:gd name="T1" fmla="*/ 64 h 66"/>
                      <a:gd name="T2" fmla="*/ 133 w 135"/>
                      <a:gd name="T3" fmla="*/ 66 h 66"/>
                      <a:gd name="T4" fmla="*/ 18 w 135"/>
                      <a:gd name="T5" fmla="*/ 66 h 66"/>
                      <a:gd name="T6" fmla="*/ 16 w 135"/>
                      <a:gd name="T7" fmla="*/ 64 h 66"/>
                      <a:gd name="T8" fmla="*/ 1 w 135"/>
                      <a:gd name="T9" fmla="*/ 2 h 66"/>
                      <a:gd name="T10" fmla="*/ 2 w 135"/>
                      <a:gd name="T11" fmla="*/ 0 h 66"/>
                      <a:gd name="T12" fmla="*/ 117 w 135"/>
                      <a:gd name="T13" fmla="*/ 0 h 66"/>
                      <a:gd name="T14" fmla="*/ 119 w 135"/>
                      <a:gd name="T15" fmla="*/ 2 h 66"/>
                      <a:gd name="T16" fmla="*/ 135 w 135"/>
                      <a:gd name="T17" fmla="*/ 6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66">
                        <a:moveTo>
                          <a:pt x="135" y="64"/>
                        </a:moveTo>
                        <a:cubicBezTo>
                          <a:pt x="135" y="65"/>
                          <a:pt x="134" y="66"/>
                          <a:pt x="133" y="66"/>
                        </a:cubicBezTo>
                        <a:cubicBezTo>
                          <a:pt x="18" y="66"/>
                          <a:pt x="18" y="66"/>
                          <a:pt x="18" y="66"/>
                        </a:cubicBezTo>
                        <a:cubicBezTo>
                          <a:pt x="17" y="66"/>
                          <a:pt x="16" y="65"/>
                          <a:pt x="16" y="64"/>
                        </a:cubicBezTo>
                        <a:cubicBezTo>
                          <a:pt x="1" y="2"/>
                          <a:pt x="1" y="2"/>
                          <a:pt x="1" y="2"/>
                        </a:cubicBezTo>
                        <a:cubicBezTo>
                          <a:pt x="0" y="1"/>
                          <a:pt x="1" y="0"/>
                          <a:pt x="2" y="0"/>
                        </a:cubicBezTo>
                        <a:cubicBezTo>
                          <a:pt x="117" y="0"/>
                          <a:pt x="117" y="0"/>
                          <a:pt x="117" y="0"/>
                        </a:cubicBezTo>
                        <a:cubicBezTo>
                          <a:pt x="118" y="0"/>
                          <a:pt x="119" y="1"/>
                          <a:pt x="119" y="2"/>
                        </a:cubicBezTo>
                        <a:lnTo>
                          <a:pt x="135" y="64"/>
                        </a:lnTo>
                        <a:close/>
                      </a:path>
                    </a:pathLst>
                  </a:custGeom>
                  <a:solidFill>
                    <a:schemeClr val="accent1"/>
                  </a:solidFill>
                  <a:ln w="9525">
                    <a:solidFill>
                      <a:schemeClr val="tx1">
                        <a:lumMod val="50000"/>
                      </a:schemeClr>
                    </a:solidFill>
                    <a:round/>
                    <a:headEnd/>
                    <a:tailEnd/>
                  </a:ln>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323" name="Freeform 189"/>
                  <p:cNvSpPr>
                    <a:spLocks/>
                  </p:cNvSpPr>
                  <p:nvPr/>
                </p:nvSpPr>
                <p:spPr bwMode="auto">
                  <a:xfrm flipV="1">
                    <a:off x="-2428875" y="3760788"/>
                    <a:ext cx="87313" cy="36513"/>
                  </a:xfrm>
                  <a:prstGeom prst="parallelogram">
                    <a:avLst/>
                  </a:prstGeom>
                  <a:solidFill>
                    <a:srgbClr val="00B0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324" name="Freeform 190"/>
                  <p:cNvSpPr>
                    <a:spLocks/>
                  </p:cNvSpPr>
                  <p:nvPr/>
                </p:nvSpPr>
                <p:spPr bwMode="auto">
                  <a:xfrm flipV="1">
                    <a:off x="-2347913" y="3760788"/>
                    <a:ext cx="87313" cy="36513"/>
                  </a:xfrm>
                  <a:prstGeom prst="parallelogram">
                    <a:avLst/>
                  </a:pr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325" name="Freeform 191"/>
                  <p:cNvSpPr>
                    <a:spLocks/>
                  </p:cNvSpPr>
                  <p:nvPr/>
                </p:nvSpPr>
                <p:spPr bwMode="auto">
                  <a:xfrm flipV="1">
                    <a:off x="-2267387" y="3760788"/>
                    <a:ext cx="46474" cy="36513"/>
                  </a:xfrm>
                  <a:prstGeom prst="parallelogram">
                    <a:avLst/>
                  </a:prstGeom>
                  <a:solidFill>
                    <a:srgbClr val="00B0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326" name="Freeform 192"/>
                  <p:cNvSpPr>
                    <a:spLocks/>
                  </p:cNvSpPr>
                  <p:nvPr/>
                </p:nvSpPr>
                <p:spPr bwMode="auto">
                  <a:xfrm flipV="1">
                    <a:off x="-2228000" y="3760788"/>
                    <a:ext cx="46775" cy="36513"/>
                  </a:xfrm>
                  <a:prstGeom prst="parallelogram">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327" name="Freeform 193"/>
                  <p:cNvSpPr>
                    <a:spLocks/>
                  </p:cNvSpPr>
                  <p:nvPr/>
                </p:nvSpPr>
                <p:spPr bwMode="auto">
                  <a:xfrm flipV="1">
                    <a:off x="-2257425" y="3800475"/>
                    <a:ext cx="46038" cy="36513"/>
                  </a:xfrm>
                  <a:prstGeom prst="parallelogram">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328" name="Freeform 197"/>
                  <p:cNvSpPr>
                    <a:spLocks/>
                  </p:cNvSpPr>
                  <p:nvPr/>
                </p:nvSpPr>
                <p:spPr bwMode="auto">
                  <a:xfrm flipV="1">
                    <a:off x="-2337791" y="3800475"/>
                    <a:ext cx="87001" cy="37050"/>
                  </a:xfrm>
                  <a:prstGeom prst="parallelogram">
                    <a:avLst/>
                  </a:prstGeom>
                  <a:solidFill>
                    <a:srgbClr val="F9F7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329" name="Freeform 198"/>
                  <p:cNvSpPr>
                    <a:spLocks/>
                  </p:cNvSpPr>
                  <p:nvPr/>
                </p:nvSpPr>
                <p:spPr bwMode="auto">
                  <a:xfrm flipV="1">
                    <a:off x="-2327870" y="3840163"/>
                    <a:ext cx="87313" cy="39688"/>
                  </a:xfrm>
                  <a:prstGeom prst="parallelogram">
                    <a:avLst/>
                  </a:pr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330" name="Freeform 199"/>
                  <p:cNvSpPr>
                    <a:spLocks/>
                  </p:cNvSpPr>
                  <p:nvPr/>
                </p:nvSpPr>
                <p:spPr bwMode="auto">
                  <a:xfrm flipV="1">
                    <a:off x="-2240657" y="3865563"/>
                    <a:ext cx="80168" cy="14288"/>
                  </a:xfrm>
                  <a:prstGeom prst="parallelogram">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331" name="Freeform 200"/>
                  <p:cNvSpPr>
                    <a:spLocks/>
                  </p:cNvSpPr>
                  <p:nvPr/>
                </p:nvSpPr>
                <p:spPr bwMode="auto">
                  <a:xfrm flipV="1">
                    <a:off x="-2247084" y="3840163"/>
                    <a:ext cx="83007" cy="25400"/>
                  </a:xfrm>
                  <a:prstGeom prst="parallelogram">
                    <a:avLst/>
                  </a:prstGeom>
                  <a:solidFill>
                    <a:srgbClr val="F9F7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332" name="Freeform 201"/>
                  <p:cNvSpPr>
                    <a:spLocks/>
                  </p:cNvSpPr>
                  <p:nvPr/>
                </p:nvSpPr>
                <p:spPr bwMode="auto">
                  <a:xfrm flipV="1">
                    <a:off x="-2217738" y="3800475"/>
                    <a:ext cx="46038" cy="36513"/>
                  </a:xfrm>
                  <a:prstGeom prst="parallelogram">
                    <a:avLst/>
                  </a:prstGeom>
                  <a:solidFill>
                    <a:srgbClr val="00B0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333" name="Freeform 202"/>
                  <p:cNvSpPr>
                    <a:spLocks/>
                  </p:cNvSpPr>
                  <p:nvPr/>
                </p:nvSpPr>
                <p:spPr bwMode="auto">
                  <a:xfrm flipV="1">
                    <a:off x="-2163763" y="3800475"/>
                    <a:ext cx="46461" cy="36513"/>
                  </a:xfrm>
                  <a:prstGeom prst="parallelogram">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334" name="Freeform 203"/>
                  <p:cNvSpPr>
                    <a:spLocks/>
                  </p:cNvSpPr>
                  <p:nvPr/>
                </p:nvSpPr>
                <p:spPr bwMode="auto">
                  <a:xfrm flipV="1">
                    <a:off x="-2153833" y="3840163"/>
                    <a:ext cx="46626" cy="36513"/>
                  </a:xfrm>
                  <a:prstGeom prst="parallelogram">
                    <a:avLst/>
                  </a:prstGeom>
                  <a:solidFill>
                    <a:srgbClr val="DA56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335" name="Freeform 205"/>
                  <p:cNvSpPr>
                    <a:spLocks/>
                  </p:cNvSpPr>
                  <p:nvPr/>
                </p:nvSpPr>
                <p:spPr bwMode="auto">
                  <a:xfrm flipV="1">
                    <a:off x="-2114783" y="3840162"/>
                    <a:ext cx="24045" cy="36514"/>
                  </a:xfrm>
                  <a:prstGeom prst="parallelogram">
                    <a:avLst>
                      <a:gd name="adj" fmla="val 38967"/>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336" name="Freeform 206"/>
                  <p:cNvSpPr>
                    <a:spLocks/>
                  </p:cNvSpPr>
                  <p:nvPr/>
                </p:nvSpPr>
                <p:spPr bwMode="auto">
                  <a:xfrm flipV="1">
                    <a:off x="-2173875" y="3760788"/>
                    <a:ext cx="63294" cy="36513"/>
                  </a:xfrm>
                  <a:prstGeom prst="parallelogram">
                    <a:avLst/>
                  </a:prstGeom>
                  <a:solidFill>
                    <a:srgbClr val="F69A8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337" name="Freeform 207"/>
                  <p:cNvSpPr>
                    <a:spLocks/>
                  </p:cNvSpPr>
                  <p:nvPr/>
                </p:nvSpPr>
                <p:spPr bwMode="auto">
                  <a:xfrm flipV="1">
                    <a:off x="-2377948" y="3800475"/>
                    <a:ext cx="46475" cy="37005"/>
                  </a:xfrm>
                  <a:prstGeom prst="parallelogram">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338" name="Freeform 208"/>
                  <p:cNvSpPr>
                    <a:spLocks/>
                  </p:cNvSpPr>
                  <p:nvPr/>
                </p:nvSpPr>
                <p:spPr bwMode="auto">
                  <a:xfrm>
                    <a:off x="-2432050" y="3732213"/>
                    <a:ext cx="4763" cy="11113"/>
                  </a:xfrm>
                  <a:custGeom>
                    <a:avLst/>
                    <a:gdLst>
                      <a:gd name="T0" fmla="*/ 0 w 2"/>
                      <a:gd name="T1" fmla="*/ 4 h 4"/>
                      <a:gd name="T2" fmla="*/ 0 w 2"/>
                      <a:gd name="T3" fmla="*/ 3 h 4"/>
                      <a:gd name="T4" fmla="*/ 1 w 2"/>
                      <a:gd name="T5" fmla="*/ 4 h 4"/>
                      <a:gd name="T6" fmla="*/ 1 w 2"/>
                      <a:gd name="T7" fmla="*/ 3 h 4"/>
                      <a:gd name="T8" fmla="*/ 2 w 2"/>
                      <a:gd name="T9" fmla="*/ 3 h 4"/>
                      <a:gd name="T10" fmla="*/ 1 w 2"/>
                      <a:gd name="T11" fmla="*/ 3 h 4"/>
                      <a:gd name="T12" fmla="*/ 1 w 2"/>
                      <a:gd name="T13" fmla="*/ 2 h 4"/>
                      <a:gd name="T14" fmla="*/ 0 w 2"/>
                      <a:gd name="T15" fmla="*/ 2 h 4"/>
                      <a:gd name="T16" fmla="*/ 0 w 2"/>
                      <a:gd name="T17" fmla="*/ 1 h 4"/>
                      <a:gd name="T18" fmla="*/ 0 w 2"/>
                      <a:gd name="T19" fmla="*/ 1 h 4"/>
                      <a:gd name="T20" fmla="*/ 0 w 2"/>
                      <a:gd name="T21" fmla="*/ 0 h 4"/>
                      <a:gd name="T22" fmla="*/ 0 w 2"/>
                      <a:gd name="T23" fmla="*/ 0 h 4"/>
                      <a:gd name="T24" fmla="*/ 1 w 2"/>
                      <a:gd name="T25" fmla="*/ 0 h 4"/>
                      <a:gd name="T26" fmla="*/ 1 w 2"/>
                      <a:gd name="T27" fmla="*/ 1 h 4"/>
                      <a:gd name="T28" fmla="*/ 0 w 2"/>
                      <a:gd name="T29" fmla="*/ 1 h 4"/>
                      <a:gd name="T30" fmla="*/ 0 w 2"/>
                      <a:gd name="T31" fmla="*/ 1 h 4"/>
                      <a:gd name="T32" fmla="*/ 0 w 2"/>
                      <a:gd name="T33" fmla="*/ 1 h 4"/>
                      <a:gd name="T34" fmla="*/ 0 w 2"/>
                      <a:gd name="T35" fmla="*/ 1 h 4"/>
                      <a:gd name="T36" fmla="*/ 0 w 2"/>
                      <a:gd name="T37" fmla="*/ 2 h 4"/>
                      <a:gd name="T38" fmla="*/ 1 w 2"/>
                      <a:gd name="T39" fmla="*/ 2 h 4"/>
                      <a:gd name="T40" fmla="*/ 1 w 2"/>
                      <a:gd name="T41" fmla="*/ 2 h 4"/>
                      <a:gd name="T42" fmla="*/ 2 w 2"/>
                      <a:gd name="T43" fmla="*/ 3 h 4"/>
                      <a:gd name="T44" fmla="*/ 2 w 2"/>
                      <a:gd name="T45" fmla="*/ 3 h 4"/>
                      <a:gd name="T46" fmla="*/ 2 w 2"/>
                      <a:gd name="T47" fmla="*/ 4 h 4"/>
                      <a:gd name="T48" fmla="*/ 1 w 2"/>
                      <a:gd name="T49" fmla="*/ 4 h 4"/>
                      <a:gd name="T50" fmla="*/ 1 w 2"/>
                      <a:gd name="T51" fmla="*/ 4 h 4"/>
                      <a:gd name="T52" fmla="*/ 0 w 2"/>
                      <a:gd name="T53"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 h="4">
                        <a:moveTo>
                          <a:pt x="0" y="4"/>
                        </a:moveTo>
                        <a:cubicBezTo>
                          <a:pt x="0" y="3"/>
                          <a:pt x="0" y="3"/>
                          <a:pt x="0" y="3"/>
                        </a:cubicBezTo>
                        <a:cubicBezTo>
                          <a:pt x="0" y="4"/>
                          <a:pt x="1" y="4"/>
                          <a:pt x="1" y="4"/>
                        </a:cubicBezTo>
                        <a:cubicBezTo>
                          <a:pt x="1" y="4"/>
                          <a:pt x="1" y="4"/>
                          <a:pt x="1" y="3"/>
                        </a:cubicBezTo>
                        <a:cubicBezTo>
                          <a:pt x="2" y="3"/>
                          <a:pt x="2" y="3"/>
                          <a:pt x="2" y="3"/>
                        </a:cubicBezTo>
                        <a:cubicBezTo>
                          <a:pt x="2" y="3"/>
                          <a:pt x="1" y="3"/>
                          <a:pt x="1" y="3"/>
                        </a:cubicBezTo>
                        <a:cubicBezTo>
                          <a:pt x="1" y="2"/>
                          <a:pt x="1" y="2"/>
                          <a:pt x="1" y="2"/>
                        </a:cubicBezTo>
                        <a:cubicBezTo>
                          <a:pt x="0" y="2"/>
                          <a:pt x="0" y="2"/>
                          <a:pt x="0" y="2"/>
                        </a:cubicBezTo>
                        <a:cubicBezTo>
                          <a:pt x="0" y="2"/>
                          <a:pt x="0" y="1"/>
                          <a:pt x="0" y="1"/>
                        </a:cubicBezTo>
                        <a:cubicBezTo>
                          <a:pt x="0" y="1"/>
                          <a:pt x="0" y="1"/>
                          <a:pt x="0" y="1"/>
                        </a:cubicBezTo>
                        <a:cubicBezTo>
                          <a:pt x="0" y="1"/>
                          <a:pt x="0" y="0"/>
                          <a:pt x="0" y="0"/>
                        </a:cubicBezTo>
                        <a:cubicBezTo>
                          <a:pt x="0" y="0"/>
                          <a:pt x="0" y="0"/>
                          <a:pt x="0" y="0"/>
                        </a:cubicBezTo>
                        <a:cubicBezTo>
                          <a:pt x="1" y="0"/>
                          <a:pt x="1" y="0"/>
                          <a:pt x="1" y="0"/>
                        </a:cubicBezTo>
                        <a:cubicBezTo>
                          <a:pt x="1" y="1"/>
                          <a:pt x="1" y="1"/>
                          <a:pt x="1" y="1"/>
                        </a:cubicBezTo>
                        <a:cubicBezTo>
                          <a:pt x="1" y="1"/>
                          <a:pt x="1" y="1"/>
                          <a:pt x="0" y="1"/>
                        </a:cubicBezTo>
                        <a:cubicBezTo>
                          <a:pt x="0" y="1"/>
                          <a:pt x="0" y="1"/>
                          <a:pt x="0" y="1"/>
                        </a:cubicBezTo>
                        <a:cubicBezTo>
                          <a:pt x="0" y="1"/>
                          <a:pt x="0" y="1"/>
                          <a:pt x="0" y="1"/>
                        </a:cubicBezTo>
                        <a:cubicBezTo>
                          <a:pt x="0" y="1"/>
                          <a:pt x="0" y="1"/>
                          <a:pt x="0" y="1"/>
                        </a:cubicBezTo>
                        <a:cubicBezTo>
                          <a:pt x="0" y="1"/>
                          <a:pt x="0" y="2"/>
                          <a:pt x="0" y="2"/>
                        </a:cubicBezTo>
                        <a:cubicBezTo>
                          <a:pt x="0" y="2"/>
                          <a:pt x="0" y="2"/>
                          <a:pt x="1" y="2"/>
                        </a:cubicBezTo>
                        <a:cubicBezTo>
                          <a:pt x="1" y="2"/>
                          <a:pt x="1" y="2"/>
                          <a:pt x="1" y="2"/>
                        </a:cubicBezTo>
                        <a:cubicBezTo>
                          <a:pt x="1" y="2"/>
                          <a:pt x="2" y="2"/>
                          <a:pt x="2" y="3"/>
                        </a:cubicBezTo>
                        <a:cubicBezTo>
                          <a:pt x="2" y="3"/>
                          <a:pt x="2" y="3"/>
                          <a:pt x="2" y="3"/>
                        </a:cubicBezTo>
                        <a:cubicBezTo>
                          <a:pt x="2" y="3"/>
                          <a:pt x="2" y="3"/>
                          <a:pt x="2" y="4"/>
                        </a:cubicBezTo>
                        <a:cubicBezTo>
                          <a:pt x="2" y="4"/>
                          <a:pt x="1" y="4"/>
                          <a:pt x="1" y="4"/>
                        </a:cubicBezTo>
                        <a:cubicBezTo>
                          <a:pt x="1" y="4"/>
                          <a:pt x="1" y="4"/>
                          <a:pt x="1" y="4"/>
                        </a:cubicBezTo>
                        <a:cubicBezTo>
                          <a:pt x="0" y="4"/>
                          <a:pt x="0" y="4"/>
                          <a:pt x="0"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339" name="Freeform 209"/>
                  <p:cNvSpPr>
                    <a:spLocks/>
                  </p:cNvSpPr>
                  <p:nvPr/>
                </p:nvSpPr>
                <p:spPr bwMode="auto">
                  <a:xfrm>
                    <a:off x="-2427288" y="3735388"/>
                    <a:ext cx="6350" cy="7938"/>
                  </a:xfrm>
                  <a:custGeom>
                    <a:avLst/>
                    <a:gdLst>
                      <a:gd name="T0" fmla="*/ 2 w 2"/>
                      <a:gd name="T1" fmla="*/ 3 h 3"/>
                      <a:gd name="T2" fmla="*/ 1 w 2"/>
                      <a:gd name="T3" fmla="*/ 3 h 3"/>
                      <a:gd name="T4" fmla="*/ 1 w 2"/>
                      <a:gd name="T5" fmla="*/ 2 h 3"/>
                      <a:gd name="T6" fmla="*/ 0 w 2"/>
                      <a:gd name="T7" fmla="*/ 1 h 3"/>
                      <a:gd name="T8" fmla="*/ 0 w 2"/>
                      <a:gd name="T9" fmla="*/ 1 h 3"/>
                      <a:gd name="T10" fmla="*/ 0 w 2"/>
                      <a:gd name="T11" fmla="*/ 0 h 3"/>
                      <a:gd name="T12" fmla="*/ 0 w 2"/>
                      <a:gd name="T13" fmla="*/ 0 h 3"/>
                      <a:gd name="T14" fmla="*/ 0 w 2"/>
                      <a:gd name="T15" fmla="*/ 0 h 3"/>
                      <a:gd name="T16" fmla="*/ 0 w 2"/>
                      <a:gd name="T17" fmla="*/ 0 h 3"/>
                      <a:gd name="T18" fmla="*/ 0 w 2"/>
                      <a:gd name="T19" fmla="*/ 0 h 3"/>
                      <a:gd name="T20" fmla="*/ 1 w 2"/>
                      <a:gd name="T21" fmla="*/ 0 h 3"/>
                      <a:gd name="T22" fmla="*/ 1 w 2"/>
                      <a:gd name="T23" fmla="*/ 1 h 3"/>
                      <a:gd name="T24" fmla="*/ 0 w 2"/>
                      <a:gd name="T25" fmla="*/ 1 h 3"/>
                      <a:gd name="T26" fmla="*/ 1 w 2"/>
                      <a:gd name="T27" fmla="*/ 2 h 3"/>
                      <a:gd name="T28" fmla="*/ 1 w 2"/>
                      <a:gd name="T29" fmla="*/ 2 h 3"/>
                      <a:gd name="T30" fmla="*/ 1 w 2"/>
                      <a:gd name="T31" fmla="*/ 3 h 3"/>
                      <a:gd name="T32" fmla="*/ 2 w 2"/>
                      <a:gd name="T33" fmla="*/ 2 h 3"/>
                      <a:gd name="T34" fmla="*/ 2 w 2"/>
                      <a:gd name="T35" fmla="*/ 3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 h="3">
                        <a:moveTo>
                          <a:pt x="2" y="3"/>
                        </a:moveTo>
                        <a:cubicBezTo>
                          <a:pt x="1" y="3"/>
                          <a:pt x="1" y="3"/>
                          <a:pt x="1" y="3"/>
                        </a:cubicBezTo>
                        <a:cubicBezTo>
                          <a:pt x="1" y="3"/>
                          <a:pt x="1" y="3"/>
                          <a:pt x="1" y="2"/>
                        </a:cubicBezTo>
                        <a:cubicBezTo>
                          <a:pt x="0" y="1"/>
                          <a:pt x="0" y="1"/>
                          <a:pt x="0" y="1"/>
                        </a:cubicBezTo>
                        <a:cubicBezTo>
                          <a:pt x="0" y="1"/>
                          <a:pt x="0" y="1"/>
                          <a:pt x="0" y="1"/>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1" y="0"/>
                          <a:pt x="1" y="0"/>
                          <a:pt x="1" y="0"/>
                        </a:cubicBezTo>
                        <a:cubicBezTo>
                          <a:pt x="1" y="1"/>
                          <a:pt x="1" y="1"/>
                          <a:pt x="1" y="1"/>
                        </a:cubicBezTo>
                        <a:cubicBezTo>
                          <a:pt x="0" y="1"/>
                          <a:pt x="0" y="1"/>
                          <a:pt x="0" y="1"/>
                        </a:cubicBezTo>
                        <a:cubicBezTo>
                          <a:pt x="1" y="2"/>
                          <a:pt x="1" y="2"/>
                          <a:pt x="1" y="2"/>
                        </a:cubicBezTo>
                        <a:cubicBezTo>
                          <a:pt x="1" y="2"/>
                          <a:pt x="1" y="2"/>
                          <a:pt x="1" y="2"/>
                        </a:cubicBezTo>
                        <a:cubicBezTo>
                          <a:pt x="1" y="3"/>
                          <a:pt x="1" y="3"/>
                          <a:pt x="1" y="3"/>
                        </a:cubicBezTo>
                        <a:cubicBezTo>
                          <a:pt x="1" y="3"/>
                          <a:pt x="1" y="3"/>
                          <a:pt x="2" y="2"/>
                        </a:cubicBezTo>
                        <a:lnTo>
                          <a:pt x="2"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340" name="Freeform 210"/>
                  <p:cNvSpPr>
                    <a:spLocks noEditPoints="1"/>
                  </p:cNvSpPr>
                  <p:nvPr/>
                </p:nvSpPr>
                <p:spPr bwMode="auto">
                  <a:xfrm>
                    <a:off x="-2420938" y="3735388"/>
                    <a:ext cx="4763" cy="7938"/>
                  </a:xfrm>
                  <a:custGeom>
                    <a:avLst/>
                    <a:gdLst>
                      <a:gd name="T0" fmla="*/ 2 w 2"/>
                      <a:gd name="T1" fmla="*/ 3 h 3"/>
                      <a:gd name="T2" fmla="*/ 2 w 2"/>
                      <a:gd name="T3" fmla="*/ 2 h 3"/>
                      <a:gd name="T4" fmla="*/ 2 w 2"/>
                      <a:gd name="T5" fmla="*/ 2 h 3"/>
                      <a:gd name="T6" fmla="*/ 1 w 2"/>
                      <a:gd name="T7" fmla="*/ 3 h 3"/>
                      <a:gd name="T8" fmla="*/ 1 w 2"/>
                      <a:gd name="T9" fmla="*/ 3 h 3"/>
                      <a:gd name="T10" fmla="*/ 0 w 2"/>
                      <a:gd name="T11" fmla="*/ 3 h 3"/>
                      <a:gd name="T12" fmla="*/ 0 w 2"/>
                      <a:gd name="T13" fmla="*/ 2 h 3"/>
                      <a:gd name="T14" fmla="*/ 1 w 2"/>
                      <a:gd name="T15" fmla="*/ 1 h 3"/>
                      <a:gd name="T16" fmla="*/ 1 w 2"/>
                      <a:gd name="T17" fmla="*/ 1 h 3"/>
                      <a:gd name="T18" fmla="*/ 0 w 2"/>
                      <a:gd name="T19" fmla="*/ 0 h 3"/>
                      <a:gd name="T20" fmla="*/ 0 w 2"/>
                      <a:gd name="T21" fmla="*/ 1 h 3"/>
                      <a:gd name="T22" fmla="*/ 0 w 2"/>
                      <a:gd name="T23" fmla="*/ 1 h 3"/>
                      <a:gd name="T24" fmla="*/ 0 w 2"/>
                      <a:gd name="T25" fmla="*/ 0 h 3"/>
                      <a:gd name="T26" fmla="*/ 0 w 2"/>
                      <a:gd name="T27" fmla="*/ 0 h 3"/>
                      <a:gd name="T28" fmla="*/ 1 w 2"/>
                      <a:gd name="T29" fmla="*/ 0 h 3"/>
                      <a:gd name="T30" fmla="*/ 1 w 2"/>
                      <a:gd name="T31" fmla="*/ 1 h 3"/>
                      <a:gd name="T32" fmla="*/ 2 w 2"/>
                      <a:gd name="T33" fmla="*/ 3 h 3"/>
                      <a:gd name="T34" fmla="*/ 0 w 2"/>
                      <a:gd name="T35" fmla="*/ 2 h 3"/>
                      <a:gd name="T36" fmla="*/ 0 w 2"/>
                      <a:gd name="T37" fmla="*/ 2 h 3"/>
                      <a:gd name="T38" fmla="*/ 1 w 2"/>
                      <a:gd name="T39" fmla="*/ 3 h 3"/>
                      <a:gd name="T40" fmla="*/ 1 w 2"/>
                      <a:gd name="T41" fmla="*/ 2 h 3"/>
                      <a:gd name="T42" fmla="*/ 1 w 2"/>
                      <a:gd name="T43" fmla="*/ 2 h 3"/>
                      <a:gd name="T44" fmla="*/ 1 w 2"/>
                      <a:gd name="T45" fmla="*/ 1 h 3"/>
                      <a:gd name="T46" fmla="*/ 1 w 2"/>
                      <a:gd name="T47" fmla="*/ 2 h 3"/>
                      <a:gd name="T48" fmla="*/ 0 w 2"/>
                      <a:gd name="T49" fmla="*/ 2 h 3"/>
                      <a:gd name="T50" fmla="*/ 0 w 2"/>
                      <a:gd name="T51" fmla="*/ 2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 h="3">
                        <a:moveTo>
                          <a:pt x="2" y="3"/>
                        </a:moveTo>
                        <a:cubicBezTo>
                          <a:pt x="2" y="2"/>
                          <a:pt x="2" y="2"/>
                          <a:pt x="2" y="2"/>
                        </a:cubicBezTo>
                        <a:cubicBezTo>
                          <a:pt x="2" y="2"/>
                          <a:pt x="2" y="2"/>
                          <a:pt x="2" y="2"/>
                        </a:cubicBezTo>
                        <a:cubicBezTo>
                          <a:pt x="1" y="2"/>
                          <a:pt x="1" y="3"/>
                          <a:pt x="1" y="3"/>
                        </a:cubicBezTo>
                        <a:cubicBezTo>
                          <a:pt x="1" y="3"/>
                          <a:pt x="1" y="3"/>
                          <a:pt x="1" y="3"/>
                        </a:cubicBezTo>
                        <a:cubicBezTo>
                          <a:pt x="1" y="3"/>
                          <a:pt x="0" y="3"/>
                          <a:pt x="0" y="3"/>
                        </a:cubicBezTo>
                        <a:cubicBezTo>
                          <a:pt x="0" y="2"/>
                          <a:pt x="0" y="2"/>
                          <a:pt x="0" y="2"/>
                        </a:cubicBezTo>
                        <a:cubicBezTo>
                          <a:pt x="0" y="2"/>
                          <a:pt x="0" y="1"/>
                          <a:pt x="1" y="1"/>
                        </a:cubicBezTo>
                        <a:cubicBezTo>
                          <a:pt x="1" y="1"/>
                          <a:pt x="1" y="1"/>
                          <a:pt x="1" y="1"/>
                        </a:cubicBezTo>
                        <a:cubicBezTo>
                          <a:pt x="1" y="1"/>
                          <a:pt x="1" y="0"/>
                          <a:pt x="0" y="0"/>
                        </a:cubicBezTo>
                        <a:cubicBezTo>
                          <a:pt x="0" y="0"/>
                          <a:pt x="0" y="1"/>
                          <a:pt x="0" y="1"/>
                        </a:cubicBezTo>
                        <a:cubicBezTo>
                          <a:pt x="0" y="1"/>
                          <a:pt x="0" y="1"/>
                          <a:pt x="0" y="1"/>
                        </a:cubicBezTo>
                        <a:cubicBezTo>
                          <a:pt x="0" y="0"/>
                          <a:pt x="0" y="0"/>
                          <a:pt x="0" y="0"/>
                        </a:cubicBezTo>
                        <a:cubicBezTo>
                          <a:pt x="0" y="0"/>
                          <a:pt x="0" y="0"/>
                          <a:pt x="0" y="0"/>
                        </a:cubicBezTo>
                        <a:cubicBezTo>
                          <a:pt x="1" y="0"/>
                          <a:pt x="1" y="0"/>
                          <a:pt x="1" y="0"/>
                        </a:cubicBezTo>
                        <a:cubicBezTo>
                          <a:pt x="1" y="1"/>
                          <a:pt x="1" y="1"/>
                          <a:pt x="1" y="1"/>
                        </a:cubicBezTo>
                        <a:cubicBezTo>
                          <a:pt x="2" y="3"/>
                          <a:pt x="2" y="3"/>
                          <a:pt x="2" y="3"/>
                        </a:cubicBezTo>
                        <a:close/>
                        <a:moveTo>
                          <a:pt x="0" y="2"/>
                        </a:moveTo>
                        <a:cubicBezTo>
                          <a:pt x="0" y="2"/>
                          <a:pt x="0" y="2"/>
                          <a:pt x="0" y="2"/>
                        </a:cubicBezTo>
                        <a:cubicBezTo>
                          <a:pt x="1" y="3"/>
                          <a:pt x="1" y="3"/>
                          <a:pt x="1" y="3"/>
                        </a:cubicBezTo>
                        <a:cubicBezTo>
                          <a:pt x="1" y="3"/>
                          <a:pt x="1" y="3"/>
                          <a:pt x="1" y="2"/>
                        </a:cubicBezTo>
                        <a:cubicBezTo>
                          <a:pt x="1" y="2"/>
                          <a:pt x="1" y="2"/>
                          <a:pt x="1" y="2"/>
                        </a:cubicBezTo>
                        <a:cubicBezTo>
                          <a:pt x="1" y="1"/>
                          <a:pt x="1" y="1"/>
                          <a:pt x="1" y="1"/>
                        </a:cubicBezTo>
                        <a:cubicBezTo>
                          <a:pt x="1" y="2"/>
                          <a:pt x="1" y="2"/>
                          <a:pt x="1" y="2"/>
                        </a:cubicBezTo>
                        <a:cubicBezTo>
                          <a:pt x="0" y="2"/>
                          <a:pt x="0" y="2"/>
                          <a:pt x="0" y="2"/>
                        </a:cubicBezTo>
                        <a:cubicBezTo>
                          <a:pt x="0" y="2"/>
                          <a:pt x="0" y="2"/>
                          <a:pt x="0"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341" name="Freeform 211"/>
                  <p:cNvSpPr>
                    <a:spLocks/>
                  </p:cNvSpPr>
                  <p:nvPr/>
                </p:nvSpPr>
                <p:spPr bwMode="auto">
                  <a:xfrm>
                    <a:off x="-2416175" y="3735388"/>
                    <a:ext cx="3175" cy="7938"/>
                  </a:xfrm>
                  <a:custGeom>
                    <a:avLst/>
                    <a:gdLst>
                      <a:gd name="T0" fmla="*/ 1 w 1"/>
                      <a:gd name="T1" fmla="*/ 1 h 3"/>
                      <a:gd name="T2" fmla="*/ 1 w 1"/>
                      <a:gd name="T3" fmla="*/ 0 h 3"/>
                      <a:gd name="T4" fmla="*/ 1 w 1"/>
                      <a:gd name="T5" fmla="*/ 1 h 3"/>
                      <a:gd name="T6" fmla="*/ 1 w 1"/>
                      <a:gd name="T7" fmla="*/ 1 h 3"/>
                      <a:gd name="T8" fmla="*/ 1 w 1"/>
                      <a:gd name="T9" fmla="*/ 2 h 3"/>
                      <a:gd name="T10" fmla="*/ 1 w 1"/>
                      <a:gd name="T11" fmla="*/ 3 h 3"/>
                      <a:gd name="T12" fmla="*/ 1 w 1"/>
                      <a:gd name="T13" fmla="*/ 3 h 3"/>
                      <a:gd name="T14" fmla="*/ 0 w 1"/>
                      <a:gd name="T15" fmla="*/ 0 h 3"/>
                      <a:gd name="T16" fmla="*/ 0 w 1"/>
                      <a:gd name="T17" fmla="*/ 0 h 3"/>
                      <a:gd name="T18" fmla="*/ 0 w 1"/>
                      <a:gd name="T19" fmla="*/ 1 h 3"/>
                      <a:gd name="T20" fmla="*/ 0 w 1"/>
                      <a:gd name="T21" fmla="*/ 1 h 3"/>
                      <a:gd name="T22" fmla="*/ 1 w 1"/>
                      <a:gd name="T23" fmla="*/ 0 h 3"/>
                      <a:gd name="T24" fmla="*/ 1 w 1"/>
                      <a:gd name="T25" fmla="*/ 0 h 3"/>
                      <a:gd name="T26" fmla="*/ 1 w 1"/>
                      <a:gd name="T27" fmla="*/ 0 h 3"/>
                      <a:gd name="T28" fmla="*/ 1 w 1"/>
                      <a:gd name="T29" fmla="*/ 1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 h="3">
                        <a:moveTo>
                          <a:pt x="1" y="1"/>
                        </a:moveTo>
                        <a:cubicBezTo>
                          <a:pt x="1" y="1"/>
                          <a:pt x="1" y="0"/>
                          <a:pt x="1" y="0"/>
                        </a:cubicBezTo>
                        <a:cubicBezTo>
                          <a:pt x="1" y="0"/>
                          <a:pt x="1" y="1"/>
                          <a:pt x="1" y="1"/>
                        </a:cubicBezTo>
                        <a:cubicBezTo>
                          <a:pt x="1" y="1"/>
                          <a:pt x="1" y="1"/>
                          <a:pt x="1" y="1"/>
                        </a:cubicBezTo>
                        <a:cubicBezTo>
                          <a:pt x="1" y="1"/>
                          <a:pt x="1" y="1"/>
                          <a:pt x="1" y="2"/>
                        </a:cubicBezTo>
                        <a:cubicBezTo>
                          <a:pt x="1" y="3"/>
                          <a:pt x="1" y="3"/>
                          <a:pt x="1" y="3"/>
                        </a:cubicBezTo>
                        <a:cubicBezTo>
                          <a:pt x="1" y="3"/>
                          <a:pt x="1" y="3"/>
                          <a:pt x="1" y="3"/>
                        </a:cubicBezTo>
                        <a:cubicBezTo>
                          <a:pt x="0" y="0"/>
                          <a:pt x="0" y="0"/>
                          <a:pt x="0" y="0"/>
                        </a:cubicBezTo>
                        <a:cubicBezTo>
                          <a:pt x="0" y="0"/>
                          <a:pt x="0" y="0"/>
                          <a:pt x="0" y="0"/>
                        </a:cubicBezTo>
                        <a:cubicBezTo>
                          <a:pt x="0" y="1"/>
                          <a:pt x="0" y="1"/>
                          <a:pt x="0" y="1"/>
                        </a:cubicBezTo>
                        <a:cubicBezTo>
                          <a:pt x="0" y="1"/>
                          <a:pt x="0" y="1"/>
                          <a:pt x="0" y="1"/>
                        </a:cubicBezTo>
                        <a:cubicBezTo>
                          <a:pt x="0" y="1"/>
                          <a:pt x="0" y="1"/>
                          <a:pt x="1" y="0"/>
                        </a:cubicBezTo>
                        <a:cubicBezTo>
                          <a:pt x="1" y="0"/>
                          <a:pt x="1" y="0"/>
                          <a:pt x="1" y="0"/>
                        </a:cubicBezTo>
                        <a:cubicBezTo>
                          <a:pt x="1" y="0"/>
                          <a:pt x="1" y="0"/>
                          <a:pt x="1" y="0"/>
                        </a:cubicBezTo>
                        <a:lnTo>
                          <a:pt x="1"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342" name="Freeform 212"/>
                  <p:cNvSpPr>
                    <a:spLocks/>
                  </p:cNvSpPr>
                  <p:nvPr/>
                </p:nvSpPr>
                <p:spPr bwMode="auto">
                  <a:xfrm>
                    <a:off x="-2409825" y="3735388"/>
                    <a:ext cx="3175" cy="7938"/>
                  </a:xfrm>
                  <a:custGeom>
                    <a:avLst/>
                    <a:gdLst>
                      <a:gd name="T0" fmla="*/ 1 w 1"/>
                      <a:gd name="T1" fmla="*/ 3 h 3"/>
                      <a:gd name="T2" fmla="*/ 1 w 1"/>
                      <a:gd name="T3" fmla="*/ 3 h 3"/>
                      <a:gd name="T4" fmla="*/ 0 w 1"/>
                      <a:gd name="T5" fmla="*/ 2 h 3"/>
                      <a:gd name="T6" fmla="*/ 0 w 1"/>
                      <a:gd name="T7" fmla="*/ 1 h 3"/>
                      <a:gd name="T8" fmla="*/ 0 w 1"/>
                      <a:gd name="T9" fmla="*/ 1 h 3"/>
                      <a:gd name="T10" fmla="*/ 0 w 1"/>
                      <a:gd name="T11" fmla="*/ 0 h 3"/>
                      <a:gd name="T12" fmla="*/ 0 w 1"/>
                      <a:gd name="T13" fmla="*/ 0 h 3"/>
                      <a:gd name="T14" fmla="*/ 0 w 1"/>
                      <a:gd name="T15" fmla="*/ 0 h 3"/>
                      <a:gd name="T16" fmla="*/ 0 w 1"/>
                      <a:gd name="T17" fmla="*/ 0 h 3"/>
                      <a:gd name="T18" fmla="*/ 0 w 1"/>
                      <a:gd name="T19" fmla="*/ 0 h 3"/>
                      <a:gd name="T20" fmla="*/ 1 w 1"/>
                      <a:gd name="T21" fmla="*/ 0 h 3"/>
                      <a:gd name="T22" fmla="*/ 1 w 1"/>
                      <a:gd name="T23" fmla="*/ 1 h 3"/>
                      <a:gd name="T24" fmla="*/ 0 w 1"/>
                      <a:gd name="T25" fmla="*/ 1 h 3"/>
                      <a:gd name="T26" fmla="*/ 1 w 1"/>
                      <a:gd name="T27" fmla="*/ 2 h 3"/>
                      <a:gd name="T28" fmla="*/ 1 w 1"/>
                      <a:gd name="T29" fmla="*/ 2 h 3"/>
                      <a:gd name="T30" fmla="*/ 1 w 1"/>
                      <a:gd name="T31" fmla="*/ 3 h 3"/>
                      <a:gd name="T32" fmla="*/ 1 w 1"/>
                      <a:gd name="T33" fmla="*/ 2 h 3"/>
                      <a:gd name="T34" fmla="*/ 1 w 1"/>
                      <a:gd name="T35" fmla="*/ 3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 h="3">
                        <a:moveTo>
                          <a:pt x="1" y="3"/>
                        </a:moveTo>
                        <a:cubicBezTo>
                          <a:pt x="1" y="3"/>
                          <a:pt x="1" y="3"/>
                          <a:pt x="1" y="3"/>
                        </a:cubicBezTo>
                        <a:cubicBezTo>
                          <a:pt x="1" y="3"/>
                          <a:pt x="1" y="3"/>
                          <a:pt x="0" y="2"/>
                        </a:cubicBezTo>
                        <a:cubicBezTo>
                          <a:pt x="0" y="1"/>
                          <a:pt x="0" y="1"/>
                          <a:pt x="0" y="1"/>
                        </a:cubicBezTo>
                        <a:cubicBezTo>
                          <a:pt x="0" y="1"/>
                          <a:pt x="0" y="1"/>
                          <a:pt x="0" y="1"/>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1" y="0"/>
                          <a:pt x="1" y="0"/>
                          <a:pt x="1" y="0"/>
                        </a:cubicBezTo>
                        <a:cubicBezTo>
                          <a:pt x="1" y="1"/>
                          <a:pt x="1" y="1"/>
                          <a:pt x="1" y="1"/>
                        </a:cubicBezTo>
                        <a:cubicBezTo>
                          <a:pt x="0" y="1"/>
                          <a:pt x="0" y="1"/>
                          <a:pt x="0" y="1"/>
                        </a:cubicBezTo>
                        <a:cubicBezTo>
                          <a:pt x="1" y="2"/>
                          <a:pt x="1" y="2"/>
                          <a:pt x="1" y="2"/>
                        </a:cubicBezTo>
                        <a:cubicBezTo>
                          <a:pt x="1" y="2"/>
                          <a:pt x="1" y="2"/>
                          <a:pt x="1" y="2"/>
                        </a:cubicBezTo>
                        <a:cubicBezTo>
                          <a:pt x="1" y="3"/>
                          <a:pt x="1" y="3"/>
                          <a:pt x="1" y="3"/>
                        </a:cubicBezTo>
                        <a:cubicBezTo>
                          <a:pt x="1" y="3"/>
                          <a:pt x="1" y="3"/>
                          <a:pt x="1" y="2"/>
                        </a:cubicBezTo>
                        <a:lnTo>
                          <a:pt x="1"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343" name="Freeform 213"/>
                  <p:cNvSpPr>
                    <a:spLocks/>
                  </p:cNvSpPr>
                  <p:nvPr/>
                </p:nvSpPr>
                <p:spPr bwMode="auto">
                  <a:xfrm>
                    <a:off x="-2409825" y="3937000"/>
                    <a:ext cx="536575" cy="14288"/>
                  </a:xfrm>
                  <a:custGeom>
                    <a:avLst/>
                    <a:gdLst>
                      <a:gd name="T0" fmla="*/ 190 w 190"/>
                      <a:gd name="T1" fmla="*/ 3 h 5"/>
                      <a:gd name="T2" fmla="*/ 187 w 190"/>
                      <a:gd name="T3" fmla="*/ 5 h 5"/>
                      <a:gd name="T4" fmla="*/ 2 w 190"/>
                      <a:gd name="T5" fmla="*/ 5 h 5"/>
                      <a:gd name="T6" fmla="*/ 0 w 190"/>
                      <a:gd name="T7" fmla="*/ 3 h 5"/>
                      <a:gd name="T8" fmla="*/ 0 w 190"/>
                      <a:gd name="T9" fmla="*/ 3 h 5"/>
                      <a:gd name="T10" fmla="*/ 2 w 190"/>
                      <a:gd name="T11" fmla="*/ 0 h 5"/>
                      <a:gd name="T12" fmla="*/ 187 w 190"/>
                      <a:gd name="T13" fmla="*/ 0 h 5"/>
                      <a:gd name="T14" fmla="*/ 190 w 190"/>
                      <a:gd name="T15" fmla="*/ 3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0" h="5">
                        <a:moveTo>
                          <a:pt x="190" y="3"/>
                        </a:moveTo>
                        <a:cubicBezTo>
                          <a:pt x="190" y="4"/>
                          <a:pt x="189" y="5"/>
                          <a:pt x="187" y="5"/>
                        </a:cubicBezTo>
                        <a:cubicBezTo>
                          <a:pt x="2" y="5"/>
                          <a:pt x="2" y="5"/>
                          <a:pt x="2" y="5"/>
                        </a:cubicBezTo>
                        <a:cubicBezTo>
                          <a:pt x="1" y="5"/>
                          <a:pt x="0" y="4"/>
                          <a:pt x="0" y="3"/>
                        </a:cubicBezTo>
                        <a:cubicBezTo>
                          <a:pt x="0" y="3"/>
                          <a:pt x="0" y="3"/>
                          <a:pt x="0" y="3"/>
                        </a:cubicBezTo>
                        <a:cubicBezTo>
                          <a:pt x="0" y="1"/>
                          <a:pt x="1" y="0"/>
                          <a:pt x="2" y="0"/>
                        </a:cubicBezTo>
                        <a:cubicBezTo>
                          <a:pt x="187" y="0"/>
                          <a:pt x="187" y="0"/>
                          <a:pt x="187" y="0"/>
                        </a:cubicBezTo>
                        <a:cubicBezTo>
                          <a:pt x="189" y="0"/>
                          <a:pt x="190" y="1"/>
                          <a:pt x="190" y="3"/>
                        </a:cubicBezTo>
                        <a:close/>
                      </a:path>
                    </a:pathLst>
                  </a:custGeom>
                  <a:solidFill>
                    <a:srgbClr val="6DC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344" name="Freeform 214"/>
                  <p:cNvSpPr>
                    <a:spLocks/>
                  </p:cNvSpPr>
                  <p:nvPr/>
                </p:nvSpPr>
                <p:spPr bwMode="auto">
                  <a:xfrm>
                    <a:off x="-2441575" y="3937000"/>
                    <a:ext cx="209550" cy="14288"/>
                  </a:xfrm>
                  <a:custGeom>
                    <a:avLst/>
                    <a:gdLst>
                      <a:gd name="T0" fmla="*/ 72 w 74"/>
                      <a:gd name="T1" fmla="*/ 0 h 5"/>
                      <a:gd name="T2" fmla="*/ 14 w 74"/>
                      <a:gd name="T3" fmla="*/ 0 h 5"/>
                      <a:gd name="T4" fmla="*/ 11 w 74"/>
                      <a:gd name="T5" fmla="*/ 2 h 5"/>
                      <a:gd name="T6" fmla="*/ 9 w 74"/>
                      <a:gd name="T7" fmla="*/ 2 h 5"/>
                      <a:gd name="T8" fmla="*/ 6 w 74"/>
                      <a:gd name="T9" fmla="*/ 0 h 5"/>
                      <a:gd name="T10" fmla="*/ 3 w 74"/>
                      <a:gd name="T11" fmla="*/ 0 h 5"/>
                      <a:gd name="T12" fmla="*/ 0 w 74"/>
                      <a:gd name="T13" fmla="*/ 3 h 5"/>
                      <a:gd name="T14" fmla="*/ 3 w 74"/>
                      <a:gd name="T15" fmla="*/ 5 h 5"/>
                      <a:gd name="T16" fmla="*/ 6 w 74"/>
                      <a:gd name="T17" fmla="*/ 5 h 5"/>
                      <a:gd name="T18" fmla="*/ 9 w 74"/>
                      <a:gd name="T19" fmla="*/ 4 h 5"/>
                      <a:gd name="T20" fmla="*/ 11 w 74"/>
                      <a:gd name="T21" fmla="*/ 4 h 5"/>
                      <a:gd name="T22" fmla="*/ 14 w 74"/>
                      <a:gd name="T23" fmla="*/ 5 h 5"/>
                      <a:gd name="T24" fmla="*/ 72 w 74"/>
                      <a:gd name="T25" fmla="*/ 5 h 5"/>
                      <a:gd name="T26" fmla="*/ 74 w 74"/>
                      <a:gd name="T27" fmla="*/ 3 h 5"/>
                      <a:gd name="T28" fmla="*/ 72 w 74"/>
                      <a:gd name="T29"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4" h="5">
                        <a:moveTo>
                          <a:pt x="72" y="0"/>
                        </a:moveTo>
                        <a:cubicBezTo>
                          <a:pt x="14" y="0"/>
                          <a:pt x="14" y="0"/>
                          <a:pt x="14" y="0"/>
                        </a:cubicBezTo>
                        <a:cubicBezTo>
                          <a:pt x="12" y="0"/>
                          <a:pt x="11" y="1"/>
                          <a:pt x="11" y="2"/>
                        </a:cubicBezTo>
                        <a:cubicBezTo>
                          <a:pt x="9" y="2"/>
                          <a:pt x="9" y="2"/>
                          <a:pt x="9" y="2"/>
                        </a:cubicBezTo>
                        <a:cubicBezTo>
                          <a:pt x="9" y="1"/>
                          <a:pt x="8" y="0"/>
                          <a:pt x="6" y="0"/>
                        </a:cubicBezTo>
                        <a:cubicBezTo>
                          <a:pt x="3" y="0"/>
                          <a:pt x="3" y="0"/>
                          <a:pt x="3" y="0"/>
                        </a:cubicBezTo>
                        <a:cubicBezTo>
                          <a:pt x="1" y="0"/>
                          <a:pt x="0" y="1"/>
                          <a:pt x="0" y="3"/>
                        </a:cubicBezTo>
                        <a:cubicBezTo>
                          <a:pt x="0" y="4"/>
                          <a:pt x="1" y="5"/>
                          <a:pt x="3" y="5"/>
                        </a:cubicBezTo>
                        <a:cubicBezTo>
                          <a:pt x="6" y="5"/>
                          <a:pt x="6" y="5"/>
                          <a:pt x="6" y="5"/>
                        </a:cubicBezTo>
                        <a:cubicBezTo>
                          <a:pt x="8" y="5"/>
                          <a:pt x="9" y="5"/>
                          <a:pt x="9" y="4"/>
                        </a:cubicBezTo>
                        <a:cubicBezTo>
                          <a:pt x="11" y="4"/>
                          <a:pt x="11" y="4"/>
                          <a:pt x="11" y="4"/>
                        </a:cubicBezTo>
                        <a:cubicBezTo>
                          <a:pt x="11" y="5"/>
                          <a:pt x="12" y="5"/>
                          <a:pt x="14" y="5"/>
                        </a:cubicBezTo>
                        <a:cubicBezTo>
                          <a:pt x="72" y="5"/>
                          <a:pt x="72" y="5"/>
                          <a:pt x="72" y="5"/>
                        </a:cubicBezTo>
                        <a:cubicBezTo>
                          <a:pt x="73" y="5"/>
                          <a:pt x="74" y="4"/>
                          <a:pt x="74" y="3"/>
                        </a:cubicBezTo>
                        <a:cubicBezTo>
                          <a:pt x="74" y="1"/>
                          <a:pt x="73" y="0"/>
                          <a:pt x="72" y="0"/>
                        </a:cubicBezTo>
                        <a:close/>
                      </a:path>
                    </a:pathLst>
                  </a:custGeom>
                  <a:solidFill>
                    <a:srgbClr val="199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345" name="Freeform 205"/>
                  <p:cNvSpPr>
                    <a:spLocks/>
                  </p:cNvSpPr>
                  <p:nvPr/>
                </p:nvSpPr>
                <p:spPr bwMode="auto">
                  <a:xfrm flipV="1">
                    <a:off x="-2124823" y="3800305"/>
                    <a:ext cx="24045" cy="36683"/>
                  </a:xfrm>
                  <a:prstGeom prst="parallelogram">
                    <a:avLst>
                      <a:gd name="adj" fmla="val 38967"/>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346" name="Freeform 207"/>
                  <p:cNvSpPr>
                    <a:spLocks/>
                  </p:cNvSpPr>
                  <p:nvPr/>
                </p:nvSpPr>
                <p:spPr bwMode="auto">
                  <a:xfrm flipV="1">
                    <a:off x="-2418857" y="3800475"/>
                    <a:ext cx="47576" cy="37005"/>
                  </a:xfrm>
                  <a:prstGeom prst="parallelogram">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347" name="Freeform 207"/>
                  <p:cNvSpPr>
                    <a:spLocks/>
                  </p:cNvSpPr>
                  <p:nvPr/>
                </p:nvSpPr>
                <p:spPr bwMode="auto">
                  <a:xfrm flipV="1">
                    <a:off x="-2368183" y="3840219"/>
                    <a:ext cx="47458" cy="39632"/>
                  </a:xfrm>
                  <a:prstGeom prst="parallelogram">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348" name="Freeform 207"/>
                  <p:cNvSpPr>
                    <a:spLocks/>
                  </p:cNvSpPr>
                  <p:nvPr/>
                </p:nvSpPr>
                <p:spPr bwMode="auto">
                  <a:xfrm flipV="1">
                    <a:off x="-2409092" y="3840219"/>
                    <a:ext cx="48739" cy="39632"/>
                  </a:xfrm>
                  <a:prstGeom prst="parallelogram">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grpSp>
          </p:grpSp>
          <p:grpSp>
            <p:nvGrpSpPr>
              <p:cNvPr id="226" name="Group 225"/>
              <p:cNvGrpSpPr/>
              <p:nvPr/>
            </p:nvGrpSpPr>
            <p:grpSpPr>
              <a:xfrm>
                <a:off x="11420001" y="5465752"/>
                <a:ext cx="754049" cy="577116"/>
                <a:chOff x="3791434" y="6011188"/>
                <a:chExt cx="2228850" cy="1705864"/>
              </a:xfrm>
            </p:grpSpPr>
            <p:sp>
              <p:nvSpPr>
                <p:cNvPr id="228" name="Freeform 83"/>
                <p:cNvSpPr>
                  <a:spLocks/>
                </p:cNvSpPr>
                <p:nvPr/>
              </p:nvSpPr>
              <p:spPr bwMode="auto">
                <a:xfrm flipH="1">
                  <a:off x="3791434" y="6011188"/>
                  <a:ext cx="1835149" cy="1208086"/>
                </a:xfrm>
                <a:custGeom>
                  <a:avLst/>
                  <a:gdLst>
                    <a:gd name="T0" fmla="*/ 208 w 247"/>
                    <a:gd name="T1" fmla="*/ 72 h 163"/>
                    <a:gd name="T2" fmla="*/ 208 w 247"/>
                    <a:gd name="T3" fmla="*/ 69 h 163"/>
                    <a:gd name="T4" fmla="*/ 140 w 247"/>
                    <a:gd name="T5" fmla="*/ 0 h 163"/>
                    <a:gd name="T6" fmla="*/ 83 w 247"/>
                    <a:gd name="T7" fmla="*/ 31 h 163"/>
                    <a:gd name="T8" fmla="*/ 64 w 247"/>
                    <a:gd name="T9" fmla="*/ 26 h 163"/>
                    <a:gd name="T10" fmla="*/ 42 w 247"/>
                    <a:gd name="T11" fmla="*/ 32 h 163"/>
                    <a:gd name="T12" fmla="*/ 24 w 247"/>
                    <a:gd name="T13" fmla="*/ 64 h 163"/>
                    <a:gd name="T14" fmla="*/ 0 w 247"/>
                    <a:gd name="T15" fmla="*/ 109 h 163"/>
                    <a:gd name="T16" fmla="*/ 48 w 247"/>
                    <a:gd name="T17" fmla="*/ 163 h 163"/>
                    <a:gd name="T18" fmla="*/ 54 w 247"/>
                    <a:gd name="T19" fmla="*/ 163 h 163"/>
                    <a:gd name="T20" fmla="*/ 59 w 247"/>
                    <a:gd name="T21" fmla="*/ 163 h 163"/>
                    <a:gd name="T22" fmla="*/ 170 w 247"/>
                    <a:gd name="T23" fmla="*/ 163 h 163"/>
                    <a:gd name="T24" fmla="*/ 173 w 247"/>
                    <a:gd name="T25" fmla="*/ 163 h 163"/>
                    <a:gd name="T26" fmla="*/ 175 w 247"/>
                    <a:gd name="T27" fmla="*/ 163 h 163"/>
                    <a:gd name="T28" fmla="*/ 184 w 247"/>
                    <a:gd name="T29" fmla="*/ 163 h 163"/>
                    <a:gd name="T30" fmla="*/ 201 w 247"/>
                    <a:gd name="T31" fmla="*/ 163 h 163"/>
                    <a:gd name="T32" fmla="*/ 247 w 247"/>
                    <a:gd name="T33" fmla="*/ 117 h 163"/>
                    <a:gd name="T34" fmla="*/ 208 w 247"/>
                    <a:gd name="T35" fmla="*/ 7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7" h="163">
                      <a:moveTo>
                        <a:pt x="208" y="72"/>
                      </a:moveTo>
                      <a:cubicBezTo>
                        <a:pt x="208" y="71"/>
                        <a:pt x="208" y="69"/>
                        <a:pt x="208" y="69"/>
                      </a:cubicBezTo>
                      <a:cubicBezTo>
                        <a:pt x="208" y="31"/>
                        <a:pt x="177" y="0"/>
                        <a:pt x="140" y="0"/>
                      </a:cubicBezTo>
                      <a:cubicBezTo>
                        <a:pt x="116" y="0"/>
                        <a:pt x="95" y="13"/>
                        <a:pt x="83" y="31"/>
                      </a:cubicBezTo>
                      <a:cubicBezTo>
                        <a:pt x="77" y="28"/>
                        <a:pt x="71" y="26"/>
                        <a:pt x="64" y="26"/>
                      </a:cubicBezTo>
                      <a:cubicBezTo>
                        <a:pt x="56" y="26"/>
                        <a:pt x="48" y="28"/>
                        <a:pt x="42" y="32"/>
                      </a:cubicBezTo>
                      <a:cubicBezTo>
                        <a:pt x="32" y="39"/>
                        <a:pt x="25" y="51"/>
                        <a:pt x="24" y="64"/>
                      </a:cubicBezTo>
                      <a:cubicBezTo>
                        <a:pt x="10" y="74"/>
                        <a:pt x="0" y="91"/>
                        <a:pt x="0" y="109"/>
                      </a:cubicBezTo>
                      <a:cubicBezTo>
                        <a:pt x="0" y="137"/>
                        <a:pt x="21" y="160"/>
                        <a:pt x="48" y="163"/>
                      </a:cubicBezTo>
                      <a:cubicBezTo>
                        <a:pt x="49" y="163"/>
                        <a:pt x="52" y="163"/>
                        <a:pt x="54" y="163"/>
                      </a:cubicBezTo>
                      <a:cubicBezTo>
                        <a:pt x="55" y="163"/>
                        <a:pt x="57" y="163"/>
                        <a:pt x="59" y="163"/>
                      </a:cubicBezTo>
                      <a:cubicBezTo>
                        <a:pt x="84" y="163"/>
                        <a:pt x="143" y="163"/>
                        <a:pt x="170" y="163"/>
                      </a:cubicBezTo>
                      <a:cubicBezTo>
                        <a:pt x="171" y="163"/>
                        <a:pt x="172" y="163"/>
                        <a:pt x="173" y="163"/>
                      </a:cubicBezTo>
                      <a:cubicBezTo>
                        <a:pt x="175" y="163"/>
                        <a:pt x="175" y="163"/>
                        <a:pt x="175" y="163"/>
                      </a:cubicBezTo>
                      <a:cubicBezTo>
                        <a:pt x="177" y="163"/>
                        <a:pt x="181" y="163"/>
                        <a:pt x="184" y="163"/>
                      </a:cubicBezTo>
                      <a:cubicBezTo>
                        <a:pt x="201" y="163"/>
                        <a:pt x="201" y="163"/>
                        <a:pt x="201" y="163"/>
                      </a:cubicBezTo>
                      <a:cubicBezTo>
                        <a:pt x="227" y="163"/>
                        <a:pt x="247" y="142"/>
                        <a:pt x="247" y="117"/>
                      </a:cubicBezTo>
                      <a:cubicBezTo>
                        <a:pt x="247" y="94"/>
                        <a:pt x="230" y="75"/>
                        <a:pt x="208" y="72"/>
                      </a:cubicBezTo>
                      <a:close/>
                    </a:path>
                  </a:pathLst>
                </a:custGeom>
                <a:solidFill>
                  <a:srgbClr val="289FD7"/>
                </a:solidFill>
                <a:ln>
                  <a:noFill/>
                </a:ln>
                <a:extLst/>
              </p:spPr>
              <p:txBody>
                <a:bodyPr vert="horz" wrap="square" lIns="91427" tIns="45713" rIns="91427" bIns="45713" numCol="1" anchor="t" anchorCtr="0" compatLnSpc="1">
                  <a:prstTxWarp prst="textNoShape">
                    <a:avLst/>
                  </a:prstTxWarp>
                </a:bodyPr>
                <a:lstStyle/>
                <a:p>
                  <a:pPr marL="0" marR="0" lvl="0" indent="0" algn="l" defTabSz="93213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000000"/>
                    </a:solidFill>
                    <a:effectLst/>
                    <a:uLnTx/>
                    <a:uFillTx/>
                    <a:latin typeface="Segoe UI"/>
                    <a:ea typeface="+mn-ea"/>
                    <a:cs typeface="+mn-cs"/>
                  </a:endParaRPr>
                </a:p>
              </p:txBody>
            </p:sp>
            <p:sp>
              <p:nvSpPr>
                <p:cNvPr id="229" name="Freeform 84"/>
                <p:cNvSpPr>
                  <a:spLocks/>
                </p:cNvSpPr>
                <p:nvPr/>
              </p:nvSpPr>
              <p:spPr bwMode="auto">
                <a:xfrm flipH="1">
                  <a:off x="5507522" y="6130251"/>
                  <a:ext cx="512762" cy="333375"/>
                </a:xfrm>
                <a:custGeom>
                  <a:avLst/>
                  <a:gdLst>
                    <a:gd name="T0" fmla="*/ 58 w 69"/>
                    <a:gd name="T1" fmla="*/ 20 h 45"/>
                    <a:gd name="T2" fmla="*/ 58 w 69"/>
                    <a:gd name="T3" fmla="*/ 19 h 45"/>
                    <a:gd name="T4" fmla="*/ 39 w 69"/>
                    <a:gd name="T5" fmla="*/ 0 h 45"/>
                    <a:gd name="T6" fmla="*/ 23 w 69"/>
                    <a:gd name="T7" fmla="*/ 9 h 45"/>
                    <a:gd name="T8" fmla="*/ 18 w 69"/>
                    <a:gd name="T9" fmla="*/ 7 h 45"/>
                    <a:gd name="T10" fmla="*/ 12 w 69"/>
                    <a:gd name="T11" fmla="*/ 9 h 45"/>
                    <a:gd name="T12" fmla="*/ 7 w 69"/>
                    <a:gd name="T13" fmla="*/ 18 h 45"/>
                    <a:gd name="T14" fmla="*/ 0 w 69"/>
                    <a:gd name="T15" fmla="*/ 30 h 45"/>
                    <a:gd name="T16" fmla="*/ 13 w 69"/>
                    <a:gd name="T17" fmla="*/ 45 h 45"/>
                    <a:gd name="T18" fmla="*/ 15 w 69"/>
                    <a:gd name="T19" fmla="*/ 45 h 45"/>
                    <a:gd name="T20" fmla="*/ 16 w 69"/>
                    <a:gd name="T21" fmla="*/ 45 h 45"/>
                    <a:gd name="T22" fmla="*/ 47 w 69"/>
                    <a:gd name="T23" fmla="*/ 45 h 45"/>
                    <a:gd name="T24" fmla="*/ 48 w 69"/>
                    <a:gd name="T25" fmla="*/ 45 h 45"/>
                    <a:gd name="T26" fmla="*/ 49 w 69"/>
                    <a:gd name="T27" fmla="*/ 45 h 45"/>
                    <a:gd name="T28" fmla="*/ 51 w 69"/>
                    <a:gd name="T29" fmla="*/ 45 h 45"/>
                    <a:gd name="T30" fmla="*/ 56 w 69"/>
                    <a:gd name="T31" fmla="*/ 45 h 45"/>
                    <a:gd name="T32" fmla="*/ 69 w 69"/>
                    <a:gd name="T33" fmla="*/ 33 h 45"/>
                    <a:gd name="T34" fmla="*/ 58 w 69"/>
                    <a:gd name="T35" fmla="*/ 2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8" y="20"/>
                      </a:moveTo>
                      <a:cubicBezTo>
                        <a:pt x="58" y="20"/>
                        <a:pt x="58" y="19"/>
                        <a:pt x="58" y="19"/>
                      </a:cubicBezTo>
                      <a:cubicBezTo>
                        <a:pt x="58" y="9"/>
                        <a:pt x="49" y="0"/>
                        <a:pt x="39" y="0"/>
                      </a:cubicBezTo>
                      <a:cubicBezTo>
                        <a:pt x="32" y="0"/>
                        <a:pt x="26" y="3"/>
                        <a:pt x="23" y="9"/>
                      </a:cubicBezTo>
                      <a:cubicBezTo>
                        <a:pt x="21" y="8"/>
                        <a:pt x="20" y="7"/>
                        <a:pt x="18" y="7"/>
                      </a:cubicBezTo>
                      <a:cubicBezTo>
                        <a:pt x="15" y="7"/>
                        <a:pt x="13" y="8"/>
                        <a:pt x="12" y="9"/>
                      </a:cubicBezTo>
                      <a:cubicBezTo>
                        <a:pt x="9" y="11"/>
                        <a:pt x="7" y="14"/>
                        <a:pt x="7" y="18"/>
                      </a:cubicBezTo>
                      <a:cubicBezTo>
                        <a:pt x="3" y="21"/>
                        <a:pt x="0" y="25"/>
                        <a:pt x="0" y="30"/>
                      </a:cubicBezTo>
                      <a:cubicBezTo>
                        <a:pt x="0" y="38"/>
                        <a:pt x="6" y="45"/>
                        <a:pt x="13" y="45"/>
                      </a:cubicBezTo>
                      <a:cubicBezTo>
                        <a:pt x="14" y="45"/>
                        <a:pt x="14" y="45"/>
                        <a:pt x="15" y="45"/>
                      </a:cubicBezTo>
                      <a:cubicBezTo>
                        <a:pt x="15" y="45"/>
                        <a:pt x="16" y="45"/>
                        <a:pt x="16" y="45"/>
                      </a:cubicBezTo>
                      <a:cubicBezTo>
                        <a:pt x="23" y="45"/>
                        <a:pt x="40" y="45"/>
                        <a:pt x="47" y="45"/>
                      </a:cubicBezTo>
                      <a:cubicBezTo>
                        <a:pt x="48" y="45"/>
                        <a:pt x="48" y="45"/>
                        <a:pt x="48" y="45"/>
                      </a:cubicBezTo>
                      <a:cubicBezTo>
                        <a:pt x="49" y="45"/>
                        <a:pt x="49" y="45"/>
                        <a:pt x="49" y="45"/>
                      </a:cubicBezTo>
                      <a:cubicBezTo>
                        <a:pt x="49" y="45"/>
                        <a:pt x="50" y="45"/>
                        <a:pt x="51" y="45"/>
                      </a:cubicBezTo>
                      <a:cubicBezTo>
                        <a:pt x="56" y="45"/>
                        <a:pt x="56" y="45"/>
                        <a:pt x="56" y="45"/>
                      </a:cubicBezTo>
                      <a:cubicBezTo>
                        <a:pt x="63" y="45"/>
                        <a:pt x="69" y="40"/>
                        <a:pt x="69" y="33"/>
                      </a:cubicBezTo>
                      <a:cubicBezTo>
                        <a:pt x="69" y="26"/>
                        <a:pt x="64" y="21"/>
                        <a:pt x="58" y="20"/>
                      </a:cubicBezTo>
                      <a:close/>
                    </a:path>
                  </a:pathLst>
                </a:custGeom>
                <a:solidFill>
                  <a:srgbClr val="289FD7"/>
                </a:solidFill>
                <a:ln>
                  <a:noFill/>
                </a:ln>
                <a:extLst/>
              </p:spPr>
              <p:txBody>
                <a:bodyPr vert="horz" wrap="square" lIns="91427" tIns="45713" rIns="91427" bIns="45713" numCol="1" anchor="t" anchorCtr="0" compatLnSpc="1">
                  <a:prstTxWarp prst="textNoShape">
                    <a:avLst/>
                  </a:prstTxWarp>
                </a:bodyPr>
                <a:lstStyle/>
                <a:p>
                  <a:pPr marL="0" marR="0" lvl="0" indent="0" algn="l" defTabSz="93213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000000"/>
                    </a:solidFill>
                    <a:effectLst/>
                    <a:uLnTx/>
                    <a:uFillTx/>
                    <a:latin typeface="Segoe UI"/>
                    <a:ea typeface="+mn-ea"/>
                    <a:cs typeface="+mn-cs"/>
                  </a:endParaRPr>
                </a:p>
              </p:txBody>
            </p:sp>
            <p:grpSp>
              <p:nvGrpSpPr>
                <p:cNvPr id="230" name="Group 229"/>
                <p:cNvGrpSpPr/>
                <p:nvPr/>
              </p:nvGrpSpPr>
              <p:grpSpPr>
                <a:xfrm>
                  <a:off x="4378017" y="6399427"/>
                  <a:ext cx="817563" cy="1317625"/>
                  <a:chOff x="8161338" y="2746164"/>
                  <a:chExt cx="817563" cy="1317625"/>
                </a:xfrm>
              </p:grpSpPr>
              <p:sp>
                <p:nvSpPr>
                  <p:cNvPr id="231" name="Freeform 79"/>
                  <p:cNvSpPr>
                    <a:spLocks/>
                  </p:cNvSpPr>
                  <p:nvPr/>
                </p:nvSpPr>
                <p:spPr bwMode="auto">
                  <a:xfrm>
                    <a:off x="8316912" y="2746164"/>
                    <a:ext cx="504826" cy="576263"/>
                  </a:xfrm>
                  <a:custGeom>
                    <a:avLst/>
                    <a:gdLst>
                      <a:gd name="T0" fmla="*/ 68 w 68"/>
                      <a:gd name="T1" fmla="*/ 78 h 78"/>
                      <a:gd name="T2" fmla="*/ 53 w 68"/>
                      <a:gd name="T3" fmla="*/ 78 h 78"/>
                      <a:gd name="T4" fmla="*/ 53 w 68"/>
                      <a:gd name="T5" fmla="*/ 34 h 78"/>
                      <a:gd name="T6" fmla="*/ 34 w 68"/>
                      <a:gd name="T7" fmla="*/ 15 h 78"/>
                      <a:gd name="T8" fmla="*/ 15 w 68"/>
                      <a:gd name="T9" fmla="*/ 34 h 78"/>
                      <a:gd name="T10" fmla="*/ 15 w 68"/>
                      <a:gd name="T11" fmla="*/ 78 h 78"/>
                      <a:gd name="T12" fmla="*/ 0 w 68"/>
                      <a:gd name="T13" fmla="*/ 78 h 78"/>
                      <a:gd name="T14" fmla="*/ 0 w 68"/>
                      <a:gd name="T15" fmla="*/ 34 h 78"/>
                      <a:gd name="T16" fmla="*/ 34 w 68"/>
                      <a:gd name="T17" fmla="*/ 0 h 78"/>
                      <a:gd name="T18" fmla="*/ 68 w 68"/>
                      <a:gd name="T19" fmla="*/ 34 h 78"/>
                      <a:gd name="T20" fmla="*/ 68 w 68"/>
                      <a:gd name="T21" fmla="*/ 7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8" h="78">
                        <a:moveTo>
                          <a:pt x="68" y="78"/>
                        </a:moveTo>
                        <a:cubicBezTo>
                          <a:pt x="53" y="78"/>
                          <a:pt x="53" y="78"/>
                          <a:pt x="53" y="78"/>
                        </a:cubicBezTo>
                        <a:cubicBezTo>
                          <a:pt x="53" y="34"/>
                          <a:pt x="53" y="34"/>
                          <a:pt x="53" y="34"/>
                        </a:cubicBezTo>
                        <a:cubicBezTo>
                          <a:pt x="53" y="23"/>
                          <a:pt x="44" y="15"/>
                          <a:pt x="34" y="15"/>
                        </a:cubicBezTo>
                        <a:cubicBezTo>
                          <a:pt x="23" y="15"/>
                          <a:pt x="15" y="23"/>
                          <a:pt x="15" y="34"/>
                        </a:cubicBezTo>
                        <a:cubicBezTo>
                          <a:pt x="15" y="78"/>
                          <a:pt x="15" y="78"/>
                          <a:pt x="15" y="78"/>
                        </a:cubicBezTo>
                        <a:cubicBezTo>
                          <a:pt x="0" y="78"/>
                          <a:pt x="0" y="78"/>
                          <a:pt x="0" y="78"/>
                        </a:cubicBezTo>
                        <a:cubicBezTo>
                          <a:pt x="0" y="34"/>
                          <a:pt x="0" y="34"/>
                          <a:pt x="0" y="34"/>
                        </a:cubicBezTo>
                        <a:cubicBezTo>
                          <a:pt x="0" y="15"/>
                          <a:pt x="15" y="0"/>
                          <a:pt x="34" y="0"/>
                        </a:cubicBezTo>
                        <a:cubicBezTo>
                          <a:pt x="53" y="0"/>
                          <a:pt x="68" y="15"/>
                          <a:pt x="68" y="34"/>
                        </a:cubicBezTo>
                        <a:lnTo>
                          <a:pt x="68" y="78"/>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13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000000"/>
                      </a:solidFill>
                      <a:effectLst/>
                      <a:uLnTx/>
                      <a:uFillTx/>
                      <a:latin typeface="Segoe UI"/>
                      <a:ea typeface="+mn-ea"/>
                      <a:cs typeface="+mn-cs"/>
                    </a:endParaRPr>
                  </a:p>
                </p:txBody>
              </p:sp>
              <p:sp>
                <p:nvSpPr>
                  <p:cNvPr id="232" name="Rectangle 80"/>
                  <p:cNvSpPr>
                    <a:spLocks noChangeArrowheads="1"/>
                  </p:cNvSpPr>
                  <p:nvPr/>
                </p:nvSpPr>
                <p:spPr bwMode="auto">
                  <a:xfrm>
                    <a:off x="8161338" y="3300202"/>
                    <a:ext cx="817563" cy="763587"/>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13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000000"/>
                      </a:solidFill>
                      <a:effectLst/>
                      <a:uLnTx/>
                      <a:uFillTx/>
                      <a:latin typeface="Segoe UI"/>
                      <a:ea typeface="+mn-ea"/>
                      <a:cs typeface="+mn-cs"/>
                    </a:endParaRPr>
                  </a:p>
                </p:txBody>
              </p:sp>
              <p:sp>
                <p:nvSpPr>
                  <p:cNvPr id="233" name="Rectangle 81"/>
                  <p:cNvSpPr>
                    <a:spLocks noChangeArrowheads="1"/>
                  </p:cNvSpPr>
                  <p:nvPr/>
                </p:nvSpPr>
                <p:spPr bwMode="auto">
                  <a:xfrm>
                    <a:off x="8161338" y="3300202"/>
                    <a:ext cx="215900" cy="763587"/>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13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000000"/>
                      </a:solidFill>
                      <a:effectLst/>
                      <a:uLnTx/>
                      <a:uFillTx/>
                      <a:latin typeface="Segoe UI"/>
                      <a:ea typeface="+mn-ea"/>
                      <a:cs typeface="+mn-cs"/>
                    </a:endParaRPr>
                  </a:p>
                </p:txBody>
              </p:sp>
              <p:sp>
                <p:nvSpPr>
                  <p:cNvPr id="234" name="Freeform 82"/>
                  <p:cNvSpPr>
                    <a:spLocks/>
                  </p:cNvSpPr>
                  <p:nvPr/>
                </p:nvSpPr>
                <p:spPr bwMode="auto">
                  <a:xfrm>
                    <a:off x="8488363" y="3544677"/>
                    <a:ext cx="163513" cy="296862"/>
                  </a:xfrm>
                  <a:custGeom>
                    <a:avLst/>
                    <a:gdLst>
                      <a:gd name="T0" fmla="*/ 22 w 22"/>
                      <a:gd name="T1" fmla="*/ 11 h 40"/>
                      <a:gd name="T2" fmla="*/ 11 w 22"/>
                      <a:gd name="T3" fmla="*/ 0 h 40"/>
                      <a:gd name="T4" fmla="*/ 0 w 22"/>
                      <a:gd name="T5" fmla="*/ 11 h 40"/>
                      <a:gd name="T6" fmla="*/ 7 w 22"/>
                      <a:gd name="T7" fmla="*/ 22 h 40"/>
                      <a:gd name="T8" fmla="*/ 7 w 22"/>
                      <a:gd name="T9" fmla="*/ 40 h 40"/>
                      <a:gd name="T10" fmla="*/ 15 w 22"/>
                      <a:gd name="T11" fmla="*/ 40 h 40"/>
                      <a:gd name="T12" fmla="*/ 15 w 22"/>
                      <a:gd name="T13" fmla="*/ 22 h 40"/>
                      <a:gd name="T14" fmla="*/ 22 w 22"/>
                      <a:gd name="T15" fmla="*/ 11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40">
                        <a:moveTo>
                          <a:pt x="22" y="11"/>
                        </a:moveTo>
                        <a:cubicBezTo>
                          <a:pt x="22" y="5"/>
                          <a:pt x="17" y="0"/>
                          <a:pt x="11" y="0"/>
                        </a:cubicBezTo>
                        <a:cubicBezTo>
                          <a:pt x="5" y="0"/>
                          <a:pt x="0" y="5"/>
                          <a:pt x="0" y="11"/>
                        </a:cubicBezTo>
                        <a:cubicBezTo>
                          <a:pt x="0" y="16"/>
                          <a:pt x="3" y="20"/>
                          <a:pt x="7" y="22"/>
                        </a:cubicBezTo>
                        <a:cubicBezTo>
                          <a:pt x="7" y="40"/>
                          <a:pt x="7" y="40"/>
                          <a:pt x="7" y="40"/>
                        </a:cubicBezTo>
                        <a:cubicBezTo>
                          <a:pt x="15" y="40"/>
                          <a:pt x="15" y="40"/>
                          <a:pt x="15" y="40"/>
                        </a:cubicBezTo>
                        <a:cubicBezTo>
                          <a:pt x="15" y="22"/>
                          <a:pt x="15" y="22"/>
                          <a:pt x="15" y="22"/>
                        </a:cubicBezTo>
                        <a:cubicBezTo>
                          <a:pt x="19" y="20"/>
                          <a:pt x="22" y="16"/>
                          <a:pt x="22" y="1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13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000000"/>
                      </a:solidFill>
                      <a:effectLst/>
                      <a:uLnTx/>
                      <a:uFillTx/>
                      <a:latin typeface="Segoe UI"/>
                      <a:ea typeface="+mn-ea"/>
                      <a:cs typeface="+mn-cs"/>
                    </a:endParaRPr>
                  </a:p>
                </p:txBody>
              </p:sp>
            </p:grpSp>
          </p:grpSp>
          <p:sp>
            <p:nvSpPr>
              <p:cNvPr id="227" name="Freeform 210"/>
              <p:cNvSpPr/>
              <p:nvPr/>
            </p:nvSpPr>
            <p:spPr>
              <a:xfrm>
                <a:off x="11038557" y="5945490"/>
                <a:ext cx="480365" cy="463238"/>
              </a:xfrm>
              <a:custGeom>
                <a:avLst/>
                <a:gdLst>
                  <a:gd name="connsiteX0" fmla="*/ 147901 w 547492"/>
                  <a:gd name="connsiteY0" fmla="*/ 159 h 547027"/>
                  <a:gd name="connsiteX1" fmla="*/ 164790 w 547492"/>
                  <a:gd name="connsiteY1" fmla="*/ 17385 h 547027"/>
                  <a:gd name="connsiteX2" fmla="*/ 257543 w 547492"/>
                  <a:gd name="connsiteY2" fmla="*/ 261873 h 547027"/>
                  <a:gd name="connsiteX3" fmla="*/ 531263 w 547492"/>
                  <a:gd name="connsiteY3" fmla="*/ 383096 h 547027"/>
                  <a:gd name="connsiteX4" fmla="*/ 533050 w 547492"/>
                  <a:gd name="connsiteY4" fmla="*/ 419093 h 547027"/>
                  <a:gd name="connsiteX5" fmla="*/ 234902 w 547492"/>
                  <a:gd name="connsiteY5" fmla="*/ 291210 h 547027"/>
                  <a:gd name="connsiteX6" fmla="*/ 130118 w 547492"/>
                  <a:gd name="connsiteY6" fmla="*/ 16219 h 547027"/>
                  <a:gd name="connsiteX7" fmla="*/ 147901 w 547492"/>
                  <a:gd name="connsiteY7" fmla="*/ 159 h 547027"/>
                  <a:gd name="connsiteX8" fmla="*/ 258593 w 547492"/>
                  <a:gd name="connsiteY8" fmla="*/ 83 h 547027"/>
                  <a:gd name="connsiteX9" fmla="*/ 276870 w 547492"/>
                  <a:gd name="connsiteY9" fmla="*/ 19473 h 547027"/>
                  <a:gd name="connsiteX10" fmla="*/ 342477 w 547492"/>
                  <a:gd name="connsiteY10" fmla="*/ 185830 h 547027"/>
                  <a:gd name="connsiteX11" fmla="*/ 529533 w 547492"/>
                  <a:gd name="connsiteY11" fmla="*/ 271534 h 547027"/>
                  <a:gd name="connsiteX12" fmla="*/ 529010 w 547492"/>
                  <a:gd name="connsiteY12" fmla="*/ 308769 h 547027"/>
                  <a:gd name="connsiteX13" fmla="*/ 319908 w 547492"/>
                  <a:gd name="connsiteY13" fmla="*/ 218161 h 547027"/>
                  <a:gd name="connsiteX14" fmla="*/ 241025 w 547492"/>
                  <a:gd name="connsiteY14" fmla="*/ 18615 h 547027"/>
                  <a:gd name="connsiteX15" fmla="*/ 258593 w 547492"/>
                  <a:gd name="connsiteY15" fmla="*/ 83 h 547027"/>
                  <a:gd name="connsiteX16" fmla="*/ 18843 w 547492"/>
                  <a:gd name="connsiteY16" fmla="*/ 10 h 547027"/>
                  <a:gd name="connsiteX17" fmla="*/ 37685 w 547492"/>
                  <a:gd name="connsiteY17" fmla="*/ 16302 h 547027"/>
                  <a:gd name="connsiteX18" fmla="*/ 164891 w 547492"/>
                  <a:gd name="connsiteY18" fmla="*/ 345340 h 547027"/>
                  <a:gd name="connsiteX19" fmla="*/ 531167 w 547492"/>
                  <a:gd name="connsiteY19" fmla="*/ 510082 h 547027"/>
                  <a:gd name="connsiteX20" fmla="*/ 528039 w 547492"/>
                  <a:gd name="connsiteY20" fmla="*/ 547022 h 547027"/>
                  <a:gd name="connsiteX21" fmla="*/ 139867 w 547492"/>
                  <a:gd name="connsiteY21" fmla="*/ 375130 h 547027"/>
                  <a:gd name="connsiteX22" fmla="*/ 0 w 547492"/>
                  <a:gd name="connsiteY22" fmla="*/ 15557 h 547027"/>
                  <a:gd name="connsiteX23" fmla="*/ 18843 w 547492"/>
                  <a:gd name="connsiteY23" fmla="*/ 10 h 547027"/>
                  <a:gd name="connsiteX24" fmla="*/ 361357 w 547492"/>
                  <a:gd name="connsiteY24" fmla="*/ 3 h 547027"/>
                  <a:gd name="connsiteX25" fmla="*/ 379427 w 547492"/>
                  <a:gd name="connsiteY25" fmla="*/ 22811 h 547027"/>
                  <a:gd name="connsiteX26" fmla="*/ 416799 w 547492"/>
                  <a:gd name="connsiteY26" fmla="*/ 121134 h 547027"/>
                  <a:gd name="connsiteX27" fmla="*/ 530986 w 547492"/>
                  <a:gd name="connsiteY27" fmla="*/ 167238 h 547027"/>
                  <a:gd name="connsiteX28" fmla="*/ 528863 w 547492"/>
                  <a:gd name="connsiteY28" fmla="*/ 205554 h 547027"/>
                  <a:gd name="connsiteX29" fmla="*/ 395749 w 547492"/>
                  <a:gd name="connsiteY29" fmla="*/ 150171 h 547027"/>
                  <a:gd name="connsiteX30" fmla="*/ 342870 w 547492"/>
                  <a:gd name="connsiteY30" fmla="*/ 38961 h 547027"/>
                  <a:gd name="connsiteX31" fmla="*/ 343296 w 547492"/>
                  <a:gd name="connsiteY31" fmla="*/ 21634 h 547027"/>
                  <a:gd name="connsiteX32" fmla="*/ 361357 w 547492"/>
                  <a:gd name="connsiteY32" fmla="*/ 3 h 547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547492" h="547027">
                    <a:moveTo>
                      <a:pt x="147901" y="159"/>
                    </a:moveTo>
                    <a:cubicBezTo>
                      <a:pt x="156233" y="1247"/>
                      <a:pt x="164417" y="7883"/>
                      <a:pt x="164790" y="17385"/>
                    </a:cubicBezTo>
                    <a:cubicBezTo>
                      <a:pt x="163504" y="123250"/>
                      <a:pt x="210481" y="208637"/>
                      <a:pt x="257543" y="261873"/>
                    </a:cubicBezTo>
                    <a:cubicBezTo>
                      <a:pt x="329801" y="345790"/>
                      <a:pt x="450493" y="385299"/>
                      <a:pt x="531263" y="383096"/>
                    </a:cubicBezTo>
                    <a:cubicBezTo>
                      <a:pt x="554755" y="384136"/>
                      <a:pt x="550415" y="419245"/>
                      <a:pt x="533050" y="419093"/>
                    </a:cubicBezTo>
                    <a:cubicBezTo>
                      <a:pt x="450691" y="419472"/>
                      <a:pt x="338455" y="398909"/>
                      <a:pt x="234902" y="291210"/>
                    </a:cubicBezTo>
                    <a:cubicBezTo>
                      <a:pt x="193363" y="241274"/>
                      <a:pt x="128927" y="167539"/>
                      <a:pt x="130118" y="16219"/>
                    </a:cubicBezTo>
                    <a:cubicBezTo>
                      <a:pt x="131087" y="3530"/>
                      <a:pt x="139569" y="-930"/>
                      <a:pt x="147901" y="159"/>
                    </a:cubicBezTo>
                    <a:close/>
                    <a:moveTo>
                      <a:pt x="258593" y="83"/>
                    </a:moveTo>
                    <a:cubicBezTo>
                      <a:pt x="267391" y="-753"/>
                      <a:pt x="276308" y="4730"/>
                      <a:pt x="276870" y="19473"/>
                    </a:cubicBezTo>
                    <a:cubicBezTo>
                      <a:pt x="277152" y="95057"/>
                      <a:pt x="309784" y="144239"/>
                      <a:pt x="342477" y="185830"/>
                    </a:cubicBezTo>
                    <a:cubicBezTo>
                      <a:pt x="395970" y="243463"/>
                      <a:pt x="472402" y="273156"/>
                      <a:pt x="529533" y="271534"/>
                    </a:cubicBezTo>
                    <a:cubicBezTo>
                      <a:pt x="554491" y="271108"/>
                      <a:pt x="552612" y="307689"/>
                      <a:pt x="529010" y="308769"/>
                    </a:cubicBezTo>
                    <a:cubicBezTo>
                      <a:pt x="463605" y="309049"/>
                      <a:pt x="394346" y="293904"/>
                      <a:pt x="319908" y="218161"/>
                    </a:cubicBezTo>
                    <a:cubicBezTo>
                      <a:pt x="290526" y="181384"/>
                      <a:pt x="240182" y="130058"/>
                      <a:pt x="241025" y="18615"/>
                    </a:cubicBezTo>
                    <a:cubicBezTo>
                      <a:pt x="241115" y="8077"/>
                      <a:pt x="249795" y="920"/>
                      <a:pt x="258593" y="83"/>
                    </a:cubicBezTo>
                    <a:close/>
                    <a:moveTo>
                      <a:pt x="18843" y="10"/>
                    </a:moveTo>
                    <a:cubicBezTo>
                      <a:pt x="28214" y="265"/>
                      <a:pt x="37586" y="5826"/>
                      <a:pt x="37685" y="16302"/>
                    </a:cubicBezTo>
                    <a:cubicBezTo>
                      <a:pt x="35997" y="154729"/>
                      <a:pt x="103125" y="275729"/>
                      <a:pt x="164891" y="345340"/>
                    </a:cubicBezTo>
                    <a:cubicBezTo>
                      <a:pt x="259725" y="455069"/>
                      <a:pt x="425162" y="512962"/>
                      <a:pt x="531167" y="510082"/>
                    </a:cubicBezTo>
                    <a:cubicBezTo>
                      <a:pt x="555744" y="509883"/>
                      <a:pt x="550829" y="547221"/>
                      <a:pt x="528039" y="547022"/>
                    </a:cubicBezTo>
                    <a:cubicBezTo>
                      <a:pt x="419949" y="547519"/>
                      <a:pt x="273429" y="516735"/>
                      <a:pt x="139867" y="375130"/>
                    </a:cubicBezTo>
                    <a:cubicBezTo>
                      <a:pt x="85350" y="312173"/>
                      <a:pt x="0" y="200955"/>
                      <a:pt x="0" y="15557"/>
                    </a:cubicBezTo>
                    <a:cubicBezTo>
                      <a:pt x="99" y="4808"/>
                      <a:pt x="9471" y="-244"/>
                      <a:pt x="18843" y="10"/>
                    </a:cubicBezTo>
                    <a:close/>
                    <a:moveTo>
                      <a:pt x="361357" y="3"/>
                    </a:moveTo>
                    <a:cubicBezTo>
                      <a:pt x="370360" y="-117"/>
                      <a:pt x="379364" y="7170"/>
                      <a:pt x="379427" y="22811"/>
                    </a:cubicBezTo>
                    <a:cubicBezTo>
                      <a:pt x="379608" y="73981"/>
                      <a:pt x="395801" y="92977"/>
                      <a:pt x="416799" y="121134"/>
                    </a:cubicBezTo>
                    <a:cubicBezTo>
                      <a:pt x="452945" y="158363"/>
                      <a:pt x="498462" y="168336"/>
                      <a:pt x="530986" y="167238"/>
                    </a:cubicBezTo>
                    <a:cubicBezTo>
                      <a:pt x="549400" y="166950"/>
                      <a:pt x="557131" y="203036"/>
                      <a:pt x="528863" y="205554"/>
                    </a:cubicBezTo>
                    <a:cubicBezTo>
                      <a:pt x="486854" y="205743"/>
                      <a:pt x="443561" y="201449"/>
                      <a:pt x="395749" y="150171"/>
                    </a:cubicBezTo>
                    <a:cubicBezTo>
                      <a:pt x="351991" y="102452"/>
                      <a:pt x="343809" y="62263"/>
                      <a:pt x="342870" y="38961"/>
                    </a:cubicBezTo>
                    <a:cubicBezTo>
                      <a:pt x="342557" y="31194"/>
                      <a:pt x="343049" y="25303"/>
                      <a:pt x="343296" y="21634"/>
                    </a:cubicBezTo>
                    <a:cubicBezTo>
                      <a:pt x="343354" y="7649"/>
                      <a:pt x="352355" y="122"/>
                      <a:pt x="361357" y="3"/>
                    </a:cubicBezTo>
                    <a:close/>
                  </a:path>
                </a:pathLst>
              </a:custGeom>
              <a:solidFill>
                <a:schemeClr val="accent1">
                  <a:lumMod val="20000"/>
                  <a:lumOff val="80000"/>
                </a:schemeClr>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b" anchorCtr="0" forceAA="0" compatLnSpc="1">
                <a:prstTxWarp prst="textNoShape">
                  <a:avLst/>
                </a:prstTxWarp>
                <a:noAutofit/>
              </a:bodyPr>
              <a:lstStyle/>
              <a:p>
                <a:pPr marL="0" marR="0" lvl="0" indent="0" algn="r" defTabSz="932137" rtl="0" eaLnBrk="1" fontAlgn="auto" latinLnBrk="0" hangingPunct="1">
                  <a:lnSpc>
                    <a:spcPct val="100000"/>
                  </a:lnSpc>
                  <a:spcBef>
                    <a:spcPts val="0"/>
                  </a:spcBef>
                  <a:spcAft>
                    <a:spcPts val="0"/>
                  </a:spcAft>
                  <a:buClrTx/>
                  <a:buSzTx/>
                  <a:buFontTx/>
                  <a:buNone/>
                  <a:tabLst/>
                  <a:defRPr/>
                </a:pPr>
                <a:endParaRPr kumimoji="0" lang="en-US" sz="1199" b="0" i="0" u="none" strike="noStrike" kern="1200" cap="none" spc="0" normalizeH="0" baseline="0" noProof="0" dirty="0">
                  <a:ln>
                    <a:noFill/>
                  </a:ln>
                  <a:solidFill>
                    <a:srgbClr val="FFFFFF"/>
                  </a:solidFill>
                  <a:effectLst/>
                  <a:uLnTx/>
                  <a:uFillTx/>
                  <a:latin typeface="Segoe UI"/>
                  <a:ea typeface="+mn-ea"/>
                  <a:cs typeface="+mn-cs"/>
                </a:endParaRPr>
              </a:p>
            </p:txBody>
          </p:sp>
        </p:grpSp>
      </p:grpSp>
    </p:spTree>
    <p:extLst>
      <p:ext uri="{BB962C8B-B14F-4D97-AF65-F5344CB8AC3E}">
        <p14:creationId xmlns:p14="http://schemas.microsoft.com/office/powerpoint/2010/main" val="3293377872"/>
      </p:ext>
    </p:extLst>
  </p:cSld>
  <p:clrMapOvr>
    <a:masterClrMapping/>
  </p:clrMapOvr>
  <p:transition spd="med">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6C2840A-5A8A-4518-B916-736BC54CAA8E}"/>
              </a:ext>
            </a:extLst>
          </p:cNvPr>
          <p:cNvPicPr>
            <a:picLocks noChangeAspect="1"/>
          </p:cNvPicPr>
          <p:nvPr/>
        </p:nvPicPr>
        <p:blipFill>
          <a:blip r:embed="rId3"/>
          <a:stretch>
            <a:fillRect/>
          </a:stretch>
        </p:blipFill>
        <p:spPr>
          <a:xfrm>
            <a:off x="-1" y="1634196"/>
            <a:ext cx="12436475" cy="5354459"/>
          </a:xfrm>
          <a:prstGeom prst="rect">
            <a:avLst/>
          </a:prstGeom>
        </p:spPr>
      </p:pic>
      <p:sp>
        <p:nvSpPr>
          <p:cNvPr id="5" name="Title 1"/>
          <p:cNvSpPr txBox="1">
            <a:spLocks/>
          </p:cNvSpPr>
          <p:nvPr/>
        </p:nvSpPr>
        <p:spPr>
          <a:xfrm>
            <a:off x="883" y="498"/>
            <a:ext cx="12435592" cy="1289219"/>
          </a:xfrm>
          <a:prstGeom prst="rect">
            <a:avLst/>
          </a:prstGeom>
          <a:solidFill>
            <a:schemeClr val="accent1"/>
          </a:solidFill>
          <a:effectLst/>
        </p:spPr>
        <p:txBody>
          <a:bodyPr vert="horz" wrap="square" lIns="146304" tIns="91440" rIns="146304" bIns="91440"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0" normalizeH="0" baseline="0" noProof="0" dirty="0">
                <a:ln/>
                <a:solidFill>
                  <a:srgbClr val="FFFFFF"/>
                </a:solidFill>
                <a:effectLst/>
                <a:uLnTx/>
                <a:uFillTx/>
                <a:latin typeface="Segoe UI Light"/>
                <a:ea typeface="+mn-ea"/>
                <a:cs typeface="Segoe UI" pitchFamily="34" charset="0"/>
              </a:rPr>
              <a:t>Azure Networking</a:t>
            </a:r>
          </a:p>
        </p:txBody>
      </p:sp>
      <p:pic>
        <p:nvPicPr>
          <p:cNvPr id="14" name="Picture 13">
            <a:extLst>
              <a:ext uri="{FF2B5EF4-FFF2-40B4-BE49-F238E27FC236}">
                <a16:creationId xmlns:a16="http://schemas.microsoft.com/office/drawing/2014/main" id="{996D65F6-45FC-442D-BB4F-E368726AEEC7}"/>
              </a:ext>
            </a:extLst>
          </p:cNvPr>
          <p:cNvPicPr>
            <a:picLocks noChangeAspect="1"/>
          </p:cNvPicPr>
          <p:nvPr/>
        </p:nvPicPr>
        <p:blipFill>
          <a:blip r:embed="rId4"/>
          <a:stretch>
            <a:fillRect/>
          </a:stretch>
        </p:blipFill>
        <p:spPr>
          <a:xfrm>
            <a:off x="2620458" y="4007978"/>
            <a:ext cx="6899357" cy="2279121"/>
          </a:xfrm>
          <a:prstGeom prst="rect">
            <a:avLst/>
          </a:prstGeom>
        </p:spPr>
      </p:pic>
      <p:grpSp>
        <p:nvGrpSpPr>
          <p:cNvPr id="18" name="Group 17">
            <a:extLst>
              <a:ext uri="{FF2B5EF4-FFF2-40B4-BE49-F238E27FC236}">
                <a16:creationId xmlns:a16="http://schemas.microsoft.com/office/drawing/2014/main" id="{C548CCF0-6B32-4742-814E-1B893BB14341}"/>
              </a:ext>
            </a:extLst>
          </p:cNvPr>
          <p:cNvGrpSpPr/>
          <p:nvPr/>
        </p:nvGrpSpPr>
        <p:grpSpPr>
          <a:xfrm>
            <a:off x="4462660" y="2916534"/>
            <a:ext cx="1286656" cy="869154"/>
            <a:chOff x="4462660" y="2916534"/>
            <a:chExt cx="1286656" cy="869154"/>
          </a:xfrm>
        </p:grpSpPr>
        <p:pic>
          <p:nvPicPr>
            <p:cNvPr id="16" name="Picture 15">
              <a:extLst>
                <a:ext uri="{FF2B5EF4-FFF2-40B4-BE49-F238E27FC236}">
                  <a16:creationId xmlns:a16="http://schemas.microsoft.com/office/drawing/2014/main" id="{E5392AB1-B522-4946-BE54-B4BD5DBBE466}"/>
                </a:ext>
              </a:extLst>
            </p:cNvPr>
            <p:cNvPicPr>
              <a:picLocks noChangeAspect="1"/>
            </p:cNvPicPr>
            <p:nvPr/>
          </p:nvPicPr>
          <p:blipFill>
            <a:blip r:embed="rId5"/>
            <a:stretch>
              <a:fillRect/>
            </a:stretch>
          </p:blipFill>
          <p:spPr>
            <a:xfrm>
              <a:off x="4462660" y="3226253"/>
              <a:ext cx="558850" cy="559435"/>
            </a:xfrm>
            <a:prstGeom prst="rect">
              <a:avLst/>
            </a:prstGeom>
          </p:spPr>
        </p:pic>
        <p:sp>
          <p:nvSpPr>
            <p:cNvPr id="17" name="TextBox 16">
              <a:extLst>
                <a:ext uri="{FF2B5EF4-FFF2-40B4-BE49-F238E27FC236}">
                  <a16:creationId xmlns:a16="http://schemas.microsoft.com/office/drawing/2014/main" id="{1AFB54AC-75F9-4022-9776-8B6A900730A9}"/>
                </a:ext>
              </a:extLst>
            </p:cNvPr>
            <p:cNvSpPr txBox="1"/>
            <p:nvPr/>
          </p:nvSpPr>
          <p:spPr>
            <a:xfrm>
              <a:off x="4852334" y="2916534"/>
              <a:ext cx="896982" cy="600164"/>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dirty="0">
                  <a:ln>
                    <a:noFill/>
                  </a:ln>
                  <a:solidFill>
                    <a:srgbClr val="00B050"/>
                  </a:solidFill>
                  <a:effectLst/>
                  <a:uLnTx/>
                  <a:uFillTx/>
                  <a:latin typeface="Segoe UI"/>
                  <a:ea typeface="+mn-ea"/>
                  <a:cs typeface="+mn-cs"/>
                </a:rPr>
                <a:t>Internet Gateway</a:t>
              </a:r>
            </a:p>
          </p:txBody>
        </p:sp>
      </p:grpSp>
      <p:sp>
        <p:nvSpPr>
          <p:cNvPr id="28" name="TextBox 27">
            <a:extLst>
              <a:ext uri="{FF2B5EF4-FFF2-40B4-BE49-F238E27FC236}">
                <a16:creationId xmlns:a16="http://schemas.microsoft.com/office/drawing/2014/main" id="{0795D86D-BB7F-408A-9129-CAB25167B9E9}"/>
              </a:ext>
            </a:extLst>
          </p:cNvPr>
          <p:cNvSpPr txBox="1"/>
          <p:nvPr/>
        </p:nvSpPr>
        <p:spPr>
          <a:xfrm>
            <a:off x="4516353" y="3714376"/>
            <a:ext cx="1832196" cy="420115"/>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900" b="1" i="0" u="none" strike="noStrike" kern="1200" cap="none" spc="0" normalizeH="0" baseline="0" noProof="0" dirty="0">
                <a:ln>
                  <a:noFill/>
                </a:ln>
                <a:solidFill>
                  <a:srgbClr val="0078D7"/>
                </a:solidFill>
                <a:effectLst/>
                <a:uLnTx/>
                <a:uFillTx/>
                <a:latin typeface="Segoe UI"/>
                <a:ea typeface="+mn-ea"/>
                <a:cs typeface="+mn-cs"/>
              </a:rPr>
              <a:t>Domain-01: </a:t>
            </a:r>
            <a:r>
              <a:rPr kumimoji="0" lang="en-US" sz="900" b="0" i="0" u="none" strike="noStrike" kern="1200" cap="none" spc="0" normalizeH="0" baseline="0" noProof="0" dirty="0">
                <a:ln>
                  <a:noFill/>
                </a:ln>
                <a:solidFill>
                  <a:srgbClr val="0078D7"/>
                </a:solidFill>
                <a:effectLst/>
                <a:uLnTx/>
                <a:uFillTx/>
                <a:latin typeface="Segoe UI"/>
                <a:ea typeface="+mn-ea"/>
                <a:cs typeface="+mn-cs"/>
              </a:rPr>
              <a:t>10.128.0.128/26</a:t>
            </a:r>
          </a:p>
        </p:txBody>
      </p:sp>
      <p:grpSp>
        <p:nvGrpSpPr>
          <p:cNvPr id="44" name="Group 43">
            <a:extLst>
              <a:ext uri="{FF2B5EF4-FFF2-40B4-BE49-F238E27FC236}">
                <a16:creationId xmlns:a16="http://schemas.microsoft.com/office/drawing/2014/main" id="{8AA14D1E-2D55-4D6F-9180-3C05205E24AD}"/>
              </a:ext>
            </a:extLst>
          </p:cNvPr>
          <p:cNvGrpSpPr/>
          <p:nvPr/>
        </p:nvGrpSpPr>
        <p:grpSpPr>
          <a:xfrm>
            <a:off x="3466011" y="4228001"/>
            <a:ext cx="4894219" cy="1807029"/>
            <a:chOff x="3466011" y="4228001"/>
            <a:chExt cx="4894219" cy="1807029"/>
          </a:xfrm>
        </p:grpSpPr>
        <p:cxnSp>
          <p:nvCxnSpPr>
            <p:cNvPr id="33" name="Straight Arrow Connector 32">
              <a:extLst>
                <a:ext uri="{FF2B5EF4-FFF2-40B4-BE49-F238E27FC236}">
                  <a16:creationId xmlns:a16="http://schemas.microsoft.com/office/drawing/2014/main" id="{7A1BD5BE-EA7B-4082-A239-CD51F928D543}"/>
                </a:ext>
              </a:extLst>
            </p:cNvPr>
            <p:cNvCxnSpPr>
              <a:cxnSpLocks/>
            </p:cNvCxnSpPr>
            <p:nvPr/>
          </p:nvCxnSpPr>
          <p:spPr>
            <a:xfrm flipH="1">
              <a:off x="4389120" y="4471846"/>
              <a:ext cx="296093" cy="0"/>
            </a:xfrm>
            <a:prstGeom prst="straightConnector1">
              <a:avLst/>
            </a:prstGeom>
            <a:ln w="38100">
              <a:headEnd type="triangle" w="med" len="med"/>
              <a:tailEnd type="triangle" w="med" len="med"/>
            </a:ln>
          </p:spPr>
          <p:style>
            <a:lnRef idx="1">
              <a:schemeClr val="accent6"/>
            </a:lnRef>
            <a:fillRef idx="0">
              <a:schemeClr val="accent6"/>
            </a:fillRef>
            <a:effectRef idx="0">
              <a:schemeClr val="accent6"/>
            </a:effectRef>
            <a:fontRef idx="minor">
              <a:schemeClr val="tx1"/>
            </a:fontRef>
          </p:style>
        </p:cxnSp>
        <p:cxnSp>
          <p:nvCxnSpPr>
            <p:cNvPr id="34" name="Straight Arrow Connector 33">
              <a:extLst>
                <a:ext uri="{FF2B5EF4-FFF2-40B4-BE49-F238E27FC236}">
                  <a16:creationId xmlns:a16="http://schemas.microsoft.com/office/drawing/2014/main" id="{02BC8B85-B083-4DF2-8569-195C871536B1}"/>
                </a:ext>
              </a:extLst>
            </p:cNvPr>
            <p:cNvCxnSpPr>
              <a:cxnSpLocks/>
            </p:cNvCxnSpPr>
            <p:nvPr/>
          </p:nvCxnSpPr>
          <p:spPr>
            <a:xfrm flipH="1">
              <a:off x="4389120" y="5791195"/>
              <a:ext cx="296093" cy="0"/>
            </a:xfrm>
            <a:prstGeom prst="straightConnector1">
              <a:avLst/>
            </a:prstGeom>
            <a:ln w="38100">
              <a:headEnd type="triangle" w="med" len="med"/>
              <a:tailEnd type="triangle" w="med" len="med"/>
            </a:ln>
          </p:spPr>
          <p:style>
            <a:lnRef idx="1">
              <a:schemeClr val="accent6"/>
            </a:lnRef>
            <a:fillRef idx="0">
              <a:schemeClr val="accent6"/>
            </a:fillRef>
            <a:effectRef idx="0">
              <a:schemeClr val="accent6"/>
            </a:effectRef>
            <a:fontRef idx="minor">
              <a:schemeClr val="tx1"/>
            </a:fontRef>
          </p:style>
        </p:cxnSp>
        <p:cxnSp>
          <p:nvCxnSpPr>
            <p:cNvPr id="35" name="Straight Arrow Connector 34">
              <a:extLst>
                <a:ext uri="{FF2B5EF4-FFF2-40B4-BE49-F238E27FC236}">
                  <a16:creationId xmlns:a16="http://schemas.microsoft.com/office/drawing/2014/main" id="{457D7257-9FE4-433F-840C-FEDEE6A05365}"/>
                </a:ext>
              </a:extLst>
            </p:cNvPr>
            <p:cNvCxnSpPr>
              <a:cxnSpLocks/>
            </p:cNvCxnSpPr>
            <p:nvPr/>
          </p:nvCxnSpPr>
          <p:spPr>
            <a:xfrm flipH="1">
              <a:off x="6161317" y="4450068"/>
              <a:ext cx="596536" cy="0"/>
            </a:xfrm>
            <a:prstGeom prst="straightConnector1">
              <a:avLst/>
            </a:prstGeom>
            <a:ln w="38100">
              <a:headEnd type="triangle" w="med" len="med"/>
              <a:tailEnd type="triangle" w="med" len="med"/>
            </a:ln>
          </p:spPr>
          <p:style>
            <a:lnRef idx="1">
              <a:schemeClr val="accent6"/>
            </a:lnRef>
            <a:fillRef idx="0">
              <a:schemeClr val="accent6"/>
            </a:fillRef>
            <a:effectRef idx="0">
              <a:schemeClr val="accent6"/>
            </a:effectRef>
            <a:fontRef idx="minor">
              <a:schemeClr val="tx1"/>
            </a:fontRef>
          </p:style>
        </p:cxnSp>
        <p:cxnSp>
          <p:nvCxnSpPr>
            <p:cNvPr id="37" name="Straight Arrow Connector 36">
              <a:extLst>
                <a:ext uri="{FF2B5EF4-FFF2-40B4-BE49-F238E27FC236}">
                  <a16:creationId xmlns:a16="http://schemas.microsoft.com/office/drawing/2014/main" id="{2606CE82-9F63-49AB-97E9-9FFD98D25C75}"/>
                </a:ext>
              </a:extLst>
            </p:cNvPr>
            <p:cNvCxnSpPr>
              <a:cxnSpLocks/>
            </p:cNvCxnSpPr>
            <p:nvPr/>
          </p:nvCxnSpPr>
          <p:spPr>
            <a:xfrm flipH="1">
              <a:off x="6161317" y="5843449"/>
              <a:ext cx="596536" cy="0"/>
            </a:xfrm>
            <a:prstGeom prst="straightConnector1">
              <a:avLst/>
            </a:prstGeom>
            <a:ln w="38100">
              <a:headEnd type="triangle" w="med" len="med"/>
              <a:tailEnd type="triangle" w="med" len="med"/>
            </a:ln>
          </p:spPr>
          <p:style>
            <a:lnRef idx="1">
              <a:schemeClr val="accent6"/>
            </a:lnRef>
            <a:fillRef idx="0">
              <a:schemeClr val="accent6"/>
            </a:fillRef>
            <a:effectRef idx="0">
              <a:schemeClr val="accent6"/>
            </a:effectRef>
            <a:fontRef idx="minor">
              <a:schemeClr val="tx1"/>
            </a:fontRef>
          </p:style>
        </p:cxnSp>
        <p:cxnSp>
          <p:nvCxnSpPr>
            <p:cNvPr id="38" name="Straight Arrow Connector 37">
              <a:extLst>
                <a:ext uri="{FF2B5EF4-FFF2-40B4-BE49-F238E27FC236}">
                  <a16:creationId xmlns:a16="http://schemas.microsoft.com/office/drawing/2014/main" id="{D6150870-4920-4FA5-8E21-755D0091D573}"/>
                </a:ext>
              </a:extLst>
            </p:cNvPr>
            <p:cNvCxnSpPr>
              <a:cxnSpLocks/>
            </p:cNvCxnSpPr>
            <p:nvPr/>
          </p:nvCxnSpPr>
          <p:spPr>
            <a:xfrm flipH="1">
              <a:off x="7907385" y="5168532"/>
              <a:ext cx="452844" cy="0"/>
            </a:xfrm>
            <a:prstGeom prst="straightConnector1">
              <a:avLst/>
            </a:prstGeom>
            <a:ln w="38100">
              <a:headEnd type="triangle" w="med" len="med"/>
              <a:tailEnd type="triangle" w="med" len="med"/>
            </a:ln>
          </p:spPr>
          <p:style>
            <a:lnRef idx="1">
              <a:schemeClr val="accent6"/>
            </a:lnRef>
            <a:fillRef idx="0">
              <a:schemeClr val="accent6"/>
            </a:fillRef>
            <a:effectRef idx="0">
              <a:schemeClr val="accent6"/>
            </a:effectRef>
            <a:fontRef idx="minor">
              <a:schemeClr val="tx1"/>
            </a:fontRef>
          </p:style>
        </p:cxnSp>
        <p:cxnSp>
          <p:nvCxnSpPr>
            <p:cNvPr id="40" name="Straight Arrow Connector 39">
              <a:extLst>
                <a:ext uri="{FF2B5EF4-FFF2-40B4-BE49-F238E27FC236}">
                  <a16:creationId xmlns:a16="http://schemas.microsoft.com/office/drawing/2014/main" id="{2CB796DD-3715-4BC1-B0C4-95EF86A57E77}"/>
                </a:ext>
              </a:extLst>
            </p:cNvPr>
            <p:cNvCxnSpPr>
              <a:cxnSpLocks/>
            </p:cNvCxnSpPr>
            <p:nvPr/>
          </p:nvCxnSpPr>
          <p:spPr>
            <a:xfrm flipH="1">
              <a:off x="4386945" y="4972594"/>
              <a:ext cx="298268" cy="326567"/>
            </a:xfrm>
            <a:prstGeom prst="straightConnector1">
              <a:avLst/>
            </a:prstGeom>
            <a:ln w="38100">
              <a:headEnd type="triangle" w="med" len="med"/>
              <a:tailEnd type="triangle" w="med" len="med"/>
            </a:ln>
          </p:spPr>
          <p:style>
            <a:lnRef idx="1">
              <a:schemeClr val="accent6"/>
            </a:lnRef>
            <a:fillRef idx="0">
              <a:schemeClr val="accent6"/>
            </a:fillRef>
            <a:effectRef idx="0">
              <a:schemeClr val="accent6"/>
            </a:effectRef>
            <a:fontRef idx="minor">
              <a:schemeClr val="tx1"/>
            </a:fontRef>
          </p:style>
        </p:cxnSp>
        <p:cxnSp>
          <p:nvCxnSpPr>
            <p:cNvPr id="42" name="Straight Arrow Connector 41">
              <a:extLst>
                <a:ext uri="{FF2B5EF4-FFF2-40B4-BE49-F238E27FC236}">
                  <a16:creationId xmlns:a16="http://schemas.microsoft.com/office/drawing/2014/main" id="{68ACBB1E-3CD4-4E28-A4E1-1B6E8A577A68}"/>
                </a:ext>
              </a:extLst>
            </p:cNvPr>
            <p:cNvCxnSpPr>
              <a:cxnSpLocks/>
            </p:cNvCxnSpPr>
            <p:nvPr/>
          </p:nvCxnSpPr>
          <p:spPr>
            <a:xfrm>
              <a:off x="4384769" y="4972594"/>
              <a:ext cx="296093" cy="326567"/>
            </a:xfrm>
            <a:prstGeom prst="straightConnector1">
              <a:avLst/>
            </a:prstGeom>
            <a:ln w="38100">
              <a:headEnd type="triangle" w="med" len="med"/>
              <a:tailEnd type="triangle" w="med" len="med"/>
            </a:ln>
          </p:spPr>
          <p:style>
            <a:lnRef idx="1">
              <a:schemeClr val="accent6"/>
            </a:lnRef>
            <a:fillRef idx="0">
              <a:schemeClr val="accent6"/>
            </a:fillRef>
            <a:effectRef idx="0">
              <a:schemeClr val="accent6"/>
            </a:effectRef>
            <a:fontRef idx="minor">
              <a:schemeClr val="tx1"/>
            </a:fontRef>
          </p:style>
        </p:cxnSp>
        <p:cxnSp>
          <p:nvCxnSpPr>
            <p:cNvPr id="45" name="Straight Arrow Connector 44">
              <a:extLst>
                <a:ext uri="{FF2B5EF4-FFF2-40B4-BE49-F238E27FC236}">
                  <a16:creationId xmlns:a16="http://schemas.microsoft.com/office/drawing/2014/main" id="{FC4B7A34-76DF-4497-A877-6DF26C51C0FF}"/>
                </a:ext>
              </a:extLst>
            </p:cNvPr>
            <p:cNvCxnSpPr>
              <a:cxnSpLocks/>
            </p:cNvCxnSpPr>
            <p:nvPr/>
          </p:nvCxnSpPr>
          <p:spPr>
            <a:xfrm flipH="1">
              <a:off x="4382594" y="4228001"/>
              <a:ext cx="2375259" cy="0"/>
            </a:xfrm>
            <a:prstGeom prst="straightConnector1">
              <a:avLst/>
            </a:prstGeom>
            <a:ln w="38100">
              <a:headEnd type="triangle" w="med" len="med"/>
              <a:tailEnd type="triangle" w="med" len="med"/>
            </a:ln>
          </p:spPr>
          <p:style>
            <a:lnRef idx="1">
              <a:schemeClr val="accent6"/>
            </a:lnRef>
            <a:fillRef idx="0">
              <a:schemeClr val="accent6"/>
            </a:fillRef>
            <a:effectRef idx="0">
              <a:schemeClr val="accent6"/>
            </a:effectRef>
            <a:fontRef idx="minor">
              <a:schemeClr val="tx1"/>
            </a:fontRef>
          </p:style>
        </p:cxnSp>
        <p:cxnSp>
          <p:nvCxnSpPr>
            <p:cNvPr id="51" name="Straight Arrow Connector 50">
              <a:extLst>
                <a:ext uri="{FF2B5EF4-FFF2-40B4-BE49-F238E27FC236}">
                  <a16:creationId xmlns:a16="http://schemas.microsoft.com/office/drawing/2014/main" id="{F5E88FBC-E5E2-4931-867B-D83278EF1749}"/>
                </a:ext>
              </a:extLst>
            </p:cNvPr>
            <p:cNvCxnSpPr>
              <a:cxnSpLocks/>
            </p:cNvCxnSpPr>
            <p:nvPr/>
          </p:nvCxnSpPr>
          <p:spPr>
            <a:xfrm flipH="1">
              <a:off x="4382593" y="6035030"/>
              <a:ext cx="2375259" cy="0"/>
            </a:xfrm>
            <a:prstGeom prst="straightConnector1">
              <a:avLst/>
            </a:prstGeom>
            <a:ln w="38100">
              <a:headEnd type="triangle" w="med" len="med"/>
              <a:tailEnd type="triangle" w="med" len="med"/>
            </a:ln>
          </p:spPr>
          <p:style>
            <a:lnRef idx="1">
              <a:schemeClr val="accent6"/>
            </a:lnRef>
            <a:fillRef idx="0">
              <a:schemeClr val="accent6"/>
            </a:fillRef>
            <a:effectRef idx="0">
              <a:schemeClr val="accent6"/>
            </a:effectRef>
            <a:fontRef idx="minor">
              <a:schemeClr val="tx1"/>
            </a:fontRef>
          </p:style>
        </p:cxnSp>
        <p:cxnSp>
          <p:nvCxnSpPr>
            <p:cNvPr id="52" name="Straight Arrow Connector 51">
              <a:extLst>
                <a:ext uri="{FF2B5EF4-FFF2-40B4-BE49-F238E27FC236}">
                  <a16:creationId xmlns:a16="http://schemas.microsoft.com/office/drawing/2014/main" id="{618DA476-9C93-46F8-B07C-BD814FFD86CA}"/>
                </a:ext>
              </a:extLst>
            </p:cNvPr>
            <p:cNvCxnSpPr>
              <a:cxnSpLocks/>
            </p:cNvCxnSpPr>
            <p:nvPr/>
          </p:nvCxnSpPr>
          <p:spPr>
            <a:xfrm flipH="1">
              <a:off x="6161318" y="4632944"/>
              <a:ext cx="2198911" cy="0"/>
            </a:xfrm>
            <a:prstGeom prst="straightConnector1">
              <a:avLst/>
            </a:prstGeom>
            <a:ln w="38100">
              <a:headEnd type="triangle" w="med" len="med"/>
              <a:tailEnd type="triangle" w="med" len="med"/>
            </a:ln>
          </p:spPr>
          <p:style>
            <a:lnRef idx="1">
              <a:schemeClr val="accent6"/>
            </a:lnRef>
            <a:fillRef idx="0">
              <a:schemeClr val="accent6"/>
            </a:fillRef>
            <a:effectRef idx="0">
              <a:schemeClr val="accent6"/>
            </a:effectRef>
            <a:fontRef idx="minor">
              <a:schemeClr val="tx1"/>
            </a:fontRef>
          </p:style>
        </p:cxnSp>
        <p:cxnSp>
          <p:nvCxnSpPr>
            <p:cNvPr id="54" name="Straight Arrow Connector 53">
              <a:extLst>
                <a:ext uri="{FF2B5EF4-FFF2-40B4-BE49-F238E27FC236}">
                  <a16:creationId xmlns:a16="http://schemas.microsoft.com/office/drawing/2014/main" id="{9766F234-EBBB-4E02-9FDF-9533CFB86C59}"/>
                </a:ext>
              </a:extLst>
            </p:cNvPr>
            <p:cNvCxnSpPr>
              <a:cxnSpLocks/>
            </p:cNvCxnSpPr>
            <p:nvPr/>
          </p:nvCxnSpPr>
          <p:spPr>
            <a:xfrm flipH="1">
              <a:off x="6161318" y="5634511"/>
              <a:ext cx="2198911" cy="0"/>
            </a:xfrm>
            <a:prstGeom prst="straightConnector1">
              <a:avLst/>
            </a:prstGeom>
            <a:ln w="38100">
              <a:headEnd type="triangle" w="med" len="med"/>
              <a:tailEnd type="triangle" w="med" len="med"/>
            </a:ln>
          </p:spPr>
          <p:style>
            <a:lnRef idx="1">
              <a:schemeClr val="accent6"/>
            </a:lnRef>
            <a:fillRef idx="0">
              <a:schemeClr val="accent6"/>
            </a:fillRef>
            <a:effectRef idx="0">
              <a:schemeClr val="accent6"/>
            </a:effectRef>
            <a:fontRef idx="minor">
              <a:schemeClr val="tx1"/>
            </a:fontRef>
          </p:style>
        </p:cxnSp>
        <p:cxnSp>
          <p:nvCxnSpPr>
            <p:cNvPr id="55" name="Straight Arrow Connector 54">
              <a:extLst>
                <a:ext uri="{FF2B5EF4-FFF2-40B4-BE49-F238E27FC236}">
                  <a16:creationId xmlns:a16="http://schemas.microsoft.com/office/drawing/2014/main" id="{ECEF210C-0C9E-4FDF-8B29-A270E93D18F6}"/>
                </a:ext>
              </a:extLst>
            </p:cNvPr>
            <p:cNvCxnSpPr>
              <a:cxnSpLocks/>
            </p:cNvCxnSpPr>
            <p:nvPr/>
          </p:nvCxnSpPr>
          <p:spPr>
            <a:xfrm flipH="1">
              <a:off x="4389120" y="4872434"/>
              <a:ext cx="3971110" cy="0"/>
            </a:xfrm>
            <a:prstGeom prst="straightConnector1">
              <a:avLst/>
            </a:prstGeom>
            <a:ln w="38100">
              <a:headEnd type="triangle" w="med" len="med"/>
              <a:tailEnd type="triangle" w="med" len="med"/>
            </a:ln>
          </p:spPr>
          <p:style>
            <a:lnRef idx="1">
              <a:schemeClr val="accent6"/>
            </a:lnRef>
            <a:fillRef idx="0">
              <a:schemeClr val="accent6"/>
            </a:fillRef>
            <a:effectRef idx="0">
              <a:schemeClr val="accent6"/>
            </a:effectRef>
            <a:fontRef idx="minor">
              <a:schemeClr val="tx1"/>
            </a:fontRef>
          </p:style>
        </p:cxnSp>
        <p:cxnSp>
          <p:nvCxnSpPr>
            <p:cNvPr id="57" name="Straight Arrow Connector 56">
              <a:extLst>
                <a:ext uri="{FF2B5EF4-FFF2-40B4-BE49-F238E27FC236}">
                  <a16:creationId xmlns:a16="http://schemas.microsoft.com/office/drawing/2014/main" id="{0088B07A-6166-4680-B05C-2E883D0D348C}"/>
                </a:ext>
              </a:extLst>
            </p:cNvPr>
            <p:cNvCxnSpPr>
              <a:cxnSpLocks/>
            </p:cNvCxnSpPr>
            <p:nvPr/>
          </p:nvCxnSpPr>
          <p:spPr>
            <a:xfrm flipH="1">
              <a:off x="4382593" y="5434137"/>
              <a:ext cx="3971110" cy="0"/>
            </a:xfrm>
            <a:prstGeom prst="straightConnector1">
              <a:avLst/>
            </a:prstGeom>
            <a:ln w="38100">
              <a:headEnd type="triangle" w="med" len="med"/>
              <a:tailEnd type="triangle" w="med" len="med"/>
            </a:ln>
          </p:spPr>
          <p:style>
            <a:lnRef idx="1">
              <a:schemeClr val="accent6"/>
            </a:lnRef>
            <a:fillRef idx="0">
              <a:schemeClr val="accent6"/>
            </a:fillRef>
            <a:effectRef idx="0">
              <a:schemeClr val="accent6"/>
            </a:effectRef>
            <a:fontRef idx="minor">
              <a:schemeClr val="tx1"/>
            </a:fontRef>
          </p:style>
        </p:cxnSp>
        <p:cxnSp>
          <p:nvCxnSpPr>
            <p:cNvPr id="58" name="Straight Arrow Connector 57">
              <a:extLst>
                <a:ext uri="{FF2B5EF4-FFF2-40B4-BE49-F238E27FC236}">
                  <a16:creationId xmlns:a16="http://schemas.microsoft.com/office/drawing/2014/main" id="{6CCED0CC-722A-4F43-86E0-36F01C00DCDB}"/>
                </a:ext>
              </a:extLst>
            </p:cNvPr>
            <p:cNvCxnSpPr>
              <a:cxnSpLocks/>
            </p:cNvCxnSpPr>
            <p:nvPr/>
          </p:nvCxnSpPr>
          <p:spPr>
            <a:xfrm flipV="1">
              <a:off x="3466011" y="4981304"/>
              <a:ext cx="0" cy="326566"/>
            </a:xfrm>
            <a:prstGeom prst="straightConnector1">
              <a:avLst/>
            </a:prstGeom>
            <a:ln w="38100">
              <a:headEnd type="triangle" w="med" len="med"/>
              <a:tailEnd type="triangle" w="med" len="med"/>
            </a:ln>
          </p:spPr>
          <p:style>
            <a:lnRef idx="1">
              <a:schemeClr val="accent6"/>
            </a:lnRef>
            <a:fillRef idx="0">
              <a:schemeClr val="accent6"/>
            </a:fillRef>
            <a:effectRef idx="0">
              <a:schemeClr val="accent6"/>
            </a:effectRef>
            <a:fontRef idx="minor">
              <a:schemeClr val="tx1"/>
            </a:fontRef>
          </p:style>
        </p:cxnSp>
        <p:cxnSp>
          <p:nvCxnSpPr>
            <p:cNvPr id="61" name="Straight Arrow Connector 60">
              <a:extLst>
                <a:ext uri="{FF2B5EF4-FFF2-40B4-BE49-F238E27FC236}">
                  <a16:creationId xmlns:a16="http://schemas.microsoft.com/office/drawing/2014/main" id="{B07D2EDF-F633-4D45-AB72-B1ADC9701CB7}"/>
                </a:ext>
              </a:extLst>
            </p:cNvPr>
            <p:cNvCxnSpPr>
              <a:cxnSpLocks/>
            </p:cNvCxnSpPr>
            <p:nvPr/>
          </p:nvCxnSpPr>
          <p:spPr>
            <a:xfrm flipV="1">
              <a:off x="5432451" y="4981304"/>
              <a:ext cx="0" cy="326566"/>
            </a:xfrm>
            <a:prstGeom prst="straightConnector1">
              <a:avLst/>
            </a:prstGeom>
            <a:ln w="38100">
              <a:headEnd type="triangle" w="med" len="med"/>
              <a:tailEnd type="triangle" w="med" len="med"/>
            </a:ln>
          </p:spPr>
          <p:style>
            <a:lnRef idx="1">
              <a:schemeClr val="accent6"/>
            </a:lnRef>
            <a:fillRef idx="0">
              <a:schemeClr val="accent6"/>
            </a:fillRef>
            <a:effectRef idx="0">
              <a:schemeClr val="accent6"/>
            </a:effectRef>
            <a:fontRef idx="minor">
              <a:schemeClr val="tx1"/>
            </a:fontRef>
          </p:style>
        </p:cxnSp>
      </p:grpSp>
      <p:cxnSp>
        <p:nvCxnSpPr>
          <p:cNvPr id="63" name="Straight Arrow Connector 62">
            <a:extLst>
              <a:ext uri="{FF2B5EF4-FFF2-40B4-BE49-F238E27FC236}">
                <a16:creationId xmlns:a16="http://schemas.microsoft.com/office/drawing/2014/main" id="{BE5F3142-1B6A-4E4F-A0FA-8C0002B79DA4}"/>
              </a:ext>
            </a:extLst>
          </p:cNvPr>
          <p:cNvCxnSpPr>
            <a:cxnSpLocks/>
            <a:stCxn id="16" idx="0"/>
          </p:cNvCxnSpPr>
          <p:nvPr/>
        </p:nvCxnSpPr>
        <p:spPr>
          <a:xfrm rot="16200000" flipV="1">
            <a:off x="3405391" y="1889559"/>
            <a:ext cx="859815" cy="1813574"/>
          </a:xfrm>
          <a:prstGeom prst="bentConnector2">
            <a:avLst/>
          </a:prstGeom>
          <a:ln w="38100">
            <a:solidFill>
              <a:srgbClr val="00B050"/>
            </a:solidFill>
            <a:headEnd type="none" w="med" len="med"/>
            <a:tailEnd type="triangle" w="med" len="med"/>
          </a:ln>
        </p:spPr>
        <p:style>
          <a:lnRef idx="1">
            <a:schemeClr val="accent6"/>
          </a:lnRef>
          <a:fillRef idx="0">
            <a:schemeClr val="accent6"/>
          </a:fillRef>
          <a:effectRef idx="0">
            <a:schemeClr val="accent6"/>
          </a:effectRef>
          <a:fontRef idx="minor">
            <a:schemeClr val="tx1"/>
          </a:fontRef>
        </p:style>
      </p:cxnSp>
      <p:pic>
        <p:nvPicPr>
          <p:cNvPr id="66" name="Picture 65">
            <a:extLst>
              <a:ext uri="{FF2B5EF4-FFF2-40B4-BE49-F238E27FC236}">
                <a16:creationId xmlns:a16="http://schemas.microsoft.com/office/drawing/2014/main" id="{6639BB1D-4B9C-405F-A1C8-76323E097F61}"/>
              </a:ext>
            </a:extLst>
          </p:cNvPr>
          <p:cNvPicPr>
            <a:picLocks noChangeAspect="1"/>
          </p:cNvPicPr>
          <p:nvPr/>
        </p:nvPicPr>
        <p:blipFill>
          <a:blip r:embed="rId6"/>
          <a:stretch>
            <a:fillRect/>
          </a:stretch>
        </p:blipFill>
        <p:spPr>
          <a:xfrm>
            <a:off x="5936958" y="4010078"/>
            <a:ext cx="242097" cy="305573"/>
          </a:xfrm>
          <a:prstGeom prst="rect">
            <a:avLst/>
          </a:prstGeom>
        </p:spPr>
      </p:pic>
      <p:pic>
        <p:nvPicPr>
          <p:cNvPr id="67" name="Picture 66">
            <a:extLst>
              <a:ext uri="{FF2B5EF4-FFF2-40B4-BE49-F238E27FC236}">
                <a16:creationId xmlns:a16="http://schemas.microsoft.com/office/drawing/2014/main" id="{F1EC44E9-DF2D-4C8F-94DF-CA9367D5F74B}"/>
              </a:ext>
            </a:extLst>
          </p:cNvPr>
          <p:cNvPicPr>
            <a:picLocks noChangeAspect="1"/>
          </p:cNvPicPr>
          <p:nvPr/>
        </p:nvPicPr>
        <p:blipFill>
          <a:blip r:embed="rId6"/>
          <a:stretch>
            <a:fillRect/>
          </a:stretch>
        </p:blipFill>
        <p:spPr>
          <a:xfrm>
            <a:off x="4152811" y="5293084"/>
            <a:ext cx="242097" cy="305573"/>
          </a:xfrm>
          <a:prstGeom prst="rect">
            <a:avLst/>
          </a:prstGeom>
        </p:spPr>
      </p:pic>
      <p:pic>
        <p:nvPicPr>
          <p:cNvPr id="68" name="Picture 67">
            <a:extLst>
              <a:ext uri="{FF2B5EF4-FFF2-40B4-BE49-F238E27FC236}">
                <a16:creationId xmlns:a16="http://schemas.microsoft.com/office/drawing/2014/main" id="{E214875E-90E1-4FA3-9D4F-0EDAC78CA4CA}"/>
              </a:ext>
            </a:extLst>
          </p:cNvPr>
          <p:cNvPicPr>
            <a:picLocks noChangeAspect="1"/>
          </p:cNvPicPr>
          <p:nvPr/>
        </p:nvPicPr>
        <p:blipFill>
          <a:blip r:embed="rId6"/>
          <a:stretch>
            <a:fillRect/>
          </a:stretch>
        </p:blipFill>
        <p:spPr>
          <a:xfrm>
            <a:off x="5950786" y="5318816"/>
            <a:ext cx="242097" cy="305573"/>
          </a:xfrm>
          <a:prstGeom prst="rect">
            <a:avLst/>
          </a:prstGeom>
        </p:spPr>
      </p:pic>
      <p:pic>
        <p:nvPicPr>
          <p:cNvPr id="69" name="Picture 68">
            <a:extLst>
              <a:ext uri="{FF2B5EF4-FFF2-40B4-BE49-F238E27FC236}">
                <a16:creationId xmlns:a16="http://schemas.microsoft.com/office/drawing/2014/main" id="{40E1E272-361F-4634-877C-0E25FCB8570F}"/>
              </a:ext>
            </a:extLst>
          </p:cNvPr>
          <p:cNvPicPr>
            <a:picLocks noChangeAspect="1"/>
          </p:cNvPicPr>
          <p:nvPr/>
        </p:nvPicPr>
        <p:blipFill>
          <a:blip r:embed="rId6"/>
          <a:stretch>
            <a:fillRect/>
          </a:stretch>
        </p:blipFill>
        <p:spPr>
          <a:xfrm>
            <a:off x="7685830" y="4026728"/>
            <a:ext cx="242097" cy="305573"/>
          </a:xfrm>
          <a:prstGeom prst="rect">
            <a:avLst/>
          </a:prstGeom>
        </p:spPr>
      </p:pic>
      <p:pic>
        <p:nvPicPr>
          <p:cNvPr id="70" name="Picture 69">
            <a:extLst>
              <a:ext uri="{FF2B5EF4-FFF2-40B4-BE49-F238E27FC236}">
                <a16:creationId xmlns:a16="http://schemas.microsoft.com/office/drawing/2014/main" id="{C7217FDD-EF7A-4E03-99A5-21F1C93C99FD}"/>
              </a:ext>
            </a:extLst>
          </p:cNvPr>
          <p:cNvPicPr>
            <a:picLocks noChangeAspect="1"/>
          </p:cNvPicPr>
          <p:nvPr/>
        </p:nvPicPr>
        <p:blipFill>
          <a:blip r:embed="rId6"/>
          <a:stretch>
            <a:fillRect/>
          </a:stretch>
        </p:blipFill>
        <p:spPr>
          <a:xfrm>
            <a:off x="4152811" y="4007978"/>
            <a:ext cx="242097" cy="305573"/>
          </a:xfrm>
          <a:prstGeom prst="rect">
            <a:avLst/>
          </a:prstGeom>
        </p:spPr>
      </p:pic>
      <p:pic>
        <p:nvPicPr>
          <p:cNvPr id="71" name="Picture 70">
            <a:extLst>
              <a:ext uri="{FF2B5EF4-FFF2-40B4-BE49-F238E27FC236}">
                <a16:creationId xmlns:a16="http://schemas.microsoft.com/office/drawing/2014/main" id="{33FD7F75-1299-42E7-8B04-C92FB15100A6}"/>
              </a:ext>
            </a:extLst>
          </p:cNvPr>
          <p:cNvPicPr>
            <a:picLocks noChangeAspect="1"/>
          </p:cNvPicPr>
          <p:nvPr/>
        </p:nvPicPr>
        <p:blipFill>
          <a:blip r:embed="rId6"/>
          <a:stretch>
            <a:fillRect/>
          </a:stretch>
        </p:blipFill>
        <p:spPr>
          <a:xfrm>
            <a:off x="9277718" y="4008041"/>
            <a:ext cx="242097" cy="305573"/>
          </a:xfrm>
          <a:prstGeom prst="rect">
            <a:avLst/>
          </a:prstGeom>
        </p:spPr>
      </p:pic>
      <p:pic>
        <p:nvPicPr>
          <p:cNvPr id="72" name="Picture 71">
            <a:extLst>
              <a:ext uri="{FF2B5EF4-FFF2-40B4-BE49-F238E27FC236}">
                <a16:creationId xmlns:a16="http://schemas.microsoft.com/office/drawing/2014/main" id="{9D1961A0-C647-4D26-82B9-5C7B632A2A3E}"/>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6290803" y="1624832"/>
            <a:ext cx="3736489" cy="1483212"/>
          </a:xfrm>
          <a:prstGeom prst="rect">
            <a:avLst/>
          </a:prstGeom>
          <a:ln w="38100">
            <a:solidFill>
              <a:schemeClr val="accent1"/>
            </a:solidFill>
          </a:ln>
        </p:spPr>
      </p:pic>
      <p:cxnSp>
        <p:nvCxnSpPr>
          <p:cNvPr id="73" name="Straight Connector 14">
            <a:extLst>
              <a:ext uri="{FF2B5EF4-FFF2-40B4-BE49-F238E27FC236}">
                <a16:creationId xmlns:a16="http://schemas.microsoft.com/office/drawing/2014/main" id="{2558EACC-1DEA-4731-A099-9130B1E45B91}"/>
              </a:ext>
            </a:extLst>
          </p:cNvPr>
          <p:cNvCxnSpPr>
            <a:cxnSpLocks/>
          </p:cNvCxnSpPr>
          <p:nvPr/>
        </p:nvCxnSpPr>
        <p:spPr>
          <a:xfrm flipV="1">
            <a:off x="7932952" y="3108045"/>
            <a:ext cx="288647" cy="1090956"/>
          </a:xfrm>
          <a:prstGeom prst="bentConnector2">
            <a:avLst/>
          </a:prstGeom>
          <a:ln w="38100">
            <a:solidFill>
              <a:schemeClr val="accent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27462877-38A0-4AF1-A211-93406A6B15EC}"/>
              </a:ext>
            </a:extLst>
          </p:cNvPr>
          <p:cNvSpPr txBox="1"/>
          <p:nvPr/>
        </p:nvSpPr>
        <p:spPr>
          <a:xfrm>
            <a:off x="2943088" y="4195623"/>
            <a:ext cx="1123403" cy="627864"/>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0078D7"/>
                </a:solidFill>
                <a:effectLst/>
                <a:uLnTx/>
                <a:uFillTx/>
                <a:latin typeface="Segoe UI"/>
                <a:ea typeface="+mn-ea"/>
                <a:cs typeface="+mn-cs"/>
              </a:rPr>
              <a:t>WEB</a:t>
            </a:r>
          </a:p>
        </p:txBody>
      </p:sp>
      <p:sp>
        <p:nvSpPr>
          <p:cNvPr id="75" name="TextBox 74">
            <a:extLst>
              <a:ext uri="{FF2B5EF4-FFF2-40B4-BE49-F238E27FC236}">
                <a16:creationId xmlns:a16="http://schemas.microsoft.com/office/drawing/2014/main" id="{A64E6DFD-4B00-4E2C-92CA-258721536D41}"/>
              </a:ext>
            </a:extLst>
          </p:cNvPr>
          <p:cNvSpPr txBox="1"/>
          <p:nvPr/>
        </p:nvSpPr>
        <p:spPr>
          <a:xfrm>
            <a:off x="2946183" y="5465687"/>
            <a:ext cx="1123403" cy="627864"/>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0078D7"/>
                </a:solidFill>
                <a:effectLst/>
                <a:uLnTx/>
                <a:uFillTx/>
                <a:latin typeface="Segoe UI"/>
                <a:ea typeface="+mn-ea"/>
                <a:cs typeface="+mn-cs"/>
              </a:rPr>
              <a:t>APP</a:t>
            </a:r>
          </a:p>
        </p:txBody>
      </p:sp>
      <p:sp>
        <p:nvSpPr>
          <p:cNvPr id="76" name="TextBox 75">
            <a:extLst>
              <a:ext uri="{FF2B5EF4-FFF2-40B4-BE49-F238E27FC236}">
                <a16:creationId xmlns:a16="http://schemas.microsoft.com/office/drawing/2014/main" id="{CED6DD71-F2A9-44B9-8299-6E489DEF3C5E}"/>
              </a:ext>
            </a:extLst>
          </p:cNvPr>
          <p:cNvSpPr txBox="1"/>
          <p:nvPr/>
        </p:nvSpPr>
        <p:spPr>
          <a:xfrm>
            <a:off x="4664513" y="4216693"/>
            <a:ext cx="1667687" cy="627864"/>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0078D7"/>
                </a:solidFill>
                <a:effectLst/>
                <a:uLnTx/>
                <a:uFillTx/>
                <a:latin typeface="Segoe UI"/>
                <a:ea typeface="+mn-ea"/>
                <a:cs typeface="+mn-cs"/>
              </a:rPr>
              <a:t>DOMAIN</a:t>
            </a:r>
          </a:p>
        </p:txBody>
      </p:sp>
      <p:sp>
        <p:nvSpPr>
          <p:cNvPr id="77" name="TextBox 76">
            <a:extLst>
              <a:ext uri="{FF2B5EF4-FFF2-40B4-BE49-F238E27FC236}">
                <a16:creationId xmlns:a16="http://schemas.microsoft.com/office/drawing/2014/main" id="{C7690C4F-FCA0-4F77-A31F-F11B668AE5D0}"/>
              </a:ext>
            </a:extLst>
          </p:cNvPr>
          <p:cNvSpPr txBox="1"/>
          <p:nvPr/>
        </p:nvSpPr>
        <p:spPr>
          <a:xfrm>
            <a:off x="4876801" y="5509796"/>
            <a:ext cx="1123403" cy="627864"/>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0078D7"/>
                </a:solidFill>
                <a:effectLst/>
                <a:uLnTx/>
                <a:uFillTx/>
                <a:latin typeface="Segoe UI"/>
                <a:ea typeface="+mn-ea"/>
                <a:cs typeface="+mn-cs"/>
              </a:rPr>
              <a:t>DATA</a:t>
            </a:r>
          </a:p>
        </p:txBody>
      </p:sp>
      <p:sp>
        <p:nvSpPr>
          <p:cNvPr id="78" name="TextBox 77">
            <a:extLst>
              <a:ext uri="{FF2B5EF4-FFF2-40B4-BE49-F238E27FC236}">
                <a16:creationId xmlns:a16="http://schemas.microsoft.com/office/drawing/2014/main" id="{FE73FC99-2F7A-421B-8D32-D25E6B38FE84}"/>
              </a:ext>
            </a:extLst>
          </p:cNvPr>
          <p:cNvSpPr txBox="1"/>
          <p:nvPr/>
        </p:nvSpPr>
        <p:spPr>
          <a:xfrm>
            <a:off x="6616163" y="4856122"/>
            <a:ext cx="1858965" cy="627864"/>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0078D7"/>
                </a:solidFill>
                <a:effectLst/>
                <a:uLnTx/>
                <a:uFillTx/>
                <a:latin typeface="Segoe UI"/>
                <a:ea typeface="+mn-ea"/>
                <a:cs typeface="+mn-cs"/>
              </a:rPr>
              <a:t>IN DMZ</a:t>
            </a:r>
          </a:p>
        </p:txBody>
      </p:sp>
      <p:sp>
        <p:nvSpPr>
          <p:cNvPr id="79" name="TextBox 78">
            <a:extLst>
              <a:ext uri="{FF2B5EF4-FFF2-40B4-BE49-F238E27FC236}">
                <a16:creationId xmlns:a16="http://schemas.microsoft.com/office/drawing/2014/main" id="{AD96E648-A62C-4F66-BF4D-3564A0E637D9}"/>
              </a:ext>
            </a:extLst>
          </p:cNvPr>
          <p:cNvSpPr txBox="1"/>
          <p:nvPr/>
        </p:nvSpPr>
        <p:spPr>
          <a:xfrm>
            <a:off x="8212891" y="4860933"/>
            <a:ext cx="1530174" cy="627864"/>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0078D7"/>
                </a:solidFill>
                <a:effectLst/>
                <a:uLnTx/>
                <a:uFillTx/>
                <a:latin typeface="Segoe UI"/>
                <a:ea typeface="+mn-ea"/>
                <a:cs typeface="+mn-cs"/>
              </a:rPr>
              <a:t>EX DMZ</a:t>
            </a:r>
          </a:p>
        </p:txBody>
      </p:sp>
      <p:cxnSp>
        <p:nvCxnSpPr>
          <p:cNvPr id="43" name="Straight Arrow Connector 62">
            <a:extLst>
              <a:ext uri="{FF2B5EF4-FFF2-40B4-BE49-F238E27FC236}">
                <a16:creationId xmlns:a16="http://schemas.microsoft.com/office/drawing/2014/main" id="{F82973ED-B30C-4E6B-92B3-7EFEEFCD6EE0}"/>
              </a:ext>
            </a:extLst>
          </p:cNvPr>
          <p:cNvCxnSpPr>
            <a:cxnSpLocks/>
            <a:stCxn id="16" idx="3"/>
          </p:cNvCxnSpPr>
          <p:nvPr/>
        </p:nvCxnSpPr>
        <p:spPr>
          <a:xfrm>
            <a:off x="5021510" y="3505971"/>
            <a:ext cx="6030658" cy="1982826"/>
          </a:xfrm>
          <a:prstGeom prst="bentConnector3">
            <a:avLst>
              <a:gd name="adj1" fmla="val 100022"/>
            </a:avLst>
          </a:prstGeom>
          <a:ln w="38100">
            <a:solidFill>
              <a:srgbClr val="00B050"/>
            </a:solidFill>
            <a:headEnd type="none" w="med" len="med"/>
            <a:tailEnd type="triangle" w="med" len="med"/>
          </a:ln>
        </p:spPr>
        <p:style>
          <a:lnRef idx="1">
            <a:schemeClr val="accent6"/>
          </a:lnRef>
          <a:fillRef idx="0">
            <a:schemeClr val="accent6"/>
          </a:fillRef>
          <a:effectRef idx="0">
            <a:schemeClr val="accent6"/>
          </a:effectRef>
          <a:fontRef idx="minor">
            <a:schemeClr val="tx1"/>
          </a:fontRef>
        </p:style>
      </p:cxnSp>
      <p:cxnSp>
        <p:nvCxnSpPr>
          <p:cNvPr id="50" name="Straight Arrow Connector 62">
            <a:extLst>
              <a:ext uri="{FF2B5EF4-FFF2-40B4-BE49-F238E27FC236}">
                <a16:creationId xmlns:a16="http://schemas.microsoft.com/office/drawing/2014/main" id="{E5EC0178-B514-40BD-8BDD-8C77DB73BA77}"/>
              </a:ext>
            </a:extLst>
          </p:cNvPr>
          <p:cNvCxnSpPr>
            <a:cxnSpLocks/>
          </p:cNvCxnSpPr>
          <p:nvPr/>
        </p:nvCxnSpPr>
        <p:spPr>
          <a:xfrm rot="16200000" flipH="1">
            <a:off x="10425454" y="4152776"/>
            <a:ext cx="1961307" cy="707878"/>
          </a:xfrm>
          <a:prstGeom prst="bentConnector3">
            <a:avLst>
              <a:gd name="adj1" fmla="val -1039"/>
            </a:avLst>
          </a:prstGeom>
          <a:ln w="38100">
            <a:solidFill>
              <a:srgbClr val="00B050"/>
            </a:solidFill>
            <a:headEnd type="none" w="med" len="med"/>
            <a:tailEnd type="triangle" w="med" len="med"/>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6490933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
                                        <p:tgtEl>
                                          <p:spTgt spid="14"/>
                                        </p:tgtEl>
                                      </p:cBhvr>
                                    </p:animEffect>
                                  </p:childTnLst>
                                </p:cTn>
                              </p:par>
                            </p:childTnLst>
                          </p:cTn>
                        </p:par>
                        <p:par>
                          <p:cTn id="8" fill="hold">
                            <p:stCondLst>
                              <p:cond delay="100"/>
                            </p:stCondLst>
                            <p:childTnLst>
                              <p:par>
                                <p:cTn id="9" presetID="10" presetClass="entr" presetSubtype="0" fill="hold" grpId="0" nodeType="afterEffect">
                                  <p:stCondLst>
                                    <p:cond delay="0"/>
                                  </p:stCondLst>
                                  <p:childTnLst>
                                    <p:set>
                                      <p:cBhvr>
                                        <p:cTn id="10" dur="1" fill="hold">
                                          <p:stCondLst>
                                            <p:cond delay="0"/>
                                          </p:stCondLst>
                                        </p:cTn>
                                        <p:tgtEl>
                                          <p:spTgt spid="28"/>
                                        </p:tgtEl>
                                        <p:attrNameLst>
                                          <p:attrName>style.visibility</p:attrName>
                                        </p:attrNameLst>
                                      </p:cBhvr>
                                      <p:to>
                                        <p:strVal val="visible"/>
                                      </p:to>
                                    </p:set>
                                    <p:animEffect transition="in" filter="fade">
                                      <p:cBhvr>
                                        <p:cTn id="11" dur="100"/>
                                        <p:tgtEl>
                                          <p:spTgt spid="28"/>
                                        </p:tgtEl>
                                      </p:cBhvr>
                                    </p:animEffect>
                                  </p:childTnLst>
                                </p:cTn>
                              </p:par>
                            </p:childTnLst>
                          </p:cTn>
                        </p:par>
                        <p:par>
                          <p:cTn id="12" fill="hold">
                            <p:stCondLst>
                              <p:cond delay="200"/>
                            </p:stCondLst>
                            <p:childTnLst>
                              <p:par>
                                <p:cTn id="13" presetID="10" presetClass="entr" presetSubtype="0" fill="hold" nodeType="afterEffect">
                                  <p:stCondLst>
                                    <p:cond delay="0"/>
                                  </p:stCondLst>
                                  <p:childTnLst>
                                    <p:set>
                                      <p:cBhvr>
                                        <p:cTn id="14" dur="1" fill="hold">
                                          <p:stCondLst>
                                            <p:cond delay="0"/>
                                          </p:stCondLst>
                                        </p:cTn>
                                        <p:tgtEl>
                                          <p:spTgt spid="44"/>
                                        </p:tgtEl>
                                        <p:attrNameLst>
                                          <p:attrName>style.visibility</p:attrName>
                                        </p:attrNameLst>
                                      </p:cBhvr>
                                      <p:to>
                                        <p:strVal val="visible"/>
                                      </p:to>
                                    </p:set>
                                    <p:animEffect transition="in" filter="fade">
                                      <p:cBhvr>
                                        <p:cTn id="15" dur="100"/>
                                        <p:tgtEl>
                                          <p:spTgt spid="44"/>
                                        </p:tgtEl>
                                      </p:cBhvr>
                                    </p:animEffect>
                                  </p:childTnLst>
                                </p:cTn>
                              </p:par>
                            </p:childTnLst>
                          </p:cTn>
                        </p:par>
                        <p:par>
                          <p:cTn id="16" fill="hold">
                            <p:stCondLst>
                              <p:cond delay="300"/>
                            </p:stCondLst>
                            <p:childTnLst>
                              <p:par>
                                <p:cTn id="17" presetID="10" presetClass="entr" presetSubtype="0" fill="hold" nodeType="after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100"/>
                                        <p:tgtEl>
                                          <p:spTgt spid="18"/>
                                        </p:tgtEl>
                                      </p:cBhvr>
                                    </p:animEffect>
                                  </p:childTnLst>
                                </p:cTn>
                              </p:par>
                            </p:childTnLst>
                          </p:cTn>
                        </p:par>
                        <p:par>
                          <p:cTn id="20" fill="hold">
                            <p:stCondLst>
                              <p:cond delay="400"/>
                            </p:stCondLst>
                            <p:childTnLst>
                              <p:par>
                                <p:cTn id="21" presetID="22" presetClass="entr" presetSubtype="2" fill="hold" nodeType="afterEffect">
                                  <p:stCondLst>
                                    <p:cond delay="0"/>
                                  </p:stCondLst>
                                  <p:childTnLst>
                                    <p:set>
                                      <p:cBhvr>
                                        <p:cTn id="22" dur="1" fill="hold">
                                          <p:stCondLst>
                                            <p:cond delay="0"/>
                                          </p:stCondLst>
                                        </p:cTn>
                                        <p:tgtEl>
                                          <p:spTgt spid="63"/>
                                        </p:tgtEl>
                                        <p:attrNameLst>
                                          <p:attrName>style.visibility</p:attrName>
                                        </p:attrNameLst>
                                      </p:cBhvr>
                                      <p:to>
                                        <p:strVal val="visible"/>
                                      </p:to>
                                    </p:set>
                                    <p:animEffect transition="in" filter="wipe(right)">
                                      <p:cBhvr>
                                        <p:cTn id="23" dur="100"/>
                                        <p:tgtEl>
                                          <p:spTgt spid="63"/>
                                        </p:tgtEl>
                                      </p:cBhvr>
                                    </p:animEffect>
                                  </p:childTnLst>
                                </p:cTn>
                              </p:par>
                            </p:childTnLst>
                          </p:cTn>
                        </p:par>
                        <p:par>
                          <p:cTn id="24" fill="hold">
                            <p:stCondLst>
                              <p:cond delay="500"/>
                            </p:stCondLst>
                            <p:childTnLst>
                              <p:par>
                                <p:cTn id="25" presetID="22" presetClass="entr" presetSubtype="8" fill="hold" nodeType="afterEffect">
                                  <p:stCondLst>
                                    <p:cond delay="0"/>
                                  </p:stCondLst>
                                  <p:childTnLst>
                                    <p:set>
                                      <p:cBhvr>
                                        <p:cTn id="26" dur="1" fill="hold">
                                          <p:stCondLst>
                                            <p:cond delay="0"/>
                                          </p:stCondLst>
                                        </p:cTn>
                                        <p:tgtEl>
                                          <p:spTgt spid="43"/>
                                        </p:tgtEl>
                                        <p:attrNameLst>
                                          <p:attrName>style.visibility</p:attrName>
                                        </p:attrNameLst>
                                      </p:cBhvr>
                                      <p:to>
                                        <p:strVal val="visible"/>
                                      </p:to>
                                    </p:set>
                                    <p:animEffect transition="in" filter="wipe(left)">
                                      <p:cBhvr>
                                        <p:cTn id="27" dur="100"/>
                                        <p:tgtEl>
                                          <p:spTgt spid="43"/>
                                        </p:tgtEl>
                                      </p:cBhvr>
                                    </p:animEffect>
                                  </p:childTnLst>
                                </p:cTn>
                              </p:par>
                            </p:childTnLst>
                          </p:cTn>
                        </p:par>
                        <p:par>
                          <p:cTn id="28" fill="hold">
                            <p:stCondLst>
                              <p:cond delay="600"/>
                            </p:stCondLst>
                            <p:childTnLst>
                              <p:par>
                                <p:cTn id="29" presetID="22" presetClass="entr" presetSubtype="1" fill="hold" nodeType="afterEffect">
                                  <p:stCondLst>
                                    <p:cond delay="0"/>
                                  </p:stCondLst>
                                  <p:childTnLst>
                                    <p:set>
                                      <p:cBhvr>
                                        <p:cTn id="30" dur="1" fill="hold">
                                          <p:stCondLst>
                                            <p:cond delay="0"/>
                                          </p:stCondLst>
                                        </p:cTn>
                                        <p:tgtEl>
                                          <p:spTgt spid="50"/>
                                        </p:tgtEl>
                                        <p:attrNameLst>
                                          <p:attrName>style.visibility</p:attrName>
                                        </p:attrNameLst>
                                      </p:cBhvr>
                                      <p:to>
                                        <p:strVal val="visible"/>
                                      </p:to>
                                    </p:set>
                                    <p:animEffect transition="in" filter="wipe(up)">
                                      <p:cBhvr>
                                        <p:cTn id="31" dur="100"/>
                                        <p:tgtEl>
                                          <p:spTgt spid="50"/>
                                        </p:tgtEl>
                                      </p:cBhvr>
                                    </p:animEffect>
                                  </p:childTnLst>
                                </p:cTn>
                              </p:par>
                            </p:childTnLst>
                          </p:cTn>
                        </p:par>
                        <p:par>
                          <p:cTn id="32" fill="hold">
                            <p:stCondLst>
                              <p:cond delay="700"/>
                            </p:stCondLst>
                            <p:childTnLst>
                              <p:par>
                                <p:cTn id="33" presetID="10" presetClass="entr" presetSubtype="0" fill="hold" nodeType="afterEffect">
                                  <p:stCondLst>
                                    <p:cond delay="0"/>
                                  </p:stCondLst>
                                  <p:childTnLst>
                                    <p:set>
                                      <p:cBhvr>
                                        <p:cTn id="34" dur="1" fill="hold">
                                          <p:stCondLst>
                                            <p:cond delay="0"/>
                                          </p:stCondLst>
                                        </p:cTn>
                                        <p:tgtEl>
                                          <p:spTgt spid="67"/>
                                        </p:tgtEl>
                                        <p:attrNameLst>
                                          <p:attrName>style.visibility</p:attrName>
                                        </p:attrNameLst>
                                      </p:cBhvr>
                                      <p:to>
                                        <p:strVal val="visible"/>
                                      </p:to>
                                    </p:set>
                                    <p:animEffect transition="in" filter="fade">
                                      <p:cBhvr>
                                        <p:cTn id="35" dur="100"/>
                                        <p:tgtEl>
                                          <p:spTgt spid="67"/>
                                        </p:tgtEl>
                                      </p:cBhvr>
                                    </p:animEffect>
                                  </p:childTnLst>
                                </p:cTn>
                              </p:par>
                            </p:childTnLst>
                          </p:cTn>
                        </p:par>
                        <p:par>
                          <p:cTn id="36" fill="hold">
                            <p:stCondLst>
                              <p:cond delay="800"/>
                            </p:stCondLst>
                            <p:childTnLst>
                              <p:par>
                                <p:cTn id="37" presetID="10" presetClass="entr" presetSubtype="0" fill="hold" nodeType="afterEffect">
                                  <p:stCondLst>
                                    <p:cond delay="0"/>
                                  </p:stCondLst>
                                  <p:childTnLst>
                                    <p:set>
                                      <p:cBhvr>
                                        <p:cTn id="38" dur="1" fill="hold">
                                          <p:stCondLst>
                                            <p:cond delay="0"/>
                                          </p:stCondLst>
                                        </p:cTn>
                                        <p:tgtEl>
                                          <p:spTgt spid="68"/>
                                        </p:tgtEl>
                                        <p:attrNameLst>
                                          <p:attrName>style.visibility</p:attrName>
                                        </p:attrNameLst>
                                      </p:cBhvr>
                                      <p:to>
                                        <p:strVal val="visible"/>
                                      </p:to>
                                    </p:set>
                                    <p:animEffect transition="in" filter="fade">
                                      <p:cBhvr>
                                        <p:cTn id="39" dur="100"/>
                                        <p:tgtEl>
                                          <p:spTgt spid="68"/>
                                        </p:tgtEl>
                                      </p:cBhvr>
                                    </p:animEffect>
                                  </p:childTnLst>
                                </p:cTn>
                              </p:par>
                            </p:childTnLst>
                          </p:cTn>
                        </p:par>
                        <p:par>
                          <p:cTn id="40" fill="hold">
                            <p:stCondLst>
                              <p:cond delay="900"/>
                            </p:stCondLst>
                            <p:childTnLst>
                              <p:par>
                                <p:cTn id="41" presetID="10" presetClass="entr" presetSubtype="0" fill="hold" nodeType="afterEffect">
                                  <p:stCondLst>
                                    <p:cond delay="0"/>
                                  </p:stCondLst>
                                  <p:childTnLst>
                                    <p:set>
                                      <p:cBhvr>
                                        <p:cTn id="42" dur="1" fill="hold">
                                          <p:stCondLst>
                                            <p:cond delay="0"/>
                                          </p:stCondLst>
                                        </p:cTn>
                                        <p:tgtEl>
                                          <p:spTgt spid="66"/>
                                        </p:tgtEl>
                                        <p:attrNameLst>
                                          <p:attrName>style.visibility</p:attrName>
                                        </p:attrNameLst>
                                      </p:cBhvr>
                                      <p:to>
                                        <p:strVal val="visible"/>
                                      </p:to>
                                    </p:set>
                                    <p:animEffect transition="in" filter="fade">
                                      <p:cBhvr>
                                        <p:cTn id="43" dur="100"/>
                                        <p:tgtEl>
                                          <p:spTgt spid="66"/>
                                        </p:tgtEl>
                                      </p:cBhvr>
                                    </p:animEffect>
                                  </p:childTnLst>
                                </p:cTn>
                              </p:par>
                            </p:childTnLst>
                          </p:cTn>
                        </p:par>
                        <p:par>
                          <p:cTn id="44" fill="hold">
                            <p:stCondLst>
                              <p:cond delay="1000"/>
                            </p:stCondLst>
                            <p:childTnLst>
                              <p:par>
                                <p:cTn id="45" presetID="10" presetClass="entr" presetSubtype="0" fill="hold" nodeType="after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fade">
                                      <p:cBhvr>
                                        <p:cTn id="47" dur="100"/>
                                        <p:tgtEl>
                                          <p:spTgt spid="69"/>
                                        </p:tgtEl>
                                      </p:cBhvr>
                                    </p:animEffect>
                                  </p:childTnLst>
                                </p:cTn>
                              </p:par>
                            </p:childTnLst>
                          </p:cTn>
                        </p:par>
                        <p:par>
                          <p:cTn id="48" fill="hold">
                            <p:stCondLst>
                              <p:cond delay="1100"/>
                            </p:stCondLst>
                            <p:childTnLst>
                              <p:par>
                                <p:cTn id="49" presetID="10" presetClass="entr" presetSubtype="0" fill="hold" nodeType="afterEffect">
                                  <p:stCondLst>
                                    <p:cond delay="0"/>
                                  </p:stCondLst>
                                  <p:childTnLst>
                                    <p:set>
                                      <p:cBhvr>
                                        <p:cTn id="50" dur="1" fill="hold">
                                          <p:stCondLst>
                                            <p:cond delay="0"/>
                                          </p:stCondLst>
                                        </p:cTn>
                                        <p:tgtEl>
                                          <p:spTgt spid="70"/>
                                        </p:tgtEl>
                                        <p:attrNameLst>
                                          <p:attrName>style.visibility</p:attrName>
                                        </p:attrNameLst>
                                      </p:cBhvr>
                                      <p:to>
                                        <p:strVal val="visible"/>
                                      </p:to>
                                    </p:set>
                                    <p:animEffect transition="in" filter="fade">
                                      <p:cBhvr>
                                        <p:cTn id="51" dur="100"/>
                                        <p:tgtEl>
                                          <p:spTgt spid="70"/>
                                        </p:tgtEl>
                                      </p:cBhvr>
                                    </p:animEffect>
                                  </p:childTnLst>
                                </p:cTn>
                              </p:par>
                            </p:childTnLst>
                          </p:cTn>
                        </p:par>
                        <p:par>
                          <p:cTn id="52" fill="hold">
                            <p:stCondLst>
                              <p:cond delay="1200"/>
                            </p:stCondLst>
                            <p:childTnLst>
                              <p:par>
                                <p:cTn id="53" presetID="10" presetClass="entr" presetSubtype="0" fill="hold" nodeType="afterEffect">
                                  <p:stCondLst>
                                    <p:cond delay="0"/>
                                  </p:stCondLst>
                                  <p:childTnLst>
                                    <p:set>
                                      <p:cBhvr>
                                        <p:cTn id="54" dur="1" fill="hold">
                                          <p:stCondLst>
                                            <p:cond delay="0"/>
                                          </p:stCondLst>
                                        </p:cTn>
                                        <p:tgtEl>
                                          <p:spTgt spid="71"/>
                                        </p:tgtEl>
                                        <p:attrNameLst>
                                          <p:attrName>style.visibility</p:attrName>
                                        </p:attrNameLst>
                                      </p:cBhvr>
                                      <p:to>
                                        <p:strVal val="visible"/>
                                      </p:to>
                                    </p:set>
                                    <p:animEffect transition="in" filter="fade">
                                      <p:cBhvr>
                                        <p:cTn id="55" dur="100"/>
                                        <p:tgtEl>
                                          <p:spTgt spid="71"/>
                                        </p:tgtEl>
                                      </p:cBhvr>
                                    </p:animEffect>
                                  </p:childTnLst>
                                </p:cTn>
                              </p:par>
                            </p:childTnLst>
                          </p:cTn>
                        </p:par>
                        <p:par>
                          <p:cTn id="56" fill="hold">
                            <p:stCondLst>
                              <p:cond delay="1300"/>
                            </p:stCondLst>
                            <p:childTnLst>
                              <p:par>
                                <p:cTn id="57" presetID="22" presetClass="entr" presetSubtype="4" fill="hold" nodeType="afterEffect">
                                  <p:stCondLst>
                                    <p:cond delay="0"/>
                                  </p:stCondLst>
                                  <p:childTnLst>
                                    <p:set>
                                      <p:cBhvr>
                                        <p:cTn id="58" dur="1" fill="hold">
                                          <p:stCondLst>
                                            <p:cond delay="0"/>
                                          </p:stCondLst>
                                        </p:cTn>
                                        <p:tgtEl>
                                          <p:spTgt spid="73"/>
                                        </p:tgtEl>
                                        <p:attrNameLst>
                                          <p:attrName>style.visibility</p:attrName>
                                        </p:attrNameLst>
                                      </p:cBhvr>
                                      <p:to>
                                        <p:strVal val="visible"/>
                                      </p:to>
                                    </p:set>
                                    <p:animEffect transition="in" filter="wipe(down)">
                                      <p:cBhvr>
                                        <p:cTn id="59" dur="100"/>
                                        <p:tgtEl>
                                          <p:spTgt spid="73"/>
                                        </p:tgtEl>
                                      </p:cBhvr>
                                    </p:animEffect>
                                  </p:childTnLst>
                                </p:cTn>
                              </p:par>
                            </p:childTnLst>
                          </p:cTn>
                        </p:par>
                        <p:par>
                          <p:cTn id="60" fill="hold">
                            <p:stCondLst>
                              <p:cond delay="1400"/>
                            </p:stCondLst>
                            <p:childTnLst>
                              <p:par>
                                <p:cTn id="61" presetID="10" presetClass="entr" presetSubtype="0" fill="hold" nodeType="afterEffect">
                                  <p:stCondLst>
                                    <p:cond delay="0"/>
                                  </p:stCondLst>
                                  <p:childTnLst>
                                    <p:set>
                                      <p:cBhvr>
                                        <p:cTn id="62" dur="1" fill="hold">
                                          <p:stCondLst>
                                            <p:cond delay="0"/>
                                          </p:stCondLst>
                                        </p:cTn>
                                        <p:tgtEl>
                                          <p:spTgt spid="72"/>
                                        </p:tgtEl>
                                        <p:attrNameLst>
                                          <p:attrName>style.visibility</p:attrName>
                                        </p:attrNameLst>
                                      </p:cBhvr>
                                      <p:to>
                                        <p:strVal val="visible"/>
                                      </p:to>
                                    </p:set>
                                    <p:animEffect transition="in" filter="fade">
                                      <p:cBhvr>
                                        <p:cTn id="63" dur="100"/>
                                        <p:tgtEl>
                                          <p:spTgt spid="72"/>
                                        </p:tgtEl>
                                      </p:cBhvr>
                                    </p:animEffect>
                                  </p:childTnLst>
                                </p:cTn>
                              </p:par>
                            </p:childTnLst>
                          </p:cTn>
                        </p:par>
                        <p:par>
                          <p:cTn id="64" fill="hold">
                            <p:stCondLst>
                              <p:cond delay="1500"/>
                            </p:stCondLst>
                            <p:childTnLst>
                              <p:par>
                                <p:cTn id="65" presetID="10" presetClass="entr" presetSubtype="0" fill="hold" grpId="0" nodeType="afterEffect">
                                  <p:stCondLst>
                                    <p:cond delay="0"/>
                                  </p:stCondLst>
                                  <p:childTnLst>
                                    <p:set>
                                      <p:cBhvr>
                                        <p:cTn id="66" dur="1" fill="hold">
                                          <p:stCondLst>
                                            <p:cond delay="0"/>
                                          </p:stCondLst>
                                        </p:cTn>
                                        <p:tgtEl>
                                          <p:spTgt spid="76"/>
                                        </p:tgtEl>
                                        <p:attrNameLst>
                                          <p:attrName>style.visibility</p:attrName>
                                        </p:attrNameLst>
                                      </p:cBhvr>
                                      <p:to>
                                        <p:strVal val="visible"/>
                                      </p:to>
                                    </p:set>
                                    <p:animEffect transition="in" filter="fade">
                                      <p:cBhvr>
                                        <p:cTn id="67" dur="100"/>
                                        <p:tgtEl>
                                          <p:spTgt spid="76"/>
                                        </p:tgtEl>
                                      </p:cBhvr>
                                    </p:animEffect>
                                  </p:childTnLst>
                                </p:cTn>
                              </p:par>
                            </p:childTnLst>
                          </p:cTn>
                        </p:par>
                        <p:par>
                          <p:cTn id="68" fill="hold">
                            <p:stCondLst>
                              <p:cond delay="1600"/>
                            </p:stCondLst>
                            <p:childTnLst>
                              <p:par>
                                <p:cTn id="69" presetID="10" presetClass="entr" presetSubtype="0" fill="hold" grpId="0" nodeType="afterEffect">
                                  <p:stCondLst>
                                    <p:cond delay="0"/>
                                  </p:stCondLst>
                                  <p:childTnLst>
                                    <p:set>
                                      <p:cBhvr>
                                        <p:cTn id="70" dur="1" fill="hold">
                                          <p:stCondLst>
                                            <p:cond delay="0"/>
                                          </p:stCondLst>
                                        </p:cTn>
                                        <p:tgtEl>
                                          <p:spTgt spid="48"/>
                                        </p:tgtEl>
                                        <p:attrNameLst>
                                          <p:attrName>style.visibility</p:attrName>
                                        </p:attrNameLst>
                                      </p:cBhvr>
                                      <p:to>
                                        <p:strVal val="visible"/>
                                      </p:to>
                                    </p:set>
                                    <p:animEffect transition="in" filter="fade">
                                      <p:cBhvr>
                                        <p:cTn id="71" dur="100"/>
                                        <p:tgtEl>
                                          <p:spTgt spid="48"/>
                                        </p:tgtEl>
                                      </p:cBhvr>
                                    </p:animEffect>
                                  </p:childTnLst>
                                </p:cTn>
                              </p:par>
                            </p:childTnLst>
                          </p:cTn>
                        </p:par>
                        <p:par>
                          <p:cTn id="72" fill="hold">
                            <p:stCondLst>
                              <p:cond delay="1700"/>
                            </p:stCondLst>
                            <p:childTnLst>
                              <p:par>
                                <p:cTn id="73" presetID="10" presetClass="entr" presetSubtype="0" fill="hold" grpId="0" nodeType="afterEffect">
                                  <p:stCondLst>
                                    <p:cond delay="0"/>
                                  </p:stCondLst>
                                  <p:childTnLst>
                                    <p:set>
                                      <p:cBhvr>
                                        <p:cTn id="74" dur="1" fill="hold">
                                          <p:stCondLst>
                                            <p:cond delay="0"/>
                                          </p:stCondLst>
                                        </p:cTn>
                                        <p:tgtEl>
                                          <p:spTgt spid="75"/>
                                        </p:tgtEl>
                                        <p:attrNameLst>
                                          <p:attrName>style.visibility</p:attrName>
                                        </p:attrNameLst>
                                      </p:cBhvr>
                                      <p:to>
                                        <p:strVal val="visible"/>
                                      </p:to>
                                    </p:set>
                                    <p:animEffect transition="in" filter="fade">
                                      <p:cBhvr>
                                        <p:cTn id="75" dur="100"/>
                                        <p:tgtEl>
                                          <p:spTgt spid="75"/>
                                        </p:tgtEl>
                                      </p:cBhvr>
                                    </p:animEffect>
                                  </p:childTnLst>
                                </p:cTn>
                              </p:par>
                            </p:childTnLst>
                          </p:cTn>
                        </p:par>
                        <p:par>
                          <p:cTn id="76" fill="hold">
                            <p:stCondLst>
                              <p:cond delay="1800"/>
                            </p:stCondLst>
                            <p:childTnLst>
                              <p:par>
                                <p:cTn id="77" presetID="10" presetClass="entr" presetSubtype="0" fill="hold" grpId="0" nodeType="afterEffect">
                                  <p:stCondLst>
                                    <p:cond delay="0"/>
                                  </p:stCondLst>
                                  <p:childTnLst>
                                    <p:set>
                                      <p:cBhvr>
                                        <p:cTn id="78" dur="1" fill="hold">
                                          <p:stCondLst>
                                            <p:cond delay="0"/>
                                          </p:stCondLst>
                                        </p:cTn>
                                        <p:tgtEl>
                                          <p:spTgt spid="77"/>
                                        </p:tgtEl>
                                        <p:attrNameLst>
                                          <p:attrName>style.visibility</p:attrName>
                                        </p:attrNameLst>
                                      </p:cBhvr>
                                      <p:to>
                                        <p:strVal val="visible"/>
                                      </p:to>
                                    </p:set>
                                    <p:animEffect transition="in" filter="fade">
                                      <p:cBhvr>
                                        <p:cTn id="79" dur="100"/>
                                        <p:tgtEl>
                                          <p:spTgt spid="77"/>
                                        </p:tgtEl>
                                      </p:cBhvr>
                                    </p:animEffect>
                                  </p:childTnLst>
                                </p:cTn>
                              </p:par>
                            </p:childTnLst>
                          </p:cTn>
                        </p:par>
                        <p:par>
                          <p:cTn id="80" fill="hold">
                            <p:stCondLst>
                              <p:cond delay="1900"/>
                            </p:stCondLst>
                            <p:childTnLst>
                              <p:par>
                                <p:cTn id="81" presetID="10" presetClass="entr" presetSubtype="0" fill="hold" grpId="0" nodeType="afterEffect">
                                  <p:stCondLst>
                                    <p:cond delay="0"/>
                                  </p:stCondLst>
                                  <p:childTnLst>
                                    <p:set>
                                      <p:cBhvr>
                                        <p:cTn id="82" dur="1" fill="hold">
                                          <p:stCondLst>
                                            <p:cond delay="0"/>
                                          </p:stCondLst>
                                        </p:cTn>
                                        <p:tgtEl>
                                          <p:spTgt spid="78"/>
                                        </p:tgtEl>
                                        <p:attrNameLst>
                                          <p:attrName>style.visibility</p:attrName>
                                        </p:attrNameLst>
                                      </p:cBhvr>
                                      <p:to>
                                        <p:strVal val="visible"/>
                                      </p:to>
                                    </p:set>
                                    <p:animEffect transition="in" filter="fade">
                                      <p:cBhvr>
                                        <p:cTn id="83" dur="100"/>
                                        <p:tgtEl>
                                          <p:spTgt spid="78"/>
                                        </p:tgtEl>
                                      </p:cBhvr>
                                    </p:animEffect>
                                  </p:childTnLst>
                                </p:cTn>
                              </p:par>
                            </p:childTnLst>
                          </p:cTn>
                        </p:par>
                        <p:par>
                          <p:cTn id="84" fill="hold">
                            <p:stCondLst>
                              <p:cond delay="2000"/>
                            </p:stCondLst>
                            <p:childTnLst>
                              <p:par>
                                <p:cTn id="85" presetID="10" presetClass="entr" presetSubtype="0" fill="hold" grpId="0" nodeType="afterEffect">
                                  <p:stCondLst>
                                    <p:cond delay="0"/>
                                  </p:stCondLst>
                                  <p:childTnLst>
                                    <p:set>
                                      <p:cBhvr>
                                        <p:cTn id="86" dur="1" fill="hold">
                                          <p:stCondLst>
                                            <p:cond delay="0"/>
                                          </p:stCondLst>
                                        </p:cTn>
                                        <p:tgtEl>
                                          <p:spTgt spid="79"/>
                                        </p:tgtEl>
                                        <p:attrNameLst>
                                          <p:attrName>style.visibility</p:attrName>
                                        </p:attrNameLst>
                                      </p:cBhvr>
                                      <p:to>
                                        <p:strVal val="visible"/>
                                      </p:to>
                                    </p:set>
                                    <p:animEffect transition="in" filter="fade">
                                      <p:cBhvr>
                                        <p:cTn id="87" dur="10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48" grpId="0"/>
      <p:bldP spid="75" grpId="0"/>
      <p:bldP spid="76" grpId="0"/>
      <p:bldP spid="77" grpId="0"/>
      <p:bldP spid="78" grpId="0"/>
      <p:bldP spid="79"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53F65B-BF06-4ED9-8889-63E49552A35D}"/>
              </a:ext>
            </a:extLst>
          </p:cNvPr>
          <p:cNvSpPr>
            <a:spLocks noGrp="1"/>
          </p:cNvSpPr>
          <p:nvPr>
            <p:ph type="title"/>
          </p:nvPr>
        </p:nvSpPr>
        <p:spPr/>
        <p:txBody>
          <a:bodyPr/>
          <a:lstStyle/>
          <a:p>
            <a:r>
              <a:rPr lang="en-US" dirty="0"/>
              <a:t>Private Network (ExpressRoute)</a:t>
            </a:r>
            <a:br>
              <a:rPr lang="en-US" dirty="0"/>
            </a:br>
            <a:r>
              <a:rPr lang="en-US" dirty="0"/>
              <a:t> with failover VPN</a:t>
            </a:r>
          </a:p>
        </p:txBody>
      </p:sp>
      <p:pic>
        <p:nvPicPr>
          <p:cNvPr id="4" name="Picture 3" descr="A screenshot of a social media post&#10;&#10;Description generated with very high confidence">
            <a:extLst>
              <a:ext uri="{FF2B5EF4-FFF2-40B4-BE49-F238E27FC236}">
                <a16:creationId xmlns:a16="http://schemas.microsoft.com/office/drawing/2014/main" id="{AC3DE866-64BE-443F-AE8B-51558099A58A}"/>
              </a:ext>
            </a:extLst>
          </p:cNvPr>
          <p:cNvPicPr>
            <a:picLocks noChangeAspect="1"/>
          </p:cNvPicPr>
          <p:nvPr/>
        </p:nvPicPr>
        <p:blipFill>
          <a:blip r:embed="rId3"/>
          <a:stretch>
            <a:fillRect/>
          </a:stretch>
        </p:blipFill>
        <p:spPr>
          <a:xfrm>
            <a:off x="156701" y="1866762"/>
            <a:ext cx="11879189" cy="4027602"/>
          </a:xfrm>
          <a:prstGeom prst="rect">
            <a:avLst/>
          </a:prstGeom>
        </p:spPr>
      </p:pic>
      <p:sp>
        <p:nvSpPr>
          <p:cNvPr id="5" name="Rectangle 4">
            <a:extLst>
              <a:ext uri="{FF2B5EF4-FFF2-40B4-BE49-F238E27FC236}">
                <a16:creationId xmlns:a16="http://schemas.microsoft.com/office/drawing/2014/main" id="{77CD002C-BDB0-4D50-91A3-BE5955CD09A9}"/>
              </a:ext>
            </a:extLst>
          </p:cNvPr>
          <p:cNvSpPr/>
          <p:nvPr/>
        </p:nvSpPr>
        <p:spPr>
          <a:xfrm>
            <a:off x="225083" y="6197804"/>
            <a:ext cx="11943470" cy="276999"/>
          </a:xfrm>
          <a:prstGeom prst="rect">
            <a:avLst/>
          </a:prstGeom>
        </p:spPr>
        <p:txBody>
          <a:bodyPr wrap="square">
            <a:spAutoFit/>
          </a:bodyPr>
          <a:lstStyle/>
          <a:p>
            <a:r>
              <a:rPr lang="en-US" sz="1200" dirty="0">
                <a:solidFill>
                  <a:schemeClr val="bg1">
                    <a:lumMod val="60000"/>
                    <a:lumOff val="40000"/>
                  </a:schemeClr>
                </a:solidFill>
              </a:rPr>
              <a:t>https://docs.microsoft.com/en-us/azure/architecture/reference-architectures/hybrid-networking/expressroute-vpn-failover</a:t>
            </a:r>
          </a:p>
        </p:txBody>
      </p:sp>
    </p:spTree>
    <p:extLst>
      <p:ext uri="{BB962C8B-B14F-4D97-AF65-F5344CB8AC3E}">
        <p14:creationId xmlns:p14="http://schemas.microsoft.com/office/powerpoint/2010/main" val="3747385245"/>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EEEEE"/>
        </a:solidFill>
        <a:effectLst/>
      </p:bgPr>
    </p:bg>
    <p:spTree>
      <p:nvGrpSpPr>
        <p:cNvPr id="1" name=""/>
        <p:cNvGrpSpPr/>
        <p:nvPr/>
      </p:nvGrpSpPr>
      <p:grpSpPr>
        <a:xfrm>
          <a:off x="0" y="0"/>
          <a:ext cx="0" cy="0"/>
          <a:chOff x="0" y="0"/>
          <a:chExt cx="0" cy="0"/>
        </a:xfrm>
      </p:grpSpPr>
      <p:sp>
        <p:nvSpPr>
          <p:cNvPr id="16" name="TextBox 15"/>
          <p:cNvSpPr txBox="1"/>
          <p:nvPr/>
        </p:nvSpPr>
        <p:spPr>
          <a:xfrm rot="16200000">
            <a:off x="-1146222" y="5489940"/>
            <a:ext cx="2777495" cy="349150"/>
          </a:xfrm>
          <a:prstGeom prst="rect">
            <a:avLst/>
          </a:prstGeom>
          <a:noFill/>
        </p:spPr>
        <p:txBody>
          <a:bodyPr wrap="none" lIns="182837" tIns="146270" rIns="182837" bIns="146270" rtlCol="0">
            <a:noAutofit/>
          </a:bodyPr>
          <a:lstStyle/>
          <a:p>
            <a:pPr defTabSz="932158">
              <a:lnSpc>
                <a:spcPct val="90000"/>
              </a:lnSpc>
              <a:spcAft>
                <a:spcPts val="600"/>
              </a:spcAft>
              <a:defRPr/>
            </a:pPr>
            <a:r>
              <a:rPr lang="de-DE" sz="2856" dirty="0">
                <a:solidFill>
                  <a:schemeClr val="accent1"/>
                </a:solidFill>
                <a:latin typeface="Segoe UI Light"/>
              </a:rPr>
              <a:t>http://azureplatform.azurewebsites.net/</a:t>
            </a:r>
            <a:endParaRPr lang="en-US" sz="2856" dirty="0">
              <a:solidFill>
                <a:schemeClr val="accent1"/>
              </a:solidFill>
              <a:latin typeface="Segoe UI Light"/>
            </a:endParaRPr>
          </a:p>
        </p:txBody>
      </p:sp>
      <p:sp>
        <p:nvSpPr>
          <p:cNvPr id="17" name="TextBox 16"/>
          <p:cNvSpPr txBox="1"/>
          <p:nvPr/>
        </p:nvSpPr>
        <p:spPr>
          <a:xfrm rot="16200000">
            <a:off x="11176348" y="6275344"/>
            <a:ext cx="1790189" cy="350552"/>
          </a:xfrm>
          <a:prstGeom prst="rect">
            <a:avLst/>
          </a:prstGeom>
          <a:noFill/>
        </p:spPr>
        <p:txBody>
          <a:bodyPr wrap="none" lIns="182837" tIns="146270" rIns="182837" bIns="146270" rtlCol="0">
            <a:noAutofit/>
          </a:bodyPr>
          <a:lstStyle/>
          <a:p>
            <a:pPr algn="r" defTabSz="932158">
              <a:lnSpc>
                <a:spcPct val="90000"/>
              </a:lnSpc>
              <a:spcAft>
                <a:spcPts val="600"/>
              </a:spcAft>
              <a:defRPr/>
            </a:pPr>
            <a:r>
              <a:rPr lang="de-DE" sz="1224" dirty="0">
                <a:solidFill>
                  <a:srgbClr val="FFFFFF">
                    <a:lumMod val="50000"/>
                  </a:srgbClr>
                </a:solidFill>
                <a:latin typeface="Segoe UI Light"/>
              </a:rPr>
              <a:t>* Preview Services</a:t>
            </a:r>
            <a:endParaRPr lang="en-US" sz="1224" dirty="0">
              <a:solidFill>
                <a:srgbClr val="FFFFFF">
                  <a:lumMod val="50000"/>
                </a:srgbClr>
              </a:solidFill>
              <a:latin typeface="Segoe UI Light"/>
            </a:endParaRPr>
          </a:p>
        </p:txBody>
      </p:sp>
      <p:pic>
        <p:nvPicPr>
          <p:cNvPr id="7" name="Picture 6"/>
          <p:cNvPicPr>
            <a:picLocks noChangeAspect="1"/>
          </p:cNvPicPr>
          <p:nvPr/>
        </p:nvPicPr>
        <p:blipFill>
          <a:blip r:embed="rId3"/>
          <a:stretch>
            <a:fillRect/>
          </a:stretch>
        </p:blipFill>
        <p:spPr>
          <a:xfrm>
            <a:off x="982869" y="4472657"/>
            <a:ext cx="3079534" cy="1670914"/>
          </a:xfrm>
          <a:prstGeom prst="rect">
            <a:avLst/>
          </a:prstGeom>
        </p:spPr>
      </p:pic>
      <p:pic>
        <p:nvPicPr>
          <p:cNvPr id="8" name="Picture 7"/>
          <p:cNvPicPr>
            <a:picLocks noChangeAspect="1"/>
          </p:cNvPicPr>
          <p:nvPr/>
        </p:nvPicPr>
        <p:blipFill>
          <a:blip r:embed="rId4"/>
          <a:stretch>
            <a:fillRect/>
          </a:stretch>
        </p:blipFill>
        <p:spPr>
          <a:xfrm>
            <a:off x="991775" y="2275146"/>
            <a:ext cx="3035819" cy="2151788"/>
          </a:xfrm>
          <a:prstGeom prst="rect">
            <a:avLst/>
          </a:prstGeom>
        </p:spPr>
      </p:pic>
      <p:pic>
        <p:nvPicPr>
          <p:cNvPr id="9" name="Picture 8"/>
          <p:cNvPicPr>
            <a:picLocks noChangeAspect="1"/>
          </p:cNvPicPr>
          <p:nvPr/>
        </p:nvPicPr>
        <p:blipFill>
          <a:blip r:embed="rId5"/>
          <a:stretch>
            <a:fillRect/>
          </a:stretch>
        </p:blipFill>
        <p:spPr>
          <a:xfrm>
            <a:off x="1004728" y="145986"/>
            <a:ext cx="3016389" cy="2137216"/>
          </a:xfrm>
          <a:prstGeom prst="rect">
            <a:avLst/>
          </a:prstGeom>
        </p:spPr>
      </p:pic>
      <p:pic>
        <p:nvPicPr>
          <p:cNvPr id="23" name="Picture 22"/>
          <p:cNvPicPr>
            <a:picLocks noChangeAspect="1"/>
          </p:cNvPicPr>
          <p:nvPr/>
        </p:nvPicPr>
        <p:blipFill rotWithShape="1">
          <a:blip r:embed="rId6"/>
          <a:srcRect b="7848"/>
          <a:stretch/>
        </p:blipFill>
        <p:spPr>
          <a:xfrm>
            <a:off x="989346" y="6234246"/>
            <a:ext cx="10457787" cy="711707"/>
          </a:xfrm>
          <a:prstGeom prst="rect">
            <a:avLst/>
          </a:prstGeom>
        </p:spPr>
      </p:pic>
      <p:pic>
        <p:nvPicPr>
          <p:cNvPr id="19" name="Picture 18"/>
          <p:cNvPicPr>
            <a:picLocks noChangeAspect="1"/>
          </p:cNvPicPr>
          <p:nvPr/>
        </p:nvPicPr>
        <p:blipFill>
          <a:blip r:embed="rId7"/>
          <a:stretch>
            <a:fillRect/>
          </a:stretch>
        </p:blipFill>
        <p:spPr>
          <a:xfrm>
            <a:off x="8389456" y="108355"/>
            <a:ext cx="3016389" cy="2137216"/>
          </a:xfrm>
          <a:prstGeom prst="rect">
            <a:avLst/>
          </a:prstGeom>
        </p:spPr>
      </p:pic>
      <p:pic>
        <p:nvPicPr>
          <p:cNvPr id="20" name="Picture 19"/>
          <p:cNvPicPr>
            <a:picLocks noChangeAspect="1"/>
          </p:cNvPicPr>
          <p:nvPr/>
        </p:nvPicPr>
        <p:blipFill>
          <a:blip r:embed="rId8"/>
          <a:stretch>
            <a:fillRect/>
          </a:stretch>
        </p:blipFill>
        <p:spPr>
          <a:xfrm>
            <a:off x="8395933" y="2286442"/>
            <a:ext cx="3079534" cy="1695201"/>
          </a:xfrm>
          <a:prstGeom prst="rect">
            <a:avLst/>
          </a:prstGeom>
        </p:spPr>
      </p:pic>
      <p:pic>
        <p:nvPicPr>
          <p:cNvPr id="21" name="Picture 20"/>
          <p:cNvPicPr>
            <a:picLocks noChangeAspect="1"/>
          </p:cNvPicPr>
          <p:nvPr/>
        </p:nvPicPr>
        <p:blipFill>
          <a:blip r:embed="rId9"/>
          <a:stretch>
            <a:fillRect/>
          </a:stretch>
        </p:blipFill>
        <p:spPr>
          <a:xfrm>
            <a:off x="8413538" y="4027874"/>
            <a:ext cx="3001817" cy="2156645"/>
          </a:xfrm>
          <a:prstGeom prst="rect">
            <a:avLst/>
          </a:prstGeom>
        </p:spPr>
      </p:pic>
      <p:pic>
        <p:nvPicPr>
          <p:cNvPr id="14" name="Picture 13"/>
          <p:cNvPicPr>
            <a:picLocks noChangeAspect="1"/>
          </p:cNvPicPr>
          <p:nvPr/>
        </p:nvPicPr>
        <p:blipFill>
          <a:blip r:embed="rId10"/>
          <a:stretch>
            <a:fillRect/>
          </a:stretch>
        </p:blipFill>
        <p:spPr>
          <a:xfrm>
            <a:off x="4727750" y="114501"/>
            <a:ext cx="3030961" cy="2176074"/>
          </a:xfrm>
          <a:prstGeom prst="rect">
            <a:avLst/>
          </a:prstGeom>
        </p:spPr>
      </p:pic>
      <p:pic>
        <p:nvPicPr>
          <p:cNvPr id="15" name="Picture 14"/>
          <p:cNvPicPr>
            <a:picLocks noChangeAspect="1"/>
          </p:cNvPicPr>
          <p:nvPr/>
        </p:nvPicPr>
        <p:blipFill>
          <a:blip r:embed="rId11"/>
          <a:stretch>
            <a:fillRect/>
          </a:stretch>
        </p:blipFill>
        <p:spPr>
          <a:xfrm>
            <a:off x="4732609" y="2284099"/>
            <a:ext cx="3021246" cy="1724345"/>
          </a:xfrm>
          <a:prstGeom prst="rect">
            <a:avLst/>
          </a:prstGeom>
        </p:spPr>
      </p:pic>
      <p:pic>
        <p:nvPicPr>
          <p:cNvPr id="18" name="Picture 17"/>
          <p:cNvPicPr>
            <a:picLocks noChangeAspect="1"/>
          </p:cNvPicPr>
          <p:nvPr/>
        </p:nvPicPr>
        <p:blipFill>
          <a:blip r:embed="rId12"/>
          <a:stretch>
            <a:fillRect/>
          </a:stretch>
        </p:blipFill>
        <p:spPr>
          <a:xfrm>
            <a:off x="4726133" y="4001968"/>
            <a:ext cx="3040675" cy="2180932"/>
          </a:xfrm>
          <a:prstGeom prst="rect">
            <a:avLst/>
          </a:prstGeom>
        </p:spPr>
      </p:pic>
    </p:spTree>
    <p:extLst>
      <p:ext uri="{BB962C8B-B14F-4D97-AF65-F5344CB8AC3E}">
        <p14:creationId xmlns:p14="http://schemas.microsoft.com/office/powerpoint/2010/main" val="3293037314"/>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E3EE0CF-1AAE-4FF0-87F7-534AD32B8836}"/>
              </a:ext>
            </a:extLst>
          </p:cNvPr>
          <p:cNvPicPr>
            <a:picLocks noChangeAspect="1"/>
          </p:cNvPicPr>
          <p:nvPr/>
        </p:nvPicPr>
        <p:blipFill>
          <a:blip r:embed="rId3"/>
          <a:stretch>
            <a:fillRect/>
          </a:stretch>
        </p:blipFill>
        <p:spPr>
          <a:xfrm>
            <a:off x="-1618" y="1634742"/>
            <a:ext cx="12436475" cy="5354459"/>
          </a:xfrm>
          <a:prstGeom prst="rect">
            <a:avLst/>
          </a:prstGeom>
        </p:spPr>
      </p:pic>
      <p:pic>
        <p:nvPicPr>
          <p:cNvPr id="101" name="Picture 100">
            <a:extLst>
              <a:ext uri="{FF2B5EF4-FFF2-40B4-BE49-F238E27FC236}">
                <a16:creationId xmlns:a16="http://schemas.microsoft.com/office/drawing/2014/main" id="{2C714146-F3D4-497C-B78F-E8657EA7035A}"/>
              </a:ext>
            </a:extLst>
          </p:cNvPr>
          <p:cNvPicPr>
            <a:picLocks noChangeAspect="1"/>
          </p:cNvPicPr>
          <p:nvPr/>
        </p:nvPicPr>
        <p:blipFill>
          <a:blip r:embed="rId4"/>
          <a:stretch>
            <a:fillRect/>
          </a:stretch>
        </p:blipFill>
        <p:spPr>
          <a:xfrm>
            <a:off x="2620458" y="4007978"/>
            <a:ext cx="6899357" cy="2279121"/>
          </a:xfrm>
          <a:prstGeom prst="rect">
            <a:avLst/>
          </a:prstGeom>
        </p:spPr>
      </p:pic>
      <p:sp>
        <p:nvSpPr>
          <p:cNvPr id="5" name="Title 1"/>
          <p:cNvSpPr txBox="1">
            <a:spLocks/>
          </p:cNvSpPr>
          <p:nvPr/>
        </p:nvSpPr>
        <p:spPr>
          <a:xfrm>
            <a:off x="883" y="498"/>
            <a:ext cx="12435592" cy="1289219"/>
          </a:xfrm>
          <a:prstGeom prst="rect">
            <a:avLst/>
          </a:prstGeom>
          <a:solidFill>
            <a:schemeClr val="accent1"/>
          </a:solidFill>
          <a:effectLst/>
        </p:spPr>
        <p:txBody>
          <a:bodyPr vert="horz" wrap="square" lIns="146304" tIns="91440" rIns="146304" bIns="91440"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0" normalizeH="0" baseline="0" noProof="0" dirty="0">
                <a:ln/>
                <a:solidFill>
                  <a:srgbClr val="FFFFFF"/>
                </a:solidFill>
                <a:effectLst/>
                <a:uLnTx/>
                <a:uFillTx/>
                <a:latin typeface="Segoe UI Light"/>
                <a:ea typeface="+mn-ea"/>
                <a:cs typeface="Segoe UI" pitchFamily="34" charset="0"/>
              </a:rPr>
              <a:t>Building a Hub Network</a:t>
            </a:r>
          </a:p>
        </p:txBody>
      </p:sp>
      <p:sp>
        <p:nvSpPr>
          <p:cNvPr id="28" name="TextBox 27">
            <a:extLst>
              <a:ext uri="{FF2B5EF4-FFF2-40B4-BE49-F238E27FC236}">
                <a16:creationId xmlns:a16="http://schemas.microsoft.com/office/drawing/2014/main" id="{0795D86D-BB7F-408A-9129-CAB25167B9E9}"/>
              </a:ext>
            </a:extLst>
          </p:cNvPr>
          <p:cNvSpPr txBox="1"/>
          <p:nvPr/>
        </p:nvSpPr>
        <p:spPr>
          <a:xfrm>
            <a:off x="4516353" y="3714376"/>
            <a:ext cx="1832196" cy="420115"/>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900" b="1" i="0" u="none" strike="noStrike" kern="1200" cap="none" spc="0" normalizeH="0" baseline="0" noProof="0" dirty="0">
                <a:ln>
                  <a:noFill/>
                </a:ln>
                <a:solidFill>
                  <a:srgbClr val="0078D7"/>
                </a:solidFill>
                <a:effectLst/>
                <a:uLnTx/>
                <a:uFillTx/>
                <a:latin typeface="Segoe UI"/>
                <a:ea typeface="+mn-ea"/>
                <a:cs typeface="+mn-cs"/>
              </a:rPr>
              <a:t>Domain-01: </a:t>
            </a:r>
            <a:r>
              <a:rPr kumimoji="0" lang="en-US" sz="900" b="0" i="0" u="none" strike="noStrike" kern="1200" cap="none" spc="0" normalizeH="0" baseline="0" noProof="0" dirty="0">
                <a:ln>
                  <a:noFill/>
                </a:ln>
                <a:solidFill>
                  <a:srgbClr val="0078D7"/>
                </a:solidFill>
                <a:effectLst/>
                <a:uLnTx/>
                <a:uFillTx/>
                <a:latin typeface="Segoe UI"/>
                <a:ea typeface="+mn-ea"/>
                <a:cs typeface="+mn-cs"/>
              </a:rPr>
              <a:t>10.128.0.128/26</a:t>
            </a:r>
          </a:p>
        </p:txBody>
      </p:sp>
      <p:sp>
        <p:nvSpPr>
          <p:cNvPr id="26" name="TextBox 25">
            <a:extLst>
              <a:ext uri="{FF2B5EF4-FFF2-40B4-BE49-F238E27FC236}">
                <a16:creationId xmlns:a16="http://schemas.microsoft.com/office/drawing/2014/main" id="{B01786D4-54BB-417C-A77F-CE357882D5D2}"/>
              </a:ext>
            </a:extLst>
          </p:cNvPr>
          <p:cNvSpPr txBox="1"/>
          <p:nvPr/>
        </p:nvSpPr>
        <p:spPr>
          <a:xfrm>
            <a:off x="2456774" y="3714376"/>
            <a:ext cx="2158767" cy="420115"/>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900" b="1" i="0" u="none" strike="noStrike" kern="1200" cap="none" spc="0" normalizeH="0" baseline="0" noProof="0" dirty="0">
                <a:ln>
                  <a:noFill/>
                </a:ln>
                <a:solidFill>
                  <a:srgbClr val="0078D7"/>
                </a:solidFill>
                <a:effectLst/>
                <a:uLnTx/>
                <a:uFillTx/>
                <a:latin typeface="Segoe UI"/>
                <a:ea typeface="+mn-ea"/>
                <a:cs typeface="+mn-cs"/>
              </a:rPr>
              <a:t>GatewaySubnet: </a:t>
            </a:r>
            <a:r>
              <a:rPr kumimoji="0" lang="en-US" sz="900" b="0" i="0" u="none" strike="noStrike" kern="1200" cap="none" spc="0" normalizeH="0" baseline="0" noProof="0" dirty="0">
                <a:ln>
                  <a:noFill/>
                </a:ln>
                <a:solidFill>
                  <a:srgbClr val="0078D7"/>
                </a:solidFill>
                <a:effectLst/>
                <a:uLnTx/>
                <a:uFillTx/>
                <a:latin typeface="Segoe UI"/>
                <a:ea typeface="+mn-ea"/>
                <a:cs typeface="+mn-cs"/>
              </a:rPr>
              <a:t>10.128.7.0/27</a:t>
            </a:r>
          </a:p>
        </p:txBody>
      </p:sp>
      <p:pic>
        <p:nvPicPr>
          <p:cNvPr id="2" name="Picture 1">
            <a:extLst>
              <a:ext uri="{FF2B5EF4-FFF2-40B4-BE49-F238E27FC236}">
                <a16:creationId xmlns:a16="http://schemas.microsoft.com/office/drawing/2014/main" id="{CFBA4A96-7DBD-4650-9884-8FAB2D58862D}"/>
              </a:ext>
            </a:extLst>
          </p:cNvPr>
          <p:cNvPicPr>
            <a:picLocks noChangeAspect="1"/>
          </p:cNvPicPr>
          <p:nvPr/>
        </p:nvPicPr>
        <p:blipFill>
          <a:blip r:embed="rId5"/>
          <a:stretch>
            <a:fillRect/>
          </a:stretch>
        </p:blipFill>
        <p:spPr>
          <a:xfrm>
            <a:off x="1938707" y="4007978"/>
            <a:ext cx="1433174" cy="985692"/>
          </a:xfrm>
          <a:prstGeom prst="rect">
            <a:avLst/>
          </a:prstGeom>
        </p:spPr>
      </p:pic>
      <p:sp>
        <p:nvSpPr>
          <p:cNvPr id="29" name="TextBox 28">
            <a:extLst>
              <a:ext uri="{FF2B5EF4-FFF2-40B4-BE49-F238E27FC236}">
                <a16:creationId xmlns:a16="http://schemas.microsoft.com/office/drawing/2014/main" id="{78A2F3FF-C5C6-4E5B-8761-B3F9D95D8CD8}"/>
              </a:ext>
            </a:extLst>
          </p:cNvPr>
          <p:cNvSpPr txBox="1"/>
          <p:nvPr/>
        </p:nvSpPr>
        <p:spPr>
          <a:xfrm>
            <a:off x="2456773" y="5022579"/>
            <a:ext cx="2158767" cy="420115"/>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900" b="1" i="0" u="none" strike="noStrike" kern="1200" cap="none" spc="0" normalizeH="0" baseline="0" noProof="0" dirty="0">
                <a:ln>
                  <a:noFill/>
                </a:ln>
                <a:solidFill>
                  <a:srgbClr val="0078D7"/>
                </a:solidFill>
                <a:effectLst/>
                <a:uLnTx/>
                <a:uFillTx/>
                <a:latin typeface="Segoe UI"/>
                <a:ea typeface="+mn-ea"/>
                <a:cs typeface="+mn-cs"/>
              </a:rPr>
              <a:t>Management-01: </a:t>
            </a:r>
            <a:r>
              <a:rPr kumimoji="0" lang="en-US" sz="900" b="0" i="0" u="none" strike="noStrike" kern="1200" cap="none" spc="0" normalizeH="0" baseline="0" noProof="0" dirty="0">
                <a:ln>
                  <a:noFill/>
                </a:ln>
                <a:solidFill>
                  <a:srgbClr val="0078D7"/>
                </a:solidFill>
                <a:effectLst/>
                <a:uLnTx/>
                <a:uFillTx/>
                <a:latin typeface="Segoe UI"/>
                <a:ea typeface="+mn-ea"/>
                <a:cs typeface="+mn-cs"/>
              </a:rPr>
              <a:t>10.128.0.192/26</a:t>
            </a:r>
          </a:p>
        </p:txBody>
      </p:sp>
      <p:sp>
        <p:nvSpPr>
          <p:cNvPr id="30" name="TextBox 29">
            <a:extLst>
              <a:ext uri="{FF2B5EF4-FFF2-40B4-BE49-F238E27FC236}">
                <a16:creationId xmlns:a16="http://schemas.microsoft.com/office/drawing/2014/main" id="{25F36A16-AC6E-4BF4-9AB4-0CC6532F05DA}"/>
              </a:ext>
            </a:extLst>
          </p:cNvPr>
          <p:cNvSpPr txBox="1"/>
          <p:nvPr/>
        </p:nvSpPr>
        <p:spPr>
          <a:xfrm>
            <a:off x="6571411" y="3724770"/>
            <a:ext cx="1664324" cy="420115"/>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900" b="1" i="0" u="none" strike="noStrike" kern="1200" cap="none" spc="0" normalizeH="0" baseline="0" noProof="0" dirty="0">
                <a:ln>
                  <a:noFill/>
                </a:ln>
                <a:solidFill>
                  <a:srgbClr val="0078D7"/>
                </a:solidFill>
                <a:effectLst/>
                <a:uLnTx/>
                <a:uFillTx/>
                <a:latin typeface="Segoe UI"/>
                <a:ea typeface="+mn-ea"/>
                <a:cs typeface="+mn-cs"/>
              </a:rPr>
              <a:t>DMZ-02: </a:t>
            </a:r>
            <a:r>
              <a:rPr kumimoji="0" lang="en-US" sz="900" b="0" i="0" u="none" strike="noStrike" kern="1200" cap="none" spc="0" normalizeH="0" baseline="0" noProof="0" dirty="0">
                <a:ln>
                  <a:noFill/>
                </a:ln>
                <a:solidFill>
                  <a:srgbClr val="0078D7"/>
                </a:solidFill>
                <a:effectLst/>
                <a:uLnTx/>
                <a:uFillTx/>
                <a:latin typeface="Segoe UI"/>
                <a:ea typeface="+mn-ea"/>
                <a:cs typeface="+mn-cs"/>
              </a:rPr>
              <a:t>10.128.0.64/26</a:t>
            </a:r>
          </a:p>
        </p:txBody>
      </p:sp>
      <p:sp>
        <p:nvSpPr>
          <p:cNvPr id="31" name="TextBox 30">
            <a:extLst>
              <a:ext uri="{FF2B5EF4-FFF2-40B4-BE49-F238E27FC236}">
                <a16:creationId xmlns:a16="http://schemas.microsoft.com/office/drawing/2014/main" id="{260C10D7-4426-4F02-962A-C43A03C7471A}"/>
              </a:ext>
            </a:extLst>
          </p:cNvPr>
          <p:cNvSpPr txBox="1"/>
          <p:nvPr/>
        </p:nvSpPr>
        <p:spPr>
          <a:xfrm>
            <a:off x="8168631" y="3724771"/>
            <a:ext cx="1555838" cy="420115"/>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900" b="1" i="0" u="none" strike="noStrike" kern="1200" cap="none" spc="0" normalizeH="0" baseline="0" noProof="0" dirty="0">
                <a:ln>
                  <a:noFill/>
                </a:ln>
                <a:solidFill>
                  <a:srgbClr val="0078D7"/>
                </a:solidFill>
                <a:effectLst/>
                <a:uLnTx/>
                <a:uFillTx/>
                <a:latin typeface="Segoe UI"/>
                <a:ea typeface="+mn-ea"/>
                <a:cs typeface="+mn-cs"/>
              </a:rPr>
              <a:t>DMZ-01: </a:t>
            </a:r>
            <a:r>
              <a:rPr kumimoji="0" lang="en-US" sz="900" b="0" i="0" u="none" strike="noStrike" kern="1200" cap="none" spc="0" normalizeH="0" baseline="0" noProof="0" dirty="0">
                <a:ln>
                  <a:noFill/>
                </a:ln>
                <a:solidFill>
                  <a:srgbClr val="0078D7"/>
                </a:solidFill>
                <a:effectLst/>
                <a:uLnTx/>
                <a:uFillTx/>
                <a:latin typeface="Segoe UI"/>
                <a:ea typeface="+mn-ea"/>
                <a:cs typeface="+mn-cs"/>
              </a:rPr>
              <a:t>10.128.0.0/26</a:t>
            </a:r>
          </a:p>
        </p:txBody>
      </p:sp>
      <p:sp>
        <p:nvSpPr>
          <p:cNvPr id="32" name="TextBox 31">
            <a:extLst>
              <a:ext uri="{FF2B5EF4-FFF2-40B4-BE49-F238E27FC236}">
                <a16:creationId xmlns:a16="http://schemas.microsoft.com/office/drawing/2014/main" id="{89EDA52B-5078-4DDD-A920-CA44076211CF}"/>
              </a:ext>
            </a:extLst>
          </p:cNvPr>
          <p:cNvSpPr txBox="1"/>
          <p:nvPr/>
        </p:nvSpPr>
        <p:spPr>
          <a:xfrm>
            <a:off x="4516354" y="5022579"/>
            <a:ext cx="1701884" cy="420115"/>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900" b="1" i="0" u="none" strike="noStrike" kern="1200" cap="none" spc="0" normalizeH="0" baseline="0" noProof="0" dirty="0">
                <a:ln>
                  <a:noFill/>
                </a:ln>
                <a:solidFill>
                  <a:srgbClr val="0078D7"/>
                </a:solidFill>
                <a:effectLst/>
                <a:uLnTx/>
                <a:uFillTx/>
                <a:latin typeface="Segoe UI"/>
                <a:ea typeface="+mn-ea"/>
                <a:cs typeface="+mn-cs"/>
              </a:rPr>
              <a:t>DevOps-01: </a:t>
            </a:r>
            <a:r>
              <a:rPr kumimoji="0" lang="en-US" sz="900" b="0" i="0" u="none" strike="noStrike" kern="1200" cap="none" spc="0" normalizeH="0" baseline="0" noProof="0" dirty="0">
                <a:ln>
                  <a:noFill/>
                </a:ln>
                <a:solidFill>
                  <a:srgbClr val="0078D7"/>
                </a:solidFill>
                <a:effectLst/>
                <a:uLnTx/>
                <a:uFillTx/>
                <a:latin typeface="Segoe UI"/>
                <a:ea typeface="+mn-ea"/>
                <a:cs typeface="+mn-cs"/>
              </a:rPr>
              <a:t>10.128.1.0/24</a:t>
            </a:r>
          </a:p>
        </p:txBody>
      </p:sp>
      <p:pic>
        <p:nvPicPr>
          <p:cNvPr id="4" name="Picture 3">
            <a:extLst>
              <a:ext uri="{FF2B5EF4-FFF2-40B4-BE49-F238E27FC236}">
                <a16:creationId xmlns:a16="http://schemas.microsoft.com/office/drawing/2014/main" id="{3670DB7F-4DF8-4C89-A4A1-ABAE31FF4F32}"/>
              </a:ext>
            </a:extLst>
          </p:cNvPr>
          <p:cNvPicPr>
            <a:picLocks noChangeAspect="1"/>
          </p:cNvPicPr>
          <p:nvPr/>
        </p:nvPicPr>
        <p:blipFill>
          <a:blip r:embed="rId6"/>
          <a:stretch>
            <a:fillRect/>
          </a:stretch>
        </p:blipFill>
        <p:spPr>
          <a:xfrm>
            <a:off x="4907119" y="4031887"/>
            <a:ext cx="1050384" cy="961783"/>
          </a:xfrm>
          <a:prstGeom prst="rect">
            <a:avLst/>
          </a:prstGeom>
        </p:spPr>
      </p:pic>
      <p:pic>
        <p:nvPicPr>
          <p:cNvPr id="7" name="Picture 6">
            <a:extLst>
              <a:ext uri="{FF2B5EF4-FFF2-40B4-BE49-F238E27FC236}">
                <a16:creationId xmlns:a16="http://schemas.microsoft.com/office/drawing/2014/main" id="{69A2B499-C4ED-435D-A934-2E1ECD0BF2F3}"/>
              </a:ext>
            </a:extLst>
          </p:cNvPr>
          <p:cNvPicPr>
            <a:picLocks noChangeAspect="1"/>
          </p:cNvPicPr>
          <p:nvPr/>
        </p:nvPicPr>
        <p:blipFill>
          <a:blip r:embed="rId7"/>
          <a:stretch>
            <a:fillRect/>
          </a:stretch>
        </p:blipFill>
        <p:spPr>
          <a:xfrm>
            <a:off x="1964318" y="5364480"/>
            <a:ext cx="1381542" cy="940037"/>
          </a:xfrm>
          <a:prstGeom prst="rect">
            <a:avLst/>
          </a:prstGeom>
        </p:spPr>
      </p:pic>
      <p:pic>
        <p:nvPicPr>
          <p:cNvPr id="8" name="Picture 7">
            <a:extLst>
              <a:ext uri="{FF2B5EF4-FFF2-40B4-BE49-F238E27FC236}">
                <a16:creationId xmlns:a16="http://schemas.microsoft.com/office/drawing/2014/main" id="{02D5BA69-7F23-4487-B14C-B18DDBCE175C}"/>
              </a:ext>
            </a:extLst>
          </p:cNvPr>
          <p:cNvPicPr>
            <a:picLocks noChangeAspect="1"/>
          </p:cNvPicPr>
          <p:nvPr/>
        </p:nvPicPr>
        <p:blipFill>
          <a:blip r:embed="rId8"/>
          <a:stretch>
            <a:fillRect/>
          </a:stretch>
        </p:blipFill>
        <p:spPr>
          <a:xfrm>
            <a:off x="3535677" y="5288508"/>
            <a:ext cx="632536" cy="1024718"/>
          </a:xfrm>
          <a:prstGeom prst="rect">
            <a:avLst/>
          </a:prstGeom>
        </p:spPr>
      </p:pic>
      <p:pic>
        <p:nvPicPr>
          <p:cNvPr id="9" name="Picture 8">
            <a:extLst>
              <a:ext uri="{FF2B5EF4-FFF2-40B4-BE49-F238E27FC236}">
                <a16:creationId xmlns:a16="http://schemas.microsoft.com/office/drawing/2014/main" id="{C01AB5FD-599E-4576-80D0-BD99491F6807}"/>
              </a:ext>
            </a:extLst>
          </p:cNvPr>
          <p:cNvPicPr>
            <a:picLocks noChangeAspect="1"/>
          </p:cNvPicPr>
          <p:nvPr/>
        </p:nvPicPr>
        <p:blipFill>
          <a:blip r:embed="rId9"/>
          <a:stretch>
            <a:fillRect/>
          </a:stretch>
        </p:blipFill>
        <p:spPr>
          <a:xfrm>
            <a:off x="4935292" y="5364479"/>
            <a:ext cx="994038" cy="922620"/>
          </a:xfrm>
          <a:prstGeom prst="rect">
            <a:avLst/>
          </a:prstGeom>
        </p:spPr>
      </p:pic>
      <p:pic>
        <p:nvPicPr>
          <p:cNvPr id="19" name="Picture 18">
            <a:extLst>
              <a:ext uri="{FF2B5EF4-FFF2-40B4-BE49-F238E27FC236}">
                <a16:creationId xmlns:a16="http://schemas.microsoft.com/office/drawing/2014/main" id="{A7122FAB-0C06-4381-A830-8CA050FB896B}"/>
              </a:ext>
            </a:extLst>
          </p:cNvPr>
          <p:cNvPicPr>
            <a:picLocks noChangeAspect="1"/>
          </p:cNvPicPr>
          <p:nvPr/>
        </p:nvPicPr>
        <p:blipFill>
          <a:blip r:embed="rId10"/>
          <a:stretch>
            <a:fillRect/>
          </a:stretch>
        </p:blipFill>
        <p:spPr>
          <a:xfrm>
            <a:off x="5936958" y="4010078"/>
            <a:ext cx="242097" cy="305573"/>
          </a:xfrm>
          <a:prstGeom prst="rect">
            <a:avLst/>
          </a:prstGeom>
        </p:spPr>
      </p:pic>
      <p:pic>
        <p:nvPicPr>
          <p:cNvPr id="43" name="Picture 42">
            <a:extLst>
              <a:ext uri="{FF2B5EF4-FFF2-40B4-BE49-F238E27FC236}">
                <a16:creationId xmlns:a16="http://schemas.microsoft.com/office/drawing/2014/main" id="{35D2F5F2-BCF7-4A57-B08E-2851C3146CA5}"/>
              </a:ext>
            </a:extLst>
          </p:cNvPr>
          <p:cNvPicPr>
            <a:picLocks noChangeAspect="1"/>
          </p:cNvPicPr>
          <p:nvPr/>
        </p:nvPicPr>
        <p:blipFill>
          <a:blip r:embed="rId10"/>
          <a:stretch>
            <a:fillRect/>
          </a:stretch>
        </p:blipFill>
        <p:spPr>
          <a:xfrm>
            <a:off x="4152811" y="5293084"/>
            <a:ext cx="242097" cy="305573"/>
          </a:xfrm>
          <a:prstGeom prst="rect">
            <a:avLst/>
          </a:prstGeom>
        </p:spPr>
      </p:pic>
      <p:pic>
        <p:nvPicPr>
          <p:cNvPr id="46" name="Picture 45">
            <a:extLst>
              <a:ext uri="{FF2B5EF4-FFF2-40B4-BE49-F238E27FC236}">
                <a16:creationId xmlns:a16="http://schemas.microsoft.com/office/drawing/2014/main" id="{108E3749-A4B7-433B-9D40-D4FD6EE9E642}"/>
              </a:ext>
            </a:extLst>
          </p:cNvPr>
          <p:cNvPicPr>
            <a:picLocks noChangeAspect="1"/>
          </p:cNvPicPr>
          <p:nvPr/>
        </p:nvPicPr>
        <p:blipFill>
          <a:blip r:embed="rId10"/>
          <a:stretch>
            <a:fillRect/>
          </a:stretch>
        </p:blipFill>
        <p:spPr>
          <a:xfrm>
            <a:off x="5950786" y="5318816"/>
            <a:ext cx="242097" cy="305573"/>
          </a:xfrm>
          <a:prstGeom prst="rect">
            <a:avLst/>
          </a:prstGeom>
        </p:spPr>
      </p:pic>
      <p:pic>
        <p:nvPicPr>
          <p:cNvPr id="59" name="Picture 58">
            <a:extLst>
              <a:ext uri="{FF2B5EF4-FFF2-40B4-BE49-F238E27FC236}">
                <a16:creationId xmlns:a16="http://schemas.microsoft.com/office/drawing/2014/main" id="{47E25AB7-3C19-4DFA-8350-95110B3399EF}"/>
              </a:ext>
            </a:extLst>
          </p:cNvPr>
          <p:cNvPicPr>
            <a:picLocks noChangeAspect="1"/>
          </p:cNvPicPr>
          <p:nvPr/>
        </p:nvPicPr>
        <p:blipFill>
          <a:blip r:embed="rId10"/>
          <a:stretch>
            <a:fillRect/>
          </a:stretch>
        </p:blipFill>
        <p:spPr>
          <a:xfrm>
            <a:off x="7685830" y="4026728"/>
            <a:ext cx="242097" cy="305573"/>
          </a:xfrm>
          <a:prstGeom prst="rect">
            <a:avLst/>
          </a:prstGeom>
        </p:spPr>
      </p:pic>
      <p:pic>
        <p:nvPicPr>
          <p:cNvPr id="60" name="Picture 59">
            <a:extLst>
              <a:ext uri="{FF2B5EF4-FFF2-40B4-BE49-F238E27FC236}">
                <a16:creationId xmlns:a16="http://schemas.microsoft.com/office/drawing/2014/main" id="{B8B8C806-5C52-41B6-B95C-7AC81B4CD237}"/>
              </a:ext>
            </a:extLst>
          </p:cNvPr>
          <p:cNvPicPr>
            <a:picLocks noChangeAspect="1"/>
          </p:cNvPicPr>
          <p:nvPr/>
        </p:nvPicPr>
        <p:blipFill>
          <a:blip r:embed="rId10"/>
          <a:stretch>
            <a:fillRect/>
          </a:stretch>
        </p:blipFill>
        <p:spPr>
          <a:xfrm>
            <a:off x="9277718" y="4008041"/>
            <a:ext cx="242097" cy="305573"/>
          </a:xfrm>
          <a:prstGeom prst="rect">
            <a:avLst/>
          </a:prstGeom>
        </p:spPr>
      </p:pic>
      <p:sp>
        <p:nvSpPr>
          <p:cNvPr id="23" name="Arc 22">
            <a:extLst>
              <a:ext uri="{FF2B5EF4-FFF2-40B4-BE49-F238E27FC236}">
                <a16:creationId xmlns:a16="http://schemas.microsoft.com/office/drawing/2014/main" id="{F8825CE4-3B18-477C-8165-A41666E8B621}"/>
              </a:ext>
            </a:extLst>
          </p:cNvPr>
          <p:cNvSpPr/>
          <p:nvPr/>
        </p:nvSpPr>
        <p:spPr>
          <a:xfrm>
            <a:off x="1245821" y="2503916"/>
            <a:ext cx="881576" cy="3805035"/>
          </a:xfrm>
          <a:prstGeom prst="arc">
            <a:avLst>
              <a:gd name="adj1" fmla="val 11469863"/>
              <a:gd name="adj2" fmla="val 21239712"/>
            </a:avLst>
          </a:prstGeom>
          <a:ln w="38100">
            <a:headEnd type="triangle" w="med" len="med"/>
            <a:tailEnd type="triangle" w="med" len="med"/>
          </a:ln>
        </p:spPr>
        <p:style>
          <a:lnRef idx="1">
            <a:schemeClr val="accent6"/>
          </a:lnRef>
          <a:fillRef idx="0">
            <a:schemeClr val="accent6"/>
          </a:fillRef>
          <a:effectRef idx="0">
            <a:schemeClr val="accent6"/>
          </a:effectRef>
          <a:fontRef idx="minor">
            <a:schemeClr val="tx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cxnSp>
        <p:nvCxnSpPr>
          <p:cNvPr id="36" name="Straight Connector 35">
            <a:extLst>
              <a:ext uri="{FF2B5EF4-FFF2-40B4-BE49-F238E27FC236}">
                <a16:creationId xmlns:a16="http://schemas.microsoft.com/office/drawing/2014/main" id="{A411676D-6F3F-4B2D-9FC6-88E42CE4A95C}"/>
              </a:ext>
            </a:extLst>
          </p:cNvPr>
          <p:cNvCxnSpPr>
            <a:cxnSpLocks/>
          </p:cNvCxnSpPr>
          <p:nvPr/>
        </p:nvCxnSpPr>
        <p:spPr>
          <a:xfrm>
            <a:off x="3231256" y="4462816"/>
            <a:ext cx="363300" cy="0"/>
          </a:xfrm>
          <a:prstGeom prst="line">
            <a:avLst/>
          </a:prstGeom>
          <a:ln w="28575">
            <a:solidFill>
              <a:schemeClr val="tx2"/>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nvGrpSpPr>
          <p:cNvPr id="68" name="Group 67">
            <a:extLst>
              <a:ext uri="{FF2B5EF4-FFF2-40B4-BE49-F238E27FC236}">
                <a16:creationId xmlns:a16="http://schemas.microsoft.com/office/drawing/2014/main" id="{F57B36C7-26A9-42AA-9C22-6FB4FFB975D2}"/>
              </a:ext>
            </a:extLst>
          </p:cNvPr>
          <p:cNvGrpSpPr/>
          <p:nvPr/>
        </p:nvGrpSpPr>
        <p:grpSpPr>
          <a:xfrm>
            <a:off x="3483998" y="4127406"/>
            <a:ext cx="857835" cy="669414"/>
            <a:chOff x="4215817" y="1696607"/>
            <a:chExt cx="857835" cy="669414"/>
          </a:xfrm>
        </p:grpSpPr>
        <p:sp>
          <p:nvSpPr>
            <p:cNvPr id="25" name="Rectangle: Rounded Corners 24">
              <a:extLst>
                <a:ext uri="{FF2B5EF4-FFF2-40B4-BE49-F238E27FC236}">
                  <a16:creationId xmlns:a16="http://schemas.microsoft.com/office/drawing/2014/main" id="{F20B2A75-AABF-4994-BC75-5D0903E76BCB}"/>
                </a:ext>
              </a:extLst>
            </p:cNvPr>
            <p:cNvSpPr/>
            <p:nvPr/>
          </p:nvSpPr>
          <p:spPr bwMode="auto">
            <a:xfrm>
              <a:off x="4285034" y="1696607"/>
              <a:ext cx="719400" cy="659548"/>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64" name="TextBox 63">
              <a:extLst>
                <a:ext uri="{FF2B5EF4-FFF2-40B4-BE49-F238E27FC236}">
                  <a16:creationId xmlns:a16="http://schemas.microsoft.com/office/drawing/2014/main" id="{A71BA023-CC36-4307-8630-59C2D10CFEC6}"/>
                </a:ext>
              </a:extLst>
            </p:cNvPr>
            <p:cNvSpPr txBox="1"/>
            <p:nvPr/>
          </p:nvSpPr>
          <p:spPr>
            <a:xfrm>
              <a:off x="4215817" y="1696607"/>
              <a:ext cx="857835" cy="669414"/>
            </a:xfrm>
            <a:prstGeom prst="rect">
              <a:avLst/>
            </a:prstGeom>
            <a:noFill/>
            <a:ln>
              <a:noFill/>
            </a:ln>
            <a:scene3d>
              <a:camera prst="orthographicFront"/>
              <a:lightRig rig="threePt" dir="t"/>
            </a:scene3d>
            <a:sp3d>
              <a:bevelT/>
            </a:sp3d>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900" b="1" i="0" u="none" strike="noStrike" kern="1200" cap="none" spc="0" normalizeH="0" baseline="0" noProof="0" dirty="0">
                  <a:ln>
                    <a:noFill/>
                  </a:ln>
                  <a:solidFill>
                    <a:srgbClr val="0078D7"/>
                  </a:solidFill>
                  <a:effectLst/>
                  <a:uLnTx/>
                  <a:uFillTx/>
                  <a:latin typeface="Segoe UI"/>
                  <a:ea typeface="+mn-ea"/>
                  <a:cs typeface="+mn-cs"/>
                </a:rPr>
                <a:t>Local Network Gateway</a:t>
              </a:r>
              <a:endParaRPr kumimoji="0" lang="en-US" sz="900" b="0" i="0" u="none" strike="noStrike" kern="1200" cap="none" spc="0" normalizeH="0" baseline="0" noProof="0" dirty="0">
                <a:ln>
                  <a:noFill/>
                </a:ln>
                <a:solidFill>
                  <a:srgbClr val="0078D7"/>
                </a:solidFill>
                <a:effectLst/>
                <a:uLnTx/>
                <a:uFillTx/>
                <a:latin typeface="Segoe UI"/>
                <a:ea typeface="+mn-ea"/>
                <a:cs typeface="+mn-cs"/>
              </a:endParaRPr>
            </a:p>
          </p:txBody>
        </p:sp>
      </p:grpSp>
      <p:pic>
        <p:nvPicPr>
          <p:cNvPr id="69" name="Picture 68">
            <a:extLst>
              <a:ext uri="{FF2B5EF4-FFF2-40B4-BE49-F238E27FC236}">
                <a16:creationId xmlns:a16="http://schemas.microsoft.com/office/drawing/2014/main" id="{E922A47A-E034-4436-A8C8-78F98A5C0CBD}"/>
              </a:ext>
            </a:extLst>
          </p:cNvPr>
          <p:cNvPicPr>
            <a:picLocks noChangeAspect="1"/>
          </p:cNvPicPr>
          <p:nvPr/>
        </p:nvPicPr>
        <p:blipFill>
          <a:blip r:embed="rId11"/>
          <a:stretch>
            <a:fillRect/>
          </a:stretch>
        </p:blipFill>
        <p:spPr>
          <a:xfrm>
            <a:off x="1073101" y="3710909"/>
            <a:ext cx="397024" cy="364319"/>
          </a:xfrm>
          <a:prstGeom prst="rect">
            <a:avLst/>
          </a:prstGeom>
        </p:spPr>
      </p:pic>
      <p:graphicFrame>
        <p:nvGraphicFramePr>
          <p:cNvPr id="71" name="Table 70">
            <a:extLst>
              <a:ext uri="{FF2B5EF4-FFF2-40B4-BE49-F238E27FC236}">
                <a16:creationId xmlns:a16="http://schemas.microsoft.com/office/drawing/2014/main" id="{8BBF0470-A2A7-4777-92E6-D0018A32037C}"/>
              </a:ext>
            </a:extLst>
          </p:cNvPr>
          <p:cNvGraphicFramePr>
            <a:graphicFrameLocks noGrp="1"/>
          </p:cNvGraphicFramePr>
          <p:nvPr>
            <p:extLst/>
          </p:nvPr>
        </p:nvGraphicFramePr>
        <p:xfrm>
          <a:off x="9941324" y="3095911"/>
          <a:ext cx="2436233" cy="752472"/>
        </p:xfrm>
        <a:graphic>
          <a:graphicData uri="http://schemas.openxmlformats.org/drawingml/2006/table">
            <a:tbl>
              <a:tblPr firstRow="1">
                <a:tableStyleId>{5C22544A-7EE6-4342-B048-85BDC9FD1C3A}</a:tableStyleId>
              </a:tblPr>
              <a:tblGrid>
                <a:gridCol w="815966">
                  <a:extLst>
                    <a:ext uri="{9D8B030D-6E8A-4147-A177-3AD203B41FA5}">
                      <a16:colId xmlns:a16="http://schemas.microsoft.com/office/drawing/2014/main" val="3962858750"/>
                    </a:ext>
                  </a:extLst>
                </a:gridCol>
                <a:gridCol w="915972">
                  <a:extLst>
                    <a:ext uri="{9D8B030D-6E8A-4147-A177-3AD203B41FA5}">
                      <a16:colId xmlns:a16="http://schemas.microsoft.com/office/drawing/2014/main" val="2444985147"/>
                    </a:ext>
                  </a:extLst>
                </a:gridCol>
                <a:gridCol w="704295">
                  <a:extLst>
                    <a:ext uri="{9D8B030D-6E8A-4147-A177-3AD203B41FA5}">
                      <a16:colId xmlns:a16="http://schemas.microsoft.com/office/drawing/2014/main" val="3393372605"/>
                    </a:ext>
                  </a:extLst>
                </a:gridCol>
              </a:tblGrid>
              <a:tr h="250824">
                <a:tc>
                  <a:txBody>
                    <a:bodyPr/>
                    <a:lstStyle/>
                    <a:p>
                      <a:pPr algn="ctr"/>
                      <a:r>
                        <a:rPr lang="en-US" sz="700" dirty="0"/>
                        <a:t>Address Prefix</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US" sz="700" dirty="0"/>
                        <a:t>Next Hop Type</a:t>
                      </a:r>
                    </a:p>
                  </a:txBody>
                  <a:tcPr>
                    <a:lnT w="12700" cap="flat" cmpd="sng" algn="ctr">
                      <a:solidFill>
                        <a:schemeClr val="tx1"/>
                      </a:solidFill>
                      <a:prstDash val="solid"/>
                      <a:round/>
                      <a:headEnd type="none" w="med" len="med"/>
                      <a:tailEnd type="none" w="med" len="med"/>
                    </a:lnT>
                  </a:tcPr>
                </a:tc>
                <a:tc>
                  <a:txBody>
                    <a:bodyPr/>
                    <a:lstStyle/>
                    <a:p>
                      <a:pPr algn="ctr"/>
                      <a:r>
                        <a:rPr lang="en-US" sz="700" dirty="0"/>
                        <a:t>Next Hop IP</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375303576"/>
                  </a:ext>
                </a:extLst>
              </a:tr>
              <a:tr h="250824">
                <a:tc>
                  <a:txBody>
                    <a:bodyPr/>
                    <a:lstStyle/>
                    <a:p>
                      <a:r>
                        <a:rPr lang="en-US" sz="700" b="1" dirty="0"/>
                        <a:t>10.128.0.0/21</a:t>
                      </a:r>
                    </a:p>
                  </a:txBody>
                  <a:tcPr>
                    <a:lnL w="12700" cap="flat" cmpd="sng" algn="ctr">
                      <a:solidFill>
                        <a:schemeClr val="tx1"/>
                      </a:solidFill>
                      <a:prstDash val="solid"/>
                      <a:round/>
                      <a:headEnd type="none" w="med" len="med"/>
                      <a:tailEnd type="none" w="med" len="med"/>
                    </a:lnL>
                  </a:tcPr>
                </a:tc>
                <a:tc>
                  <a:txBody>
                    <a:bodyPr/>
                    <a:lstStyle/>
                    <a:p>
                      <a:r>
                        <a:rPr lang="en-US" sz="700" b="1" dirty="0"/>
                        <a:t>Virtual appliance</a:t>
                      </a:r>
                    </a:p>
                  </a:txBody>
                  <a:tcPr/>
                </a:tc>
                <a:tc>
                  <a:txBody>
                    <a:bodyPr/>
                    <a:lstStyle/>
                    <a:p>
                      <a:r>
                        <a:rPr lang="en-US" sz="700" b="1" dirty="0"/>
                        <a:t>10.128.9.10</a:t>
                      </a: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737544716"/>
                  </a:ext>
                </a:extLst>
              </a:tr>
              <a:tr h="250824">
                <a:tc>
                  <a:txBody>
                    <a:bodyPr/>
                    <a:lstStyle/>
                    <a:p>
                      <a:r>
                        <a:rPr lang="en-US" sz="700" b="1" dirty="0">
                          <a:solidFill>
                            <a:srgbClr val="00B050"/>
                          </a:solidFill>
                        </a:rPr>
                        <a:t>0.0.0.0/0</a:t>
                      </a: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r>
                        <a:rPr lang="en-US" sz="700" b="1" dirty="0">
                          <a:solidFill>
                            <a:srgbClr val="00B050"/>
                          </a:solidFill>
                        </a:rPr>
                        <a:t>VNET Gateway</a:t>
                      </a:r>
                    </a:p>
                  </a:txBody>
                  <a:tcPr>
                    <a:lnB w="12700" cap="flat" cmpd="sng" algn="ctr">
                      <a:solidFill>
                        <a:schemeClr val="tx1"/>
                      </a:solidFill>
                      <a:prstDash val="solid"/>
                      <a:round/>
                      <a:headEnd type="none" w="med" len="med"/>
                      <a:tailEnd type="none" w="med" len="med"/>
                    </a:lnB>
                  </a:tcPr>
                </a:tc>
                <a:tc>
                  <a:txBody>
                    <a:bodyPr/>
                    <a:lstStyle/>
                    <a:p>
                      <a:endParaRPr lang="en-US" sz="700" dirty="0"/>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69052783"/>
                  </a:ext>
                </a:extLst>
              </a:tr>
            </a:tbl>
          </a:graphicData>
        </a:graphic>
      </p:graphicFrame>
      <p:sp>
        <p:nvSpPr>
          <p:cNvPr id="73" name="TextBox 72">
            <a:extLst>
              <a:ext uri="{FF2B5EF4-FFF2-40B4-BE49-F238E27FC236}">
                <a16:creationId xmlns:a16="http://schemas.microsoft.com/office/drawing/2014/main" id="{9DA4B385-7261-4A50-A594-6EB63DFC4AC9}"/>
              </a:ext>
            </a:extLst>
          </p:cNvPr>
          <p:cNvSpPr txBox="1"/>
          <p:nvPr/>
        </p:nvSpPr>
        <p:spPr>
          <a:xfrm>
            <a:off x="10522770" y="2781103"/>
            <a:ext cx="1219200" cy="440890"/>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050" b="1" i="0" u="none" strike="noStrike" kern="1200" cap="none" spc="0" normalizeH="0" baseline="0" noProof="0" dirty="0">
                <a:ln>
                  <a:noFill/>
                </a:ln>
                <a:solidFill>
                  <a:srgbClr val="0078D7"/>
                </a:solidFill>
                <a:effectLst/>
                <a:uLnTx/>
                <a:uFillTx/>
                <a:latin typeface="Calibri" panose="020F0502020204030204" pitchFamily="34" charset="0"/>
                <a:ea typeface="+mn-ea"/>
                <a:cs typeface="Calibri" panose="020F0502020204030204" pitchFamily="34" charset="0"/>
              </a:rPr>
              <a:t>Route Table</a:t>
            </a:r>
          </a:p>
        </p:txBody>
      </p:sp>
      <p:grpSp>
        <p:nvGrpSpPr>
          <p:cNvPr id="99" name="Group 98">
            <a:extLst>
              <a:ext uri="{FF2B5EF4-FFF2-40B4-BE49-F238E27FC236}">
                <a16:creationId xmlns:a16="http://schemas.microsoft.com/office/drawing/2014/main" id="{74AAAD8D-FE64-4451-B891-3A3304933D52}"/>
              </a:ext>
            </a:extLst>
          </p:cNvPr>
          <p:cNvGrpSpPr/>
          <p:nvPr/>
        </p:nvGrpSpPr>
        <p:grpSpPr>
          <a:xfrm>
            <a:off x="10022322" y="3882298"/>
            <a:ext cx="2364926" cy="649540"/>
            <a:chOff x="9994394" y="3889240"/>
            <a:chExt cx="2364926" cy="649540"/>
          </a:xfrm>
        </p:grpSpPr>
        <p:sp>
          <p:nvSpPr>
            <p:cNvPr id="72" name="Arrow: Left 71">
              <a:extLst>
                <a:ext uri="{FF2B5EF4-FFF2-40B4-BE49-F238E27FC236}">
                  <a16:creationId xmlns:a16="http://schemas.microsoft.com/office/drawing/2014/main" id="{1261CA29-2960-415B-ADA3-9CE95DBA6A71}"/>
                </a:ext>
              </a:extLst>
            </p:cNvPr>
            <p:cNvSpPr/>
            <p:nvPr/>
          </p:nvSpPr>
          <p:spPr bwMode="auto">
            <a:xfrm>
              <a:off x="10078756" y="3889240"/>
              <a:ext cx="2040333" cy="247650"/>
            </a:xfrm>
            <a:prstGeom prst="leftArrow">
              <a:avLst/>
            </a:prstGeom>
            <a:solidFill>
              <a:srgbClr val="00B050"/>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4" name="TextBox 73">
              <a:extLst>
                <a:ext uri="{FF2B5EF4-FFF2-40B4-BE49-F238E27FC236}">
                  <a16:creationId xmlns:a16="http://schemas.microsoft.com/office/drawing/2014/main" id="{1833D11F-F715-4DB5-A13B-2EB1DEAEFCA9}"/>
                </a:ext>
              </a:extLst>
            </p:cNvPr>
            <p:cNvSpPr txBox="1"/>
            <p:nvPr/>
          </p:nvSpPr>
          <p:spPr>
            <a:xfrm>
              <a:off x="9994394" y="3994015"/>
              <a:ext cx="2364926" cy="544765"/>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800" b="1" i="0" u="none" strike="noStrike" kern="1200" cap="none" spc="0" normalizeH="0" baseline="0" noProof="0" dirty="0">
                  <a:ln>
                    <a:noFill/>
                  </a:ln>
                  <a:solidFill>
                    <a:srgbClr val="00B050"/>
                  </a:solidFill>
                  <a:effectLst/>
                  <a:uLnTx/>
                  <a:uFillTx/>
                  <a:latin typeface="Calibri" panose="020F0502020204030204" pitchFamily="34" charset="0"/>
                  <a:ea typeface="+mn-ea"/>
                  <a:cs typeface="Calibri" panose="020F0502020204030204" pitchFamily="34" charset="0"/>
                </a:rPr>
                <a:t>FORCED TUNNELING</a:t>
              </a:r>
            </a:p>
          </p:txBody>
        </p:sp>
      </p:grpSp>
      <p:cxnSp>
        <p:nvCxnSpPr>
          <p:cNvPr id="75" name="Straight Connector 14">
            <a:extLst>
              <a:ext uri="{FF2B5EF4-FFF2-40B4-BE49-F238E27FC236}">
                <a16:creationId xmlns:a16="http://schemas.microsoft.com/office/drawing/2014/main" id="{84A53003-DAB9-4332-B030-3E6E1B27B408}"/>
              </a:ext>
            </a:extLst>
          </p:cNvPr>
          <p:cNvCxnSpPr>
            <a:cxnSpLocks/>
            <a:endCxn id="71" idx="1"/>
          </p:cNvCxnSpPr>
          <p:nvPr/>
        </p:nvCxnSpPr>
        <p:spPr>
          <a:xfrm flipV="1">
            <a:off x="6657292" y="3472147"/>
            <a:ext cx="3284032" cy="286110"/>
          </a:xfrm>
          <a:prstGeom prst="bentConnector3">
            <a:avLst>
              <a:gd name="adj1" fmla="val -119"/>
            </a:avLst>
          </a:prstGeom>
          <a:ln w="38100">
            <a:solidFill>
              <a:schemeClr val="accent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pic>
        <p:nvPicPr>
          <p:cNvPr id="98" name="Picture 97">
            <a:extLst>
              <a:ext uri="{FF2B5EF4-FFF2-40B4-BE49-F238E27FC236}">
                <a16:creationId xmlns:a16="http://schemas.microsoft.com/office/drawing/2014/main" id="{4369D56A-7D71-4BDA-A22D-F9BCCAFBB1E2}"/>
              </a:ext>
            </a:extLst>
          </p:cNvPr>
          <p:cNvPicPr>
            <a:picLocks noChangeAspect="1"/>
          </p:cNvPicPr>
          <p:nvPr/>
        </p:nvPicPr>
        <p:blipFill>
          <a:blip r:embed="rId12"/>
          <a:stretch>
            <a:fillRect/>
          </a:stretch>
        </p:blipFill>
        <p:spPr>
          <a:xfrm>
            <a:off x="6733594" y="4404709"/>
            <a:ext cx="3239501" cy="1666484"/>
          </a:xfrm>
          <a:prstGeom prst="rect">
            <a:avLst/>
          </a:prstGeom>
        </p:spPr>
      </p:pic>
      <p:cxnSp>
        <p:nvCxnSpPr>
          <p:cNvPr id="102" name="Straight Arrow Connector 62">
            <a:extLst>
              <a:ext uri="{FF2B5EF4-FFF2-40B4-BE49-F238E27FC236}">
                <a16:creationId xmlns:a16="http://schemas.microsoft.com/office/drawing/2014/main" id="{64B19916-BD8A-4B8C-ABC1-7BEE6FDA5C9E}"/>
              </a:ext>
            </a:extLst>
          </p:cNvPr>
          <p:cNvCxnSpPr>
            <a:cxnSpLocks/>
          </p:cNvCxnSpPr>
          <p:nvPr/>
        </p:nvCxnSpPr>
        <p:spPr>
          <a:xfrm>
            <a:off x="2916660" y="2365495"/>
            <a:ext cx="6862608" cy="2608925"/>
          </a:xfrm>
          <a:prstGeom prst="bentConnector3">
            <a:avLst>
              <a:gd name="adj1" fmla="val 100060"/>
            </a:avLst>
          </a:prstGeom>
          <a:ln w="38100">
            <a:solidFill>
              <a:srgbClr val="00B050"/>
            </a:solidFill>
            <a:headEnd type="triangle" w="med" len="med"/>
            <a:tailEnd type="triangle" w="med" len="med"/>
          </a:ln>
        </p:spPr>
        <p:style>
          <a:lnRef idx="1">
            <a:schemeClr val="accent6"/>
          </a:lnRef>
          <a:fillRef idx="0">
            <a:schemeClr val="accent6"/>
          </a:fillRef>
          <a:effectRef idx="0">
            <a:schemeClr val="accent6"/>
          </a:effectRef>
          <a:fontRef idx="minor">
            <a:schemeClr val="tx1"/>
          </a:fontRef>
        </p:style>
      </p:cxnSp>
      <p:pic>
        <p:nvPicPr>
          <p:cNvPr id="108" name="Picture 107">
            <a:extLst>
              <a:ext uri="{FF2B5EF4-FFF2-40B4-BE49-F238E27FC236}">
                <a16:creationId xmlns:a16="http://schemas.microsoft.com/office/drawing/2014/main" id="{4D01656E-4821-4995-930A-6A168A303592}"/>
              </a:ext>
            </a:extLst>
          </p:cNvPr>
          <p:cNvPicPr>
            <a:picLocks noChangeAspect="1"/>
          </p:cNvPicPr>
          <p:nvPr/>
        </p:nvPicPr>
        <p:blipFill>
          <a:blip r:embed="rId13"/>
          <a:stretch>
            <a:fillRect/>
          </a:stretch>
        </p:blipFill>
        <p:spPr>
          <a:xfrm>
            <a:off x="10883885" y="5598657"/>
            <a:ext cx="1562213" cy="1429322"/>
          </a:xfrm>
          <a:prstGeom prst="rect">
            <a:avLst/>
          </a:prstGeom>
        </p:spPr>
      </p:pic>
      <p:grpSp>
        <p:nvGrpSpPr>
          <p:cNvPr id="111" name="Group 110">
            <a:extLst>
              <a:ext uri="{FF2B5EF4-FFF2-40B4-BE49-F238E27FC236}">
                <a16:creationId xmlns:a16="http://schemas.microsoft.com/office/drawing/2014/main" id="{964CF7D5-2EFC-4B94-B381-D33B953B2440}"/>
              </a:ext>
            </a:extLst>
          </p:cNvPr>
          <p:cNvGrpSpPr/>
          <p:nvPr/>
        </p:nvGrpSpPr>
        <p:grpSpPr>
          <a:xfrm>
            <a:off x="9494492" y="5536836"/>
            <a:ext cx="1507114" cy="877161"/>
            <a:chOff x="9494492" y="5536836"/>
            <a:chExt cx="1507114" cy="877161"/>
          </a:xfrm>
        </p:grpSpPr>
        <p:sp>
          <p:nvSpPr>
            <p:cNvPr id="109" name="Arrow: Left 108">
              <a:extLst>
                <a:ext uri="{FF2B5EF4-FFF2-40B4-BE49-F238E27FC236}">
                  <a16:creationId xmlns:a16="http://schemas.microsoft.com/office/drawing/2014/main" id="{75122EDF-9CBA-4613-970A-96DEE8CFE863}"/>
                </a:ext>
              </a:extLst>
            </p:cNvPr>
            <p:cNvSpPr/>
            <p:nvPr/>
          </p:nvSpPr>
          <p:spPr bwMode="auto">
            <a:xfrm flipH="1">
              <a:off x="9645356" y="5536836"/>
              <a:ext cx="1314856" cy="247650"/>
            </a:xfrm>
            <a:prstGeom prst="leftArrow">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0" name="TextBox 109">
              <a:extLst>
                <a:ext uri="{FF2B5EF4-FFF2-40B4-BE49-F238E27FC236}">
                  <a16:creationId xmlns:a16="http://schemas.microsoft.com/office/drawing/2014/main" id="{83073886-CA16-41E6-B850-940CE4826425}"/>
                </a:ext>
              </a:extLst>
            </p:cNvPr>
            <p:cNvSpPr txBox="1"/>
            <p:nvPr/>
          </p:nvSpPr>
          <p:spPr>
            <a:xfrm>
              <a:off x="9494492" y="5619933"/>
              <a:ext cx="1507114" cy="794064"/>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800" b="1" i="0" u="none" strike="noStrike" kern="1200" cap="none" spc="0" normalizeH="0" baseline="0" noProof="0" dirty="0">
                  <a:ln>
                    <a:noFill/>
                  </a:ln>
                  <a:solidFill>
                    <a:srgbClr val="D83B01"/>
                  </a:solidFill>
                  <a:effectLst/>
                  <a:uLnTx/>
                  <a:uFillTx/>
                  <a:latin typeface="Calibri" panose="020F0502020204030204" pitchFamily="34" charset="0"/>
                  <a:ea typeface="+mn-ea"/>
                  <a:cs typeface="Calibri" panose="020F0502020204030204" pitchFamily="34" charset="0"/>
                </a:rPr>
                <a:t>SERVICE TUNNELING</a:t>
              </a:r>
            </a:p>
          </p:txBody>
        </p:sp>
      </p:grpSp>
      <p:cxnSp>
        <p:nvCxnSpPr>
          <p:cNvPr id="44" name="Straight Arrow Connector 62">
            <a:extLst>
              <a:ext uri="{FF2B5EF4-FFF2-40B4-BE49-F238E27FC236}">
                <a16:creationId xmlns:a16="http://schemas.microsoft.com/office/drawing/2014/main" id="{7B4C5208-E033-4A24-863F-952604CCC21E}"/>
              </a:ext>
            </a:extLst>
          </p:cNvPr>
          <p:cNvCxnSpPr>
            <a:cxnSpLocks/>
          </p:cNvCxnSpPr>
          <p:nvPr/>
        </p:nvCxnSpPr>
        <p:spPr>
          <a:xfrm rot="5400000" flipH="1" flipV="1">
            <a:off x="124558" y="2999595"/>
            <a:ext cx="1913210" cy="606511"/>
          </a:xfrm>
          <a:prstGeom prst="bentConnector3">
            <a:avLst>
              <a:gd name="adj1" fmla="val 100027"/>
            </a:avLst>
          </a:prstGeom>
          <a:ln w="38100">
            <a:solidFill>
              <a:srgbClr val="00B050"/>
            </a:solidFill>
            <a:headEnd type="triangle" w="med" len="med"/>
            <a:tailEnd type="triangle" w="med" len="med"/>
          </a:ln>
        </p:spPr>
        <p:style>
          <a:lnRef idx="1">
            <a:schemeClr val="accent6"/>
          </a:lnRef>
          <a:fillRef idx="0">
            <a:schemeClr val="accent6"/>
          </a:fillRef>
          <a:effectRef idx="0">
            <a:schemeClr val="accent6"/>
          </a:effectRef>
          <a:fontRef idx="minor">
            <a:schemeClr val="tx1"/>
          </a:fontRef>
        </p:style>
      </p:cxnSp>
      <p:pic>
        <p:nvPicPr>
          <p:cNvPr id="42" name="Picture 41">
            <a:extLst>
              <a:ext uri="{FF2B5EF4-FFF2-40B4-BE49-F238E27FC236}">
                <a16:creationId xmlns:a16="http://schemas.microsoft.com/office/drawing/2014/main" id="{C4749281-672A-44DF-8367-0E401F0FCEEF}"/>
              </a:ext>
            </a:extLst>
          </p:cNvPr>
          <p:cNvPicPr>
            <a:picLocks noChangeAspect="1"/>
          </p:cNvPicPr>
          <p:nvPr/>
        </p:nvPicPr>
        <p:blipFill>
          <a:blip r:embed="rId11"/>
          <a:stretch>
            <a:fillRect/>
          </a:stretch>
        </p:blipFill>
        <p:spPr>
          <a:xfrm>
            <a:off x="582637" y="3282840"/>
            <a:ext cx="397024" cy="364319"/>
          </a:xfrm>
          <a:prstGeom prst="rect">
            <a:avLst/>
          </a:prstGeom>
        </p:spPr>
      </p:pic>
      <p:cxnSp>
        <p:nvCxnSpPr>
          <p:cNvPr id="47" name="Straight Arrow Connector 62">
            <a:extLst>
              <a:ext uri="{FF2B5EF4-FFF2-40B4-BE49-F238E27FC236}">
                <a16:creationId xmlns:a16="http://schemas.microsoft.com/office/drawing/2014/main" id="{06045B77-0121-4014-B7A3-012FFFC93A20}"/>
              </a:ext>
            </a:extLst>
          </p:cNvPr>
          <p:cNvCxnSpPr>
            <a:cxnSpLocks/>
          </p:cNvCxnSpPr>
          <p:nvPr/>
        </p:nvCxnSpPr>
        <p:spPr>
          <a:xfrm rot="16200000" flipV="1">
            <a:off x="342367" y="4041626"/>
            <a:ext cx="3099843" cy="263708"/>
          </a:xfrm>
          <a:prstGeom prst="bentConnector3">
            <a:avLst>
              <a:gd name="adj1" fmla="val -450"/>
            </a:avLst>
          </a:prstGeom>
          <a:ln w="38100">
            <a:solidFill>
              <a:srgbClr val="00B050"/>
            </a:solidFill>
            <a:headEnd type="triangle" w="med" len="med"/>
            <a:tailEnd type="none" w="med" len="med"/>
          </a:ln>
        </p:spPr>
        <p:style>
          <a:lnRef idx="1">
            <a:schemeClr val="accent6"/>
          </a:lnRef>
          <a:fillRef idx="0">
            <a:schemeClr val="accent6"/>
          </a:fillRef>
          <a:effectRef idx="0">
            <a:schemeClr val="accent6"/>
          </a:effectRef>
          <a:fontRef idx="minor">
            <a:schemeClr val="tx1"/>
          </a:fontRef>
        </p:style>
      </p:cxnSp>
      <p:sp>
        <p:nvSpPr>
          <p:cNvPr id="6" name="Rectangle 5">
            <a:extLst>
              <a:ext uri="{FF2B5EF4-FFF2-40B4-BE49-F238E27FC236}">
                <a16:creationId xmlns:a16="http://schemas.microsoft.com/office/drawing/2014/main" id="{578F9A99-F094-45E6-BFBD-B0EC0D1975C5}"/>
              </a:ext>
            </a:extLst>
          </p:cNvPr>
          <p:cNvSpPr/>
          <p:nvPr/>
        </p:nvSpPr>
        <p:spPr>
          <a:xfrm>
            <a:off x="1899140" y="6617266"/>
            <a:ext cx="10269414" cy="276999"/>
          </a:xfrm>
          <a:prstGeom prst="rect">
            <a:avLst/>
          </a:prstGeom>
        </p:spPr>
        <p:txBody>
          <a:bodyPr wrap="square">
            <a:spAutoFit/>
          </a:bodyPr>
          <a:lstStyle/>
          <a:p>
            <a:r>
              <a:rPr lang="en-US" sz="1200" dirty="0">
                <a:solidFill>
                  <a:schemeClr val="bg1"/>
                </a:solidFill>
              </a:rPr>
              <a:t>https://docs.microsoft.com/en-us/azure/architecture/reference-architectures/hybrid-networking/hub-spoke</a:t>
            </a:r>
          </a:p>
        </p:txBody>
      </p:sp>
      <p:sp>
        <p:nvSpPr>
          <p:cNvPr id="45" name="Rectangle 44">
            <a:extLst>
              <a:ext uri="{FF2B5EF4-FFF2-40B4-BE49-F238E27FC236}">
                <a16:creationId xmlns:a16="http://schemas.microsoft.com/office/drawing/2014/main" id="{BF0CB113-97C5-4B8A-A3B5-B208F78EA7CF}"/>
              </a:ext>
            </a:extLst>
          </p:cNvPr>
          <p:cNvSpPr/>
          <p:nvPr/>
        </p:nvSpPr>
        <p:spPr>
          <a:xfrm>
            <a:off x="4994666" y="962054"/>
            <a:ext cx="7441809" cy="276999"/>
          </a:xfrm>
          <a:prstGeom prst="rect">
            <a:avLst/>
          </a:prstGeom>
        </p:spPr>
        <p:txBody>
          <a:bodyPr wrap="square">
            <a:spAutoFit/>
          </a:bodyPr>
          <a:lstStyle/>
          <a:p>
            <a:r>
              <a:rPr lang="en-US" sz="1200" dirty="0">
                <a:solidFill>
                  <a:schemeClr val="bg1">
                    <a:lumMod val="60000"/>
                    <a:lumOff val="40000"/>
                  </a:schemeClr>
                </a:solidFill>
              </a:rPr>
              <a:t>https://docs.microsoft.com/en-us/azure/architecture/reference-architectures/hybrid-networking/hub-spoke</a:t>
            </a:r>
          </a:p>
        </p:txBody>
      </p:sp>
    </p:spTree>
    <p:extLst>
      <p:ext uri="{BB962C8B-B14F-4D97-AF65-F5344CB8AC3E}">
        <p14:creationId xmlns:p14="http://schemas.microsoft.com/office/powerpoint/2010/main" val="352432273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50"/>
                                        <p:tgtEl>
                                          <p:spTgt spid="2"/>
                                        </p:tgtEl>
                                      </p:cBhvr>
                                    </p:animEffect>
                                  </p:childTnLst>
                                </p:cTn>
                              </p:par>
                            </p:childTnLst>
                          </p:cTn>
                        </p:par>
                        <p:par>
                          <p:cTn id="8" fill="hold">
                            <p:stCondLst>
                              <p:cond delay="250"/>
                            </p:stCondLst>
                            <p:childTnLst>
                              <p:par>
                                <p:cTn id="9" presetID="10" presetClass="entr" presetSubtype="0" fill="hold" grpId="0" nodeType="after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fade">
                                      <p:cBhvr>
                                        <p:cTn id="11" dur="250"/>
                                        <p:tgtEl>
                                          <p:spTgt spid="26"/>
                                        </p:tgtEl>
                                      </p:cBhvr>
                                    </p:animEffect>
                                  </p:childTnLst>
                                </p:cTn>
                              </p:par>
                            </p:childTnLst>
                          </p:cTn>
                        </p:par>
                        <p:par>
                          <p:cTn id="12" fill="hold">
                            <p:stCondLst>
                              <p:cond delay="500"/>
                            </p:stCondLst>
                            <p:childTnLst>
                              <p:par>
                                <p:cTn id="13" presetID="22" presetClass="entr" presetSubtype="8" fill="hold" nodeType="afterEffect">
                                  <p:stCondLst>
                                    <p:cond delay="0"/>
                                  </p:stCondLst>
                                  <p:childTnLst>
                                    <p:set>
                                      <p:cBhvr>
                                        <p:cTn id="14" dur="1" fill="hold">
                                          <p:stCondLst>
                                            <p:cond delay="0"/>
                                          </p:stCondLst>
                                        </p:cTn>
                                        <p:tgtEl>
                                          <p:spTgt spid="36"/>
                                        </p:tgtEl>
                                        <p:attrNameLst>
                                          <p:attrName>style.visibility</p:attrName>
                                        </p:attrNameLst>
                                      </p:cBhvr>
                                      <p:to>
                                        <p:strVal val="visible"/>
                                      </p:to>
                                    </p:set>
                                    <p:animEffect transition="in" filter="wipe(left)">
                                      <p:cBhvr>
                                        <p:cTn id="15" dur="250"/>
                                        <p:tgtEl>
                                          <p:spTgt spid="36"/>
                                        </p:tgtEl>
                                      </p:cBhvr>
                                    </p:animEffect>
                                  </p:childTnLst>
                                </p:cTn>
                              </p:par>
                            </p:childTnLst>
                          </p:cTn>
                        </p:par>
                        <p:par>
                          <p:cTn id="16" fill="hold">
                            <p:stCondLst>
                              <p:cond delay="750"/>
                            </p:stCondLst>
                            <p:childTnLst>
                              <p:par>
                                <p:cTn id="17" presetID="10" presetClass="entr" presetSubtype="0" fill="hold" nodeType="afterEffect">
                                  <p:stCondLst>
                                    <p:cond delay="0"/>
                                  </p:stCondLst>
                                  <p:childTnLst>
                                    <p:set>
                                      <p:cBhvr>
                                        <p:cTn id="18" dur="1" fill="hold">
                                          <p:stCondLst>
                                            <p:cond delay="0"/>
                                          </p:stCondLst>
                                        </p:cTn>
                                        <p:tgtEl>
                                          <p:spTgt spid="68"/>
                                        </p:tgtEl>
                                        <p:attrNameLst>
                                          <p:attrName>style.visibility</p:attrName>
                                        </p:attrNameLst>
                                      </p:cBhvr>
                                      <p:to>
                                        <p:strVal val="visible"/>
                                      </p:to>
                                    </p:set>
                                    <p:animEffect transition="in" filter="fade">
                                      <p:cBhvr>
                                        <p:cTn id="19" dur="250"/>
                                        <p:tgtEl>
                                          <p:spTgt spid="68"/>
                                        </p:tgtEl>
                                      </p:cBhvr>
                                    </p:animEffect>
                                  </p:childTnLst>
                                </p:cTn>
                              </p:par>
                            </p:childTnLst>
                          </p:cTn>
                        </p:par>
                        <p:par>
                          <p:cTn id="20" fill="hold">
                            <p:stCondLst>
                              <p:cond delay="1000"/>
                            </p:stCondLst>
                            <p:childTnLst>
                              <p:par>
                                <p:cTn id="21" presetID="10" presetClass="entr" presetSubtype="0" fill="hold" nodeType="afterEffect">
                                  <p:stCondLst>
                                    <p:cond delay="0"/>
                                  </p:stCondLst>
                                  <p:childTnLst>
                                    <p:set>
                                      <p:cBhvr>
                                        <p:cTn id="22" dur="1" fill="hold">
                                          <p:stCondLst>
                                            <p:cond delay="0"/>
                                          </p:stCondLst>
                                        </p:cTn>
                                        <p:tgtEl>
                                          <p:spTgt spid="69"/>
                                        </p:tgtEl>
                                        <p:attrNameLst>
                                          <p:attrName>style.visibility</p:attrName>
                                        </p:attrNameLst>
                                      </p:cBhvr>
                                      <p:to>
                                        <p:strVal val="visible"/>
                                      </p:to>
                                    </p:set>
                                    <p:animEffect transition="in" filter="fade">
                                      <p:cBhvr>
                                        <p:cTn id="23" dur="250"/>
                                        <p:tgtEl>
                                          <p:spTgt spid="69"/>
                                        </p:tgtEl>
                                      </p:cBhvr>
                                    </p:animEffect>
                                  </p:childTnLst>
                                </p:cTn>
                              </p:par>
                            </p:childTnLst>
                          </p:cTn>
                        </p:par>
                        <p:par>
                          <p:cTn id="24" fill="hold">
                            <p:stCondLst>
                              <p:cond delay="1250"/>
                            </p:stCondLst>
                            <p:childTnLst>
                              <p:par>
                                <p:cTn id="25" presetID="22" presetClass="entr" presetSubtype="2" fill="hold" grpId="0" nodeType="after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wipe(right)">
                                      <p:cBhvr>
                                        <p:cTn id="27" dur="250"/>
                                        <p:tgtEl>
                                          <p:spTgt spid="23"/>
                                        </p:tgtEl>
                                      </p:cBhvr>
                                    </p:animEffect>
                                  </p:childTnLst>
                                </p:cTn>
                              </p:par>
                            </p:childTnLst>
                          </p:cTn>
                        </p:par>
                        <p:par>
                          <p:cTn id="28" fill="hold">
                            <p:stCondLst>
                              <p:cond delay="1500"/>
                            </p:stCondLst>
                            <p:childTnLst>
                              <p:par>
                                <p:cTn id="29" presetID="10" presetClass="entr" presetSubtype="0" fill="hold" nodeType="afterEffect">
                                  <p:stCondLst>
                                    <p:cond delay="0"/>
                                  </p:stCondLst>
                                  <p:childTnLst>
                                    <p:set>
                                      <p:cBhvr>
                                        <p:cTn id="30" dur="1" fill="hold">
                                          <p:stCondLst>
                                            <p:cond delay="0"/>
                                          </p:stCondLst>
                                        </p:cTn>
                                        <p:tgtEl>
                                          <p:spTgt spid="42"/>
                                        </p:tgtEl>
                                        <p:attrNameLst>
                                          <p:attrName>style.visibility</p:attrName>
                                        </p:attrNameLst>
                                      </p:cBhvr>
                                      <p:to>
                                        <p:strVal val="visible"/>
                                      </p:to>
                                    </p:set>
                                    <p:animEffect transition="in" filter="fade">
                                      <p:cBhvr>
                                        <p:cTn id="31" dur="250"/>
                                        <p:tgtEl>
                                          <p:spTgt spid="42"/>
                                        </p:tgtEl>
                                      </p:cBhvr>
                                    </p:animEffect>
                                  </p:childTnLst>
                                </p:cTn>
                              </p:par>
                            </p:childTnLst>
                          </p:cTn>
                        </p:par>
                        <p:par>
                          <p:cTn id="32" fill="hold">
                            <p:stCondLst>
                              <p:cond delay="1750"/>
                            </p:stCondLst>
                            <p:childTnLst>
                              <p:par>
                                <p:cTn id="33" presetID="22" presetClass="entr" presetSubtype="4" fill="hold" nodeType="afterEffect">
                                  <p:stCondLst>
                                    <p:cond delay="0"/>
                                  </p:stCondLst>
                                  <p:childTnLst>
                                    <p:set>
                                      <p:cBhvr>
                                        <p:cTn id="34" dur="1" fill="hold">
                                          <p:stCondLst>
                                            <p:cond delay="0"/>
                                          </p:stCondLst>
                                        </p:cTn>
                                        <p:tgtEl>
                                          <p:spTgt spid="44"/>
                                        </p:tgtEl>
                                        <p:attrNameLst>
                                          <p:attrName>style.visibility</p:attrName>
                                        </p:attrNameLst>
                                      </p:cBhvr>
                                      <p:to>
                                        <p:strVal val="visible"/>
                                      </p:to>
                                    </p:set>
                                    <p:animEffect transition="in" filter="wipe(down)">
                                      <p:cBhvr>
                                        <p:cTn id="35" dur="250"/>
                                        <p:tgtEl>
                                          <p:spTgt spid="44"/>
                                        </p:tgtEl>
                                      </p:cBhvr>
                                    </p:animEffect>
                                  </p:childTnLst>
                                </p:cTn>
                              </p:par>
                            </p:childTnLst>
                          </p:cTn>
                        </p:par>
                        <p:par>
                          <p:cTn id="36" fill="hold">
                            <p:stCondLst>
                              <p:cond delay="2000"/>
                            </p:stCondLst>
                            <p:childTnLst>
                              <p:par>
                                <p:cTn id="37" presetID="10" presetClass="entr" presetSubtype="0" fill="hold" nodeType="afterEffect">
                                  <p:stCondLst>
                                    <p:cond delay="0"/>
                                  </p:stCondLst>
                                  <p:childTnLst>
                                    <p:set>
                                      <p:cBhvr>
                                        <p:cTn id="38" dur="1" fill="hold">
                                          <p:stCondLst>
                                            <p:cond delay="0"/>
                                          </p:stCondLst>
                                        </p:cTn>
                                        <p:tgtEl>
                                          <p:spTgt spid="7"/>
                                        </p:tgtEl>
                                        <p:attrNameLst>
                                          <p:attrName>style.visibility</p:attrName>
                                        </p:attrNameLst>
                                      </p:cBhvr>
                                      <p:to>
                                        <p:strVal val="visible"/>
                                      </p:to>
                                    </p:set>
                                    <p:animEffect transition="in" filter="fade">
                                      <p:cBhvr>
                                        <p:cTn id="39" dur="250"/>
                                        <p:tgtEl>
                                          <p:spTgt spid="7"/>
                                        </p:tgtEl>
                                      </p:cBhvr>
                                    </p:animEffect>
                                  </p:childTnLst>
                                </p:cTn>
                              </p:par>
                            </p:childTnLst>
                          </p:cTn>
                        </p:par>
                        <p:par>
                          <p:cTn id="40" fill="hold">
                            <p:stCondLst>
                              <p:cond delay="2250"/>
                            </p:stCondLst>
                            <p:childTnLst>
                              <p:par>
                                <p:cTn id="41" presetID="10" presetClass="entr" presetSubtype="0" fill="hold" nodeType="afterEffect">
                                  <p:stCondLst>
                                    <p:cond delay="0"/>
                                  </p:stCondLst>
                                  <p:childTnLst>
                                    <p:set>
                                      <p:cBhvr>
                                        <p:cTn id="42" dur="1" fill="hold">
                                          <p:stCondLst>
                                            <p:cond delay="0"/>
                                          </p:stCondLst>
                                        </p:cTn>
                                        <p:tgtEl>
                                          <p:spTgt spid="8"/>
                                        </p:tgtEl>
                                        <p:attrNameLst>
                                          <p:attrName>style.visibility</p:attrName>
                                        </p:attrNameLst>
                                      </p:cBhvr>
                                      <p:to>
                                        <p:strVal val="visible"/>
                                      </p:to>
                                    </p:set>
                                    <p:animEffect transition="in" filter="fade">
                                      <p:cBhvr>
                                        <p:cTn id="43" dur="250"/>
                                        <p:tgtEl>
                                          <p:spTgt spid="8"/>
                                        </p:tgtEl>
                                      </p:cBhvr>
                                    </p:animEffect>
                                  </p:childTnLst>
                                </p:cTn>
                              </p:par>
                            </p:childTnLst>
                          </p:cTn>
                        </p:par>
                        <p:par>
                          <p:cTn id="44" fill="hold">
                            <p:stCondLst>
                              <p:cond delay="2500"/>
                            </p:stCondLst>
                            <p:childTnLst>
                              <p:par>
                                <p:cTn id="45" presetID="10" presetClass="entr" presetSubtype="0" fill="hold" grpId="0" nodeType="afterEffect">
                                  <p:stCondLst>
                                    <p:cond delay="0"/>
                                  </p:stCondLst>
                                  <p:childTnLst>
                                    <p:set>
                                      <p:cBhvr>
                                        <p:cTn id="46" dur="1" fill="hold">
                                          <p:stCondLst>
                                            <p:cond delay="0"/>
                                          </p:stCondLst>
                                        </p:cTn>
                                        <p:tgtEl>
                                          <p:spTgt spid="29"/>
                                        </p:tgtEl>
                                        <p:attrNameLst>
                                          <p:attrName>style.visibility</p:attrName>
                                        </p:attrNameLst>
                                      </p:cBhvr>
                                      <p:to>
                                        <p:strVal val="visible"/>
                                      </p:to>
                                    </p:set>
                                    <p:animEffect transition="in" filter="fade">
                                      <p:cBhvr>
                                        <p:cTn id="47" dur="250"/>
                                        <p:tgtEl>
                                          <p:spTgt spid="29"/>
                                        </p:tgtEl>
                                      </p:cBhvr>
                                    </p:animEffect>
                                  </p:childTnLst>
                                </p:cTn>
                              </p:par>
                            </p:childTnLst>
                          </p:cTn>
                        </p:par>
                        <p:par>
                          <p:cTn id="48" fill="hold">
                            <p:stCondLst>
                              <p:cond delay="2750"/>
                            </p:stCondLst>
                            <p:childTnLst>
                              <p:par>
                                <p:cTn id="49" presetID="10" presetClass="entr" presetSubtype="0" fill="hold" grpId="0" nodeType="afterEffect">
                                  <p:stCondLst>
                                    <p:cond delay="0"/>
                                  </p:stCondLst>
                                  <p:childTnLst>
                                    <p:set>
                                      <p:cBhvr>
                                        <p:cTn id="50" dur="1" fill="hold">
                                          <p:stCondLst>
                                            <p:cond delay="0"/>
                                          </p:stCondLst>
                                        </p:cTn>
                                        <p:tgtEl>
                                          <p:spTgt spid="32"/>
                                        </p:tgtEl>
                                        <p:attrNameLst>
                                          <p:attrName>style.visibility</p:attrName>
                                        </p:attrNameLst>
                                      </p:cBhvr>
                                      <p:to>
                                        <p:strVal val="visible"/>
                                      </p:to>
                                    </p:set>
                                    <p:animEffect transition="in" filter="fade">
                                      <p:cBhvr>
                                        <p:cTn id="51" dur="250"/>
                                        <p:tgtEl>
                                          <p:spTgt spid="32"/>
                                        </p:tgtEl>
                                      </p:cBhvr>
                                    </p:animEffect>
                                  </p:childTnLst>
                                </p:cTn>
                              </p:par>
                            </p:childTnLst>
                          </p:cTn>
                        </p:par>
                        <p:par>
                          <p:cTn id="52" fill="hold">
                            <p:stCondLst>
                              <p:cond delay="3000"/>
                            </p:stCondLst>
                            <p:childTnLst>
                              <p:par>
                                <p:cTn id="53" presetID="10" presetClass="entr" presetSubtype="0" fill="hold" nodeType="afterEffect">
                                  <p:stCondLst>
                                    <p:cond delay="0"/>
                                  </p:stCondLst>
                                  <p:childTnLst>
                                    <p:set>
                                      <p:cBhvr>
                                        <p:cTn id="54" dur="1" fill="hold">
                                          <p:stCondLst>
                                            <p:cond delay="0"/>
                                          </p:stCondLst>
                                        </p:cTn>
                                        <p:tgtEl>
                                          <p:spTgt spid="9"/>
                                        </p:tgtEl>
                                        <p:attrNameLst>
                                          <p:attrName>style.visibility</p:attrName>
                                        </p:attrNameLst>
                                      </p:cBhvr>
                                      <p:to>
                                        <p:strVal val="visible"/>
                                      </p:to>
                                    </p:set>
                                    <p:animEffect transition="in" filter="fade">
                                      <p:cBhvr>
                                        <p:cTn id="55" dur="250"/>
                                        <p:tgtEl>
                                          <p:spTgt spid="9"/>
                                        </p:tgtEl>
                                      </p:cBhvr>
                                    </p:animEffect>
                                  </p:childTnLst>
                                </p:cTn>
                              </p:par>
                            </p:childTnLst>
                          </p:cTn>
                        </p:par>
                        <p:par>
                          <p:cTn id="56" fill="hold">
                            <p:stCondLst>
                              <p:cond delay="3250"/>
                            </p:stCondLst>
                            <p:childTnLst>
                              <p:par>
                                <p:cTn id="57" presetID="10" presetClass="entr" presetSubtype="0" fill="hold" nodeType="afterEffect">
                                  <p:stCondLst>
                                    <p:cond delay="0"/>
                                  </p:stCondLst>
                                  <p:childTnLst>
                                    <p:set>
                                      <p:cBhvr>
                                        <p:cTn id="58" dur="1" fill="hold">
                                          <p:stCondLst>
                                            <p:cond delay="0"/>
                                          </p:stCondLst>
                                        </p:cTn>
                                        <p:tgtEl>
                                          <p:spTgt spid="4"/>
                                        </p:tgtEl>
                                        <p:attrNameLst>
                                          <p:attrName>style.visibility</p:attrName>
                                        </p:attrNameLst>
                                      </p:cBhvr>
                                      <p:to>
                                        <p:strVal val="visible"/>
                                      </p:to>
                                    </p:set>
                                    <p:animEffect transition="in" filter="fade">
                                      <p:cBhvr>
                                        <p:cTn id="59" dur="250"/>
                                        <p:tgtEl>
                                          <p:spTgt spid="4"/>
                                        </p:tgtEl>
                                      </p:cBhvr>
                                    </p:animEffect>
                                  </p:childTnLst>
                                </p:cTn>
                              </p:par>
                            </p:childTnLst>
                          </p:cTn>
                        </p:par>
                        <p:par>
                          <p:cTn id="60" fill="hold">
                            <p:stCondLst>
                              <p:cond delay="3500"/>
                            </p:stCondLst>
                            <p:childTnLst>
                              <p:par>
                                <p:cTn id="61" presetID="22" presetClass="entr" presetSubtype="8" fill="hold" nodeType="afterEffect">
                                  <p:stCondLst>
                                    <p:cond delay="0"/>
                                  </p:stCondLst>
                                  <p:childTnLst>
                                    <p:set>
                                      <p:cBhvr>
                                        <p:cTn id="62" dur="1" fill="hold">
                                          <p:stCondLst>
                                            <p:cond delay="0"/>
                                          </p:stCondLst>
                                        </p:cTn>
                                        <p:tgtEl>
                                          <p:spTgt spid="75"/>
                                        </p:tgtEl>
                                        <p:attrNameLst>
                                          <p:attrName>style.visibility</p:attrName>
                                        </p:attrNameLst>
                                      </p:cBhvr>
                                      <p:to>
                                        <p:strVal val="visible"/>
                                      </p:to>
                                    </p:set>
                                    <p:animEffect transition="in" filter="wipe(left)">
                                      <p:cBhvr>
                                        <p:cTn id="63" dur="250"/>
                                        <p:tgtEl>
                                          <p:spTgt spid="75"/>
                                        </p:tgtEl>
                                      </p:cBhvr>
                                    </p:animEffect>
                                  </p:childTnLst>
                                </p:cTn>
                              </p:par>
                            </p:childTnLst>
                          </p:cTn>
                        </p:par>
                        <p:par>
                          <p:cTn id="64" fill="hold">
                            <p:stCondLst>
                              <p:cond delay="3750"/>
                            </p:stCondLst>
                            <p:childTnLst>
                              <p:par>
                                <p:cTn id="65" presetID="10" presetClass="entr" presetSubtype="0" fill="hold" grpId="0" nodeType="afterEffect">
                                  <p:stCondLst>
                                    <p:cond delay="0"/>
                                  </p:stCondLst>
                                  <p:childTnLst>
                                    <p:set>
                                      <p:cBhvr>
                                        <p:cTn id="66" dur="1" fill="hold">
                                          <p:stCondLst>
                                            <p:cond delay="0"/>
                                          </p:stCondLst>
                                        </p:cTn>
                                        <p:tgtEl>
                                          <p:spTgt spid="73"/>
                                        </p:tgtEl>
                                        <p:attrNameLst>
                                          <p:attrName>style.visibility</p:attrName>
                                        </p:attrNameLst>
                                      </p:cBhvr>
                                      <p:to>
                                        <p:strVal val="visible"/>
                                      </p:to>
                                    </p:set>
                                    <p:animEffect transition="in" filter="fade">
                                      <p:cBhvr>
                                        <p:cTn id="67" dur="250"/>
                                        <p:tgtEl>
                                          <p:spTgt spid="73"/>
                                        </p:tgtEl>
                                      </p:cBhvr>
                                    </p:animEffect>
                                  </p:childTnLst>
                                </p:cTn>
                              </p:par>
                            </p:childTnLst>
                          </p:cTn>
                        </p:par>
                        <p:par>
                          <p:cTn id="68" fill="hold">
                            <p:stCondLst>
                              <p:cond delay="4000"/>
                            </p:stCondLst>
                            <p:childTnLst>
                              <p:par>
                                <p:cTn id="69" presetID="10" presetClass="entr" presetSubtype="0" fill="hold" nodeType="afterEffect">
                                  <p:stCondLst>
                                    <p:cond delay="0"/>
                                  </p:stCondLst>
                                  <p:childTnLst>
                                    <p:set>
                                      <p:cBhvr>
                                        <p:cTn id="70" dur="1" fill="hold">
                                          <p:stCondLst>
                                            <p:cond delay="0"/>
                                          </p:stCondLst>
                                        </p:cTn>
                                        <p:tgtEl>
                                          <p:spTgt spid="71"/>
                                        </p:tgtEl>
                                        <p:attrNameLst>
                                          <p:attrName>style.visibility</p:attrName>
                                        </p:attrNameLst>
                                      </p:cBhvr>
                                      <p:to>
                                        <p:strVal val="visible"/>
                                      </p:to>
                                    </p:set>
                                    <p:animEffect transition="in" filter="fade">
                                      <p:cBhvr>
                                        <p:cTn id="71" dur="250"/>
                                        <p:tgtEl>
                                          <p:spTgt spid="71"/>
                                        </p:tgtEl>
                                      </p:cBhvr>
                                    </p:animEffect>
                                  </p:childTnLst>
                                </p:cTn>
                              </p:par>
                            </p:childTnLst>
                          </p:cTn>
                        </p:par>
                        <p:par>
                          <p:cTn id="72" fill="hold">
                            <p:stCondLst>
                              <p:cond delay="4250"/>
                            </p:stCondLst>
                            <p:childTnLst>
                              <p:par>
                                <p:cTn id="73" presetID="10" presetClass="entr" presetSubtype="0" fill="hold" nodeType="afterEffect">
                                  <p:stCondLst>
                                    <p:cond delay="0"/>
                                  </p:stCondLst>
                                  <p:childTnLst>
                                    <p:set>
                                      <p:cBhvr>
                                        <p:cTn id="74" dur="1" fill="hold">
                                          <p:stCondLst>
                                            <p:cond delay="0"/>
                                          </p:stCondLst>
                                        </p:cTn>
                                        <p:tgtEl>
                                          <p:spTgt spid="99"/>
                                        </p:tgtEl>
                                        <p:attrNameLst>
                                          <p:attrName>style.visibility</p:attrName>
                                        </p:attrNameLst>
                                      </p:cBhvr>
                                      <p:to>
                                        <p:strVal val="visible"/>
                                      </p:to>
                                    </p:set>
                                    <p:animEffect transition="in" filter="fade">
                                      <p:cBhvr>
                                        <p:cTn id="75" dur="250"/>
                                        <p:tgtEl>
                                          <p:spTgt spid="99"/>
                                        </p:tgtEl>
                                      </p:cBhvr>
                                    </p:animEffect>
                                  </p:childTnLst>
                                </p:cTn>
                              </p:par>
                            </p:childTnLst>
                          </p:cTn>
                        </p:par>
                        <p:par>
                          <p:cTn id="76" fill="hold">
                            <p:stCondLst>
                              <p:cond delay="4500"/>
                            </p:stCondLst>
                            <p:childTnLst>
                              <p:par>
                                <p:cTn id="77" presetID="10" presetClass="entr" presetSubtype="0" fill="hold" nodeType="afterEffect">
                                  <p:stCondLst>
                                    <p:cond delay="0"/>
                                  </p:stCondLst>
                                  <p:childTnLst>
                                    <p:set>
                                      <p:cBhvr>
                                        <p:cTn id="78" dur="1" fill="hold">
                                          <p:stCondLst>
                                            <p:cond delay="0"/>
                                          </p:stCondLst>
                                        </p:cTn>
                                        <p:tgtEl>
                                          <p:spTgt spid="108"/>
                                        </p:tgtEl>
                                        <p:attrNameLst>
                                          <p:attrName>style.visibility</p:attrName>
                                        </p:attrNameLst>
                                      </p:cBhvr>
                                      <p:to>
                                        <p:strVal val="visible"/>
                                      </p:to>
                                    </p:set>
                                    <p:animEffect transition="in" filter="fade">
                                      <p:cBhvr>
                                        <p:cTn id="79" dur="250"/>
                                        <p:tgtEl>
                                          <p:spTgt spid="108"/>
                                        </p:tgtEl>
                                      </p:cBhvr>
                                    </p:animEffect>
                                  </p:childTnLst>
                                </p:cTn>
                              </p:par>
                            </p:childTnLst>
                          </p:cTn>
                        </p:par>
                        <p:par>
                          <p:cTn id="80" fill="hold">
                            <p:stCondLst>
                              <p:cond delay="4750"/>
                            </p:stCondLst>
                            <p:childTnLst>
                              <p:par>
                                <p:cTn id="81" presetID="10" presetClass="entr" presetSubtype="0" fill="hold" nodeType="afterEffect">
                                  <p:stCondLst>
                                    <p:cond delay="0"/>
                                  </p:stCondLst>
                                  <p:childTnLst>
                                    <p:set>
                                      <p:cBhvr>
                                        <p:cTn id="82" dur="1" fill="hold">
                                          <p:stCondLst>
                                            <p:cond delay="0"/>
                                          </p:stCondLst>
                                        </p:cTn>
                                        <p:tgtEl>
                                          <p:spTgt spid="111"/>
                                        </p:tgtEl>
                                        <p:attrNameLst>
                                          <p:attrName>style.visibility</p:attrName>
                                        </p:attrNameLst>
                                      </p:cBhvr>
                                      <p:to>
                                        <p:strVal val="visible"/>
                                      </p:to>
                                    </p:set>
                                    <p:animEffect transition="in" filter="fade">
                                      <p:cBhvr>
                                        <p:cTn id="83" dur="250"/>
                                        <p:tgtEl>
                                          <p:spTgt spid="111"/>
                                        </p:tgtEl>
                                      </p:cBhvr>
                                    </p:animEffect>
                                  </p:childTnLst>
                                </p:cTn>
                              </p:par>
                            </p:childTnLst>
                          </p:cTn>
                        </p:par>
                        <p:par>
                          <p:cTn id="84" fill="hold">
                            <p:stCondLst>
                              <p:cond delay="5000"/>
                            </p:stCondLst>
                            <p:childTnLst>
                              <p:par>
                                <p:cTn id="85" presetID="10" presetClass="entr" presetSubtype="0" fill="hold" grpId="0" nodeType="afterEffect">
                                  <p:stCondLst>
                                    <p:cond delay="0"/>
                                  </p:stCondLst>
                                  <p:childTnLst>
                                    <p:set>
                                      <p:cBhvr>
                                        <p:cTn id="86" dur="1" fill="hold">
                                          <p:stCondLst>
                                            <p:cond delay="0"/>
                                          </p:stCondLst>
                                        </p:cTn>
                                        <p:tgtEl>
                                          <p:spTgt spid="31"/>
                                        </p:tgtEl>
                                        <p:attrNameLst>
                                          <p:attrName>style.visibility</p:attrName>
                                        </p:attrNameLst>
                                      </p:cBhvr>
                                      <p:to>
                                        <p:strVal val="visible"/>
                                      </p:to>
                                    </p:set>
                                    <p:animEffect transition="in" filter="fade">
                                      <p:cBhvr>
                                        <p:cTn id="87" dur="250"/>
                                        <p:tgtEl>
                                          <p:spTgt spid="31"/>
                                        </p:tgtEl>
                                      </p:cBhvr>
                                    </p:animEffect>
                                  </p:childTnLst>
                                </p:cTn>
                              </p:par>
                            </p:childTnLst>
                          </p:cTn>
                        </p:par>
                        <p:par>
                          <p:cTn id="88" fill="hold">
                            <p:stCondLst>
                              <p:cond delay="5250"/>
                            </p:stCondLst>
                            <p:childTnLst>
                              <p:par>
                                <p:cTn id="89" presetID="10" presetClass="entr" presetSubtype="0" fill="hold" grpId="0" nodeType="afterEffect">
                                  <p:stCondLst>
                                    <p:cond delay="0"/>
                                  </p:stCondLst>
                                  <p:childTnLst>
                                    <p:set>
                                      <p:cBhvr>
                                        <p:cTn id="90" dur="1" fill="hold">
                                          <p:stCondLst>
                                            <p:cond delay="0"/>
                                          </p:stCondLst>
                                        </p:cTn>
                                        <p:tgtEl>
                                          <p:spTgt spid="30"/>
                                        </p:tgtEl>
                                        <p:attrNameLst>
                                          <p:attrName>style.visibility</p:attrName>
                                        </p:attrNameLst>
                                      </p:cBhvr>
                                      <p:to>
                                        <p:strVal val="visible"/>
                                      </p:to>
                                    </p:set>
                                    <p:animEffect transition="in" filter="fade">
                                      <p:cBhvr>
                                        <p:cTn id="91" dur="250"/>
                                        <p:tgtEl>
                                          <p:spTgt spid="30"/>
                                        </p:tgtEl>
                                      </p:cBhvr>
                                    </p:animEffect>
                                  </p:childTnLst>
                                </p:cTn>
                              </p:par>
                            </p:childTnLst>
                          </p:cTn>
                        </p:par>
                        <p:par>
                          <p:cTn id="92" fill="hold">
                            <p:stCondLst>
                              <p:cond delay="5500"/>
                            </p:stCondLst>
                            <p:childTnLst>
                              <p:par>
                                <p:cTn id="93" presetID="10" presetClass="entr" presetSubtype="0" fill="hold" nodeType="afterEffect">
                                  <p:stCondLst>
                                    <p:cond delay="0"/>
                                  </p:stCondLst>
                                  <p:childTnLst>
                                    <p:set>
                                      <p:cBhvr>
                                        <p:cTn id="94" dur="1" fill="hold">
                                          <p:stCondLst>
                                            <p:cond delay="0"/>
                                          </p:stCondLst>
                                        </p:cTn>
                                        <p:tgtEl>
                                          <p:spTgt spid="98"/>
                                        </p:tgtEl>
                                        <p:attrNameLst>
                                          <p:attrName>style.visibility</p:attrName>
                                        </p:attrNameLst>
                                      </p:cBhvr>
                                      <p:to>
                                        <p:strVal val="visible"/>
                                      </p:to>
                                    </p:set>
                                    <p:animEffect transition="in" filter="fade">
                                      <p:cBhvr>
                                        <p:cTn id="95" dur="250"/>
                                        <p:tgtEl>
                                          <p:spTgt spid="98"/>
                                        </p:tgtEl>
                                      </p:cBhvr>
                                    </p:animEffect>
                                  </p:childTnLst>
                                </p:cTn>
                              </p:par>
                            </p:childTnLst>
                          </p:cTn>
                        </p:par>
                        <p:par>
                          <p:cTn id="96" fill="hold">
                            <p:stCondLst>
                              <p:cond delay="5750"/>
                            </p:stCondLst>
                            <p:childTnLst>
                              <p:par>
                                <p:cTn id="97" presetID="22" presetClass="entr" presetSubtype="8" fill="hold" nodeType="afterEffect">
                                  <p:stCondLst>
                                    <p:cond delay="0"/>
                                  </p:stCondLst>
                                  <p:childTnLst>
                                    <p:set>
                                      <p:cBhvr>
                                        <p:cTn id="98" dur="1" fill="hold">
                                          <p:stCondLst>
                                            <p:cond delay="0"/>
                                          </p:stCondLst>
                                        </p:cTn>
                                        <p:tgtEl>
                                          <p:spTgt spid="102"/>
                                        </p:tgtEl>
                                        <p:attrNameLst>
                                          <p:attrName>style.visibility</p:attrName>
                                        </p:attrNameLst>
                                      </p:cBhvr>
                                      <p:to>
                                        <p:strVal val="visible"/>
                                      </p:to>
                                    </p:set>
                                    <p:animEffect transition="in" filter="wipe(left)">
                                      <p:cBhvr>
                                        <p:cTn id="99" dur="250"/>
                                        <p:tgtEl>
                                          <p:spTgt spid="102"/>
                                        </p:tgtEl>
                                      </p:cBhvr>
                                    </p:animEffect>
                                  </p:childTnLst>
                                </p:cTn>
                              </p:par>
                            </p:childTnLst>
                          </p:cTn>
                        </p:par>
                        <p:par>
                          <p:cTn id="100" fill="hold">
                            <p:stCondLst>
                              <p:cond delay="6000"/>
                            </p:stCondLst>
                            <p:childTnLst>
                              <p:par>
                                <p:cTn id="101" presetID="22" presetClass="entr" presetSubtype="1" fill="hold" nodeType="afterEffect">
                                  <p:stCondLst>
                                    <p:cond delay="0"/>
                                  </p:stCondLst>
                                  <p:childTnLst>
                                    <p:set>
                                      <p:cBhvr>
                                        <p:cTn id="102" dur="1" fill="hold">
                                          <p:stCondLst>
                                            <p:cond delay="0"/>
                                          </p:stCondLst>
                                        </p:cTn>
                                        <p:tgtEl>
                                          <p:spTgt spid="47"/>
                                        </p:tgtEl>
                                        <p:attrNameLst>
                                          <p:attrName>style.visibility</p:attrName>
                                        </p:attrNameLst>
                                      </p:cBhvr>
                                      <p:to>
                                        <p:strVal val="visible"/>
                                      </p:to>
                                    </p:set>
                                    <p:animEffect transition="in" filter="wipe(up)">
                                      <p:cBhvr>
                                        <p:cTn id="103" dur="25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9" grpId="0"/>
      <p:bldP spid="30" grpId="0"/>
      <p:bldP spid="31" grpId="0"/>
      <p:bldP spid="32" grpId="0"/>
      <p:bldP spid="23" grpId="0" animBg="1"/>
      <p:bldP spid="73"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27FAB51-DEE1-4F35-B0D5-83EB7657EBC5}"/>
              </a:ext>
            </a:extLst>
          </p:cNvPr>
          <p:cNvPicPr>
            <a:picLocks noChangeAspect="1"/>
          </p:cNvPicPr>
          <p:nvPr/>
        </p:nvPicPr>
        <p:blipFill>
          <a:blip r:embed="rId3"/>
          <a:stretch>
            <a:fillRect/>
          </a:stretch>
        </p:blipFill>
        <p:spPr>
          <a:xfrm>
            <a:off x="-1764" y="1214874"/>
            <a:ext cx="12350438" cy="5778657"/>
          </a:xfrm>
          <a:prstGeom prst="rect">
            <a:avLst/>
          </a:prstGeom>
        </p:spPr>
      </p:pic>
      <p:cxnSp>
        <p:nvCxnSpPr>
          <p:cNvPr id="17" name="Straight Connector 16">
            <a:extLst>
              <a:ext uri="{FF2B5EF4-FFF2-40B4-BE49-F238E27FC236}">
                <a16:creationId xmlns:a16="http://schemas.microsoft.com/office/drawing/2014/main" id="{73E700DA-E899-4982-9F75-D356314D8A1D}"/>
              </a:ext>
            </a:extLst>
          </p:cNvPr>
          <p:cNvCxnSpPr>
            <a:cxnSpLocks/>
          </p:cNvCxnSpPr>
          <p:nvPr/>
        </p:nvCxnSpPr>
        <p:spPr>
          <a:xfrm>
            <a:off x="3022188" y="2466906"/>
            <a:ext cx="273267" cy="0"/>
          </a:xfrm>
          <a:prstGeom prst="line">
            <a:avLst/>
          </a:prstGeom>
          <a:ln w="28575">
            <a:solidFill>
              <a:schemeClr val="tx2"/>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5" name="Title 1"/>
          <p:cNvSpPr txBox="1">
            <a:spLocks/>
          </p:cNvSpPr>
          <p:nvPr/>
        </p:nvSpPr>
        <p:spPr>
          <a:xfrm>
            <a:off x="1765" y="994"/>
            <a:ext cx="12433828" cy="1289036"/>
          </a:xfrm>
          <a:prstGeom prst="rect">
            <a:avLst/>
          </a:prstGeom>
          <a:solidFill>
            <a:schemeClr val="accent1"/>
          </a:solidFill>
          <a:effectLst/>
        </p:spPr>
        <p:txBody>
          <a:bodyPr vert="horz" wrap="square" lIns="146283" tIns="91427" rIns="146283" bIns="91427"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563" rtl="0" eaLnBrk="1" fontAlgn="auto" latinLnBrk="0" hangingPunct="1">
              <a:lnSpc>
                <a:spcPct val="90000"/>
              </a:lnSpc>
              <a:spcBef>
                <a:spcPct val="0"/>
              </a:spcBef>
              <a:spcAft>
                <a:spcPts val="0"/>
              </a:spcAft>
              <a:buClrTx/>
              <a:buSzTx/>
              <a:buFontTx/>
              <a:buNone/>
              <a:tabLst/>
              <a:defRPr/>
            </a:pPr>
            <a:r>
              <a:rPr kumimoji="0" lang="en-US" sz="4799" b="0" i="0" u="none" strike="noStrike" kern="1200" cap="none" spc="0" normalizeH="0" baseline="0" noProof="0" dirty="0">
                <a:ln/>
                <a:solidFill>
                  <a:srgbClr val="FFFFFF"/>
                </a:solidFill>
                <a:effectLst/>
                <a:uLnTx/>
                <a:uFillTx/>
                <a:latin typeface="Segoe UI Light"/>
                <a:ea typeface="+mn-ea"/>
                <a:cs typeface="Segoe UI" pitchFamily="34" charset="0"/>
              </a:rPr>
              <a:t>Integrating a Spoke Network</a:t>
            </a:r>
          </a:p>
        </p:txBody>
      </p:sp>
      <p:pic>
        <p:nvPicPr>
          <p:cNvPr id="13" name="Picture 12">
            <a:extLst>
              <a:ext uri="{FF2B5EF4-FFF2-40B4-BE49-F238E27FC236}">
                <a16:creationId xmlns:a16="http://schemas.microsoft.com/office/drawing/2014/main" id="{E1847372-816F-4977-B26A-D005E0186B92}"/>
              </a:ext>
            </a:extLst>
          </p:cNvPr>
          <p:cNvPicPr>
            <a:picLocks noChangeAspect="1"/>
          </p:cNvPicPr>
          <p:nvPr/>
        </p:nvPicPr>
        <p:blipFill>
          <a:blip r:embed="rId4"/>
          <a:stretch>
            <a:fillRect/>
          </a:stretch>
        </p:blipFill>
        <p:spPr>
          <a:xfrm>
            <a:off x="1535247" y="2401732"/>
            <a:ext cx="4969461" cy="1169326"/>
          </a:xfrm>
          <a:prstGeom prst="rect">
            <a:avLst/>
          </a:prstGeom>
        </p:spPr>
      </p:pic>
      <p:pic>
        <p:nvPicPr>
          <p:cNvPr id="14" name="Picture 13">
            <a:extLst>
              <a:ext uri="{FF2B5EF4-FFF2-40B4-BE49-F238E27FC236}">
                <a16:creationId xmlns:a16="http://schemas.microsoft.com/office/drawing/2014/main" id="{D8678526-9187-4180-BD6E-616210E0DA57}"/>
              </a:ext>
            </a:extLst>
          </p:cNvPr>
          <p:cNvPicPr>
            <a:picLocks noChangeAspect="1"/>
          </p:cNvPicPr>
          <p:nvPr/>
        </p:nvPicPr>
        <p:blipFill>
          <a:blip r:embed="rId5"/>
          <a:stretch>
            <a:fillRect/>
          </a:stretch>
        </p:blipFill>
        <p:spPr>
          <a:xfrm>
            <a:off x="1942012" y="4396407"/>
            <a:ext cx="6688882" cy="2444591"/>
          </a:xfrm>
          <a:prstGeom prst="rect">
            <a:avLst/>
          </a:prstGeom>
        </p:spPr>
      </p:pic>
      <p:pic>
        <p:nvPicPr>
          <p:cNvPr id="15" name="Picture 14">
            <a:extLst>
              <a:ext uri="{FF2B5EF4-FFF2-40B4-BE49-F238E27FC236}">
                <a16:creationId xmlns:a16="http://schemas.microsoft.com/office/drawing/2014/main" id="{51ECEA12-3508-431A-8EC7-AB4C705F8C8E}"/>
              </a:ext>
            </a:extLst>
          </p:cNvPr>
          <p:cNvPicPr>
            <a:picLocks noChangeAspect="1"/>
          </p:cNvPicPr>
          <p:nvPr/>
        </p:nvPicPr>
        <p:blipFill>
          <a:blip r:embed="rId6"/>
          <a:stretch>
            <a:fillRect/>
          </a:stretch>
        </p:blipFill>
        <p:spPr>
          <a:xfrm>
            <a:off x="2970912" y="5590375"/>
            <a:ext cx="3351512" cy="1138239"/>
          </a:xfrm>
          <a:prstGeom prst="rect">
            <a:avLst/>
          </a:prstGeom>
        </p:spPr>
      </p:pic>
      <p:pic>
        <p:nvPicPr>
          <p:cNvPr id="16" name="Picture 15">
            <a:extLst>
              <a:ext uri="{FF2B5EF4-FFF2-40B4-BE49-F238E27FC236}">
                <a16:creationId xmlns:a16="http://schemas.microsoft.com/office/drawing/2014/main" id="{A1310F73-6335-4253-B90D-625964CE002D}"/>
              </a:ext>
            </a:extLst>
          </p:cNvPr>
          <p:cNvPicPr>
            <a:picLocks noChangeAspect="1"/>
          </p:cNvPicPr>
          <p:nvPr/>
        </p:nvPicPr>
        <p:blipFill>
          <a:blip r:embed="rId7"/>
          <a:stretch>
            <a:fillRect/>
          </a:stretch>
        </p:blipFill>
        <p:spPr>
          <a:xfrm>
            <a:off x="4409427" y="4050838"/>
            <a:ext cx="2540014" cy="670161"/>
          </a:xfrm>
          <a:prstGeom prst="rect">
            <a:avLst/>
          </a:prstGeom>
        </p:spPr>
      </p:pic>
      <p:pic>
        <p:nvPicPr>
          <p:cNvPr id="20" name="Picture 19">
            <a:extLst>
              <a:ext uri="{FF2B5EF4-FFF2-40B4-BE49-F238E27FC236}">
                <a16:creationId xmlns:a16="http://schemas.microsoft.com/office/drawing/2014/main" id="{42D9DC59-F891-42F5-B620-1C281E3F0867}"/>
              </a:ext>
            </a:extLst>
          </p:cNvPr>
          <p:cNvPicPr>
            <a:picLocks noChangeAspect="1"/>
          </p:cNvPicPr>
          <p:nvPr/>
        </p:nvPicPr>
        <p:blipFill>
          <a:blip r:embed="rId8"/>
          <a:stretch>
            <a:fillRect/>
          </a:stretch>
        </p:blipFill>
        <p:spPr>
          <a:xfrm>
            <a:off x="8630893" y="1328237"/>
            <a:ext cx="1576321" cy="2242821"/>
          </a:xfrm>
          <a:prstGeom prst="rect">
            <a:avLst/>
          </a:prstGeom>
        </p:spPr>
      </p:pic>
      <p:pic>
        <p:nvPicPr>
          <p:cNvPr id="21" name="Picture 20">
            <a:extLst>
              <a:ext uri="{FF2B5EF4-FFF2-40B4-BE49-F238E27FC236}">
                <a16:creationId xmlns:a16="http://schemas.microsoft.com/office/drawing/2014/main" id="{486C405B-3758-4F3A-9711-49FBD5FD1E6E}"/>
              </a:ext>
            </a:extLst>
          </p:cNvPr>
          <p:cNvPicPr>
            <a:picLocks noChangeAspect="1"/>
          </p:cNvPicPr>
          <p:nvPr/>
        </p:nvPicPr>
        <p:blipFill>
          <a:blip r:embed="rId9"/>
          <a:stretch>
            <a:fillRect/>
          </a:stretch>
        </p:blipFill>
        <p:spPr>
          <a:xfrm>
            <a:off x="8622184" y="4615521"/>
            <a:ext cx="1563342" cy="2329981"/>
          </a:xfrm>
          <a:prstGeom prst="rect">
            <a:avLst/>
          </a:prstGeom>
        </p:spPr>
      </p:pic>
      <p:pic>
        <p:nvPicPr>
          <p:cNvPr id="23" name="Picture 22">
            <a:extLst>
              <a:ext uri="{FF2B5EF4-FFF2-40B4-BE49-F238E27FC236}">
                <a16:creationId xmlns:a16="http://schemas.microsoft.com/office/drawing/2014/main" id="{9D8E9AB0-31C8-4317-A757-88D43C70BEE5}"/>
              </a:ext>
            </a:extLst>
          </p:cNvPr>
          <p:cNvPicPr>
            <a:picLocks noChangeAspect="1"/>
          </p:cNvPicPr>
          <p:nvPr/>
        </p:nvPicPr>
        <p:blipFill rotWithShape="1">
          <a:blip r:embed="rId10"/>
          <a:srcRect r="11232"/>
          <a:stretch/>
        </p:blipFill>
        <p:spPr>
          <a:xfrm>
            <a:off x="1528504" y="2355410"/>
            <a:ext cx="8869530" cy="4590092"/>
          </a:xfrm>
          <a:prstGeom prst="rect">
            <a:avLst/>
          </a:prstGeom>
        </p:spPr>
      </p:pic>
      <p:grpSp>
        <p:nvGrpSpPr>
          <p:cNvPr id="18" name="Group 17">
            <a:extLst>
              <a:ext uri="{FF2B5EF4-FFF2-40B4-BE49-F238E27FC236}">
                <a16:creationId xmlns:a16="http://schemas.microsoft.com/office/drawing/2014/main" id="{62D4464D-4AB1-4391-B73E-2990561BAB16}"/>
              </a:ext>
            </a:extLst>
          </p:cNvPr>
          <p:cNvGrpSpPr/>
          <p:nvPr/>
        </p:nvGrpSpPr>
        <p:grpSpPr>
          <a:xfrm>
            <a:off x="3099438" y="2221909"/>
            <a:ext cx="788898" cy="560746"/>
            <a:chOff x="4215817" y="1696607"/>
            <a:chExt cx="857835" cy="659548"/>
          </a:xfrm>
        </p:grpSpPr>
        <p:sp>
          <p:nvSpPr>
            <p:cNvPr id="19" name="Rectangle: Rounded Corners 18">
              <a:extLst>
                <a:ext uri="{FF2B5EF4-FFF2-40B4-BE49-F238E27FC236}">
                  <a16:creationId xmlns:a16="http://schemas.microsoft.com/office/drawing/2014/main" id="{79FFDB87-3AD6-496A-8D1D-5F6CED91B471}"/>
                </a:ext>
              </a:extLst>
            </p:cNvPr>
            <p:cNvSpPr/>
            <p:nvPr/>
          </p:nvSpPr>
          <p:spPr bwMode="auto">
            <a:xfrm>
              <a:off x="4285034" y="1696607"/>
              <a:ext cx="719400" cy="659548"/>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22" name="TextBox 21">
              <a:extLst>
                <a:ext uri="{FF2B5EF4-FFF2-40B4-BE49-F238E27FC236}">
                  <a16:creationId xmlns:a16="http://schemas.microsoft.com/office/drawing/2014/main" id="{82869EE5-0F89-4573-AB67-91428A33FAD3}"/>
                </a:ext>
              </a:extLst>
            </p:cNvPr>
            <p:cNvSpPr txBox="1"/>
            <p:nvPr/>
          </p:nvSpPr>
          <p:spPr>
            <a:xfrm>
              <a:off x="4215817" y="1696607"/>
              <a:ext cx="857835" cy="638177"/>
            </a:xfrm>
            <a:prstGeom prst="rect">
              <a:avLst/>
            </a:prstGeom>
            <a:noFill/>
            <a:ln>
              <a:noFill/>
            </a:ln>
            <a:scene3d>
              <a:camera prst="orthographicFront"/>
              <a:lightRig rig="threePt" dir="t"/>
            </a:scene3d>
            <a:sp3d>
              <a:bevelT/>
            </a:sp3d>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800" b="1" i="0" u="none" strike="noStrike" kern="1200" cap="none" spc="0" normalizeH="0" baseline="0" noProof="0" dirty="0">
                  <a:ln>
                    <a:noFill/>
                  </a:ln>
                  <a:solidFill>
                    <a:srgbClr val="0078D7"/>
                  </a:solidFill>
                  <a:effectLst/>
                  <a:uLnTx/>
                  <a:uFillTx/>
                  <a:latin typeface="Segoe UI"/>
                  <a:ea typeface="+mn-ea"/>
                  <a:cs typeface="+mn-cs"/>
                </a:rPr>
                <a:t>Local Network Gateway</a:t>
              </a:r>
              <a:endParaRPr kumimoji="0" lang="en-US" sz="800" b="0" i="0" u="none" strike="noStrike" kern="1200" cap="none" spc="0" normalizeH="0" baseline="0" noProof="0" dirty="0">
                <a:ln>
                  <a:noFill/>
                </a:ln>
                <a:solidFill>
                  <a:srgbClr val="0078D7"/>
                </a:solidFill>
                <a:effectLst/>
                <a:uLnTx/>
                <a:uFillTx/>
                <a:latin typeface="Segoe UI"/>
                <a:ea typeface="+mn-ea"/>
                <a:cs typeface="+mn-cs"/>
              </a:endParaRPr>
            </a:p>
          </p:txBody>
        </p:sp>
      </p:grpSp>
      <p:sp>
        <p:nvSpPr>
          <p:cNvPr id="24" name="Rectangle 23">
            <a:extLst>
              <a:ext uri="{FF2B5EF4-FFF2-40B4-BE49-F238E27FC236}">
                <a16:creationId xmlns:a16="http://schemas.microsoft.com/office/drawing/2014/main" id="{440FAC00-BEF7-4FD4-B116-1B8036866EF3}"/>
              </a:ext>
            </a:extLst>
          </p:cNvPr>
          <p:cNvSpPr/>
          <p:nvPr/>
        </p:nvSpPr>
        <p:spPr>
          <a:xfrm>
            <a:off x="4994666" y="962054"/>
            <a:ext cx="7441809" cy="276999"/>
          </a:xfrm>
          <a:prstGeom prst="rect">
            <a:avLst/>
          </a:prstGeom>
        </p:spPr>
        <p:txBody>
          <a:bodyPr wrap="square">
            <a:spAutoFit/>
          </a:bodyPr>
          <a:lstStyle/>
          <a:p>
            <a:r>
              <a:rPr lang="en-US" sz="1200" dirty="0">
                <a:solidFill>
                  <a:schemeClr val="bg1">
                    <a:lumMod val="60000"/>
                    <a:lumOff val="40000"/>
                  </a:schemeClr>
                </a:solidFill>
              </a:rPr>
              <a:t>https://docs.microsoft.com/en-us/azure/architecture/reference-architectures/hybrid-networking/hub-spoke</a:t>
            </a:r>
          </a:p>
        </p:txBody>
      </p:sp>
    </p:spTree>
    <p:extLst>
      <p:ext uri="{BB962C8B-B14F-4D97-AF65-F5344CB8AC3E}">
        <p14:creationId xmlns:p14="http://schemas.microsoft.com/office/powerpoint/2010/main" val="28872478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250"/>
                                        <p:tgtEl>
                                          <p:spTgt spid="13"/>
                                        </p:tgtEl>
                                      </p:cBhvr>
                                    </p:animEffect>
                                  </p:childTnLst>
                                </p:cTn>
                              </p:par>
                            </p:childTnLst>
                          </p:cTn>
                        </p:par>
                        <p:par>
                          <p:cTn id="8" fill="hold">
                            <p:stCondLst>
                              <p:cond delay="250"/>
                            </p:stCondLst>
                            <p:childTnLst>
                              <p:par>
                                <p:cTn id="9" presetID="10" presetClass="entr" presetSubtype="0" fill="hold"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fade">
                                      <p:cBhvr>
                                        <p:cTn id="11" dur="250"/>
                                        <p:tgtEl>
                                          <p:spTgt spid="14"/>
                                        </p:tgtEl>
                                      </p:cBhvr>
                                    </p:animEffect>
                                  </p:childTnLst>
                                </p:cTn>
                              </p:par>
                            </p:childTnLst>
                          </p:cTn>
                        </p:par>
                        <p:par>
                          <p:cTn id="12" fill="hold">
                            <p:stCondLst>
                              <p:cond delay="500"/>
                            </p:stCondLst>
                            <p:childTnLst>
                              <p:par>
                                <p:cTn id="13" presetID="10" presetClass="entr" presetSubtype="0" fill="hold" nodeType="after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250"/>
                                        <p:tgtEl>
                                          <p:spTgt spid="15"/>
                                        </p:tgtEl>
                                      </p:cBhvr>
                                    </p:animEffect>
                                  </p:childTnLst>
                                </p:cTn>
                              </p:par>
                            </p:childTnLst>
                          </p:cTn>
                        </p:par>
                        <p:par>
                          <p:cTn id="16" fill="hold">
                            <p:stCondLst>
                              <p:cond delay="750"/>
                            </p:stCondLst>
                            <p:childTnLst>
                              <p:par>
                                <p:cTn id="17" presetID="10" presetClass="entr" presetSubtype="0" fill="hold" nodeType="after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250"/>
                                        <p:tgtEl>
                                          <p:spTgt spid="16"/>
                                        </p:tgtEl>
                                      </p:cBhvr>
                                    </p:animEffect>
                                  </p:childTnLst>
                                </p:cTn>
                              </p:par>
                            </p:childTnLst>
                          </p:cTn>
                        </p:par>
                        <p:par>
                          <p:cTn id="20" fill="hold">
                            <p:stCondLst>
                              <p:cond delay="1000"/>
                            </p:stCondLst>
                            <p:childTnLst>
                              <p:par>
                                <p:cTn id="21" presetID="10" presetClass="entr" presetSubtype="0" fill="hold" nodeType="afterEffect">
                                  <p:stCondLst>
                                    <p:cond delay="0"/>
                                  </p:stCondLst>
                                  <p:childTnLst>
                                    <p:set>
                                      <p:cBhvr>
                                        <p:cTn id="22" dur="1" fill="hold">
                                          <p:stCondLst>
                                            <p:cond delay="0"/>
                                          </p:stCondLst>
                                        </p:cTn>
                                        <p:tgtEl>
                                          <p:spTgt spid="23"/>
                                        </p:tgtEl>
                                        <p:attrNameLst>
                                          <p:attrName>style.visibility</p:attrName>
                                        </p:attrNameLst>
                                      </p:cBhvr>
                                      <p:to>
                                        <p:strVal val="visible"/>
                                      </p:to>
                                    </p:set>
                                    <p:animEffect transition="in" filter="fade">
                                      <p:cBhvr>
                                        <p:cTn id="23" dur="250"/>
                                        <p:tgtEl>
                                          <p:spTgt spid="23"/>
                                        </p:tgtEl>
                                      </p:cBhvr>
                                    </p:animEffect>
                                  </p:childTnLst>
                                </p:cTn>
                              </p:par>
                            </p:childTnLst>
                          </p:cTn>
                        </p:par>
                        <p:par>
                          <p:cTn id="24" fill="hold">
                            <p:stCondLst>
                              <p:cond delay="1250"/>
                            </p:stCondLst>
                            <p:childTnLst>
                              <p:par>
                                <p:cTn id="25" presetID="10" presetClass="entr" presetSubtype="0" fill="hold" nodeType="after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fade">
                                      <p:cBhvr>
                                        <p:cTn id="27" dur="250"/>
                                        <p:tgtEl>
                                          <p:spTgt spid="20"/>
                                        </p:tgtEl>
                                      </p:cBhvr>
                                    </p:animEffect>
                                  </p:childTnLst>
                                </p:cTn>
                              </p:par>
                            </p:childTnLst>
                          </p:cTn>
                        </p:par>
                        <p:par>
                          <p:cTn id="28" fill="hold">
                            <p:stCondLst>
                              <p:cond delay="1500"/>
                            </p:stCondLst>
                            <p:childTnLst>
                              <p:par>
                                <p:cTn id="29" presetID="10" presetClass="entr" presetSubtype="0" fill="hold" nodeType="after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fade">
                                      <p:cBhvr>
                                        <p:cTn id="31" dur="25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4" name="Rectangle 43">
            <a:extLst>
              <a:ext uri="{FF2B5EF4-FFF2-40B4-BE49-F238E27FC236}">
                <a16:creationId xmlns:a16="http://schemas.microsoft.com/office/drawing/2014/main" id="{1CFCC485-03AB-462A-9C28-C4854BB5933B}"/>
              </a:ext>
            </a:extLst>
          </p:cNvPr>
          <p:cNvSpPr/>
          <p:nvPr/>
        </p:nvSpPr>
        <p:spPr bwMode="auto">
          <a:xfrm>
            <a:off x="7485936" y="1290031"/>
            <a:ext cx="4949657" cy="5703998"/>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46" name="Straight Connector 45">
            <a:extLst>
              <a:ext uri="{FF2B5EF4-FFF2-40B4-BE49-F238E27FC236}">
                <a16:creationId xmlns:a16="http://schemas.microsoft.com/office/drawing/2014/main" id="{D232B7A7-4573-4818-ABDE-CBA193972984}"/>
              </a:ext>
            </a:extLst>
          </p:cNvPr>
          <p:cNvCxnSpPr/>
          <p:nvPr/>
        </p:nvCxnSpPr>
        <p:spPr>
          <a:xfrm>
            <a:off x="7480618" y="1290031"/>
            <a:ext cx="0" cy="5703998"/>
          </a:xfrm>
          <a:prstGeom prst="line">
            <a:avLst/>
          </a:prstGeom>
          <a:ln w="28575">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 name="Title 1"/>
          <p:cNvSpPr txBox="1">
            <a:spLocks/>
          </p:cNvSpPr>
          <p:nvPr/>
        </p:nvSpPr>
        <p:spPr>
          <a:xfrm>
            <a:off x="1765" y="994"/>
            <a:ext cx="12433828" cy="1289036"/>
          </a:xfrm>
          <a:prstGeom prst="rect">
            <a:avLst/>
          </a:prstGeom>
          <a:solidFill>
            <a:schemeClr val="bg2"/>
          </a:solidFill>
          <a:effectLst/>
        </p:spPr>
        <p:txBody>
          <a:bodyPr vert="horz" wrap="square" lIns="146283" tIns="91427" rIns="146283" bIns="91427"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563" rtl="0" eaLnBrk="1" fontAlgn="auto" latinLnBrk="0" hangingPunct="1">
              <a:lnSpc>
                <a:spcPct val="90000"/>
              </a:lnSpc>
              <a:spcBef>
                <a:spcPct val="0"/>
              </a:spcBef>
              <a:spcAft>
                <a:spcPts val="0"/>
              </a:spcAft>
              <a:buClrTx/>
              <a:buSzTx/>
              <a:buFontTx/>
              <a:buNone/>
              <a:tabLst/>
              <a:defRPr/>
            </a:pPr>
            <a:r>
              <a:rPr kumimoji="0" lang="en-US" sz="4799" b="0" i="0" u="none" strike="noStrike" kern="1200" cap="none" spc="0" normalizeH="0" baseline="0" noProof="0" dirty="0">
                <a:ln/>
                <a:solidFill>
                  <a:srgbClr val="FFFFFF"/>
                </a:solidFill>
                <a:effectLst/>
                <a:uLnTx/>
                <a:uFillTx/>
                <a:latin typeface="Segoe UI Light"/>
                <a:ea typeface="+mn-ea"/>
                <a:cs typeface="Segoe UI" pitchFamily="34" charset="0"/>
              </a:rPr>
              <a:t>Azure Virtual Datacenter Pattern</a:t>
            </a:r>
          </a:p>
        </p:txBody>
      </p:sp>
      <p:pic>
        <p:nvPicPr>
          <p:cNvPr id="3" name="Picture 2" descr="A close up of a map&#10;&#10;Description generated with very high confidence">
            <a:extLst>
              <a:ext uri="{FF2B5EF4-FFF2-40B4-BE49-F238E27FC236}">
                <a16:creationId xmlns:a16="http://schemas.microsoft.com/office/drawing/2014/main" id="{3FF08231-6022-4A6D-B330-A37C4F770211}"/>
              </a:ext>
            </a:extLst>
          </p:cNvPr>
          <p:cNvPicPr>
            <a:picLocks noChangeAspect="1"/>
          </p:cNvPicPr>
          <p:nvPr/>
        </p:nvPicPr>
        <p:blipFill>
          <a:blip r:embed="rId3"/>
          <a:stretch>
            <a:fillRect/>
          </a:stretch>
        </p:blipFill>
        <p:spPr>
          <a:xfrm>
            <a:off x="304539" y="1980015"/>
            <a:ext cx="6697539" cy="4168149"/>
          </a:xfrm>
          <a:prstGeom prst="rect">
            <a:avLst/>
          </a:prstGeom>
        </p:spPr>
      </p:pic>
      <p:graphicFrame>
        <p:nvGraphicFramePr>
          <p:cNvPr id="4" name="Diagram 3">
            <a:extLst>
              <a:ext uri="{FF2B5EF4-FFF2-40B4-BE49-F238E27FC236}">
                <a16:creationId xmlns:a16="http://schemas.microsoft.com/office/drawing/2014/main" id="{6B6A1A22-CFDE-495F-A9DA-2A026983A88C}"/>
              </a:ext>
            </a:extLst>
          </p:cNvPr>
          <p:cNvGraphicFramePr/>
          <p:nvPr>
            <p:extLst>
              <p:ext uri="{D42A27DB-BD31-4B8C-83A1-F6EECF244321}">
                <p14:modId xmlns:p14="http://schemas.microsoft.com/office/powerpoint/2010/main" val="1845041814"/>
              </p:ext>
            </p:extLst>
          </p:nvPr>
        </p:nvGraphicFramePr>
        <p:xfrm>
          <a:off x="7837851" y="1290030"/>
          <a:ext cx="4245825" cy="441449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7" name="TextBox 6">
            <a:extLst>
              <a:ext uri="{FF2B5EF4-FFF2-40B4-BE49-F238E27FC236}">
                <a16:creationId xmlns:a16="http://schemas.microsoft.com/office/drawing/2014/main" id="{E0CD1210-36D0-4615-B396-9C5010C42391}"/>
              </a:ext>
            </a:extLst>
          </p:cNvPr>
          <p:cNvSpPr txBox="1"/>
          <p:nvPr/>
        </p:nvSpPr>
        <p:spPr>
          <a:xfrm>
            <a:off x="882" y="1488831"/>
            <a:ext cx="7474419" cy="647165"/>
          </a:xfrm>
          <a:prstGeom prst="rect">
            <a:avLst/>
          </a:prstGeom>
          <a:noFill/>
        </p:spPr>
        <p:txBody>
          <a:bodyPr wrap="square" lIns="186521" tIns="149217" rIns="186521" bIns="149217" rtlCol="0">
            <a:spAutoFit/>
          </a:bodyPr>
          <a:lstStyle/>
          <a:p>
            <a:pPr marL="0" marR="0" lvl="0" indent="0" algn="ctr" defTabSz="951304" rtl="0" eaLnBrk="1" fontAlgn="auto" latinLnBrk="0" hangingPunct="1">
              <a:lnSpc>
                <a:spcPct val="90000"/>
              </a:lnSpc>
              <a:spcBef>
                <a:spcPts val="0"/>
              </a:spcBef>
              <a:spcAft>
                <a:spcPts val="612"/>
              </a:spcAft>
              <a:buClrTx/>
              <a:buSzTx/>
              <a:buFontTx/>
              <a:buNone/>
              <a:tabLst/>
              <a:defRPr/>
            </a:pPr>
            <a:r>
              <a:rPr kumimoji="0" lang="en-US" sz="2448"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Light"/>
                <a:ea typeface="+mn-ea"/>
                <a:cs typeface="+mn-cs"/>
              </a:rPr>
              <a:t>Azure Virtual Datacenter Reference</a:t>
            </a:r>
          </a:p>
        </p:txBody>
      </p:sp>
      <p:sp>
        <p:nvSpPr>
          <p:cNvPr id="2" name="Rectangle 1">
            <a:extLst>
              <a:ext uri="{FF2B5EF4-FFF2-40B4-BE49-F238E27FC236}">
                <a16:creationId xmlns:a16="http://schemas.microsoft.com/office/drawing/2014/main" id="{1DD48AD2-5EA1-4C65-A2A2-B98D4164065D}"/>
              </a:ext>
            </a:extLst>
          </p:cNvPr>
          <p:cNvSpPr/>
          <p:nvPr/>
        </p:nvSpPr>
        <p:spPr>
          <a:xfrm>
            <a:off x="126609" y="6578480"/>
            <a:ext cx="6668086" cy="276999"/>
          </a:xfrm>
          <a:prstGeom prst="rect">
            <a:avLst/>
          </a:prstGeom>
        </p:spPr>
        <p:txBody>
          <a:bodyPr wrap="square">
            <a:spAutoFit/>
          </a:bodyPr>
          <a:lstStyle/>
          <a:p>
            <a:r>
              <a:rPr lang="en-US" sz="1200" dirty="0">
                <a:solidFill>
                  <a:schemeClr val="bg1">
                    <a:lumMod val="60000"/>
                    <a:lumOff val="40000"/>
                  </a:schemeClr>
                </a:solidFill>
              </a:rPr>
              <a:t>https://docs.microsoft.com/en-us/azure/networking/networking-virtual-datacenter</a:t>
            </a:r>
          </a:p>
        </p:txBody>
      </p:sp>
      <p:sp>
        <p:nvSpPr>
          <p:cNvPr id="6" name="Rectangle 5">
            <a:extLst>
              <a:ext uri="{FF2B5EF4-FFF2-40B4-BE49-F238E27FC236}">
                <a16:creationId xmlns:a16="http://schemas.microsoft.com/office/drawing/2014/main" id="{7F34AABE-900F-4EBA-B78D-30B67E742B7F}"/>
              </a:ext>
            </a:extLst>
          </p:cNvPr>
          <p:cNvSpPr/>
          <p:nvPr/>
        </p:nvSpPr>
        <p:spPr bwMode="auto">
          <a:xfrm>
            <a:off x="379984" y="4821428"/>
            <a:ext cx="1816100" cy="1384300"/>
          </a:xfrm>
          <a:prstGeom prst="rect">
            <a:avLst/>
          </a:prstGeom>
          <a:noFill/>
          <a:ln>
            <a:solidFill>
              <a:srgbClr val="FF0000"/>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a:extLst>
              <a:ext uri="{FF2B5EF4-FFF2-40B4-BE49-F238E27FC236}">
                <a16:creationId xmlns:a16="http://schemas.microsoft.com/office/drawing/2014/main" id="{590A36D6-DFA8-4F02-8BB0-DF7EE5F7F6A3}"/>
              </a:ext>
            </a:extLst>
          </p:cNvPr>
          <p:cNvSpPr/>
          <p:nvPr/>
        </p:nvSpPr>
        <p:spPr bwMode="auto">
          <a:xfrm>
            <a:off x="2269744" y="4827524"/>
            <a:ext cx="1816100" cy="1384300"/>
          </a:xfrm>
          <a:prstGeom prst="rect">
            <a:avLst/>
          </a:prstGeom>
          <a:noFill/>
          <a:ln>
            <a:solidFill>
              <a:srgbClr val="FF0000"/>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a:extLst>
              <a:ext uri="{FF2B5EF4-FFF2-40B4-BE49-F238E27FC236}">
                <a16:creationId xmlns:a16="http://schemas.microsoft.com/office/drawing/2014/main" id="{5C555A90-46C9-4758-B64A-52659BEEE322}"/>
              </a:ext>
            </a:extLst>
          </p:cNvPr>
          <p:cNvSpPr/>
          <p:nvPr/>
        </p:nvSpPr>
        <p:spPr bwMode="auto">
          <a:xfrm>
            <a:off x="4244848" y="4809236"/>
            <a:ext cx="1816100" cy="1384300"/>
          </a:xfrm>
          <a:prstGeom prst="rect">
            <a:avLst/>
          </a:prstGeom>
          <a:noFill/>
          <a:ln>
            <a:solidFill>
              <a:srgbClr val="FF0000"/>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856903593"/>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02204-D024-4B3E-BAD5-EA2426A8D1E6}"/>
              </a:ext>
            </a:extLst>
          </p:cNvPr>
          <p:cNvSpPr>
            <a:spLocks noGrp="1"/>
          </p:cNvSpPr>
          <p:nvPr>
            <p:ph type="title"/>
          </p:nvPr>
        </p:nvSpPr>
        <p:spPr/>
        <p:txBody>
          <a:bodyPr/>
          <a:lstStyle/>
          <a:p>
            <a:r>
              <a:rPr lang="en-US" dirty="0"/>
              <a:t>Storage Services Encryption</a:t>
            </a:r>
          </a:p>
        </p:txBody>
      </p:sp>
      <p:pic>
        <p:nvPicPr>
          <p:cNvPr id="5" name="Picture 4" descr="sse.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455000" y="1610609"/>
            <a:ext cx="3640083" cy="4952206"/>
          </a:xfrm>
          <a:prstGeom prst="rect">
            <a:avLst/>
          </a:prstGeom>
        </p:spPr>
      </p:pic>
      <p:pic>
        <p:nvPicPr>
          <p:cNvPr id="6" name="Picture 5" descr="sse2.png"/>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704851" y="2191756"/>
            <a:ext cx="5878624" cy="3477929"/>
          </a:xfrm>
          <a:prstGeom prst="rect">
            <a:avLst/>
          </a:prstGeom>
        </p:spPr>
      </p:pic>
    </p:spTree>
    <p:extLst>
      <p:ext uri="{BB962C8B-B14F-4D97-AF65-F5344CB8AC3E}">
        <p14:creationId xmlns:p14="http://schemas.microsoft.com/office/powerpoint/2010/main" val="2803016897"/>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02204-D024-4B3E-BAD5-EA2426A8D1E6}"/>
              </a:ext>
            </a:extLst>
          </p:cNvPr>
          <p:cNvSpPr>
            <a:spLocks noGrp="1"/>
          </p:cNvSpPr>
          <p:nvPr>
            <p:ph type="title"/>
          </p:nvPr>
        </p:nvSpPr>
        <p:spPr/>
        <p:txBody>
          <a:bodyPr/>
          <a:lstStyle/>
          <a:p>
            <a:r>
              <a:rPr lang="en-US" dirty="0"/>
              <a:t>Azure Disk Encryption</a:t>
            </a:r>
          </a:p>
        </p:txBody>
      </p:sp>
      <p:pic>
        <p:nvPicPr>
          <p:cNvPr id="3" name="Picture 2" descr="3073.ADEM.jpg"/>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570806" y="1793249"/>
            <a:ext cx="11281910" cy="4449929"/>
          </a:xfrm>
          <a:prstGeom prst="rect">
            <a:avLst/>
          </a:prstGeom>
        </p:spPr>
      </p:pic>
    </p:spTree>
    <p:extLst>
      <p:ext uri="{BB962C8B-B14F-4D97-AF65-F5344CB8AC3E}">
        <p14:creationId xmlns:p14="http://schemas.microsoft.com/office/powerpoint/2010/main" val="852621948"/>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2FCBB4-7B7C-4B54-B01B-F2B43BB76916}"/>
              </a:ext>
            </a:extLst>
          </p:cNvPr>
          <p:cNvSpPr>
            <a:spLocks noGrp="1"/>
          </p:cNvSpPr>
          <p:nvPr>
            <p:ph type="title"/>
          </p:nvPr>
        </p:nvSpPr>
        <p:spPr>
          <a:xfrm>
            <a:off x="274702" y="2571750"/>
            <a:ext cx="5943536" cy="3667124"/>
          </a:xfrm>
        </p:spPr>
        <p:txBody>
          <a:bodyPr/>
          <a:lstStyle/>
          <a:p>
            <a:r>
              <a:rPr lang="en-US"/>
              <a:t>Data Migration</a:t>
            </a:r>
          </a:p>
        </p:txBody>
      </p:sp>
      <p:sp>
        <p:nvSpPr>
          <p:cNvPr id="194" name="Rectangle 193">
            <a:extLst>
              <a:ext uri="{FF2B5EF4-FFF2-40B4-BE49-F238E27FC236}">
                <a16:creationId xmlns:a16="http://schemas.microsoft.com/office/drawing/2014/main" id="{3AD8ECD9-5792-4EAD-9EC1-95B4BC699C4A}"/>
              </a:ext>
            </a:extLst>
          </p:cNvPr>
          <p:cNvSpPr/>
          <p:nvPr/>
        </p:nvSpPr>
        <p:spPr bwMode="auto">
          <a:xfrm>
            <a:off x="7026484" y="-1"/>
            <a:ext cx="5409991" cy="699452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96" name="TextBox 195">
            <a:extLst>
              <a:ext uri="{FF2B5EF4-FFF2-40B4-BE49-F238E27FC236}">
                <a16:creationId xmlns:a16="http://schemas.microsoft.com/office/drawing/2014/main" id="{09BCF713-D8CA-46AF-9969-BD698F268ED3}"/>
              </a:ext>
            </a:extLst>
          </p:cNvPr>
          <p:cNvSpPr txBox="1"/>
          <p:nvPr/>
        </p:nvSpPr>
        <p:spPr>
          <a:xfrm>
            <a:off x="7242681" y="2757204"/>
            <a:ext cx="5193794" cy="1268382"/>
          </a:xfrm>
          <a:prstGeom prst="rect">
            <a:avLst/>
          </a:prstGeom>
          <a:noFill/>
        </p:spPr>
        <p:txBody>
          <a:bodyPr wrap="square" lIns="182854" tIns="0" bIns="0" rtlCol="0" anchor="ctr" anchorCtr="0">
            <a:noAutofit/>
          </a:bodyPr>
          <a:lstStyle/>
          <a:p>
            <a:pPr defTabSz="914224">
              <a:defRPr/>
            </a:pPr>
            <a:r>
              <a:rPr lang="en-US" sz="1600">
                <a:solidFill>
                  <a:srgbClr val="505050"/>
                </a:solidFill>
                <a:ea typeface="Segoe UI" panose="020B0502040204020203" pitchFamily="34" charset="0"/>
                <a:cs typeface="Segoe UI" panose="020B0502040204020203" pitchFamily="34" charset="0"/>
              </a:rPr>
              <a:t>Scale performance of data workloads by shifting apps to the cloud on Azure SQL Database.  </a:t>
            </a:r>
          </a:p>
        </p:txBody>
      </p:sp>
      <p:sp>
        <p:nvSpPr>
          <p:cNvPr id="201" name="TextBox 200">
            <a:extLst>
              <a:ext uri="{FF2B5EF4-FFF2-40B4-BE49-F238E27FC236}">
                <a16:creationId xmlns:a16="http://schemas.microsoft.com/office/drawing/2014/main" id="{DE264E26-D228-4F0D-9DB0-EC8887953A72}"/>
              </a:ext>
            </a:extLst>
          </p:cNvPr>
          <p:cNvSpPr txBox="1"/>
          <p:nvPr/>
        </p:nvSpPr>
        <p:spPr>
          <a:xfrm>
            <a:off x="7187363" y="4207347"/>
            <a:ext cx="5207037" cy="1377379"/>
          </a:xfrm>
          <a:prstGeom prst="rect">
            <a:avLst/>
          </a:prstGeom>
          <a:noFill/>
        </p:spPr>
        <p:txBody>
          <a:bodyPr wrap="square" lIns="182854" tIns="0" bIns="0" rtlCol="0" anchor="ctr" anchorCtr="0">
            <a:noAutofit/>
          </a:bodyPr>
          <a:lstStyle/>
          <a:p>
            <a:pPr marL="108894" defTabSz="913752" fontAlgn="base">
              <a:spcBef>
                <a:spcPts val="294"/>
              </a:spcBef>
              <a:spcAft>
                <a:spcPts val="490"/>
              </a:spcAft>
              <a:defRPr/>
            </a:pPr>
            <a:r>
              <a:rPr lang="en-US" sz="1600">
                <a:solidFill>
                  <a:srgbClr val="505050"/>
                </a:solidFill>
                <a:ea typeface="Segoe UI" panose="020B0502040204020203" pitchFamily="34" charset="0"/>
                <a:cs typeface="Segoe UI" panose="020B0502040204020203" pitchFamily="34" charset="0"/>
              </a:rPr>
              <a:t>Shift OSS VMs and apps to the cloud using Azure Database for PostgreSQL and Azure Database for MySQL.</a:t>
            </a:r>
          </a:p>
        </p:txBody>
      </p:sp>
      <p:sp>
        <p:nvSpPr>
          <p:cNvPr id="203" name="Rectangle 202">
            <a:extLst>
              <a:ext uri="{FF2B5EF4-FFF2-40B4-BE49-F238E27FC236}">
                <a16:creationId xmlns:a16="http://schemas.microsoft.com/office/drawing/2014/main" id="{EDA929CB-63B9-4398-8BAE-EDF399B8D569}"/>
              </a:ext>
            </a:extLst>
          </p:cNvPr>
          <p:cNvSpPr/>
          <p:nvPr/>
        </p:nvSpPr>
        <p:spPr bwMode="auto">
          <a:xfrm>
            <a:off x="7320450" y="4171786"/>
            <a:ext cx="4744343" cy="18288"/>
          </a:xfrm>
          <a:prstGeom prst="rect">
            <a:avLst/>
          </a:prstGeom>
          <a:solidFill>
            <a:schemeClr val="tx2">
              <a:lumMod val="65000"/>
              <a:alpha val="38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07" name="Rectangle 206">
            <a:extLst>
              <a:ext uri="{FF2B5EF4-FFF2-40B4-BE49-F238E27FC236}">
                <a16:creationId xmlns:a16="http://schemas.microsoft.com/office/drawing/2014/main" id="{60ABF51D-8EE3-4481-B879-B4709812CF14}"/>
              </a:ext>
            </a:extLst>
          </p:cNvPr>
          <p:cNvSpPr/>
          <p:nvPr/>
        </p:nvSpPr>
        <p:spPr bwMode="auto">
          <a:xfrm>
            <a:off x="7275001" y="2580836"/>
            <a:ext cx="4814113" cy="18288"/>
          </a:xfrm>
          <a:prstGeom prst="rect">
            <a:avLst/>
          </a:prstGeom>
          <a:solidFill>
            <a:schemeClr val="tx2">
              <a:lumMod val="65000"/>
              <a:alpha val="38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08" name="TextBox 207">
            <a:extLst>
              <a:ext uri="{FF2B5EF4-FFF2-40B4-BE49-F238E27FC236}">
                <a16:creationId xmlns:a16="http://schemas.microsoft.com/office/drawing/2014/main" id="{DCEB0ACE-F7D3-4569-A300-DE6F632A6958}"/>
              </a:ext>
            </a:extLst>
          </p:cNvPr>
          <p:cNvSpPr txBox="1"/>
          <p:nvPr/>
        </p:nvSpPr>
        <p:spPr>
          <a:xfrm>
            <a:off x="7224824" y="451049"/>
            <a:ext cx="5132114" cy="960220"/>
          </a:xfrm>
          <a:prstGeom prst="rect">
            <a:avLst/>
          </a:prstGeom>
          <a:noFill/>
        </p:spPr>
        <p:txBody>
          <a:bodyPr wrap="square" lIns="182854" tIns="146283" rIns="182854" bIns="146283" rtlCol="0">
            <a:spAutoFit/>
          </a:bodyPr>
          <a:lstStyle/>
          <a:p>
            <a:pPr defTabSz="932148">
              <a:lnSpc>
                <a:spcPct val="90000"/>
              </a:lnSpc>
              <a:defRPr/>
            </a:pPr>
            <a:r>
              <a:rPr lang="en-US" sz="2400" kern="0" spc="20">
                <a:solidFill>
                  <a:srgbClr val="3C3C3C"/>
                </a:solidFill>
                <a:cs typeface="Segoe UI Semilight" panose="020B0402040204020203" pitchFamily="34" charset="0"/>
              </a:rPr>
              <a:t>Migrate data and virtual machines for scalability and performance</a:t>
            </a:r>
          </a:p>
        </p:txBody>
      </p:sp>
      <p:sp>
        <p:nvSpPr>
          <p:cNvPr id="209" name="TextBox 208">
            <a:extLst>
              <a:ext uri="{FF2B5EF4-FFF2-40B4-BE49-F238E27FC236}">
                <a16:creationId xmlns:a16="http://schemas.microsoft.com/office/drawing/2014/main" id="{B1D10354-F633-45DA-B01F-DC619BC646DD}"/>
              </a:ext>
            </a:extLst>
          </p:cNvPr>
          <p:cNvSpPr txBox="1"/>
          <p:nvPr/>
        </p:nvSpPr>
        <p:spPr>
          <a:xfrm>
            <a:off x="7145903" y="1331117"/>
            <a:ext cx="4934662" cy="960220"/>
          </a:xfrm>
          <a:prstGeom prst="rect">
            <a:avLst/>
          </a:prstGeom>
          <a:noFill/>
        </p:spPr>
        <p:txBody>
          <a:bodyPr wrap="square" lIns="182854" tIns="146283" rIns="182854" bIns="146283" rtlCol="0">
            <a:spAutoFit/>
          </a:bodyPr>
          <a:lstStyle/>
          <a:p>
            <a:pPr marL="108894" defTabSz="913752" fontAlgn="base">
              <a:lnSpc>
                <a:spcPct val="90000"/>
              </a:lnSpc>
              <a:spcBef>
                <a:spcPts val="294"/>
              </a:spcBef>
              <a:spcAft>
                <a:spcPts val="490"/>
              </a:spcAft>
              <a:defRPr/>
            </a:pPr>
            <a:r>
              <a:rPr lang="en-US" sz="1600">
                <a:solidFill>
                  <a:srgbClr val="505050"/>
                </a:solidFill>
                <a:ea typeface="Segoe UI" panose="020B0502040204020203" pitchFamily="34" charset="0"/>
                <a:cs typeface="Segoe UI" panose="020B0502040204020203" pitchFamily="34" charset="0"/>
              </a:rPr>
              <a:t>Continue using instance level capabilities without changing application design with Azure SQL Database Managed Instance.</a:t>
            </a:r>
          </a:p>
        </p:txBody>
      </p:sp>
      <p:sp>
        <p:nvSpPr>
          <p:cNvPr id="210" name="Rectangle 209">
            <a:extLst>
              <a:ext uri="{FF2B5EF4-FFF2-40B4-BE49-F238E27FC236}">
                <a16:creationId xmlns:a16="http://schemas.microsoft.com/office/drawing/2014/main" id="{108F07CA-3751-4C0E-ACC3-58BE0DE887BB}"/>
              </a:ext>
            </a:extLst>
          </p:cNvPr>
          <p:cNvSpPr/>
          <p:nvPr/>
        </p:nvSpPr>
        <p:spPr bwMode="auto">
          <a:xfrm>
            <a:off x="7336222" y="5616594"/>
            <a:ext cx="4744343" cy="18288"/>
          </a:xfrm>
          <a:prstGeom prst="rect">
            <a:avLst/>
          </a:prstGeom>
          <a:solidFill>
            <a:schemeClr val="tx2">
              <a:lumMod val="65000"/>
              <a:alpha val="38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11" name="TextBox 210">
            <a:extLst>
              <a:ext uri="{FF2B5EF4-FFF2-40B4-BE49-F238E27FC236}">
                <a16:creationId xmlns:a16="http://schemas.microsoft.com/office/drawing/2014/main" id="{AF2C85AE-1DB8-4A40-8298-4C822857EAD7}"/>
              </a:ext>
            </a:extLst>
          </p:cNvPr>
          <p:cNvSpPr txBox="1"/>
          <p:nvPr/>
        </p:nvSpPr>
        <p:spPr>
          <a:xfrm>
            <a:off x="7208944" y="5789116"/>
            <a:ext cx="5203190" cy="744547"/>
          </a:xfrm>
          <a:prstGeom prst="rect">
            <a:avLst/>
          </a:prstGeom>
          <a:noFill/>
        </p:spPr>
        <p:txBody>
          <a:bodyPr wrap="square" lIns="186521" tIns="149217" rIns="186521" bIns="149217" rtlCol="0">
            <a:spAutoFit/>
          </a:bodyPr>
          <a:lstStyle/>
          <a:p>
            <a:pPr defTabSz="932597">
              <a:lnSpc>
                <a:spcPct val="90000"/>
              </a:lnSpc>
              <a:spcAft>
                <a:spcPts val="612"/>
              </a:spcAft>
            </a:pPr>
            <a:r>
              <a:rPr lang="en-US" sz="1600">
                <a:solidFill>
                  <a:srgbClr val="505050"/>
                </a:solidFill>
                <a:ea typeface="Segoe UI" panose="020B0502040204020203" pitchFamily="34" charset="0"/>
                <a:cs typeface="Segoe UI" panose="020B0502040204020203" pitchFamily="34" charset="0"/>
              </a:rPr>
              <a:t>Shift MongoDB, Graph, Cassandra apps to the cloud using Azure Cosmos DB.</a:t>
            </a:r>
          </a:p>
        </p:txBody>
      </p:sp>
      <p:sp>
        <p:nvSpPr>
          <p:cNvPr id="212" name="Rectangle 117">
            <a:extLst>
              <a:ext uri="{FF2B5EF4-FFF2-40B4-BE49-F238E27FC236}">
                <a16:creationId xmlns:a16="http://schemas.microsoft.com/office/drawing/2014/main" id="{499E9176-44E7-4082-8002-E5AEF590E0CC}"/>
              </a:ext>
            </a:extLst>
          </p:cNvPr>
          <p:cNvSpPr>
            <a:spLocks noChangeArrowheads="1"/>
          </p:cNvSpPr>
          <p:nvPr/>
        </p:nvSpPr>
        <p:spPr bwMode="auto">
          <a:xfrm>
            <a:off x="5539369" y="4802797"/>
            <a:ext cx="678869" cy="2187262"/>
          </a:xfrm>
          <a:prstGeom prst="rect">
            <a:avLst/>
          </a:prstGeom>
          <a:solidFill>
            <a:srgbClr val="045BA6"/>
          </a:solidFill>
          <a:ln>
            <a:noFill/>
          </a:ln>
        </p:spPr>
        <p:txBody>
          <a:bodyPr vert="horz" wrap="square" lIns="91427" tIns="45713" rIns="91427" bIns="45713" numCol="1" anchor="t" anchorCtr="0" compatLnSpc="1">
            <a:prstTxWarp prst="textNoShape">
              <a:avLst/>
            </a:prstTxWarp>
          </a:bodyPr>
          <a:lstStyle/>
          <a:p>
            <a:pPr defTabSz="932039">
              <a:defRPr/>
            </a:pPr>
            <a:endParaRPr lang="de-DE">
              <a:solidFill>
                <a:srgbClr val="FFFFFF"/>
              </a:solidFill>
            </a:endParaRPr>
          </a:p>
        </p:txBody>
      </p:sp>
      <p:sp>
        <p:nvSpPr>
          <p:cNvPr id="213" name="Isosceles Triangle 212">
            <a:extLst>
              <a:ext uri="{FF2B5EF4-FFF2-40B4-BE49-F238E27FC236}">
                <a16:creationId xmlns:a16="http://schemas.microsoft.com/office/drawing/2014/main" id="{06AB0A33-A618-418A-80F1-034AE2C3898D}"/>
              </a:ext>
            </a:extLst>
          </p:cNvPr>
          <p:cNvSpPr/>
          <p:nvPr/>
        </p:nvSpPr>
        <p:spPr bwMode="auto">
          <a:xfrm rot="10800000" flipH="1">
            <a:off x="4908557" y="5380991"/>
            <a:ext cx="547110" cy="643294"/>
          </a:xfrm>
          <a:prstGeom prst="triangle">
            <a:avLst>
              <a:gd name="adj" fmla="val 0"/>
            </a:avLst>
          </a:prstGeom>
          <a:solidFill>
            <a:schemeClr val="accent2">
              <a:alpha val="6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14" name="Rectangle 42">
            <a:extLst>
              <a:ext uri="{FF2B5EF4-FFF2-40B4-BE49-F238E27FC236}">
                <a16:creationId xmlns:a16="http://schemas.microsoft.com/office/drawing/2014/main" id="{7F531402-A514-4A10-AD53-2CD43B1BF065}"/>
              </a:ext>
            </a:extLst>
          </p:cNvPr>
          <p:cNvSpPr>
            <a:spLocks noChangeArrowheads="1"/>
          </p:cNvSpPr>
          <p:nvPr/>
        </p:nvSpPr>
        <p:spPr bwMode="auto">
          <a:xfrm>
            <a:off x="4534908" y="5718653"/>
            <a:ext cx="660214" cy="1271407"/>
          </a:xfrm>
          <a:prstGeom prst="rect">
            <a:avLst/>
          </a:prstGeom>
          <a:solidFill>
            <a:schemeClr val="accent2">
              <a:alpha val="64000"/>
            </a:schemeClr>
          </a:solidFill>
          <a:ln>
            <a:noFill/>
          </a:ln>
        </p:spPr>
        <p:txBody>
          <a:bodyPr vert="horz" wrap="square" lIns="91427" tIns="45713" rIns="91427" bIns="45713" numCol="1" anchor="t" anchorCtr="0" compatLnSpc="1">
            <a:prstTxWarp prst="textNoShape">
              <a:avLst/>
            </a:prstTxWarp>
          </a:bodyPr>
          <a:lstStyle/>
          <a:p>
            <a:pPr defTabSz="932039">
              <a:defRPr/>
            </a:pPr>
            <a:endParaRPr lang="de-DE">
              <a:solidFill>
                <a:srgbClr val="FFFFFF"/>
              </a:solidFill>
            </a:endParaRPr>
          </a:p>
        </p:txBody>
      </p:sp>
      <p:sp>
        <p:nvSpPr>
          <p:cNvPr id="215" name="Freeform 46">
            <a:extLst>
              <a:ext uri="{FF2B5EF4-FFF2-40B4-BE49-F238E27FC236}">
                <a16:creationId xmlns:a16="http://schemas.microsoft.com/office/drawing/2014/main" id="{FB0A509E-283C-48E4-B622-2E7949486973}"/>
              </a:ext>
            </a:extLst>
          </p:cNvPr>
          <p:cNvSpPr>
            <a:spLocks/>
          </p:cNvSpPr>
          <p:nvPr/>
        </p:nvSpPr>
        <p:spPr bwMode="auto">
          <a:xfrm>
            <a:off x="4907137" y="5059972"/>
            <a:ext cx="637236" cy="1930088"/>
          </a:xfrm>
          <a:custGeom>
            <a:avLst/>
            <a:gdLst>
              <a:gd name="T0" fmla="*/ 0 w 416"/>
              <a:gd name="T1" fmla="*/ 630 h 1260"/>
              <a:gd name="T2" fmla="*/ 0 w 416"/>
              <a:gd name="T3" fmla="*/ 1260 h 1260"/>
              <a:gd name="T4" fmla="*/ 416 w 416"/>
              <a:gd name="T5" fmla="*/ 1260 h 1260"/>
              <a:gd name="T6" fmla="*/ 416 w 416"/>
              <a:gd name="T7" fmla="*/ 0 h 1260"/>
              <a:gd name="T8" fmla="*/ 0 w 416"/>
              <a:gd name="T9" fmla="*/ 630 h 1260"/>
            </a:gdLst>
            <a:ahLst/>
            <a:cxnLst>
              <a:cxn ang="0">
                <a:pos x="T0" y="T1"/>
              </a:cxn>
              <a:cxn ang="0">
                <a:pos x="T2" y="T3"/>
              </a:cxn>
              <a:cxn ang="0">
                <a:pos x="T4" y="T5"/>
              </a:cxn>
              <a:cxn ang="0">
                <a:pos x="T6" y="T7"/>
              </a:cxn>
              <a:cxn ang="0">
                <a:pos x="T8" y="T9"/>
              </a:cxn>
            </a:cxnLst>
            <a:rect l="0" t="0" r="r" b="b"/>
            <a:pathLst>
              <a:path w="416" h="1260">
                <a:moveTo>
                  <a:pt x="0" y="630"/>
                </a:moveTo>
                <a:lnTo>
                  <a:pt x="0" y="1260"/>
                </a:lnTo>
                <a:lnTo>
                  <a:pt x="416" y="1260"/>
                </a:lnTo>
                <a:lnTo>
                  <a:pt x="416" y="0"/>
                </a:lnTo>
                <a:lnTo>
                  <a:pt x="0" y="630"/>
                </a:lnTo>
                <a:close/>
              </a:path>
            </a:pathLst>
          </a:custGeom>
          <a:solidFill>
            <a:srgbClr val="0093E2"/>
          </a:solidFill>
          <a:ln>
            <a:noFill/>
          </a:ln>
        </p:spPr>
        <p:txBody>
          <a:bodyPr vert="horz" wrap="square" lIns="91427" tIns="45713" rIns="91427" bIns="45713" numCol="1" anchor="t" anchorCtr="0" compatLnSpc="1">
            <a:prstTxWarp prst="textNoShape">
              <a:avLst/>
            </a:prstTxWarp>
          </a:bodyPr>
          <a:lstStyle/>
          <a:p>
            <a:pPr defTabSz="932039">
              <a:defRPr/>
            </a:pPr>
            <a:endParaRPr lang="de-DE">
              <a:solidFill>
                <a:srgbClr val="FFFFFF"/>
              </a:solidFill>
            </a:endParaRPr>
          </a:p>
        </p:txBody>
      </p:sp>
      <p:sp>
        <p:nvSpPr>
          <p:cNvPr id="216" name="Rectangle 100">
            <a:extLst>
              <a:ext uri="{FF2B5EF4-FFF2-40B4-BE49-F238E27FC236}">
                <a16:creationId xmlns:a16="http://schemas.microsoft.com/office/drawing/2014/main" id="{61CACF03-2021-435C-B50A-8920B8417CCC}"/>
              </a:ext>
            </a:extLst>
          </p:cNvPr>
          <p:cNvSpPr>
            <a:spLocks noChangeArrowheads="1"/>
          </p:cNvSpPr>
          <p:nvPr/>
        </p:nvSpPr>
        <p:spPr bwMode="auto">
          <a:xfrm>
            <a:off x="5377405" y="5516454"/>
            <a:ext cx="94973" cy="197605"/>
          </a:xfrm>
          <a:prstGeom prst="rect">
            <a:avLst/>
          </a:prstGeom>
          <a:solidFill>
            <a:srgbClr val="00B0F0"/>
          </a:solidFill>
          <a:ln>
            <a:noFill/>
          </a:ln>
        </p:spPr>
        <p:txBody>
          <a:bodyPr vert="horz" wrap="square" lIns="91427" tIns="45713" rIns="91427" bIns="45713" numCol="1" anchor="t" anchorCtr="0" compatLnSpc="1">
            <a:prstTxWarp prst="textNoShape">
              <a:avLst/>
            </a:prstTxWarp>
          </a:bodyPr>
          <a:lstStyle/>
          <a:p>
            <a:pPr defTabSz="932039">
              <a:defRPr/>
            </a:pPr>
            <a:endParaRPr lang="de-DE">
              <a:solidFill>
                <a:srgbClr val="FFFFFF"/>
              </a:solidFill>
            </a:endParaRPr>
          </a:p>
        </p:txBody>
      </p:sp>
      <p:sp>
        <p:nvSpPr>
          <p:cNvPr id="217" name="Rectangle 102">
            <a:extLst>
              <a:ext uri="{FF2B5EF4-FFF2-40B4-BE49-F238E27FC236}">
                <a16:creationId xmlns:a16="http://schemas.microsoft.com/office/drawing/2014/main" id="{8876ABF5-6244-4086-8572-3B194B8CE3C1}"/>
              </a:ext>
            </a:extLst>
          </p:cNvPr>
          <p:cNvSpPr>
            <a:spLocks noChangeArrowheads="1"/>
          </p:cNvSpPr>
          <p:nvPr/>
        </p:nvSpPr>
        <p:spPr bwMode="auto">
          <a:xfrm>
            <a:off x="5176738" y="5789116"/>
            <a:ext cx="90377" cy="197605"/>
          </a:xfrm>
          <a:prstGeom prst="rect">
            <a:avLst/>
          </a:prstGeom>
          <a:solidFill>
            <a:srgbClr val="00B0F0"/>
          </a:solidFill>
          <a:ln>
            <a:noFill/>
          </a:ln>
        </p:spPr>
        <p:txBody>
          <a:bodyPr vert="horz" wrap="square" lIns="91427" tIns="45713" rIns="91427" bIns="45713" numCol="1" anchor="t" anchorCtr="0" compatLnSpc="1">
            <a:prstTxWarp prst="textNoShape">
              <a:avLst/>
            </a:prstTxWarp>
          </a:bodyPr>
          <a:lstStyle/>
          <a:p>
            <a:pPr defTabSz="932039">
              <a:defRPr/>
            </a:pPr>
            <a:endParaRPr lang="de-DE">
              <a:solidFill>
                <a:srgbClr val="FFFFFF"/>
              </a:solidFill>
            </a:endParaRPr>
          </a:p>
        </p:txBody>
      </p:sp>
      <p:sp>
        <p:nvSpPr>
          <p:cNvPr id="218" name="Rectangle 103">
            <a:extLst>
              <a:ext uri="{FF2B5EF4-FFF2-40B4-BE49-F238E27FC236}">
                <a16:creationId xmlns:a16="http://schemas.microsoft.com/office/drawing/2014/main" id="{C9F8B0AD-6AAB-457C-8B0A-7AC705D4606C}"/>
              </a:ext>
            </a:extLst>
          </p:cNvPr>
          <p:cNvSpPr>
            <a:spLocks noChangeArrowheads="1"/>
          </p:cNvSpPr>
          <p:nvPr/>
        </p:nvSpPr>
        <p:spPr bwMode="auto">
          <a:xfrm>
            <a:off x="5377405" y="5789116"/>
            <a:ext cx="94973" cy="197605"/>
          </a:xfrm>
          <a:prstGeom prst="rect">
            <a:avLst/>
          </a:prstGeom>
          <a:solidFill>
            <a:srgbClr val="00B0F0"/>
          </a:solidFill>
          <a:ln>
            <a:noFill/>
          </a:ln>
        </p:spPr>
        <p:txBody>
          <a:bodyPr vert="horz" wrap="square" lIns="91427" tIns="45713" rIns="91427" bIns="45713" numCol="1" anchor="t" anchorCtr="0" compatLnSpc="1">
            <a:prstTxWarp prst="textNoShape">
              <a:avLst/>
            </a:prstTxWarp>
          </a:bodyPr>
          <a:lstStyle/>
          <a:p>
            <a:pPr defTabSz="932039">
              <a:defRPr/>
            </a:pPr>
            <a:endParaRPr lang="de-DE">
              <a:solidFill>
                <a:srgbClr val="FFFFFF"/>
              </a:solidFill>
            </a:endParaRPr>
          </a:p>
        </p:txBody>
      </p:sp>
      <p:sp>
        <p:nvSpPr>
          <p:cNvPr id="219" name="Rectangle 104">
            <a:extLst>
              <a:ext uri="{FF2B5EF4-FFF2-40B4-BE49-F238E27FC236}">
                <a16:creationId xmlns:a16="http://schemas.microsoft.com/office/drawing/2014/main" id="{865BA5DF-5A75-456D-BB2B-F91A1617E16C}"/>
              </a:ext>
            </a:extLst>
          </p:cNvPr>
          <p:cNvSpPr>
            <a:spLocks noChangeArrowheads="1"/>
          </p:cNvSpPr>
          <p:nvPr/>
        </p:nvSpPr>
        <p:spPr bwMode="auto">
          <a:xfrm>
            <a:off x="4971474" y="6063312"/>
            <a:ext cx="94973" cy="193008"/>
          </a:xfrm>
          <a:prstGeom prst="rect">
            <a:avLst/>
          </a:prstGeom>
          <a:solidFill>
            <a:srgbClr val="00B0F0"/>
          </a:solidFill>
          <a:ln>
            <a:noFill/>
          </a:ln>
        </p:spPr>
        <p:txBody>
          <a:bodyPr vert="horz" wrap="square" lIns="91427" tIns="45713" rIns="91427" bIns="45713" numCol="1" anchor="t" anchorCtr="0" compatLnSpc="1">
            <a:prstTxWarp prst="textNoShape">
              <a:avLst/>
            </a:prstTxWarp>
          </a:bodyPr>
          <a:lstStyle/>
          <a:p>
            <a:pPr defTabSz="932039">
              <a:defRPr/>
            </a:pPr>
            <a:endParaRPr lang="de-DE">
              <a:solidFill>
                <a:srgbClr val="FFFFFF"/>
              </a:solidFill>
            </a:endParaRPr>
          </a:p>
        </p:txBody>
      </p:sp>
      <p:sp>
        <p:nvSpPr>
          <p:cNvPr id="220" name="Rectangle 105">
            <a:extLst>
              <a:ext uri="{FF2B5EF4-FFF2-40B4-BE49-F238E27FC236}">
                <a16:creationId xmlns:a16="http://schemas.microsoft.com/office/drawing/2014/main" id="{112BACC6-36F9-423E-9EBC-F2F48F027D1F}"/>
              </a:ext>
            </a:extLst>
          </p:cNvPr>
          <p:cNvSpPr>
            <a:spLocks noChangeArrowheads="1"/>
          </p:cNvSpPr>
          <p:nvPr/>
        </p:nvSpPr>
        <p:spPr bwMode="auto">
          <a:xfrm>
            <a:off x="5176738" y="6063312"/>
            <a:ext cx="90377" cy="193008"/>
          </a:xfrm>
          <a:prstGeom prst="rect">
            <a:avLst/>
          </a:prstGeom>
          <a:solidFill>
            <a:srgbClr val="00B0F0"/>
          </a:solidFill>
          <a:ln>
            <a:noFill/>
          </a:ln>
        </p:spPr>
        <p:txBody>
          <a:bodyPr vert="horz" wrap="square" lIns="91427" tIns="45713" rIns="91427" bIns="45713" numCol="1" anchor="t" anchorCtr="0" compatLnSpc="1">
            <a:prstTxWarp prst="textNoShape">
              <a:avLst/>
            </a:prstTxWarp>
          </a:bodyPr>
          <a:lstStyle/>
          <a:p>
            <a:pPr defTabSz="932039">
              <a:defRPr/>
            </a:pPr>
            <a:endParaRPr lang="de-DE">
              <a:solidFill>
                <a:srgbClr val="FFFFFF"/>
              </a:solidFill>
            </a:endParaRPr>
          </a:p>
        </p:txBody>
      </p:sp>
      <p:sp>
        <p:nvSpPr>
          <p:cNvPr id="221" name="Rectangle 106">
            <a:extLst>
              <a:ext uri="{FF2B5EF4-FFF2-40B4-BE49-F238E27FC236}">
                <a16:creationId xmlns:a16="http://schemas.microsoft.com/office/drawing/2014/main" id="{9E5F9EA2-4BD8-474A-AC8F-BF66DAC1BB06}"/>
              </a:ext>
            </a:extLst>
          </p:cNvPr>
          <p:cNvSpPr>
            <a:spLocks noChangeArrowheads="1"/>
          </p:cNvSpPr>
          <p:nvPr/>
        </p:nvSpPr>
        <p:spPr bwMode="auto">
          <a:xfrm>
            <a:off x="5377405" y="6063312"/>
            <a:ext cx="94973" cy="193008"/>
          </a:xfrm>
          <a:prstGeom prst="rect">
            <a:avLst/>
          </a:prstGeom>
          <a:solidFill>
            <a:srgbClr val="00B0F0"/>
          </a:solidFill>
          <a:ln>
            <a:noFill/>
          </a:ln>
        </p:spPr>
        <p:txBody>
          <a:bodyPr vert="horz" wrap="square" lIns="91427" tIns="45713" rIns="91427" bIns="45713" numCol="1" anchor="t" anchorCtr="0" compatLnSpc="1">
            <a:prstTxWarp prst="textNoShape">
              <a:avLst/>
            </a:prstTxWarp>
          </a:bodyPr>
          <a:lstStyle/>
          <a:p>
            <a:pPr defTabSz="932039">
              <a:defRPr/>
            </a:pPr>
            <a:endParaRPr lang="de-DE">
              <a:solidFill>
                <a:srgbClr val="FFFFFF"/>
              </a:solidFill>
            </a:endParaRPr>
          </a:p>
        </p:txBody>
      </p:sp>
      <p:sp>
        <p:nvSpPr>
          <p:cNvPr id="222" name="Rectangle 107">
            <a:extLst>
              <a:ext uri="{FF2B5EF4-FFF2-40B4-BE49-F238E27FC236}">
                <a16:creationId xmlns:a16="http://schemas.microsoft.com/office/drawing/2014/main" id="{35D7D5D1-460E-4D92-B220-1A0E666088BA}"/>
              </a:ext>
            </a:extLst>
          </p:cNvPr>
          <p:cNvSpPr>
            <a:spLocks noChangeArrowheads="1"/>
          </p:cNvSpPr>
          <p:nvPr/>
        </p:nvSpPr>
        <p:spPr bwMode="auto">
          <a:xfrm>
            <a:off x="4971474" y="6335976"/>
            <a:ext cx="94973" cy="193008"/>
          </a:xfrm>
          <a:prstGeom prst="rect">
            <a:avLst/>
          </a:prstGeom>
          <a:solidFill>
            <a:srgbClr val="00B0F0"/>
          </a:solidFill>
          <a:ln>
            <a:noFill/>
          </a:ln>
        </p:spPr>
        <p:txBody>
          <a:bodyPr vert="horz" wrap="square" lIns="91427" tIns="45713" rIns="91427" bIns="45713" numCol="1" anchor="t" anchorCtr="0" compatLnSpc="1">
            <a:prstTxWarp prst="textNoShape">
              <a:avLst/>
            </a:prstTxWarp>
          </a:bodyPr>
          <a:lstStyle/>
          <a:p>
            <a:pPr defTabSz="932039">
              <a:defRPr/>
            </a:pPr>
            <a:endParaRPr lang="de-DE">
              <a:solidFill>
                <a:srgbClr val="FFFFFF"/>
              </a:solidFill>
            </a:endParaRPr>
          </a:p>
        </p:txBody>
      </p:sp>
      <p:sp>
        <p:nvSpPr>
          <p:cNvPr id="223" name="Rectangle 108">
            <a:extLst>
              <a:ext uri="{FF2B5EF4-FFF2-40B4-BE49-F238E27FC236}">
                <a16:creationId xmlns:a16="http://schemas.microsoft.com/office/drawing/2014/main" id="{EB92D529-0CFF-4E6B-9112-E6FD64CF2351}"/>
              </a:ext>
            </a:extLst>
          </p:cNvPr>
          <p:cNvSpPr>
            <a:spLocks noChangeArrowheads="1"/>
          </p:cNvSpPr>
          <p:nvPr/>
        </p:nvSpPr>
        <p:spPr bwMode="auto">
          <a:xfrm>
            <a:off x="5176738" y="6335976"/>
            <a:ext cx="90377" cy="193008"/>
          </a:xfrm>
          <a:prstGeom prst="rect">
            <a:avLst/>
          </a:prstGeom>
          <a:solidFill>
            <a:srgbClr val="00B0F0"/>
          </a:solidFill>
          <a:ln>
            <a:noFill/>
          </a:ln>
        </p:spPr>
        <p:txBody>
          <a:bodyPr vert="horz" wrap="square" lIns="91427" tIns="45713" rIns="91427" bIns="45713" numCol="1" anchor="t" anchorCtr="0" compatLnSpc="1">
            <a:prstTxWarp prst="textNoShape">
              <a:avLst/>
            </a:prstTxWarp>
          </a:bodyPr>
          <a:lstStyle/>
          <a:p>
            <a:pPr defTabSz="932039">
              <a:defRPr/>
            </a:pPr>
            <a:endParaRPr lang="de-DE">
              <a:solidFill>
                <a:srgbClr val="FFFFFF"/>
              </a:solidFill>
            </a:endParaRPr>
          </a:p>
        </p:txBody>
      </p:sp>
      <p:sp>
        <p:nvSpPr>
          <p:cNvPr id="224" name="Rectangle 109">
            <a:extLst>
              <a:ext uri="{FF2B5EF4-FFF2-40B4-BE49-F238E27FC236}">
                <a16:creationId xmlns:a16="http://schemas.microsoft.com/office/drawing/2014/main" id="{31D9A10D-2264-44E4-B11A-E2D64B6164B9}"/>
              </a:ext>
            </a:extLst>
          </p:cNvPr>
          <p:cNvSpPr>
            <a:spLocks noChangeArrowheads="1"/>
          </p:cNvSpPr>
          <p:nvPr/>
        </p:nvSpPr>
        <p:spPr bwMode="auto">
          <a:xfrm>
            <a:off x="5377405" y="6335976"/>
            <a:ext cx="94973" cy="193008"/>
          </a:xfrm>
          <a:prstGeom prst="rect">
            <a:avLst/>
          </a:prstGeom>
          <a:solidFill>
            <a:srgbClr val="00B0F0"/>
          </a:solidFill>
          <a:ln>
            <a:noFill/>
          </a:ln>
        </p:spPr>
        <p:txBody>
          <a:bodyPr vert="horz" wrap="square" lIns="91427" tIns="45713" rIns="91427" bIns="45713" numCol="1" anchor="t" anchorCtr="0" compatLnSpc="1">
            <a:prstTxWarp prst="textNoShape">
              <a:avLst/>
            </a:prstTxWarp>
          </a:bodyPr>
          <a:lstStyle/>
          <a:p>
            <a:pPr defTabSz="932039">
              <a:defRPr/>
            </a:pPr>
            <a:endParaRPr lang="de-DE">
              <a:solidFill>
                <a:srgbClr val="FFFFFF"/>
              </a:solidFill>
            </a:endParaRPr>
          </a:p>
        </p:txBody>
      </p:sp>
      <p:sp>
        <p:nvSpPr>
          <p:cNvPr id="225" name="Rectangle 110">
            <a:extLst>
              <a:ext uri="{FF2B5EF4-FFF2-40B4-BE49-F238E27FC236}">
                <a16:creationId xmlns:a16="http://schemas.microsoft.com/office/drawing/2014/main" id="{EBD53DC3-8483-4C64-878F-EB77FC00D86E}"/>
              </a:ext>
            </a:extLst>
          </p:cNvPr>
          <p:cNvSpPr>
            <a:spLocks noChangeArrowheads="1"/>
          </p:cNvSpPr>
          <p:nvPr/>
        </p:nvSpPr>
        <p:spPr bwMode="auto">
          <a:xfrm>
            <a:off x="4971474" y="6608638"/>
            <a:ext cx="94973" cy="193008"/>
          </a:xfrm>
          <a:prstGeom prst="rect">
            <a:avLst/>
          </a:prstGeom>
          <a:solidFill>
            <a:srgbClr val="00B0F0"/>
          </a:solidFill>
          <a:ln>
            <a:noFill/>
          </a:ln>
        </p:spPr>
        <p:txBody>
          <a:bodyPr vert="horz" wrap="square" lIns="91427" tIns="45713" rIns="91427" bIns="45713" numCol="1" anchor="t" anchorCtr="0" compatLnSpc="1">
            <a:prstTxWarp prst="textNoShape">
              <a:avLst/>
            </a:prstTxWarp>
          </a:bodyPr>
          <a:lstStyle/>
          <a:p>
            <a:pPr defTabSz="932039">
              <a:defRPr/>
            </a:pPr>
            <a:endParaRPr lang="de-DE">
              <a:solidFill>
                <a:srgbClr val="FFFFFF"/>
              </a:solidFill>
            </a:endParaRPr>
          </a:p>
        </p:txBody>
      </p:sp>
      <p:sp>
        <p:nvSpPr>
          <p:cNvPr id="226" name="Rectangle 111">
            <a:extLst>
              <a:ext uri="{FF2B5EF4-FFF2-40B4-BE49-F238E27FC236}">
                <a16:creationId xmlns:a16="http://schemas.microsoft.com/office/drawing/2014/main" id="{C83A29A4-4590-43CA-AF7D-C345AD48E41F}"/>
              </a:ext>
            </a:extLst>
          </p:cNvPr>
          <p:cNvSpPr>
            <a:spLocks noChangeArrowheads="1"/>
          </p:cNvSpPr>
          <p:nvPr/>
        </p:nvSpPr>
        <p:spPr bwMode="auto">
          <a:xfrm>
            <a:off x="5176738" y="6608638"/>
            <a:ext cx="90377" cy="193008"/>
          </a:xfrm>
          <a:prstGeom prst="rect">
            <a:avLst/>
          </a:prstGeom>
          <a:solidFill>
            <a:srgbClr val="00B0F0"/>
          </a:solidFill>
          <a:ln>
            <a:noFill/>
          </a:ln>
        </p:spPr>
        <p:txBody>
          <a:bodyPr vert="horz" wrap="square" lIns="91427" tIns="45713" rIns="91427" bIns="45713" numCol="1" anchor="t" anchorCtr="0" compatLnSpc="1">
            <a:prstTxWarp prst="textNoShape">
              <a:avLst/>
            </a:prstTxWarp>
          </a:bodyPr>
          <a:lstStyle/>
          <a:p>
            <a:pPr defTabSz="932039">
              <a:defRPr/>
            </a:pPr>
            <a:endParaRPr lang="de-DE">
              <a:solidFill>
                <a:srgbClr val="FFFFFF"/>
              </a:solidFill>
            </a:endParaRPr>
          </a:p>
        </p:txBody>
      </p:sp>
      <p:sp>
        <p:nvSpPr>
          <p:cNvPr id="227" name="Rectangle 112">
            <a:extLst>
              <a:ext uri="{FF2B5EF4-FFF2-40B4-BE49-F238E27FC236}">
                <a16:creationId xmlns:a16="http://schemas.microsoft.com/office/drawing/2014/main" id="{94B4B8B4-0BC4-42DE-9DB5-429FEBC7C519}"/>
              </a:ext>
            </a:extLst>
          </p:cNvPr>
          <p:cNvSpPr>
            <a:spLocks noChangeArrowheads="1"/>
          </p:cNvSpPr>
          <p:nvPr/>
        </p:nvSpPr>
        <p:spPr bwMode="auto">
          <a:xfrm>
            <a:off x="5377405" y="6608638"/>
            <a:ext cx="94973" cy="193008"/>
          </a:xfrm>
          <a:prstGeom prst="rect">
            <a:avLst/>
          </a:prstGeom>
          <a:solidFill>
            <a:srgbClr val="00B0F0"/>
          </a:solidFill>
          <a:ln>
            <a:noFill/>
          </a:ln>
        </p:spPr>
        <p:txBody>
          <a:bodyPr vert="horz" wrap="square" lIns="91427" tIns="45713" rIns="91427" bIns="45713" numCol="1" anchor="t" anchorCtr="0" compatLnSpc="1">
            <a:prstTxWarp prst="textNoShape">
              <a:avLst/>
            </a:prstTxWarp>
          </a:bodyPr>
          <a:lstStyle/>
          <a:p>
            <a:pPr defTabSz="932039">
              <a:defRPr/>
            </a:pPr>
            <a:endParaRPr lang="de-DE">
              <a:solidFill>
                <a:srgbClr val="FFFFFF"/>
              </a:solidFill>
            </a:endParaRPr>
          </a:p>
        </p:txBody>
      </p:sp>
      <p:sp>
        <p:nvSpPr>
          <p:cNvPr id="228" name="Rectangle 116">
            <a:extLst>
              <a:ext uri="{FF2B5EF4-FFF2-40B4-BE49-F238E27FC236}">
                <a16:creationId xmlns:a16="http://schemas.microsoft.com/office/drawing/2014/main" id="{085F6002-C8C8-4879-A9B2-0D0781C2C9AC}"/>
              </a:ext>
            </a:extLst>
          </p:cNvPr>
          <p:cNvSpPr>
            <a:spLocks noChangeArrowheads="1"/>
          </p:cNvSpPr>
          <p:nvPr/>
        </p:nvSpPr>
        <p:spPr bwMode="auto">
          <a:xfrm>
            <a:off x="3713518" y="5718652"/>
            <a:ext cx="568039" cy="1271408"/>
          </a:xfrm>
          <a:prstGeom prst="rect">
            <a:avLst/>
          </a:prstGeom>
          <a:solidFill>
            <a:schemeClr val="accent2">
              <a:alpha val="64000"/>
            </a:schemeClr>
          </a:solidFill>
          <a:ln>
            <a:noFill/>
          </a:ln>
        </p:spPr>
        <p:txBody>
          <a:bodyPr vert="horz" wrap="square" lIns="91427" tIns="45713" rIns="91427" bIns="45713" numCol="1" anchor="t" anchorCtr="0" compatLnSpc="1">
            <a:prstTxWarp prst="textNoShape">
              <a:avLst/>
            </a:prstTxWarp>
          </a:bodyPr>
          <a:lstStyle/>
          <a:p>
            <a:pPr defTabSz="932039">
              <a:defRPr/>
            </a:pPr>
            <a:endParaRPr lang="de-DE">
              <a:solidFill>
                <a:srgbClr val="FFFFFF"/>
              </a:solidFill>
            </a:endParaRPr>
          </a:p>
        </p:txBody>
      </p:sp>
      <p:sp>
        <p:nvSpPr>
          <p:cNvPr id="229" name="Rectangle 117">
            <a:extLst>
              <a:ext uri="{FF2B5EF4-FFF2-40B4-BE49-F238E27FC236}">
                <a16:creationId xmlns:a16="http://schemas.microsoft.com/office/drawing/2014/main" id="{1C481635-9F71-40EE-8BE6-C75ACA2CCFAC}"/>
              </a:ext>
            </a:extLst>
          </p:cNvPr>
          <p:cNvSpPr>
            <a:spLocks noChangeArrowheads="1"/>
          </p:cNvSpPr>
          <p:nvPr/>
        </p:nvSpPr>
        <p:spPr bwMode="auto">
          <a:xfrm>
            <a:off x="4106869" y="5495138"/>
            <a:ext cx="678869" cy="1494923"/>
          </a:xfrm>
          <a:prstGeom prst="rect">
            <a:avLst/>
          </a:prstGeom>
          <a:solidFill>
            <a:schemeClr val="accent2">
              <a:alpha val="64000"/>
            </a:schemeClr>
          </a:solidFill>
          <a:ln>
            <a:noFill/>
          </a:ln>
        </p:spPr>
        <p:txBody>
          <a:bodyPr vert="horz" wrap="square" lIns="91427" tIns="45713" rIns="91427" bIns="45713" numCol="1" anchor="t" anchorCtr="0" compatLnSpc="1">
            <a:prstTxWarp prst="textNoShape">
              <a:avLst/>
            </a:prstTxWarp>
          </a:bodyPr>
          <a:lstStyle/>
          <a:p>
            <a:pPr defTabSz="932039">
              <a:defRPr/>
            </a:pPr>
            <a:endParaRPr lang="de-DE">
              <a:solidFill>
                <a:srgbClr val="FFFFFF"/>
              </a:solidFill>
            </a:endParaRPr>
          </a:p>
        </p:txBody>
      </p:sp>
      <p:grpSp>
        <p:nvGrpSpPr>
          <p:cNvPr id="230" name="Group 229">
            <a:extLst>
              <a:ext uri="{FF2B5EF4-FFF2-40B4-BE49-F238E27FC236}">
                <a16:creationId xmlns:a16="http://schemas.microsoft.com/office/drawing/2014/main" id="{C13D190C-3D0F-4FA0-A94B-1B1C440BAF96}"/>
              </a:ext>
            </a:extLst>
          </p:cNvPr>
          <p:cNvGrpSpPr/>
          <p:nvPr/>
        </p:nvGrpSpPr>
        <p:grpSpPr>
          <a:xfrm>
            <a:off x="5661385" y="4802796"/>
            <a:ext cx="454472" cy="2187263"/>
            <a:chOff x="8546306" y="746197"/>
            <a:chExt cx="424695" cy="2545519"/>
          </a:xfrm>
        </p:grpSpPr>
        <p:sp>
          <p:nvSpPr>
            <p:cNvPr id="237" name="Line 160">
              <a:extLst>
                <a:ext uri="{FF2B5EF4-FFF2-40B4-BE49-F238E27FC236}">
                  <a16:creationId xmlns:a16="http://schemas.microsoft.com/office/drawing/2014/main" id="{DC2918BA-24AA-41B1-82AE-48A4C7A337C0}"/>
                </a:ext>
              </a:extLst>
            </p:cNvPr>
            <p:cNvSpPr>
              <a:spLocks noChangeShapeType="1"/>
            </p:cNvSpPr>
            <p:nvPr/>
          </p:nvSpPr>
          <p:spPr bwMode="auto">
            <a:xfrm>
              <a:off x="8971001" y="746197"/>
              <a:ext cx="0" cy="2545519"/>
            </a:xfrm>
            <a:prstGeom prst="line">
              <a:avLst/>
            </a:prstGeom>
            <a:noFill/>
            <a:ln w="26988" cap="flat">
              <a:solidFill>
                <a:srgbClr val="0093E2"/>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039">
                <a:defRPr/>
              </a:pPr>
              <a:endParaRPr lang="de-DE">
                <a:solidFill>
                  <a:srgbClr val="FFFFFF"/>
                </a:solidFill>
              </a:endParaRPr>
            </a:p>
          </p:txBody>
        </p:sp>
        <p:sp>
          <p:nvSpPr>
            <p:cNvPr id="238" name="Line 161">
              <a:extLst>
                <a:ext uri="{FF2B5EF4-FFF2-40B4-BE49-F238E27FC236}">
                  <a16:creationId xmlns:a16="http://schemas.microsoft.com/office/drawing/2014/main" id="{905789A7-7FE9-4E5B-960D-8F6C68B01F8C}"/>
                </a:ext>
              </a:extLst>
            </p:cNvPr>
            <p:cNvSpPr>
              <a:spLocks noChangeShapeType="1"/>
            </p:cNvSpPr>
            <p:nvPr/>
          </p:nvSpPr>
          <p:spPr bwMode="auto">
            <a:xfrm>
              <a:off x="8866155" y="746197"/>
              <a:ext cx="0" cy="2545519"/>
            </a:xfrm>
            <a:prstGeom prst="line">
              <a:avLst/>
            </a:prstGeom>
            <a:noFill/>
            <a:ln w="26988" cap="flat">
              <a:solidFill>
                <a:srgbClr val="0093E2"/>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039">
                <a:defRPr/>
              </a:pPr>
              <a:endParaRPr lang="de-DE">
                <a:solidFill>
                  <a:srgbClr val="FFFFFF"/>
                </a:solidFill>
              </a:endParaRPr>
            </a:p>
          </p:txBody>
        </p:sp>
        <p:sp>
          <p:nvSpPr>
            <p:cNvPr id="239" name="Line 162">
              <a:extLst>
                <a:ext uri="{FF2B5EF4-FFF2-40B4-BE49-F238E27FC236}">
                  <a16:creationId xmlns:a16="http://schemas.microsoft.com/office/drawing/2014/main" id="{8CF057C3-856D-4678-93DF-1CC8BBD8C1F5}"/>
                </a:ext>
              </a:extLst>
            </p:cNvPr>
            <p:cNvSpPr>
              <a:spLocks noChangeShapeType="1"/>
            </p:cNvSpPr>
            <p:nvPr/>
          </p:nvSpPr>
          <p:spPr bwMode="auto">
            <a:xfrm>
              <a:off x="8757327" y="746197"/>
              <a:ext cx="0" cy="2545519"/>
            </a:xfrm>
            <a:prstGeom prst="line">
              <a:avLst/>
            </a:prstGeom>
            <a:noFill/>
            <a:ln w="26988" cap="flat">
              <a:solidFill>
                <a:srgbClr val="0093E2"/>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039">
                <a:defRPr/>
              </a:pPr>
              <a:endParaRPr lang="de-DE">
                <a:solidFill>
                  <a:srgbClr val="FFFFFF"/>
                </a:solidFill>
              </a:endParaRPr>
            </a:p>
          </p:txBody>
        </p:sp>
        <p:sp>
          <p:nvSpPr>
            <p:cNvPr id="240" name="Line 163">
              <a:extLst>
                <a:ext uri="{FF2B5EF4-FFF2-40B4-BE49-F238E27FC236}">
                  <a16:creationId xmlns:a16="http://schemas.microsoft.com/office/drawing/2014/main" id="{A11B1743-5353-41EF-996D-81B387195D60}"/>
                </a:ext>
              </a:extLst>
            </p:cNvPr>
            <p:cNvSpPr>
              <a:spLocks noChangeShapeType="1"/>
            </p:cNvSpPr>
            <p:nvPr/>
          </p:nvSpPr>
          <p:spPr bwMode="auto">
            <a:xfrm>
              <a:off x="8651153" y="746197"/>
              <a:ext cx="0" cy="2545519"/>
            </a:xfrm>
            <a:prstGeom prst="line">
              <a:avLst/>
            </a:prstGeom>
            <a:noFill/>
            <a:ln w="26988" cap="flat">
              <a:solidFill>
                <a:srgbClr val="0093E2"/>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039">
                <a:defRPr/>
              </a:pPr>
              <a:endParaRPr lang="de-DE">
                <a:solidFill>
                  <a:srgbClr val="FFFFFF"/>
                </a:solidFill>
              </a:endParaRPr>
            </a:p>
          </p:txBody>
        </p:sp>
        <p:sp>
          <p:nvSpPr>
            <p:cNvPr id="241" name="Line 164">
              <a:extLst>
                <a:ext uri="{FF2B5EF4-FFF2-40B4-BE49-F238E27FC236}">
                  <a16:creationId xmlns:a16="http://schemas.microsoft.com/office/drawing/2014/main" id="{ACFB223F-EFB3-4C92-BD05-F1B68BBC8B95}"/>
                </a:ext>
              </a:extLst>
            </p:cNvPr>
            <p:cNvSpPr>
              <a:spLocks noChangeShapeType="1"/>
            </p:cNvSpPr>
            <p:nvPr/>
          </p:nvSpPr>
          <p:spPr bwMode="auto">
            <a:xfrm>
              <a:off x="8546306" y="746197"/>
              <a:ext cx="0" cy="2545519"/>
            </a:xfrm>
            <a:prstGeom prst="line">
              <a:avLst/>
            </a:prstGeom>
            <a:noFill/>
            <a:ln w="26988" cap="flat">
              <a:solidFill>
                <a:srgbClr val="0093E2"/>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039">
                <a:defRPr/>
              </a:pPr>
              <a:endParaRPr lang="de-DE">
                <a:solidFill>
                  <a:srgbClr val="FFFFFF"/>
                </a:solidFill>
              </a:endParaRPr>
            </a:p>
          </p:txBody>
        </p:sp>
      </p:grpSp>
      <p:sp>
        <p:nvSpPr>
          <p:cNvPr id="242" name="Freeform 5">
            <a:extLst>
              <a:ext uri="{FF2B5EF4-FFF2-40B4-BE49-F238E27FC236}">
                <a16:creationId xmlns:a16="http://schemas.microsoft.com/office/drawing/2014/main" id="{5102A19E-9089-4751-9B71-33BF6D674F2D}"/>
              </a:ext>
            </a:extLst>
          </p:cNvPr>
          <p:cNvSpPr>
            <a:spLocks/>
          </p:cNvSpPr>
          <p:nvPr/>
        </p:nvSpPr>
        <p:spPr bwMode="auto">
          <a:xfrm>
            <a:off x="883" y="4331002"/>
            <a:ext cx="3712636" cy="2659057"/>
          </a:xfrm>
          <a:custGeom>
            <a:avLst/>
            <a:gdLst>
              <a:gd name="T0" fmla="*/ 2339 w 2339"/>
              <a:gd name="T1" fmla="*/ 1336 h 1946"/>
              <a:gd name="T2" fmla="*/ 2230 w 2339"/>
              <a:gd name="T3" fmla="*/ 1268 h 1946"/>
              <a:gd name="T4" fmla="*/ 2230 w 2339"/>
              <a:gd name="T5" fmla="*/ 681 h 1946"/>
              <a:gd name="T6" fmla="*/ 2166 w 2339"/>
              <a:gd name="T7" fmla="*/ 681 h 1946"/>
              <a:gd name="T8" fmla="*/ 2166 w 2339"/>
              <a:gd name="T9" fmla="*/ 1134 h 1946"/>
              <a:gd name="T10" fmla="*/ 2131 w 2339"/>
              <a:gd name="T11" fmla="*/ 1155 h 1946"/>
              <a:gd name="T12" fmla="*/ 2131 w 2339"/>
              <a:gd name="T13" fmla="*/ 603 h 1946"/>
              <a:gd name="T14" fmla="*/ 2025 w 2339"/>
              <a:gd name="T15" fmla="*/ 603 h 1946"/>
              <a:gd name="T16" fmla="*/ 2025 w 2339"/>
              <a:gd name="T17" fmla="*/ 512 h 1946"/>
              <a:gd name="T18" fmla="*/ 1965 w 2339"/>
              <a:gd name="T19" fmla="*/ 512 h 1946"/>
              <a:gd name="T20" fmla="*/ 1965 w 2339"/>
              <a:gd name="T21" fmla="*/ 371 h 1946"/>
              <a:gd name="T22" fmla="*/ 1927 w 2339"/>
              <a:gd name="T23" fmla="*/ 371 h 1946"/>
              <a:gd name="T24" fmla="*/ 1927 w 2339"/>
              <a:gd name="T25" fmla="*/ 511 h 1946"/>
              <a:gd name="T26" fmla="*/ 1858 w 2339"/>
              <a:gd name="T27" fmla="*/ 511 h 1946"/>
              <a:gd name="T28" fmla="*/ 1858 w 2339"/>
              <a:gd name="T29" fmla="*/ 601 h 1946"/>
              <a:gd name="T30" fmla="*/ 1735 w 2339"/>
              <a:gd name="T31" fmla="*/ 601 h 1946"/>
              <a:gd name="T32" fmla="*/ 1735 w 2339"/>
              <a:gd name="T33" fmla="*/ 1140 h 1946"/>
              <a:gd name="T34" fmla="*/ 1542 w 2339"/>
              <a:gd name="T35" fmla="*/ 1140 h 1946"/>
              <a:gd name="T36" fmla="*/ 1542 w 2339"/>
              <a:gd name="T37" fmla="*/ 914 h 1946"/>
              <a:gd name="T38" fmla="*/ 1383 w 2339"/>
              <a:gd name="T39" fmla="*/ 914 h 1946"/>
              <a:gd name="T40" fmla="*/ 1383 w 2339"/>
              <a:gd name="T41" fmla="*/ 1253 h 1946"/>
              <a:gd name="T42" fmla="*/ 1315 w 2339"/>
              <a:gd name="T43" fmla="*/ 1253 h 1946"/>
              <a:gd name="T44" fmla="*/ 1315 w 2339"/>
              <a:gd name="T45" fmla="*/ 1114 h 1946"/>
              <a:gd name="T46" fmla="*/ 1126 w 2339"/>
              <a:gd name="T47" fmla="*/ 1114 h 1946"/>
              <a:gd name="T48" fmla="*/ 1126 w 2339"/>
              <a:gd name="T49" fmla="*/ 725 h 1946"/>
              <a:gd name="T50" fmla="*/ 817 w 2339"/>
              <a:gd name="T51" fmla="*/ 725 h 1946"/>
              <a:gd name="T52" fmla="*/ 817 w 2339"/>
              <a:gd name="T53" fmla="*/ 1301 h 1946"/>
              <a:gd name="T54" fmla="*/ 779 w 2339"/>
              <a:gd name="T55" fmla="*/ 1277 h 1946"/>
              <a:gd name="T56" fmla="*/ 779 w 2339"/>
              <a:gd name="T57" fmla="*/ 0 h 1946"/>
              <a:gd name="T58" fmla="*/ 673 w 2339"/>
              <a:gd name="T59" fmla="*/ 0 h 1946"/>
              <a:gd name="T60" fmla="*/ 673 w 2339"/>
              <a:gd name="T61" fmla="*/ 535 h 1946"/>
              <a:gd name="T62" fmla="*/ 416 w 2339"/>
              <a:gd name="T63" fmla="*/ 535 h 1946"/>
              <a:gd name="T64" fmla="*/ 416 w 2339"/>
              <a:gd name="T65" fmla="*/ 1216 h 1946"/>
              <a:gd name="T66" fmla="*/ 370 w 2339"/>
              <a:gd name="T67" fmla="*/ 1216 h 1946"/>
              <a:gd name="T68" fmla="*/ 370 w 2339"/>
              <a:gd name="T69" fmla="*/ 211 h 1946"/>
              <a:gd name="T70" fmla="*/ 0 w 2339"/>
              <a:gd name="T71" fmla="*/ 211 h 1946"/>
              <a:gd name="T72" fmla="*/ 0 w 2339"/>
              <a:gd name="T73" fmla="*/ 1946 h 1946"/>
              <a:gd name="T74" fmla="*/ 2339 w 2339"/>
              <a:gd name="T75" fmla="*/ 1946 h 1946"/>
              <a:gd name="T76" fmla="*/ 2339 w 2339"/>
              <a:gd name="T77" fmla="*/ 1336 h 19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339" h="1946">
                <a:moveTo>
                  <a:pt x="2339" y="1336"/>
                </a:moveTo>
                <a:lnTo>
                  <a:pt x="2230" y="1268"/>
                </a:lnTo>
                <a:lnTo>
                  <a:pt x="2230" y="681"/>
                </a:lnTo>
                <a:lnTo>
                  <a:pt x="2166" y="681"/>
                </a:lnTo>
                <a:lnTo>
                  <a:pt x="2166" y="1134"/>
                </a:lnTo>
                <a:lnTo>
                  <a:pt x="2131" y="1155"/>
                </a:lnTo>
                <a:lnTo>
                  <a:pt x="2131" y="603"/>
                </a:lnTo>
                <a:lnTo>
                  <a:pt x="2025" y="603"/>
                </a:lnTo>
                <a:lnTo>
                  <a:pt x="2025" y="512"/>
                </a:lnTo>
                <a:lnTo>
                  <a:pt x="1965" y="512"/>
                </a:lnTo>
                <a:lnTo>
                  <a:pt x="1965" y="371"/>
                </a:lnTo>
                <a:lnTo>
                  <a:pt x="1927" y="371"/>
                </a:lnTo>
                <a:lnTo>
                  <a:pt x="1927" y="511"/>
                </a:lnTo>
                <a:lnTo>
                  <a:pt x="1858" y="511"/>
                </a:lnTo>
                <a:lnTo>
                  <a:pt x="1858" y="601"/>
                </a:lnTo>
                <a:lnTo>
                  <a:pt x="1735" y="601"/>
                </a:lnTo>
                <a:lnTo>
                  <a:pt x="1735" y="1140"/>
                </a:lnTo>
                <a:lnTo>
                  <a:pt x="1542" y="1140"/>
                </a:lnTo>
                <a:lnTo>
                  <a:pt x="1542" y="914"/>
                </a:lnTo>
                <a:lnTo>
                  <a:pt x="1383" y="914"/>
                </a:lnTo>
                <a:lnTo>
                  <a:pt x="1383" y="1253"/>
                </a:lnTo>
                <a:lnTo>
                  <a:pt x="1315" y="1253"/>
                </a:lnTo>
                <a:lnTo>
                  <a:pt x="1315" y="1114"/>
                </a:lnTo>
                <a:lnTo>
                  <a:pt x="1126" y="1114"/>
                </a:lnTo>
                <a:lnTo>
                  <a:pt x="1126" y="725"/>
                </a:lnTo>
                <a:lnTo>
                  <a:pt x="817" y="725"/>
                </a:lnTo>
                <a:lnTo>
                  <a:pt x="817" y="1301"/>
                </a:lnTo>
                <a:lnTo>
                  <a:pt x="779" y="1277"/>
                </a:lnTo>
                <a:lnTo>
                  <a:pt x="779" y="0"/>
                </a:lnTo>
                <a:lnTo>
                  <a:pt x="673" y="0"/>
                </a:lnTo>
                <a:lnTo>
                  <a:pt x="673" y="535"/>
                </a:lnTo>
                <a:lnTo>
                  <a:pt x="416" y="535"/>
                </a:lnTo>
                <a:lnTo>
                  <a:pt x="416" y="1216"/>
                </a:lnTo>
                <a:lnTo>
                  <a:pt x="370" y="1216"/>
                </a:lnTo>
                <a:lnTo>
                  <a:pt x="370" y="211"/>
                </a:lnTo>
                <a:lnTo>
                  <a:pt x="0" y="211"/>
                </a:lnTo>
                <a:lnTo>
                  <a:pt x="0" y="1946"/>
                </a:lnTo>
                <a:lnTo>
                  <a:pt x="2339" y="1946"/>
                </a:lnTo>
                <a:lnTo>
                  <a:pt x="2339" y="1336"/>
                </a:lnTo>
                <a:close/>
              </a:path>
            </a:pathLst>
          </a:custGeom>
          <a:solidFill>
            <a:schemeClr val="accent2">
              <a:alpha val="64000"/>
            </a:schemeClr>
          </a:solidFill>
          <a:ln>
            <a:noFill/>
          </a:ln>
        </p:spPr>
        <p:txBody>
          <a:bodyPr vert="horz" wrap="square" lIns="91427" tIns="45713" rIns="91427" bIns="45713" numCol="1" anchor="t" anchorCtr="0" compatLnSpc="1">
            <a:prstTxWarp prst="textNoShape">
              <a:avLst/>
            </a:prstTxWarp>
          </a:bodyPr>
          <a:lstStyle/>
          <a:p>
            <a:pPr defTabSz="932039"/>
            <a:endParaRPr lang="de-DE">
              <a:solidFill>
                <a:srgbClr val="FFFFFF"/>
              </a:solidFill>
            </a:endParaRPr>
          </a:p>
        </p:txBody>
      </p:sp>
      <p:sp>
        <p:nvSpPr>
          <p:cNvPr id="243" name="Rectangle 14">
            <a:extLst>
              <a:ext uri="{FF2B5EF4-FFF2-40B4-BE49-F238E27FC236}">
                <a16:creationId xmlns:a16="http://schemas.microsoft.com/office/drawing/2014/main" id="{1C2368DE-6DF9-406F-810E-957B191B768D}"/>
              </a:ext>
            </a:extLst>
          </p:cNvPr>
          <p:cNvSpPr>
            <a:spLocks noChangeArrowheads="1"/>
          </p:cNvSpPr>
          <p:nvPr/>
        </p:nvSpPr>
        <p:spPr bwMode="auto">
          <a:xfrm>
            <a:off x="456432" y="4556769"/>
            <a:ext cx="80951" cy="82538"/>
          </a:xfrm>
          <a:prstGeom prst="rect">
            <a:avLst/>
          </a:prstGeom>
          <a:solidFill>
            <a:srgbClr val="0078D7"/>
          </a:solidFill>
          <a:ln>
            <a:noFill/>
          </a:ln>
        </p:spPr>
        <p:txBody>
          <a:bodyPr vert="horz" wrap="square" lIns="91427" tIns="45713" rIns="91427" bIns="45713" numCol="1" anchor="t" anchorCtr="0" compatLnSpc="1">
            <a:prstTxWarp prst="textNoShape">
              <a:avLst/>
            </a:prstTxWarp>
          </a:bodyPr>
          <a:lstStyle/>
          <a:p>
            <a:pPr defTabSz="932039"/>
            <a:endParaRPr lang="de-DE">
              <a:solidFill>
                <a:srgbClr val="FFFFFF"/>
              </a:solidFill>
            </a:endParaRPr>
          </a:p>
        </p:txBody>
      </p:sp>
      <p:sp>
        <p:nvSpPr>
          <p:cNvPr id="244" name="Rectangle 15">
            <a:extLst>
              <a:ext uri="{FF2B5EF4-FFF2-40B4-BE49-F238E27FC236}">
                <a16:creationId xmlns:a16="http://schemas.microsoft.com/office/drawing/2014/main" id="{FF249EAC-83D5-4BCB-8E9D-B74F62BBDFA5}"/>
              </a:ext>
            </a:extLst>
          </p:cNvPr>
          <p:cNvSpPr>
            <a:spLocks noChangeArrowheads="1"/>
          </p:cNvSpPr>
          <p:nvPr/>
        </p:nvSpPr>
        <p:spPr bwMode="auto">
          <a:xfrm>
            <a:off x="324688" y="4556769"/>
            <a:ext cx="80951" cy="82538"/>
          </a:xfrm>
          <a:prstGeom prst="rect">
            <a:avLst/>
          </a:prstGeom>
          <a:solidFill>
            <a:srgbClr val="0078D7"/>
          </a:solidFill>
          <a:ln>
            <a:noFill/>
          </a:ln>
        </p:spPr>
        <p:txBody>
          <a:bodyPr vert="horz" wrap="square" lIns="91427" tIns="45713" rIns="91427" bIns="45713" numCol="1" anchor="t" anchorCtr="0" compatLnSpc="1">
            <a:prstTxWarp prst="textNoShape">
              <a:avLst/>
            </a:prstTxWarp>
          </a:bodyPr>
          <a:lstStyle/>
          <a:p>
            <a:pPr defTabSz="932039"/>
            <a:endParaRPr lang="de-DE">
              <a:solidFill>
                <a:srgbClr val="FFFFFF"/>
              </a:solidFill>
            </a:endParaRPr>
          </a:p>
        </p:txBody>
      </p:sp>
      <p:sp>
        <p:nvSpPr>
          <p:cNvPr id="245" name="Rectangle 16">
            <a:extLst>
              <a:ext uri="{FF2B5EF4-FFF2-40B4-BE49-F238E27FC236}">
                <a16:creationId xmlns:a16="http://schemas.microsoft.com/office/drawing/2014/main" id="{980C0F3B-04B3-45D1-98C8-6FAC1C117BB6}"/>
              </a:ext>
            </a:extLst>
          </p:cNvPr>
          <p:cNvSpPr>
            <a:spLocks noChangeArrowheads="1"/>
          </p:cNvSpPr>
          <p:nvPr/>
        </p:nvSpPr>
        <p:spPr bwMode="auto">
          <a:xfrm>
            <a:off x="192944" y="4556769"/>
            <a:ext cx="80951" cy="82538"/>
          </a:xfrm>
          <a:prstGeom prst="rect">
            <a:avLst/>
          </a:prstGeom>
          <a:solidFill>
            <a:srgbClr val="0078D7"/>
          </a:solidFill>
          <a:ln>
            <a:noFill/>
          </a:ln>
        </p:spPr>
        <p:txBody>
          <a:bodyPr vert="horz" wrap="square" lIns="91427" tIns="45713" rIns="91427" bIns="45713" numCol="1" anchor="t" anchorCtr="0" compatLnSpc="1">
            <a:prstTxWarp prst="textNoShape">
              <a:avLst/>
            </a:prstTxWarp>
          </a:bodyPr>
          <a:lstStyle/>
          <a:p>
            <a:pPr defTabSz="932039"/>
            <a:endParaRPr lang="de-DE">
              <a:solidFill>
                <a:srgbClr val="FFFFFF"/>
              </a:solidFill>
            </a:endParaRPr>
          </a:p>
        </p:txBody>
      </p:sp>
      <p:sp>
        <p:nvSpPr>
          <p:cNvPr id="246" name="Rectangle 17">
            <a:extLst>
              <a:ext uri="{FF2B5EF4-FFF2-40B4-BE49-F238E27FC236}">
                <a16:creationId xmlns:a16="http://schemas.microsoft.com/office/drawing/2014/main" id="{217C7B69-393F-4ED7-B048-2BA8CB0598DB}"/>
              </a:ext>
            </a:extLst>
          </p:cNvPr>
          <p:cNvSpPr>
            <a:spLocks noChangeArrowheads="1"/>
          </p:cNvSpPr>
          <p:nvPr/>
        </p:nvSpPr>
        <p:spPr bwMode="auto">
          <a:xfrm>
            <a:off x="59613" y="4556769"/>
            <a:ext cx="80951" cy="82538"/>
          </a:xfrm>
          <a:prstGeom prst="rect">
            <a:avLst/>
          </a:prstGeom>
          <a:solidFill>
            <a:srgbClr val="0078D7"/>
          </a:solidFill>
          <a:ln>
            <a:noFill/>
          </a:ln>
        </p:spPr>
        <p:txBody>
          <a:bodyPr vert="horz" wrap="square" lIns="91427" tIns="45713" rIns="91427" bIns="45713" numCol="1" anchor="t" anchorCtr="0" compatLnSpc="1">
            <a:prstTxWarp prst="textNoShape">
              <a:avLst/>
            </a:prstTxWarp>
          </a:bodyPr>
          <a:lstStyle/>
          <a:p>
            <a:pPr defTabSz="932039"/>
            <a:endParaRPr lang="de-DE">
              <a:solidFill>
                <a:srgbClr val="FFFFFF"/>
              </a:solidFill>
            </a:endParaRPr>
          </a:p>
        </p:txBody>
      </p:sp>
      <p:sp>
        <p:nvSpPr>
          <p:cNvPr id="247" name="Rectangle 18">
            <a:extLst>
              <a:ext uri="{FF2B5EF4-FFF2-40B4-BE49-F238E27FC236}">
                <a16:creationId xmlns:a16="http://schemas.microsoft.com/office/drawing/2014/main" id="{FD13A4E3-410C-426F-8812-930234338BE2}"/>
              </a:ext>
            </a:extLst>
          </p:cNvPr>
          <p:cNvSpPr>
            <a:spLocks noChangeArrowheads="1"/>
          </p:cNvSpPr>
          <p:nvPr/>
        </p:nvSpPr>
        <p:spPr bwMode="auto">
          <a:xfrm>
            <a:off x="456432" y="4678989"/>
            <a:ext cx="80951" cy="82538"/>
          </a:xfrm>
          <a:prstGeom prst="rect">
            <a:avLst/>
          </a:prstGeom>
          <a:solidFill>
            <a:srgbClr val="0078D7"/>
          </a:solidFill>
          <a:ln>
            <a:noFill/>
          </a:ln>
        </p:spPr>
        <p:txBody>
          <a:bodyPr vert="horz" wrap="square" lIns="91427" tIns="45713" rIns="91427" bIns="45713" numCol="1" anchor="t" anchorCtr="0" compatLnSpc="1">
            <a:prstTxWarp prst="textNoShape">
              <a:avLst/>
            </a:prstTxWarp>
          </a:bodyPr>
          <a:lstStyle/>
          <a:p>
            <a:pPr defTabSz="932039"/>
            <a:endParaRPr lang="de-DE">
              <a:solidFill>
                <a:srgbClr val="FFFFFF"/>
              </a:solidFill>
            </a:endParaRPr>
          </a:p>
        </p:txBody>
      </p:sp>
      <p:sp>
        <p:nvSpPr>
          <p:cNvPr id="248" name="Rectangle 19">
            <a:extLst>
              <a:ext uri="{FF2B5EF4-FFF2-40B4-BE49-F238E27FC236}">
                <a16:creationId xmlns:a16="http://schemas.microsoft.com/office/drawing/2014/main" id="{9F7D731C-7418-4980-9227-3483BBED4B2C}"/>
              </a:ext>
            </a:extLst>
          </p:cNvPr>
          <p:cNvSpPr>
            <a:spLocks noChangeArrowheads="1"/>
          </p:cNvSpPr>
          <p:nvPr/>
        </p:nvSpPr>
        <p:spPr bwMode="auto">
          <a:xfrm>
            <a:off x="324688" y="4678989"/>
            <a:ext cx="80951" cy="82538"/>
          </a:xfrm>
          <a:prstGeom prst="rect">
            <a:avLst/>
          </a:prstGeom>
          <a:solidFill>
            <a:srgbClr val="0078D7"/>
          </a:solidFill>
          <a:ln>
            <a:noFill/>
          </a:ln>
        </p:spPr>
        <p:txBody>
          <a:bodyPr vert="horz" wrap="square" lIns="91427" tIns="45713" rIns="91427" bIns="45713" numCol="1" anchor="t" anchorCtr="0" compatLnSpc="1">
            <a:prstTxWarp prst="textNoShape">
              <a:avLst/>
            </a:prstTxWarp>
          </a:bodyPr>
          <a:lstStyle/>
          <a:p>
            <a:pPr defTabSz="932039"/>
            <a:endParaRPr lang="de-DE">
              <a:solidFill>
                <a:srgbClr val="FFFFFF"/>
              </a:solidFill>
            </a:endParaRPr>
          </a:p>
        </p:txBody>
      </p:sp>
      <p:sp>
        <p:nvSpPr>
          <p:cNvPr id="249" name="Rectangle 20">
            <a:extLst>
              <a:ext uri="{FF2B5EF4-FFF2-40B4-BE49-F238E27FC236}">
                <a16:creationId xmlns:a16="http://schemas.microsoft.com/office/drawing/2014/main" id="{75838CE6-8443-4B51-8BFF-451C65075540}"/>
              </a:ext>
            </a:extLst>
          </p:cNvPr>
          <p:cNvSpPr>
            <a:spLocks noChangeArrowheads="1"/>
          </p:cNvSpPr>
          <p:nvPr/>
        </p:nvSpPr>
        <p:spPr bwMode="auto">
          <a:xfrm>
            <a:off x="192944" y="4678989"/>
            <a:ext cx="80951" cy="82538"/>
          </a:xfrm>
          <a:prstGeom prst="rect">
            <a:avLst/>
          </a:prstGeom>
          <a:solidFill>
            <a:srgbClr val="0078D7"/>
          </a:solidFill>
          <a:ln>
            <a:noFill/>
          </a:ln>
        </p:spPr>
        <p:txBody>
          <a:bodyPr vert="horz" wrap="square" lIns="91427" tIns="45713" rIns="91427" bIns="45713" numCol="1" anchor="t" anchorCtr="0" compatLnSpc="1">
            <a:prstTxWarp prst="textNoShape">
              <a:avLst/>
            </a:prstTxWarp>
          </a:bodyPr>
          <a:lstStyle/>
          <a:p>
            <a:pPr defTabSz="932039"/>
            <a:endParaRPr lang="de-DE">
              <a:solidFill>
                <a:srgbClr val="FFFFFF"/>
              </a:solidFill>
            </a:endParaRPr>
          </a:p>
        </p:txBody>
      </p:sp>
      <p:sp>
        <p:nvSpPr>
          <p:cNvPr id="250" name="Rectangle 21">
            <a:extLst>
              <a:ext uri="{FF2B5EF4-FFF2-40B4-BE49-F238E27FC236}">
                <a16:creationId xmlns:a16="http://schemas.microsoft.com/office/drawing/2014/main" id="{BB974E9B-5F6B-439F-9C22-D5C67CC2D14A}"/>
              </a:ext>
            </a:extLst>
          </p:cNvPr>
          <p:cNvSpPr>
            <a:spLocks noChangeArrowheads="1"/>
          </p:cNvSpPr>
          <p:nvPr/>
        </p:nvSpPr>
        <p:spPr bwMode="auto">
          <a:xfrm>
            <a:off x="59613" y="4678989"/>
            <a:ext cx="80951" cy="82538"/>
          </a:xfrm>
          <a:prstGeom prst="rect">
            <a:avLst/>
          </a:prstGeom>
          <a:solidFill>
            <a:srgbClr val="0078D7"/>
          </a:solidFill>
          <a:ln>
            <a:noFill/>
          </a:ln>
        </p:spPr>
        <p:txBody>
          <a:bodyPr vert="horz" wrap="square" lIns="91427" tIns="45713" rIns="91427" bIns="45713" numCol="1" anchor="t" anchorCtr="0" compatLnSpc="1">
            <a:prstTxWarp prst="textNoShape">
              <a:avLst/>
            </a:prstTxWarp>
          </a:bodyPr>
          <a:lstStyle/>
          <a:p>
            <a:pPr defTabSz="932039"/>
            <a:endParaRPr lang="de-DE">
              <a:solidFill>
                <a:srgbClr val="FFFFFF"/>
              </a:solidFill>
            </a:endParaRPr>
          </a:p>
        </p:txBody>
      </p:sp>
      <p:sp>
        <p:nvSpPr>
          <p:cNvPr id="251" name="Rectangle 22">
            <a:extLst>
              <a:ext uri="{FF2B5EF4-FFF2-40B4-BE49-F238E27FC236}">
                <a16:creationId xmlns:a16="http://schemas.microsoft.com/office/drawing/2014/main" id="{CE1F2360-F592-4125-BE4B-94781A6BEBB1}"/>
              </a:ext>
            </a:extLst>
          </p:cNvPr>
          <p:cNvSpPr>
            <a:spLocks noChangeArrowheads="1"/>
          </p:cNvSpPr>
          <p:nvPr/>
        </p:nvSpPr>
        <p:spPr bwMode="auto">
          <a:xfrm>
            <a:off x="456432" y="4802797"/>
            <a:ext cx="80951" cy="80951"/>
          </a:xfrm>
          <a:prstGeom prst="rect">
            <a:avLst/>
          </a:prstGeom>
          <a:solidFill>
            <a:srgbClr val="0078D7"/>
          </a:solidFill>
          <a:ln>
            <a:noFill/>
          </a:ln>
        </p:spPr>
        <p:txBody>
          <a:bodyPr vert="horz" wrap="square" lIns="91427" tIns="45713" rIns="91427" bIns="45713" numCol="1" anchor="t" anchorCtr="0" compatLnSpc="1">
            <a:prstTxWarp prst="textNoShape">
              <a:avLst/>
            </a:prstTxWarp>
          </a:bodyPr>
          <a:lstStyle/>
          <a:p>
            <a:pPr defTabSz="932039"/>
            <a:endParaRPr lang="de-DE">
              <a:solidFill>
                <a:srgbClr val="FFFFFF"/>
              </a:solidFill>
            </a:endParaRPr>
          </a:p>
        </p:txBody>
      </p:sp>
      <p:sp>
        <p:nvSpPr>
          <p:cNvPr id="252" name="Rectangle 23">
            <a:extLst>
              <a:ext uri="{FF2B5EF4-FFF2-40B4-BE49-F238E27FC236}">
                <a16:creationId xmlns:a16="http://schemas.microsoft.com/office/drawing/2014/main" id="{A717A281-CD59-40E8-A40B-8D927C35CA64}"/>
              </a:ext>
            </a:extLst>
          </p:cNvPr>
          <p:cNvSpPr>
            <a:spLocks noChangeArrowheads="1"/>
          </p:cNvSpPr>
          <p:nvPr/>
        </p:nvSpPr>
        <p:spPr bwMode="auto">
          <a:xfrm>
            <a:off x="324688" y="4802797"/>
            <a:ext cx="80951" cy="80951"/>
          </a:xfrm>
          <a:prstGeom prst="rect">
            <a:avLst/>
          </a:prstGeom>
          <a:solidFill>
            <a:srgbClr val="0078D7"/>
          </a:solidFill>
          <a:ln>
            <a:noFill/>
          </a:ln>
        </p:spPr>
        <p:txBody>
          <a:bodyPr vert="horz" wrap="square" lIns="91427" tIns="45713" rIns="91427" bIns="45713" numCol="1" anchor="t" anchorCtr="0" compatLnSpc="1">
            <a:prstTxWarp prst="textNoShape">
              <a:avLst/>
            </a:prstTxWarp>
          </a:bodyPr>
          <a:lstStyle/>
          <a:p>
            <a:pPr defTabSz="932039"/>
            <a:endParaRPr lang="de-DE">
              <a:solidFill>
                <a:srgbClr val="FFFFFF"/>
              </a:solidFill>
            </a:endParaRPr>
          </a:p>
        </p:txBody>
      </p:sp>
      <p:sp>
        <p:nvSpPr>
          <p:cNvPr id="253" name="Rectangle 24">
            <a:extLst>
              <a:ext uri="{FF2B5EF4-FFF2-40B4-BE49-F238E27FC236}">
                <a16:creationId xmlns:a16="http://schemas.microsoft.com/office/drawing/2014/main" id="{36C60FA0-ABC7-4BBF-8568-B493C89FFAEA}"/>
              </a:ext>
            </a:extLst>
          </p:cNvPr>
          <p:cNvSpPr>
            <a:spLocks noChangeArrowheads="1"/>
          </p:cNvSpPr>
          <p:nvPr/>
        </p:nvSpPr>
        <p:spPr bwMode="auto">
          <a:xfrm>
            <a:off x="192944" y="4802797"/>
            <a:ext cx="80951" cy="80951"/>
          </a:xfrm>
          <a:prstGeom prst="rect">
            <a:avLst/>
          </a:prstGeom>
          <a:solidFill>
            <a:srgbClr val="0078D7"/>
          </a:solidFill>
          <a:ln>
            <a:noFill/>
          </a:ln>
        </p:spPr>
        <p:txBody>
          <a:bodyPr vert="horz" wrap="square" lIns="91427" tIns="45713" rIns="91427" bIns="45713" numCol="1" anchor="t" anchorCtr="0" compatLnSpc="1">
            <a:prstTxWarp prst="textNoShape">
              <a:avLst/>
            </a:prstTxWarp>
          </a:bodyPr>
          <a:lstStyle/>
          <a:p>
            <a:pPr defTabSz="932039"/>
            <a:endParaRPr lang="de-DE">
              <a:solidFill>
                <a:srgbClr val="FFFFFF"/>
              </a:solidFill>
            </a:endParaRPr>
          </a:p>
        </p:txBody>
      </p:sp>
      <p:sp>
        <p:nvSpPr>
          <p:cNvPr id="254" name="Rectangle 25">
            <a:extLst>
              <a:ext uri="{FF2B5EF4-FFF2-40B4-BE49-F238E27FC236}">
                <a16:creationId xmlns:a16="http://schemas.microsoft.com/office/drawing/2014/main" id="{E408A974-C9F1-4EEA-9875-F80C6AC219D2}"/>
              </a:ext>
            </a:extLst>
          </p:cNvPr>
          <p:cNvSpPr>
            <a:spLocks noChangeArrowheads="1"/>
          </p:cNvSpPr>
          <p:nvPr/>
        </p:nvSpPr>
        <p:spPr bwMode="auto">
          <a:xfrm>
            <a:off x="59613" y="4802797"/>
            <a:ext cx="80951" cy="80951"/>
          </a:xfrm>
          <a:prstGeom prst="rect">
            <a:avLst/>
          </a:prstGeom>
          <a:solidFill>
            <a:srgbClr val="0078D7"/>
          </a:solidFill>
          <a:ln>
            <a:noFill/>
          </a:ln>
        </p:spPr>
        <p:txBody>
          <a:bodyPr vert="horz" wrap="square" lIns="91427" tIns="45713" rIns="91427" bIns="45713" numCol="1" anchor="t" anchorCtr="0" compatLnSpc="1">
            <a:prstTxWarp prst="textNoShape">
              <a:avLst/>
            </a:prstTxWarp>
          </a:bodyPr>
          <a:lstStyle/>
          <a:p>
            <a:pPr defTabSz="932039"/>
            <a:endParaRPr lang="de-DE">
              <a:solidFill>
                <a:srgbClr val="FFFFFF"/>
              </a:solidFill>
            </a:endParaRPr>
          </a:p>
        </p:txBody>
      </p:sp>
      <p:sp>
        <p:nvSpPr>
          <p:cNvPr id="255" name="Rectangle 26">
            <a:extLst>
              <a:ext uri="{FF2B5EF4-FFF2-40B4-BE49-F238E27FC236}">
                <a16:creationId xmlns:a16="http://schemas.microsoft.com/office/drawing/2014/main" id="{BBD05A98-49A4-4833-801A-ABF3D58AE071}"/>
              </a:ext>
            </a:extLst>
          </p:cNvPr>
          <p:cNvSpPr>
            <a:spLocks noChangeArrowheads="1"/>
          </p:cNvSpPr>
          <p:nvPr/>
        </p:nvSpPr>
        <p:spPr bwMode="auto">
          <a:xfrm>
            <a:off x="456432" y="4925017"/>
            <a:ext cx="80951" cy="80951"/>
          </a:xfrm>
          <a:prstGeom prst="rect">
            <a:avLst/>
          </a:prstGeom>
          <a:solidFill>
            <a:srgbClr val="0078D7"/>
          </a:solidFill>
          <a:ln>
            <a:noFill/>
          </a:ln>
        </p:spPr>
        <p:txBody>
          <a:bodyPr vert="horz" wrap="square" lIns="91427" tIns="45713" rIns="91427" bIns="45713" numCol="1" anchor="t" anchorCtr="0" compatLnSpc="1">
            <a:prstTxWarp prst="textNoShape">
              <a:avLst/>
            </a:prstTxWarp>
          </a:bodyPr>
          <a:lstStyle/>
          <a:p>
            <a:pPr defTabSz="932039"/>
            <a:endParaRPr lang="de-DE">
              <a:solidFill>
                <a:srgbClr val="FFFFFF"/>
              </a:solidFill>
            </a:endParaRPr>
          </a:p>
        </p:txBody>
      </p:sp>
      <p:sp>
        <p:nvSpPr>
          <p:cNvPr id="256" name="Rectangle 27">
            <a:extLst>
              <a:ext uri="{FF2B5EF4-FFF2-40B4-BE49-F238E27FC236}">
                <a16:creationId xmlns:a16="http://schemas.microsoft.com/office/drawing/2014/main" id="{F5AE42C2-5BD7-415A-990B-64EC834FB2D6}"/>
              </a:ext>
            </a:extLst>
          </p:cNvPr>
          <p:cNvSpPr>
            <a:spLocks noChangeArrowheads="1"/>
          </p:cNvSpPr>
          <p:nvPr/>
        </p:nvSpPr>
        <p:spPr bwMode="auto">
          <a:xfrm>
            <a:off x="324688" y="4925017"/>
            <a:ext cx="80951" cy="80951"/>
          </a:xfrm>
          <a:prstGeom prst="rect">
            <a:avLst/>
          </a:prstGeom>
          <a:solidFill>
            <a:srgbClr val="0078D7"/>
          </a:solidFill>
          <a:ln>
            <a:noFill/>
          </a:ln>
        </p:spPr>
        <p:txBody>
          <a:bodyPr vert="horz" wrap="square" lIns="91427" tIns="45713" rIns="91427" bIns="45713" numCol="1" anchor="t" anchorCtr="0" compatLnSpc="1">
            <a:prstTxWarp prst="textNoShape">
              <a:avLst/>
            </a:prstTxWarp>
          </a:bodyPr>
          <a:lstStyle/>
          <a:p>
            <a:pPr defTabSz="932039"/>
            <a:endParaRPr lang="de-DE">
              <a:solidFill>
                <a:srgbClr val="FFFFFF"/>
              </a:solidFill>
            </a:endParaRPr>
          </a:p>
        </p:txBody>
      </p:sp>
      <p:sp>
        <p:nvSpPr>
          <p:cNvPr id="257" name="Rectangle 28">
            <a:extLst>
              <a:ext uri="{FF2B5EF4-FFF2-40B4-BE49-F238E27FC236}">
                <a16:creationId xmlns:a16="http://schemas.microsoft.com/office/drawing/2014/main" id="{CDAF6609-0750-40C4-BBA5-C798E55C5A7F}"/>
              </a:ext>
            </a:extLst>
          </p:cNvPr>
          <p:cNvSpPr>
            <a:spLocks noChangeArrowheads="1"/>
          </p:cNvSpPr>
          <p:nvPr/>
        </p:nvSpPr>
        <p:spPr bwMode="auto">
          <a:xfrm>
            <a:off x="192944" y="4925017"/>
            <a:ext cx="80951" cy="80951"/>
          </a:xfrm>
          <a:prstGeom prst="rect">
            <a:avLst/>
          </a:prstGeom>
          <a:solidFill>
            <a:srgbClr val="0078D7"/>
          </a:solidFill>
          <a:ln>
            <a:noFill/>
          </a:ln>
        </p:spPr>
        <p:txBody>
          <a:bodyPr vert="horz" wrap="square" lIns="91427" tIns="45713" rIns="91427" bIns="45713" numCol="1" anchor="t" anchorCtr="0" compatLnSpc="1">
            <a:prstTxWarp prst="textNoShape">
              <a:avLst/>
            </a:prstTxWarp>
          </a:bodyPr>
          <a:lstStyle/>
          <a:p>
            <a:pPr defTabSz="932039"/>
            <a:endParaRPr lang="de-DE">
              <a:solidFill>
                <a:srgbClr val="FFFFFF"/>
              </a:solidFill>
            </a:endParaRPr>
          </a:p>
        </p:txBody>
      </p:sp>
      <p:sp>
        <p:nvSpPr>
          <p:cNvPr id="258" name="Rectangle 29">
            <a:extLst>
              <a:ext uri="{FF2B5EF4-FFF2-40B4-BE49-F238E27FC236}">
                <a16:creationId xmlns:a16="http://schemas.microsoft.com/office/drawing/2014/main" id="{9F319185-AFB9-403B-A967-24FAD229FB1B}"/>
              </a:ext>
            </a:extLst>
          </p:cNvPr>
          <p:cNvSpPr>
            <a:spLocks noChangeArrowheads="1"/>
          </p:cNvSpPr>
          <p:nvPr/>
        </p:nvSpPr>
        <p:spPr bwMode="auto">
          <a:xfrm>
            <a:off x="59613" y="4925017"/>
            <a:ext cx="80951" cy="80951"/>
          </a:xfrm>
          <a:prstGeom prst="rect">
            <a:avLst/>
          </a:prstGeom>
          <a:solidFill>
            <a:srgbClr val="0078D7"/>
          </a:solidFill>
          <a:ln>
            <a:noFill/>
          </a:ln>
        </p:spPr>
        <p:txBody>
          <a:bodyPr vert="horz" wrap="square" lIns="91427" tIns="45713" rIns="91427" bIns="45713" numCol="1" anchor="t" anchorCtr="0" compatLnSpc="1">
            <a:prstTxWarp prst="textNoShape">
              <a:avLst/>
            </a:prstTxWarp>
          </a:bodyPr>
          <a:lstStyle/>
          <a:p>
            <a:pPr defTabSz="932039"/>
            <a:endParaRPr lang="de-DE">
              <a:solidFill>
                <a:srgbClr val="FFFFFF"/>
              </a:solidFill>
            </a:endParaRPr>
          </a:p>
        </p:txBody>
      </p:sp>
      <p:sp>
        <p:nvSpPr>
          <p:cNvPr id="260" name="Rectangle 30">
            <a:extLst>
              <a:ext uri="{FF2B5EF4-FFF2-40B4-BE49-F238E27FC236}">
                <a16:creationId xmlns:a16="http://schemas.microsoft.com/office/drawing/2014/main" id="{C85D7AB0-1E44-4506-94AA-47D07D3183EE}"/>
              </a:ext>
            </a:extLst>
          </p:cNvPr>
          <p:cNvSpPr>
            <a:spLocks noChangeArrowheads="1"/>
          </p:cNvSpPr>
          <p:nvPr/>
        </p:nvSpPr>
        <p:spPr bwMode="auto">
          <a:xfrm>
            <a:off x="456432" y="5047237"/>
            <a:ext cx="80951" cy="82538"/>
          </a:xfrm>
          <a:prstGeom prst="rect">
            <a:avLst/>
          </a:prstGeom>
          <a:solidFill>
            <a:srgbClr val="0078D7"/>
          </a:solidFill>
          <a:ln>
            <a:noFill/>
          </a:ln>
        </p:spPr>
        <p:txBody>
          <a:bodyPr vert="horz" wrap="square" lIns="91427" tIns="45713" rIns="91427" bIns="45713" numCol="1" anchor="t" anchorCtr="0" compatLnSpc="1">
            <a:prstTxWarp prst="textNoShape">
              <a:avLst/>
            </a:prstTxWarp>
          </a:bodyPr>
          <a:lstStyle/>
          <a:p>
            <a:pPr defTabSz="932039"/>
            <a:endParaRPr lang="de-DE">
              <a:solidFill>
                <a:srgbClr val="FFFFFF"/>
              </a:solidFill>
            </a:endParaRPr>
          </a:p>
        </p:txBody>
      </p:sp>
      <p:sp>
        <p:nvSpPr>
          <p:cNvPr id="261" name="Rectangle 31">
            <a:extLst>
              <a:ext uri="{FF2B5EF4-FFF2-40B4-BE49-F238E27FC236}">
                <a16:creationId xmlns:a16="http://schemas.microsoft.com/office/drawing/2014/main" id="{2728A8E7-AA95-4F45-BEFF-BCFF2B747908}"/>
              </a:ext>
            </a:extLst>
          </p:cNvPr>
          <p:cNvSpPr>
            <a:spLocks noChangeArrowheads="1"/>
          </p:cNvSpPr>
          <p:nvPr/>
        </p:nvSpPr>
        <p:spPr bwMode="auto">
          <a:xfrm>
            <a:off x="324688" y="5047237"/>
            <a:ext cx="80951" cy="82538"/>
          </a:xfrm>
          <a:prstGeom prst="rect">
            <a:avLst/>
          </a:prstGeom>
          <a:solidFill>
            <a:srgbClr val="0078D7"/>
          </a:solidFill>
          <a:ln>
            <a:noFill/>
          </a:ln>
        </p:spPr>
        <p:txBody>
          <a:bodyPr vert="horz" wrap="square" lIns="91427" tIns="45713" rIns="91427" bIns="45713" numCol="1" anchor="t" anchorCtr="0" compatLnSpc="1">
            <a:prstTxWarp prst="textNoShape">
              <a:avLst/>
            </a:prstTxWarp>
          </a:bodyPr>
          <a:lstStyle/>
          <a:p>
            <a:pPr defTabSz="932039"/>
            <a:endParaRPr lang="de-DE">
              <a:solidFill>
                <a:srgbClr val="FFFFFF"/>
              </a:solidFill>
            </a:endParaRPr>
          </a:p>
        </p:txBody>
      </p:sp>
      <p:sp>
        <p:nvSpPr>
          <p:cNvPr id="262" name="Rectangle 32">
            <a:extLst>
              <a:ext uri="{FF2B5EF4-FFF2-40B4-BE49-F238E27FC236}">
                <a16:creationId xmlns:a16="http://schemas.microsoft.com/office/drawing/2014/main" id="{D8E09868-84EB-4FCE-A7D9-827FF35D22D5}"/>
              </a:ext>
            </a:extLst>
          </p:cNvPr>
          <p:cNvSpPr>
            <a:spLocks noChangeArrowheads="1"/>
          </p:cNvSpPr>
          <p:nvPr/>
        </p:nvSpPr>
        <p:spPr bwMode="auto">
          <a:xfrm>
            <a:off x="192944" y="5047237"/>
            <a:ext cx="80951" cy="82538"/>
          </a:xfrm>
          <a:prstGeom prst="rect">
            <a:avLst/>
          </a:prstGeom>
          <a:solidFill>
            <a:srgbClr val="0078D7"/>
          </a:solidFill>
          <a:ln>
            <a:noFill/>
          </a:ln>
        </p:spPr>
        <p:txBody>
          <a:bodyPr vert="horz" wrap="square" lIns="91427" tIns="45713" rIns="91427" bIns="45713" numCol="1" anchor="t" anchorCtr="0" compatLnSpc="1">
            <a:prstTxWarp prst="textNoShape">
              <a:avLst/>
            </a:prstTxWarp>
          </a:bodyPr>
          <a:lstStyle/>
          <a:p>
            <a:pPr defTabSz="932039"/>
            <a:endParaRPr lang="de-DE">
              <a:solidFill>
                <a:srgbClr val="FFFFFF"/>
              </a:solidFill>
            </a:endParaRPr>
          </a:p>
        </p:txBody>
      </p:sp>
      <p:sp>
        <p:nvSpPr>
          <p:cNvPr id="263" name="Rectangle 33">
            <a:extLst>
              <a:ext uri="{FF2B5EF4-FFF2-40B4-BE49-F238E27FC236}">
                <a16:creationId xmlns:a16="http://schemas.microsoft.com/office/drawing/2014/main" id="{FCDDCE7F-0234-4E99-8700-68322C9A4A70}"/>
              </a:ext>
            </a:extLst>
          </p:cNvPr>
          <p:cNvSpPr>
            <a:spLocks noChangeArrowheads="1"/>
          </p:cNvSpPr>
          <p:nvPr/>
        </p:nvSpPr>
        <p:spPr bwMode="auto">
          <a:xfrm>
            <a:off x="59613" y="5047237"/>
            <a:ext cx="80951" cy="82538"/>
          </a:xfrm>
          <a:prstGeom prst="rect">
            <a:avLst/>
          </a:prstGeom>
          <a:solidFill>
            <a:srgbClr val="0078D7"/>
          </a:solidFill>
          <a:ln>
            <a:noFill/>
          </a:ln>
        </p:spPr>
        <p:txBody>
          <a:bodyPr vert="horz" wrap="square" lIns="91427" tIns="45713" rIns="91427" bIns="45713" numCol="1" anchor="t" anchorCtr="0" compatLnSpc="1">
            <a:prstTxWarp prst="textNoShape">
              <a:avLst/>
            </a:prstTxWarp>
          </a:bodyPr>
          <a:lstStyle/>
          <a:p>
            <a:pPr defTabSz="932039"/>
            <a:endParaRPr lang="de-DE">
              <a:solidFill>
                <a:srgbClr val="FFFFFF"/>
              </a:solidFill>
            </a:endParaRPr>
          </a:p>
        </p:txBody>
      </p:sp>
      <p:sp>
        <p:nvSpPr>
          <p:cNvPr id="264" name="Rectangle 34">
            <a:extLst>
              <a:ext uri="{FF2B5EF4-FFF2-40B4-BE49-F238E27FC236}">
                <a16:creationId xmlns:a16="http://schemas.microsoft.com/office/drawing/2014/main" id="{A04055A3-67C8-44CA-ABF8-3657B7AB2F03}"/>
              </a:ext>
            </a:extLst>
          </p:cNvPr>
          <p:cNvSpPr>
            <a:spLocks noChangeArrowheads="1"/>
          </p:cNvSpPr>
          <p:nvPr/>
        </p:nvSpPr>
        <p:spPr bwMode="auto">
          <a:xfrm>
            <a:off x="456432" y="5169457"/>
            <a:ext cx="80951" cy="82538"/>
          </a:xfrm>
          <a:prstGeom prst="rect">
            <a:avLst/>
          </a:prstGeom>
          <a:solidFill>
            <a:srgbClr val="0078D7"/>
          </a:solidFill>
          <a:ln>
            <a:noFill/>
          </a:ln>
        </p:spPr>
        <p:txBody>
          <a:bodyPr vert="horz" wrap="square" lIns="91427" tIns="45713" rIns="91427" bIns="45713" numCol="1" anchor="t" anchorCtr="0" compatLnSpc="1">
            <a:prstTxWarp prst="textNoShape">
              <a:avLst/>
            </a:prstTxWarp>
          </a:bodyPr>
          <a:lstStyle/>
          <a:p>
            <a:pPr defTabSz="932039"/>
            <a:endParaRPr lang="de-DE">
              <a:solidFill>
                <a:srgbClr val="FFFFFF"/>
              </a:solidFill>
            </a:endParaRPr>
          </a:p>
        </p:txBody>
      </p:sp>
      <p:sp>
        <p:nvSpPr>
          <p:cNvPr id="265" name="Rectangle 35">
            <a:extLst>
              <a:ext uri="{FF2B5EF4-FFF2-40B4-BE49-F238E27FC236}">
                <a16:creationId xmlns:a16="http://schemas.microsoft.com/office/drawing/2014/main" id="{F13A0313-1255-4591-B8F7-7859E6BFC247}"/>
              </a:ext>
            </a:extLst>
          </p:cNvPr>
          <p:cNvSpPr>
            <a:spLocks noChangeArrowheads="1"/>
          </p:cNvSpPr>
          <p:nvPr/>
        </p:nvSpPr>
        <p:spPr bwMode="auto">
          <a:xfrm>
            <a:off x="324688" y="5169457"/>
            <a:ext cx="80951" cy="82538"/>
          </a:xfrm>
          <a:prstGeom prst="rect">
            <a:avLst/>
          </a:prstGeom>
          <a:solidFill>
            <a:srgbClr val="0078D7"/>
          </a:solidFill>
          <a:ln>
            <a:noFill/>
          </a:ln>
        </p:spPr>
        <p:txBody>
          <a:bodyPr vert="horz" wrap="square" lIns="91427" tIns="45713" rIns="91427" bIns="45713" numCol="1" anchor="t" anchorCtr="0" compatLnSpc="1">
            <a:prstTxWarp prst="textNoShape">
              <a:avLst/>
            </a:prstTxWarp>
          </a:bodyPr>
          <a:lstStyle/>
          <a:p>
            <a:pPr defTabSz="932039"/>
            <a:endParaRPr lang="de-DE">
              <a:solidFill>
                <a:srgbClr val="FFFFFF"/>
              </a:solidFill>
            </a:endParaRPr>
          </a:p>
        </p:txBody>
      </p:sp>
      <p:sp>
        <p:nvSpPr>
          <p:cNvPr id="266" name="Rectangle 36">
            <a:extLst>
              <a:ext uri="{FF2B5EF4-FFF2-40B4-BE49-F238E27FC236}">
                <a16:creationId xmlns:a16="http://schemas.microsoft.com/office/drawing/2014/main" id="{C2F7758D-C18C-417D-9518-80125D168FF3}"/>
              </a:ext>
            </a:extLst>
          </p:cNvPr>
          <p:cNvSpPr>
            <a:spLocks noChangeArrowheads="1"/>
          </p:cNvSpPr>
          <p:nvPr/>
        </p:nvSpPr>
        <p:spPr bwMode="auto">
          <a:xfrm>
            <a:off x="192944" y="5169457"/>
            <a:ext cx="80951" cy="82538"/>
          </a:xfrm>
          <a:prstGeom prst="rect">
            <a:avLst/>
          </a:prstGeom>
          <a:solidFill>
            <a:srgbClr val="0078D7"/>
          </a:solidFill>
          <a:ln>
            <a:noFill/>
          </a:ln>
        </p:spPr>
        <p:txBody>
          <a:bodyPr vert="horz" wrap="square" lIns="91427" tIns="45713" rIns="91427" bIns="45713" numCol="1" anchor="t" anchorCtr="0" compatLnSpc="1">
            <a:prstTxWarp prst="textNoShape">
              <a:avLst/>
            </a:prstTxWarp>
          </a:bodyPr>
          <a:lstStyle/>
          <a:p>
            <a:pPr defTabSz="932039"/>
            <a:endParaRPr lang="de-DE">
              <a:solidFill>
                <a:srgbClr val="FFFFFF"/>
              </a:solidFill>
            </a:endParaRPr>
          </a:p>
        </p:txBody>
      </p:sp>
      <p:sp>
        <p:nvSpPr>
          <p:cNvPr id="267" name="Rectangle 37">
            <a:extLst>
              <a:ext uri="{FF2B5EF4-FFF2-40B4-BE49-F238E27FC236}">
                <a16:creationId xmlns:a16="http://schemas.microsoft.com/office/drawing/2014/main" id="{330E553B-DE05-490B-B3CF-902151083529}"/>
              </a:ext>
            </a:extLst>
          </p:cNvPr>
          <p:cNvSpPr>
            <a:spLocks noChangeArrowheads="1"/>
          </p:cNvSpPr>
          <p:nvPr/>
        </p:nvSpPr>
        <p:spPr bwMode="auto">
          <a:xfrm>
            <a:off x="59613" y="5169457"/>
            <a:ext cx="80951" cy="82538"/>
          </a:xfrm>
          <a:prstGeom prst="rect">
            <a:avLst/>
          </a:prstGeom>
          <a:solidFill>
            <a:srgbClr val="0078D7"/>
          </a:solidFill>
          <a:ln>
            <a:noFill/>
          </a:ln>
        </p:spPr>
        <p:txBody>
          <a:bodyPr vert="horz" wrap="square" lIns="91427" tIns="45713" rIns="91427" bIns="45713" numCol="1" anchor="t" anchorCtr="0" compatLnSpc="1">
            <a:prstTxWarp prst="textNoShape">
              <a:avLst/>
            </a:prstTxWarp>
          </a:bodyPr>
          <a:lstStyle/>
          <a:p>
            <a:pPr defTabSz="932039"/>
            <a:endParaRPr lang="de-DE">
              <a:solidFill>
                <a:srgbClr val="FFFFFF"/>
              </a:solidFill>
            </a:endParaRPr>
          </a:p>
        </p:txBody>
      </p:sp>
      <p:sp>
        <p:nvSpPr>
          <p:cNvPr id="268" name="Rectangle 38">
            <a:extLst>
              <a:ext uri="{FF2B5EF4-FFF2-40B4-BE49-F238E27FC236}">
                <a16:creationId xmlns:a16="http://schemas.microsoft.com/office/drawing/2014/main" id="{09693B13-6476-4640-8371-B924DE9F6456}"/>
              </a:ext>
            </a:extLst>
          </p:cNvPr>
          <p:cNvSpPr>
            <a:spLocks noChangeArrowheads="1"/>
          </p:cNvSpPr>
          <p:nvPr/>
        </p:nvSpPr>
        <p:spPr bwMode="auto">
          <a:xfrm>
            <a:off x="456432" y="5293264"/>
            <a:ext cx="80951" cy="80951"/>
          </a:xfrm>
          <a:prstGeom prst="rect">
            <a:avLst/>
          </a:prstGeom>
          <a:solidFill>
            <a:srgbClr val="0078D7"/>
          </a:solidFill>
          <a:ln>
            <a:noFill/>
          </a:ln>
        </p:spPr>
        <p:txBody>
          <a:bodyPr vert="horz" wrap="square" lIns="91427" tIns="45713" rIns="91427" bIns="45713" numCol="1" anchor="t" anchorCtr="0" compatLnSpc="1">
            <a:prstTxWarp prst="textNoShape">
              <a:avLst/>
            </a:prstTxWarp>
          </a:bodyPr>
          <a:lstStyle/>
          <a:p>
            <a:pPr defTabSz="932039"/>
            <a:endParaRPr lang="de-DE">
              <a:solidFill>
                <a:srgbClr val="FFFFFF"/>
              </a:solidFill>
            </a:endParaRPr>
          </a:p>
        </p:txBody>
      </p:sp>
      <p:sp>
        <p:nvSpPr>
          <p:cNvPr id="269" name="Rectangle 39">
            <a:extLst>
              <a:ext uri="{FF2B5EF4-FFF2-40B4-BE49-F238E27FC236}">
                <a16:creationId xmlns:a16="http://schemas.microsoft.com/office/drawing/2014/main" id="{5D52FC3E-D364-4DCB-B977-BC52E6082934}"/>
              </a:ext>
            </a:extLst>
          </p:cNvPr>
          <p:cNvSpPr>
            <a:spLocks noChangeArrowheads="1"/>
          </p:cNvSpPr>
          <p:nvPr/>
        </p:nvSpPr>
        <p:spPr bwMode="auto">
          <a:xfrm>
            <a:off x="324688" y="5293264"/>
            <a:ext cx="80951" cy="80951"/>
          </a:xfrm>
          <a:prstGeom prst="rect">
            <a:avLst/>
          </a:prstGeom>
          <a:solidFill>
            <a:srgbClr val="0078D7"/>
          </a:solidFill>
          <a:ln>
            <a:noFill/>
          </a:ln>
        </p:spPr>
        <p:txBody>
          <a:bodyPr vert="horz" wrap="square" lIns="91427" tIns="45713" rIns="91427" bIns="45713" numCol="1" anchor="t" anchorCtr="0" compatLnSpc="1">
            <a:prstTxWarp prst="textNoShape">
              <a:avLst/>
            </a:prstTxWarp>
          </a:bodyPr>
          <a:lstStyle/>
          <a:p>
            <a:pPr defTabSz="932039"/>
            <a:endParaRPr lang="de-DE">
              <a:solidFill>
                <a:srgbClr val="FFFFFF"/>
              </a:solidFill>
            </a:endParaRPr>
          </a:p>
        </p:txBody>
      </p:sp>
      <p:sp>
        <p:nvSpPr>
          <p:cNvPr id="270" name="Rectangle 40">
            <a:extLst>
              <a:ext uri="{FF2B5EF4-FFF2-40B4-BE49-F238E27FC236}">
                <a16:creationId xmlns:a16="http://schemas.microsoft.com/office/drawing/2014/main" id="{75D48541-F9B1-41A6-A14B-A1C81F498BF2}"/>
              </a:ext>
            </a:extLst>
          </p:cNvPr>
          <p:cNvSpPr>
            <a:spLocks noChangeArrowheads="1"/>
          </p:cNvSpPr>
          <p:nvPr/>
        </p:nvSpPr>
        <p:spPr bwMode="auto">
          <a:xfrm>
            <a:off x="192944" y="5293264"/>
            <a:ext cx="80951" cy="80951"/>
          </a:xfrm>
          <a:prstGeom prst="rect">
            <a:avLst/>
          </a:prstGeom>
          <a:solidFill>
            <a:srgbClr val="0078D7"/>
          </a:solidFill>
          <a:ln>
            <a:noFill/>
          </a:ln>
        </p:spPr>
        <p:txBody>
          <a:bodyPr vert="horz" wrap="square" lIns="91427" tIns="45713" rIns="91427" bIns="45713" numCol="1" anchor="t" anchorCtr="0" compatLnSpc="1">
            <a:prstTxWarp prst="textNoShape">
              <a:avLst/>
            </a:prstTxWarp>
          </a:bodyPr>
          <a:lstStyle/>
          <a:p>
            <a:pPr defTabSz="932039"/>
            <a:endParaRPr lang="de-DE">
              <a:solidFill>
                <a:srgbClr val="FFFFFF"/>
              </a:solidFill>
            </a:endParaRPr>
          </a:p>
        </p:txBody>
      </p:sp>
      <p:sp>
        <p:nvSpPr>
          <p:cNvPr id="271" name="Rectangle 41">
            <a:extLst>
              <a:ext uri="{FF2B5EF4-FFF2-40B4-BE49-F238E27FC236}">
                <a16:creationId xmlns:a16="http://schemas.microsoft.com/office/drawing/2014/main" id="{84EDEA97-D45E-4552-9411-8C25A0886C51}"/>
              </a:ext>
            </a:extLst>
          </p:cNvPr>
          <p:cNvSpPr>
            <a:spLocks noChangeArrowheads="1"/>
          </p:cNvSpPr>
          <p:nvPr/>
        </p:nvSpPr>
        <p:spPr bwMode="auto">
          <a:xfrm>
            <a:off x="59613" y="5293264"/>
            <a:ext cx="80951" cy="80951"/>
          </a:xfrm>
          <a:prstGeom prst="rect">
            <a:avLst/>
          </a:prstGeom>
          <a:solidFill>
            <a:srgbClr val="0078D7"/>
          </a:solidFill>
          <a:ln>
            <a:noFill/>
          </a:ln>
        </p:spPr>
        <p:txBody>
          <a:bodyPr vert="horz" wrap="square" lIns="91427" tIns="45713" rIns="91427" bIns="45713" numCol="1" anchor="t" anchorCtr="0" compatLnSpc="1">
            <a:prstTxWarp prst="textNoShape">
              <a:avLst/>
            </a:prstTxWarp>
          </a:bodyPr>
          <a:lstStyle/>
          <a:p>
            <a:pPr defTabSz="932039"/>
            <a:endParaRPr lang="de-DE">
              <a:solidFill>
                <a:srgbClr val="FFFFFF"/>
              </a:solidFill>
            </a:endParaRPr>
          </a:p>
        </p:txBody>
      </p:sp>
      <p:sp>
        <p:nvSpPr>
          <p:cNvPr id="272" name="Rectangle 42">
            <a:extLst>
              <a:ext uri="{FF2B5EF4-FFF2-40B4-BE49-F238E27FC236}">
                <a16:creationId xmlns:a16="http://schemas.microsoft.com/office/drawing/2014/main" id="{F01E319E-8BFA-40BF-979E-4EBF88DA1AA0}"/>
              </a:ext>
            </a:extLst>
          </p:cNvPr>
          <p:cNvSpPr>
            <a:spLocks noChangeArrowheads="1"/>
          </p:cNvSpPr>
          <p:nvPr/>
        </p:nvSpPr>
        <p:spPr bwMode="auto">
          <a:xfrm>
            <a:off x="456432" y="5415485"/>
            <a:ext cx="80951" cy="80951"/>
          </a:xfrm>
          <a:prstGeom prst="rect">
            <a:avLst/>
          </a:prstGeom>
          <a:solidFill>
            <a:srgbClr val="0078D7"/>
          </a:solidFill>
          <a:ln>
            <a:noFill/>
          </a:ln>
        </p:spPr>
        <p:txBody>
          <a:bodyPr vert="horz" wrap="square" lIns="91427" tIns="45713" rIns="91427" bIns="45713" numCol="1" anchor="t" anchorCtr="0" compatLnSpc="1">
            <a:prstTxWarp prst="textNoShape">
              <a:avLst/>
            </a:prstTxWarp>
          </a:bodyPr>
          <a:lstStyle/>
          <a:p>
            <a:pPr defTabSz="932039"/>
            <a:endParaRPr lang="de-DE">
              <a:solidFill>
                <a:srgbClr val="FFFFFF"/>
              </a:solidFill>
            </a:endParaRPr>
          </a:p>
        </p:txBody>
      </p:sp>
      <p:sp>
        <p:nvSpPr>
          <p:cNvPr id="273" name="Rectangle 43">
            <a:extLst>
              <a:ext uri="{FF2B5EF4-FFF2-40B4-BE49-F238E27FC236}">
                <a16:creationId xmlns:a16="http://schemas.microsoft.com/office/drawing/2014/main" id="{CC0F4F9B-6615-4802-9309-560A1A7F1FB6}"/>
              </a:ext>
            </a:extLst>
          </p:cNvPr>
          <p:cNvSpPr>
            <a:spLocks noChangeArrowheads="1"/>
          </p:cNvSpPr>
          <p:nvPr/>
        </p:nvSpPr>
        <p:spPr bwMode="auto">
          <a:xfrm>
            <a:off x="324688" y="5415485"/>
            <a:ext cx="80951" cy="80951"/>
          </a:xfrm>
          <a:prstGeom prst="rect">
            <a:avLst/>
          </a:prstGeom>
          <a:solidFill>
            <a:srgbClr val="0078D7"/>
          </a:solidFill>
          <a:ln>
            <a:noFill/>
          </a:ln>
        </p:spPr>
        <p:txBody>
          <a:bodyPr vert="horz" wrap="square" lIns="91427" tIns="45713" rIns="91427" bIns="45713" numCol="1" anchor="t" anchorCtr="0" compatLnSpc="1">
            <a:prstTxWarp prst="textNoShape">
              <a:avLst/>
            </a:prstTxWarp>
          </a:bodyPr>
          <a:lstStyle/>
          <a:p>
            <a:pPr defTabSz="932039"/>
            <a:endParaRPr lang="de-DE">
              <a:solidFill>
                <a:srgbClr val="FFFFFF"/>
              </a:solidFill>
            </a:endParaRPr>
          </a:p>
        </p:txBody>
      </p:sp>
      <p:sp>
        <p:nvSpPr>
          <p:cNvPr id="274" name="Rectangle 44">
            <a:extLst>
              <a:ext uri="{FF2B5EF4-FFF2-40B4-BE49-F238E27FC236}">
                <a16:creationId xmlns:a16="http://schemas.microsoft.com/office/drawing/2014/main" id="{ACD828CC-D409-4248-A6F0-6789323E2F35}"/>
              </a:ext>
            </a:extLst>
          </p:cNvPr>
          <p:cNvSpPr>
            <a:spLocks noChangeArrowheads="1"/>
          </p:cNvSpPr>
          <p:nvPr/>
        </p:nvSpPr>
        <p:spPr bwMode="auto">
          <a:xfrm>
            <a:off x="192944" y="5415485"/>
            <a:ext cx="80951" cy="80951"/>
          </a:xfrm>
          <a:prstGeom prst="rect">
            <a:avLst/>
          </a:prstGeom>
          <a:solidFill>
            <a:srgbClr val="0078D7"/>
          </a:solidFill>
          <a:ln>
            <a:noFill/>
          </a:ln>
        </p:spPr>
        <p:txBody>
          <a:bodyPr vert="horz" wrap="square" lIns="91427" tIns="45713" rIns="91427" bIns="45713" numCol="1" anchor="t" anchorCtr="0" compatLnSpc="1">
            <a:prstTxWarp prst="textNoShape">
              <a:avLst/>
            </a:prstTxWarp>
          </a:bodyPr>
          <a:lstStyle/>
          <a:p>
            <a:pPr defTabSz="932039"/>
            <a:endParaRPr lang="de-DE">
              <a:solidFill>
                <a:srgbClr val="FFFFFF"/>
              </a:solidFill>
            </a:endParaRPr>
          </a:p>
        </p:txBody>
      </p:sp>
      <p:sp>
        <p:nvSpPr>
          <p:cNvPr id="275" name="Rectangle 45">
            <a:extLst>
              <a:ext uri="{FF2B5EF4-FFF2-40B4-BE49-F238E27FC236}">
                <a16:creationId xmlns:a16="http://schemas.microsoft.com/office/drawing/2014/main" id="{CFE018AD-6EC0-426C-9362-3076C5D7B187}"/>
              </a:ext>
            </a:extLst>
          </p:cNvPr>
          <p:cNvSpPr>
            <a:spLocks noChangeArrowheads="1"/>
          </p:cNvSpPr>
          <p:nvPr/>
        </p:nvSpPr>
        <p:spPr bwMode="auto">
          <a:xfrm>
            <a:off x="59613" y="5415485"/>
            <a:ext cx="80951" cy="80951"/>
          </a:xfrm>
          <a:prstGeom prst="rect">
            <a:avLst/>
          </a:prstGeom>
          <a:solidFill>
            <a:srgbClr val="0078D7"/>
          </a:solidFill>
          <a:ln>
            <a:noFill/>
          </a:ln>
        </p:spPr>
        <p:txBody>
          <a:bodyPr vert="horz" wrap="square" lIns="91427" tIns="45713" rIns="91427" bIns="45713" numCol="1" anchor="t" anchorCtr="0" compatLnSpc="1">
            <a:prstTxWarp prst="textNoShape">
              <a:avLst/>
            </a:prstTxWarp>
          </a:bodyPr>
          <a:lstStyle/>
          <a:p>
            <a:pPr defTabSz="932039"/>
            <a:endParaRPr lang="de-DE">
              <a:solidFill>
                <a:srgbClr val="FFFFFF"/>
              </a:solidFill>
            </a:endParaRPr>
          </a:p>
        </p:txBody>
      </p:sp>
      <p:sp>
        <p:nvSpPr>
          <p:cNvPr id="276" name="Rectangle 46">
            <a:extLst>
              <a:ext uri="{FF2B5EF4-FFF2-40B4-BE49-F238E27FC236}">
                <a16:creationId xmlns:a16="http://schemas.microsoft.com/office/drawing/2014/main" id="{77D30F09-EEB5-43A8-9B7F-9FCB30D6A5A6}"/>
              </a:ext>
            </a:extLst>
          </p:cNvPr>
          <p:cNvSpPr>
            <a:spLocks noChangeArrowheads="1"/>
          </p:cNvSpPr>
          <p:nvPr/>
        </p:nvSpPr>
        <p:spPr bwMode="auto">
          <a:xfrm>
            <a:off x="456432" y="5539293"/>
            <a:ext cx="80951" cy="80951"/>
          </a:xfrm>
          <a:prstGeom prst="rect">
            <a:avLst/>
          </a:prstGeom>
          <a:solidFill>
            <a:srgbClr val="0078D7"/>
          </a:solidFill>
          <a:ln>
            <a:noFill/>
          </a:ln>
        </p:spPr>
        <p:txBody>
          <a:bodyPr vert="horz" wrap="square" lIns="91427" tIns="45713" rIns="91427" bIns="45713" numCol="1" anchor="t" anchorCtr="0" compatLnSpc="1">
            <a:prstTxWarp prst="textNoShape">
              <a:avLst/>
            </a:prstTxWarp>
          </a:bodyPr>
          <a:lstStyle/>
          <a:p>
            <a:pPr defTabSz="932039"/>
            <a:endParaRPr lang="de-DE">
              <a:solidFill>
                <a:srgbClr val="FFFFFF"/>
              </a:solidFill>
            </a:endParaRPr>
          </a:p>
        </p:txBody>
      </p:sp>
      <p:sp>
        <p:nvSpPr>
          <p:cNvPr id="277" name="Rectangle 47">
            <a:extLst>
              <a:ext uri="{FF2B5EF4-FFF2-40B4-BE49-F238E27FC236}">
                <a16:creationId xmlns:a16="http://schemas.microsoft.com/office/drawing/2014/main" id="{B3B8AE98-E619-4CD2-8090-B545C4833C1F}"/>
              </a:ext>
            </a:extLst>
          </p:cNvPr>
          <p:cNvSpPr>
            <a:spLocks noChangeArrowheads="1"/>
          </p:cNvSpPr>
          <p:nvPr/>
        </p:nvSpPr>
        <p:spPr bwMode="auto">
          <a:xfrm>
            <a:off x="324688" y="5539293"/>
            <a:ext cx="80951" cy="80951"/>
          </a:xfrm>
          <a:prstGeom prst="rect">
            <a:avLst/>
          </a:prstGeom>
          <a:solidFill>
            <a:srgbClr val="0078D7"/>
          </a:solidFill>
          <a:ln>
            <a:noFill/>
          </a:ln>
        </p:spPr>
        <p:txBody>
          <a:bodyPr vert="horz" wrap="square" lIns="91427" tIns="45713" rIns="91427" bIns="45713" numCol="1" anchor="t" anchorCtr="0" compatLnSpc="1">
            <a:prstTxWarp prst="textNoShape">
              <a:avLst/>
            </a:prstTxWarp>
          </a:bodyPr>
          <a:lstStyle/>
          <a:p>
            <a:pPr defTabSz="932039"/>
            <a:endParaRPr lang="de-DE">
              <a:solidFill>
                <a:srgbClr val="FFFFFF"/>
              </a:solidFill>
            </a:endParaRPr>
          </a:p>
        </p:txBody>
      </p:sp>
      <p:sp>
        <p:nvSpPr>
          <p:cNvPr id="278" name="Rectangle 48">
            <a:extLst>
              <a:ext uri="{FF2B5EF4-FFF2-40B4-BE49-F238E27FC236}">
                <a16:creationId xmlns:a16="http://schemas.microsoft.com/office/drawing/2014/main" id="{10869708-91EE-44EE-84F8-768346F413D3}"/>
              </a:ext>
            </a:extLst>
          </p:cNvPr>
          <p:cNvSpPr>
            <a:spLocks noChangeArrowheads="1"/>
          </p:cNvSpPr>
          <p:nvPr/>
        </p:nvSpPr>
        <p:spPr bwMode="auto">
          <a:xfrm>
            <a:off x="192944" y="5539293"/>
            <a:ext cx="80951" cy="80951"/>
          </a:xfrm>
          <a:prstGeom prst="rect">
            <a:avLst/>
          </a:prstGeom>
          <a:solidFill>
            <a:srgbClr val="0078D7"/>
          </a:solidFill>
          <a:ln>
            <a:noFill/>
          </a:ln>
        </p:spPr>
        <p:txBody>
          <a:bodyPr vert="horz" wrap="square" lIns="91427" tIns="45713" rIns="91427" bIns="45713" numCol="1" anchor="t" anchorCtr="0" compatLnSpc="1">
            <a:prstTxWarp prst="textNoShape">
              <a:avLst/>
            </a:prstTxWarp>
          </a:bodyPr>
          <a:lstStyle/>
          <a:p>
            <a:pPr defTabSz="932039"/>
            <a:endParaRPr lang="de-DE">
              <a:solidFill>
                <a:srgbClr val="FFFFFF"/>
              </a:solidFill>
            </a:endParaRPr>
          </a:p>
        </p:txBody>
      </p:sp>
      <p:sp>
        <p:nvSpPr>
          <p:cNvPr id="279" name="Rectangle 49">
            <a:extLst>
              <a:ext uri="{FF2B5EF4-FFF2-40B4-BE49-F238E27FC236}">
                <a16:creationId xmlns:a16="http://schemas.microsoft.com/office/drawing/2014/main" id="{D74E9162-5FE9-44EE-9C79-18E9E8D06177}"/>
              </a:ext>
            </a:extLst>
          </p:cNvPr>
          <p:cNvSpPr>
            <a:spLocks noChangeArrowheads="1"/>
          </p:cNvSpPr>
          <p:nvPr/>
        </p:nvSpPr>
        <p:spPr bwMode="auto">
          <a:xfrm>
            <a:off x="59613" y="5539293"/>
            <a:ext cx="80951" cy="80951"/>
          </a:xfrm>
          <a:prstGeom prst="rect">
            <a:avLst/>
          </a:prstGeom>
          <a:solidFill>
            <a:srgbClr val="0078D7"/>
          </a:solidFill>
          <a:ln>
            <a:noFill/>
          </a:ln>
        </p:spPr>
        <p:txBody>
          <a:bodyPr vert="horz" wrap="square" lIns="91427" tIns="45713" rIns="91427" bIns="45713" numCol="1" anchor="t" anchorCtr="0" compatLnSpc="1">
            <a:prstTxWarp prst="textNoShape">
              <a:avLst/>
            </a:prstTxWarp>
          </a:bodyPr>
          <a:lstStyle/>
          <a:p>
            <a:pPr defTabSz="932039"/>
            <a:endParaRPr lang="de-DE">
              <a:solidFill>
                <a:srgbClr val="FFFFFF"/>
              </a:solidFill>
            </a:endParaRPr>
          </a:p>
        </p:txBody>
      </p:sp>
      <p:sp>
        <p:nvSpPr>
          <p:cNvPr id="280" name="Rectangle 60">
            <a:extLst>
              <a:ext uri="{FF2B5EF4-FFF2-40B4-BE49-F238E27FC236}">
                <a16:creationId xmlns:a16="http://schemas.microsoft.com/office/drawing/2014/main" id="{100ED001-5F24-4199-81CF-1653B392E045}"/>
              </a:ext>
            </a:extLst>
          </p:cNvPr>
          <p:cNvSpPr>
            <a:spLocks noChangeArrowheads="1"/>
          </p:cNvSpPr>
          <p:nvPr/>
        </p:nvSpPr>
        <p:spPr bwMode="auto">
          <a:xfrm>
            <a:off x="732616" y="5232948"/>
            <a:ext cx="98411" cy="96824"/>
          </a:xfrm>
          <a:prstGeom prst="rect">
            <a:avLst/>
          </a:prstGeom>
          <a:solidFill>
            <a:srgbClr val="00B0F0"/>
          </a:solidFill>
          <a:ln>
            <a:noFill/>
          </a:ln>
        </p:spPr>
        <p:txBody>
          <a:bodyPr vert="horz" wrap="square" lIns="91427" tIns="45713" rIns="91427" bIns="45713" numCol="1" anchor="t" anchorCtr="0" compatLnSpc="1">
            <a:prstTxWarp prst="textNoShape">
              <a:avLst/>
            </a:prstTxWarp>
          </a:bodyPr>
          <a:lstStyle/>
          <a:p>
            <a:pPr defTabSz="932039"/>
            <a:endParaRPr lang="de-DE">
              <a:solidFill>
                <a:srgbClr val="FFFFFF"/>
              </a:solidFill>
            </a:endParaRPr>
          </a:p>
        </p:txBody>
      </p:sp>
      <p:sp>
        <p:nvSpPr>
          <p:cNvPr id="281" name="Rectangle 61">
            <a:extLst>
              <a:ext uri="{FF2B5EF4-FFF2-40B4-BE49-F238E27FC236}">
                <a16:creationId xmlns:a16="http://schemas.microsoft.com/office/drawing/2014/main" id="{283909A1-9BFA-4D04-8B4C-BADBA6A20783}"/>
              </a:ext>
            </a:extLst>
          </p:cNvPr>
          <p:cNvSpPr>
            <a:spLocks noChangeArrowheads="1"/>
          </p:cNvSpPr>
          <p:nvPr/>
        </p:nvSpPr>
        <p:spPr bwMode="auto">
          <a:xfrm>
            <a:off x="894518" y="5232948"/>
            <a:ext cx="98411" cy="96824"/>
          </a:xfrm>
          <a:prstGeom prst="rect">
            <a:avLst/>
          </a:prstGeom>
          <a:solidFill>
            <a:srgbClr val="00B0F0"/>
          </a:solidFill>
          <a:ln>
            <a:noFill/>
          </a:ln>
        </p:spPr>
        <p:txBody>
          <a:bodyPr vert="horz" wrap="square" lIns="91427" tIns="45713" rIns="91427" bIns="45713" numCol="1" anchor="t" anchorCtr="0" compatLnSpc="1">
            <a:prstTxWarp prst="textNoShape">
              <a:avLst/>
            </a:prstTxWarp>
          </a:bodyPr>
          <a:lstStyle/>
          <a:p>
            <a:pPr defTabSz="932039"/>
            <a:endParaRPr lang="de-DE">
              <a:solidFill>
                <a:srgbClr val="FFFFFF"/>
              </a:solidFill>
            </a:endParaRPr>
          </a:p>
        </p:txBody>
      </p:sp>
      <p:sp>
        <p:nvSpPr>
          <p:cNvPr id="282" name="Rectangle 62">
            <a:extLst>
              <a:ext uri="{FF2B5EF4-FFF2-40B4-BE49-F238E27FC236}">
                <a16:creationId xmlns:a16="http://schemas.microsoft.com/office/drawing/2014/main" id="{C22C578E-EA23-43DC-B995-7B482CFB7566}"/>
              </a:ext>
            </a:extLst>
          </p:cNvPr>
          <p:cNvSpPr>
            <a:spLocks noChangeArrowheads="1"/>
          </p:cNvSpPr>
          <p:nvPr/>
        </p:nvSpPr>
        <p:spPr bwMode="auto">
          <a:xfrm>
            <a:off x="1284990" y="5232948"/>
            <a:ext cx="98411" cy="96824"/>
          </a:xfrm>
          <a:prstGeom prst="rect">
            <a:avLst/>
          </a:prstGeom>
          <a:solidFill>
            <a:srgbClr val="0093E2"/>
          </a:solidFill>
          <a:ln>
            <a:noFill/>
          </a:ln>
        </p:spPr>
        <p:txBody>
          <a:bodyPr vert="horz" wrap="square" lIns="91427" tIns="45713" rIns="91427" bIns="45713" numCol="1" anchor="t" anchorCtr="0" compatLnSpc="1">
            <a:prstTxWarp prst="textNoShape">
              <a:avLst/>
            </a:prstTxWarp>
          </a:bodyPr>
          <a:lstStyle/>
          <a:p>
            <a:pPr defTabSz="932039"/>
            <a:endParaRPr lang="de-DE">
              <a:solidFill>
                <a:srgbClr val="FFFFFF"/>
              </a:solidFill>
            </a:endParaRPr>
          </a:p>
        </p:txBody>
      </p:sp>
      <p:sp>
        <p:nvSpPr>
          <p:cNvPr id="283" name="Rectangle 63">
            <a:extLst>
              <a:ext uri="{FF2B5EF4-FFF2-40B4-BE49-F238E27FC236}">
                <a16:creationId xmlns:a16="http://schemas.microsoft.com/office/drawing/2014/main" id="{5D155932-B3A1-4A18-A8E5-0CF63A9E9813}"/>
              </a:ext>
            </a:extLst>
          </p:cNvPr>
          <p:cNvSpPr>
            <a:spLocks noChangeArrowheads="1"/>
          </p:cNvSpPr>
          <p:nvPr/>
        </p:nvSpPr>
        <p:spPr bwMode="auto">
          <a:xfrm>
            <a:off x="1448478" y="5232948"/>
            <a:ext cx="98411" cy="96824"/>
          </a:xfrm>
          <a:prstGeom prst="rect">
            <a:avLst/>
          </a:prstGeom>
          <a:solidFill>
            <a:srgbClr val="0093E2"/>
          </a:solidFill>
          <a:ln>
            <a:noFill/>
          </a:ln>
        </p:spPr>
        <p:txBody>
          <a:bodyPr vert="horz" wrap="square" lIns="91427" tIns="45713" rIns="91427" bIns="45713" numCol="1" anchor="t" anchorCtr="0" compatLnSpc="1">
            <a:prstTxWarp prst="textNoShape">
              <a:avLst/>
            </a:prstTxWarp>
          </a:bodyPr>
          <a:lstStyle/>
          <a:p>
            <a:pPr defTabSz="932039"/>
            <a:endParaRPr lang="de-DE">
              <a:solidFill>
                <a:srgbClr val="FFFFFF"/>
              </a:solidFill>
            </a:endParaRPr>
          </a:p>
        </p:txBody>
      </p:sp>
      <p:sp>
        <p:nvSpPr>
          <p:cNvPr id="284" name="Rectangle 64">
            <a:extLst>
              <a:ext uri="{FF2B5EF4-FFF2-40B4-BE49-F238E27FC236}">
                <a16:creationId xmlns:a16="http://schemas.microsoft.com/office/drawing/2014/main" id="{0F7FEE91-3469-47BE-8B2E-7BA36B6DE653}"/>
              </a:ext>
            </a:extLst>
          </p:cNvPr>
          <p:cNvSpPr>
            <a:spLocks noChangeArrowheads="1"/>
          </p:cNvSpPr>
          <p:nvPr/>
        </p:nvSpPr>
        <p:spPr bwMode="auto">
          <a:xfrm>
            <a:off x="1611968" y="5232948"/>
            <a:ext cx="98411" cy="96824"/>
          </a:xfrm>
          <a:prstGeom prst="rect">
            <a:avLst/>
          </a:prstGeom>
          <a:solidFill>
            <a:srgbClr val="0093E2"/>
          </a:solidFill>
          <a:ln>
            <a:noFill/>
          </a:ln>
        </p:spPr>
        <p:txBody>
          <a:bodyPr vert="horz" wrap="square" lIns="91427" tIns="45713" rIns="91427" bIns="45713" numCol="1" anchor="t" anchorCtr="0" compatLnSpc="1">
            <a:prstTxWarp prst="textNoShape">
              <a:avLst/>
            </a:prstTxWarp>
          </a:bodyPr>
          <a:lstStyle/>
          <a:p>
            <a:pPr defTabSz="932039"/>
            <a:endParaRPr lang="de-DE">
              <a:solidFill>
                <a:srgbClr val="FFFFFF"/>
              </a:solidFill>
            </a:endParaRPr>
          </a:p>
        </p:txBody>
      </p:sp>
      <p:sp>
        <p:nvSpPr>
          <p:cNvPr id="285" name="Rectangle 65">
            <a:extLst>
              <a:ext uri="{FF2B5EF4-FFF2-40B4-BE49-F238E27FC236}">
                <a16:creationId xmlns:a16="http://schemas.microsoft.com/office/drawing/2014/main" id="{E863D666-219E-4379-BB75-A5D0E6567F2E}"/>
              </a:ext>
            </a:extLst>
          </p:cNvPr>
          <p:cNvSpPr>
            <a:spLocks noChangeArrowheads="1"/>
          </p:cNvSpPr>
          <p:nvPr/>
        </p:nvSpPr>
        <p:spPr bwMode="auto">
          <a:xfrm>
            <a:off x="732616" y="5420246"/>
            <a:ext cx="98411" cy="96824"/>
          </a:xfrm>
          <a:prstGeom prst="rect">
            <a:avLst/>
          </a:prstGeom>
          <a:solidFill>
            <a:srgbClr val="00B0F0"/>
          </a:solidFill>
          <a:ln>
            <a:noFill/>
          </a:ln>
        </p:spPr>
        <p:txBody>
          <a:bodyPr vert="horz" wrap="square" lIns="91427" tIns="45713" rIns="91427" bIns="45713" numCol="1" anchor="t" anchorCtr="0" compatLnSpc="1">
            <a:prstTxWarp prst="textNoShape">
              <a:avLst/>
            </a:prstTxWarp>
          </a:bodyPr>
          <a:lstStyle/>
          <a:p>
            <a:pPr defTabSz="932039"/>
            <a:endParaRPr lang="de-DE">
              <a:solidFill>
                <a:srgbClr val="FFFFFF"/>
              </a:solidFill>
            </a:endParaRPr>
          </a:p>
        </p:txBody>
      </p:sp>
      <p:sp>
        <p:nvSpPr>
          <p:cNvPr id="286" name="Rectangle 66">
            <a:extLst>
              <a:ext uri="{FF2B5EF4-FFF2-40B4-BE49-F238E27FC236}">
                <a16:creationId xmlns:a16="http://schemas.microsoft.com/office/drawing/2014/main" id="{41BB9964-EDF7-44A1-85D4-492948966555}"/>
              </a:ext>
            </a:extLst>
          </p:cNvPr>
          <p:cNvSpPr>
            <a:spLocks noChangeArrowheads="1"/>
          </p:cNvSpPr>
          <p:nvPr/>
        </p:nvSpPr>
        <p:spPr bwMode="auto">
          <a:xfrm>
            <a:off x="894518" y="5420246"/>
            <a:ext cx="98411" cy="96824"/>
          </a:xfrm>
          <a:prstGeom prst="rect">
            <a:avLst/>
          </a:prstGeom>
          <a:solidFill>
            <a:srgbClr val="00B0F0"/>
          </a:solidFill>
          <a:ln>
            <a:noFill/>
          </a:ln>
        </p:spPr>
        <p:txBody>
          <a:bodyPr vert="horz" wrap="square" lIns="91427" tIns="45713" rIns="91427" bIns="45713" numCol="1" anchor="t" anchorCtr="0" compatLnSpc="1">
            <a:prstTxWarp prst="textNoShape">
              <a:avLst/>
            </a:prstTxWarp>
          </a:bodyPr>
          <a:lstStyle/>
          <a:p>
            <a:pPr defTabSz="932039"/>
            <a:endParaRPr lang="de-DE">
              <a:solidFill>
                <a:srgbClr val="FFFFFF"/>
              </a:solidFill>
            </a:endParaRPr>
          </a:p>
        </p:txBody>
      </p:sp>
      <p:sp>
        <p:nvSpPr>
          <p:cNvPr id="287" name="Rectangle 67">
            <a:extLst>
              <a:ext uri="{FF2B5EF4-FFF2-40B4-BE49-F238E27FC236}">
                <a16:creationId xmlns:a16="http://schemas.microsoft.com/office/drawing/2014/main" id="{AC7157E2-0362-4BF7-8BEA-0A0EE045FD4B}"/>
              </a:ext>
            </a:extLst>
          </p:cNvPr>
          <p:cNvSpPr>
            <a:spLocks noChangeArrowheads="1"/>
          </p:cNvSpPr>
          <p:nvPr/>
        </p:nvSpPr>
        <p:spPr bwMode="auto">
          <a:xfrm>
            <a:off x="1265940" y="5420246"/>
            <a:ext cx="98411" cy="96824"/>
          </a:xfrm>
          <a:prstGeom prst="rect">
            <a:avLst/>
          </a:prstGeom>
          <a:solidFill>
            <a:srgbClr val="0093E2"/>
          </a:solidFill>
          <a:ln>
            <a:noFill/>
          </a:ln>
        </p:spPr>
        <p:txBody>
          <a:bodyPr vert="horz" wrap="square" lIns="91427" tIns="45713" rIns="91427" bIns="45713" numCol="1" anchor="t" anchorCtr="0" compatLnSpc="1">
            <a:prstTxWarp prst="textNoShape">
              <a:avLst/>
            </a:prstTxWarp>
          </a:bodyPr>
          <a:lstStyle/>
          <a:p>
            <a:pPr defTabSz="932039"/>
            <a:endParaRPr lang="de-DE">
              <a:solidFill>
                <a:srgbClr val="FFFFFF"/>
              </a:solidFill>
            </a:endParaRPr>
          </a:p>
        </p:txBody>
      </p:sp>
      <p:sp>
        <p:nvSpPr>
          <p:cNvPr id="288" name="Rectangle 68">
            <a:extLst>
              <a:ext uri="{FF2B5EF4-FFF2-40B4-BE49-F238E27FC236}">
                <a16:creationId xmlns:a16="http://schemas.microsoft.com/office/drawing/2014/main" id="{35E03BE7-5A94-4615-9FA0-5BAE223F5969}"/>
              </a:ext>
            </a:extLst>
          </p:cNvPr>
          <p:cNvSpPr>
            <a:spLocks noChangeArrowheads="1"/>
          </p:cNvSpPr>
          <p:nvPr/>
        </p:nvSpPr>
        <p:spPr bwMode="auto">
          <a:xfrm>
            <a:off x="1429429" y="5420246"/>
            <a:ext cx="98411" cy="96824"/>
          </a:xfrm>
          <a:prstGeom prst="rect">
            <a:avLst/>
          </a:prstGeom>
          <a:solidFill>
            <a:srgbClr val="0093E2"/>
          </a:solidFill>
          <a:ln>
            <a:noFill/>
          </a:ln>
        </p:spPr>
        <p:txBody>
          <a:bodyPr vert="horz" wrap="square" lIns="91427" tIns="45713" rIns="91427" bIns="45713" numCol="1" anchor="t" anchorCtr="0" compatLnSpc="1">
            <a:prstTxWarp prst="textNoShape">
              <a:avLst/>
            </a:prstTxWarp>
          </a:bodyPr>
          <a:lstStyle/>
          <a:p>
            <a:pPr defTabSz="932039"/>
            <a:endParaRPr lang="de-DE">
              <a:solidFill>
                <a:srgbClr val="FFFFFF"/>
              </a:solidFill>
            </a:endParaRPr>
          </a:p>
        </p:txBody>
      </p:sp>
      <p:sp>
        <p:nvSpPr>
          <p:cNvPr id="289" name="Rectangle 69">
            <a:extLst>
              <a:ext uri="{FF2B5EF4-FFF2-40B4-BE49-F238E27FC236}">
                <a16:creationId xmlns:a16="http://schemas.microsoft.com/office/drawing/2014/main" id="{4FE03C90-D7AB-487A-8D9A-BDD01289CA67}"/>
              </a:ext>
            </a:extLst>
          </p:cNvPr>
          <p:cNvSpPr>
            <a:spLocks noChangeArrowheads="1"/>
          </p:cNvSpPr>
          <p:nvPr/>
        </p:nvSpPr>
        <p:spPr bwMode="auto">
          <a:xfrm>
            <a:off x="1592919" y="5420246"/>
            <a:ext cx="98411" cy="96824"/>
          </a:xfrm>
          <a:prstGeom prst="rect">
            <a:avLst/>
          </a:prstGeom>
          <a:solidFill>
            <a:srgbClr val="0093E2"/>
          </a:solidFill>
          <a:ln>
            <a:noFill/>
          </a:ln>
        </p:spPr>
        <p:txBody>
          <a:bodyPr vert="horz" wrap="square" lIns="91427" tIns="45713" rIns="91427" bIns="45713" numCol="1" anchor="t" anchorCtr="0" compatLnSpc="1">
            <a:prstTxWarp prst="textNoShape">
              <a:avLst/>
            </a:prstTxWarp>
          </a:bodyPr>
          <a:lstStyle/>
          <a:p>
            <a:pPr defTabSz="932039"/>
            <a:endParaRPr lang="de-DE">
              <a:solidFill>
                <a:srgbClr val="FFFFFF"/>
              </a:solidFill>
            </a:endParaRPr>
          </a:p>
        </p:txBody>
      </p:sp>
      <p:sp>
        <p:nvSpPr>
          <p:cNvPr id="290" name="Rectangle 70">
            <a:extLst>
              <a:ext uri="{FF2B5EF4-FFF2-40B4-BE49-F238E27FC236}">
                <a16:creationId xmlns:a16="http://schemas.microsoft.com/office/drawing/2014/main" id="{3FB3A299-C610-4610-83F8-2EFE4439AC04}"/>
              </a:ext>
            </a:extLst>
          </p:cNvPr>
          <p:cNvSpPr>
            <a:spLocks noChangeArrowheads="1"/>
          </p:cNvSpPr>
          <p:nvPr/>
        </p:nvSpPr>
        <p:spPr bwMode="auto">
          <a:xfrm>
            <a:off x="732616" y="5607545"/>
            <a:ext cx="98411" cy="96824"/>
          </a:xfrm>
          <a:prstGeom prst="rect">
            <a:avLst/>
          </a:prstGeom>
          <a:solidFill>
            <a:srgbClr val="00B0F0"/>
          </a:solidFill>
          <a:ln>
            <a:noFill/>
          </a:ln>
        </p:spPr>
        <p:txBody>
          <a:bodyPr vert="horz" wrap="square" lIns="91427" tIns="45713" rIns="91427" bIns="45713" numCol="1" anchor="t" anchorCtr="0" compatLnSpc="1">
            <a:prstTxWarp prst="textNoShape">
              <a:avLst/>
            </a:prstTxWarp>
          </a:bodyPr>
          <a:lstStyle/>
          <a:p>
            <a:pPr defTabSz="932039"/>
            <a:endParaRPr lang="de-DE">
              <a:solidFill>
                <a:srgbClr val="FFFFFF"/>
              </a:solidFill>
            </a:endParaRPr>
          </a:p>
        </p:txBody>
      </p:sp>
      <p:sp>
        <p:nvSpPr>
          <p:cNvPr id="291" name="Rectangle 71">
            <a:extLst>
              <a:ext uri="{FF2B5EF4-FFF2-40B4-BE49-F238E27FC236}">
                <a16:creationId xmlns:a16="http://schemas.microsoft.com/office/drawing/2014/main" id="{41E466A2-2480-4848-B984-A79D1B99CBD9}"/>
              </a:ext>
            </a:extLst>
          </p:cNvPr>
          <p:cNvSpPr>
            <a:spLocks noChangeArrowheads="1"/>
          </p:cNvSpPr>
          <p:nvPr/>
        </p:nvSpPr>
        <p:spPr bwMode="auto">
          <a:xfrm>
            <a:off x="894518" y="5607545"/>
            <a:ext cx="98411" cy="96824"/>
          </a:xfrm>
          <a:prstGeom prst="rect">
            <a:avLst/>
          </a:prstGeom>
          <a:solidFill>
            <a:srgbClr val="00B0F0"/>
          </a:solidFill>
          <a:ln>
            <a:noFill/>
          </a:ln>
        </p:spPr>
        <p:txBody>
          <a:bodyPr vert="horz" wrap="square" lIns="91427" tIns="45713" rIns="91427" bIns="45713" numCol="1" anchor="t" anchorCtr="0" compatLnSpc="1">
            <a:prstTxWarp prst="textNoShape">
              <a:avLst/>
            </a:prstTxWarp>
          </a:bodyPr>
          <a:lstStyle/>
          <a:p>
            <a:pPr defTabSz="932039"/>
            <a:endParaRPr lang="de-DE">
              <a:solidFill>
                <a:srgbClr val="FFFFFF"/>
              </a:solidFill>
            </a:endParaRPr>
          </a:p>
        </p:txBody>
      </p:sp>
      <p:sp>
        <p:nvSpPr>
          <p:cNvPr id="292" name="Rectangle 72">
            <a:extLst>
              <a:ext uri="{FF2B5EF4-FFF2-40B4-BE49-F238E27FC236}">
                <a16:creationId xmlns:a16="http://schemas.microsoft.com/office/drawing/2014/main" id="{6B282CF9-2C42-4476-B891-BCCE05A7D5AD}"/>
              </a:ext>
            </a:extLst>
          </p:cNvPr>
          <p:cNvSpPr>
            <a:spLocks noChangeArrowheads="1"/>
          </p:cNvSpPr>
          <p:nvPr/>
        </p:nvSpPr>
        <p:spPr bwMode="auto">
          <a:xfrm>
            <a:off x="1265940" y="5607545"/>
            <a:ext cx="98411" cy="96824"/>
          </a:xfrm>
          <a:prstGeom prst="rect">
            <a:avLst/>
          </a:prstGeom>
          <a:solidFill>
            <a:srgbClr val="0093E2"/>
          </a:solidFill>
          <a:ln>
            <a:noFill/>
          </a:ln>
        </p:spPr>
        <p:txBody>
          <a:bodyPr vert="horz" wrap="square" lIns="91427" tIns="45713" rIns="91427" bIns="45713" numCol="1" anchor="t" anchorCtr="0" compatLnSpc="1">
            <a:prstTxWarp prst="textNoShape">
              <a:avLst/>
            </a:prstTxWarp>
          </a:bodyPr>
          <a:lstStyle/>
          <a:p>
            <a:pPr defTabSz="932039"/>
            <a:endParaRPr lang="de-DE">
              <a:solidFill>
                <a:srgbClr val="FFFFFF"/>
              </a:solidFill>
            </a:endParaRPr>
          </a:p>
        </p:txBody>
      </p:sp>
      <p:sp>
        <p:nvSpPr>
          <p:cNvPr id="293" name="Rectangle 73">
            <a:extLst>
              <a:ext uri="{FF2B5EF4-FFF2-40B4-BE49-F238E27FC236}">
                <a16:creationId xmlns:a16="http://schemas.microsoft.com/office/drawing/2014/main" id="{4DB63098-E41E-45A8-8D4D-16CCDFF3560A}"/>
              </a:ext>
            </a:extLst>
          </p:cNvPr>
          <p:cNvSpPr>
            <a:spLocks noChangeArrowheads="1"/>
          </p:cNvSpPr>
          <p:nvPr/>
        </p:nvSpPr>
        <p:spPr bwMode="auto">
          <a:xfrm>
            <a:off x="1429429" y="5607545"/>
            <a:ext cx="98411" cy="96824"/>
          </a:xfrm>
          <a:prstGeom prst="rect">
            <a:avLst/>
          </a:prstGeom>
          <a:solidFill>
            <a:srgbClr val="0093E2"/>
          </a:solidFill>
          <a:ln>
            <a:noFill/>
          </a:ln>
        </p:spPr>
        <p:txBody>
          <a:bodyPr vert="horz" wrap="square" lIns="91427" tIns="45713" rIns="91427" bIns="45713" numCol="1" anchor="t" anchorCtr="0" compatLnSpc="1">
            <a:prstTxWarp prst="textNoShape">
              <a:avLst/>
            </a:prstTxWarp>
          </a:bodyPr>
          <a:lstStyle/>
          <a:p>
            <a:pPr defTabSz="932039"/>
            <a:endParaRPr lang="de-DE">
              <a:solidFill>
                <a:srgbClr val="FFFFFF"/>
              </a:solidFill>
            </a:endParaRPr>
          </a:p>
        </p:txBody>
      </p:sp>
      <p:sp>
        <p:nvSpPr>
          <p:cNvPr id="294" name="Rectangle 74">
            <a:extLst>
              <a:ext uri="{FF2B5EF4-FFF2-40B4-BE49-F238E27FC236}">
                <a16:creationId xmlns:a16="http://schemas.microsoft.com/office/drawing/2014/main" id="{85960D32-5FA6-48F1-853F-4C40525B7FCF}"/>
              </a:ext>
            </a:extLst>
          </p:cNvPr>
          <p:cNvSpPr>
            <a:spLocks noChangeArrowheads="1"/>
          </p:cNvSpPr>
          <p:nvPr/>
        </p:nvSpPr>
        <p:spPr bwMode="auto">
          <a:xfrm>
            <a:off x="1592919" y="5607545"/>
            <a:ext cx="98411" cy="96824"/>
          </a:xfrm>
          <a:prstGeom prst="rect">
            <a:avLst/>
          </a:prstGeom>
          <a:solidFill>
            <a:srgbClr val="0093E2"/>
          </a:solidFill>
          <a:ln>
            <a:noFill/>
          </a:ln>
        </p:spPr>
        <p:txBody>
          <a:bodyPr vert="horz" wrap="square" lIns="91427" tIns="45713" rIns="91427" bIns="45713" numCol="1" anchor="t" anchorCtr="0" compatLnSpc="1">
            <a:prstTxWarp prst="textNoShape">
              <a:avLst/>
            </a:prstTxWarp>
          </a:bodyPr>
          <a:lstStyle/>
          <a:p>
            <a:pPr defTabSz="932039"/>
            <a:endParaRPr lang="de-DE">
              <a:solidFill>
                <a:srgbClr val="FFFFFF"/>
              </a:solidFill>
            </a:endParaRPr>
          </a:p>
        </p:txBody>
      </p:sp>
      <p:sp>
        <p:nvSpPr>
          <p:cNvPr id="295" name="Rectangle 75">
            <a:extLst>
              <a:ext uri="{FF2B5EF4-FFF2-40B4-BE49-F238E27FC236}">
                <a16:creationId xmlns:a16="http://schemas.microsoft.com/office/drawing/2014/main" id="{93BF7402-6D1B-477A-8319-114897ACC2B2}"/>
              </a:ext>
            </a:extLst>
          </p:cNvPr>
          <p:cNvSpPr>
            <a:spLocks noChangeArrowheads="1"/>
          </p:cNvSpPr>
          <p:nvPr/>
        </p:nvSpPr>
        <p:spPr bwMode="auto">
          <a:xfrm>
            <a:off x="732616" y="5794843"/>
            <a:ext cx="98411" cy="96824"/>
          </a:xfrm>
          <a:prstGeom prst="rect">
            <a:avLst/>
          </a:prstGeom>
          <a:solidFill>
            <a:srgbClr val="00B0F0"/>
          </a:solidFill>
          <a:ln>
            <a:noFill/>
          </a:ln>
        </p:spPr>
        <p:txBody>
          <a:bodyPr vert="horz" wrap="square" lIns="91427" tIns="45713" rIns="91427" bIns="45713" numCol="1" anchor="t" anchorCtr="0" compatLnSpc="1">
            <a:prstTxWarp prst="textNoShape">
              <a:avLst/>
            </a:prstTxWarp>
          </a:bodyPr>
          <a:lstStyle/>
          <a:p>
            <a:pPr defTabSz="932039"/>
            <a:endParaRPr lang="de-DE">
              <a:solidFill>
                <a:srgbClr val="FFFFFF"/>
              </a:solidFill>
            </a:endParaRPr>
          </a:p>
        </p:txBody>
      </p:sp>
      <p:sp>
        <p:nvSpPr>
          <p:cNvPr id="296" name="Rectangle 76">
            <a:extLst>
              <a:ext uri="{FF2B5EF4-FFF2-40B4-BE49-F238E27FC236}">
                <a16:creationId xmlns:a16="http://schemas.microsoft.com/office/drawing/2014/main" id="{3B0BACE5-9318-4257-897A-79DA244E5895}"/>
              </a:ext>
            </a:extLst>
          </p:cNvPr>
          <p:cNvSpPr>
            <a:spLocks noChangeArrowheads="1"/>
          </p:cNvSpPr>
          <p:nvPr/>
        </p:nvSpPr>
        <p:spPr bwMode="auto">
          <a:xfrm>
            <a:off x="894518" y="5794843"/>
            <a:ext cx="98411" cy="96824"/>
          </a:xfrm>
          <a:prstGeom prst="rect">
            <a:avLst/>
          </a:prstGeom>
          <a:solidFill>
            <a:srgbClr val="00B0F0"/>
          </a:solidFill>
          <a:ln>
            <a:noFill/>
          </a:ln>
        </p:spPr>
        <p:txBody>
          <a:bodyPr vert="horz" wrap="square" lIns="91427" tIns="45713" rIns="91427" bIns="45713" numCol="1" anchor="t" anchorCtr="0" compatLnSpc="1">
            <a:prstTxWarp prst="textNoShape">
              <a:avLst/>
            </a:prstTxWarp>
          </a:bodyPr>
          <a:lstStyle/>
          <a:p>
            <a:pPr defTabSz="932039"/>
            <a:endParaRPr lang="de-DE">
              <a:solidFill>
                <a:srgbClr val="FFFFFF"/>
              </a:solidFill>
            </a:endParaRPr>
          </a:p>
        </p:txBody>
      </p:sp>
      <p:sp>
        <p:nvSpPr>
          <p:cNvPr id="297" name="Rectangle 77">
            <a:extLst>
              <a:ext uri="{FF2B5EF4-FFF2-40B4-BE49-F238E27FC236}">
                <a16:creationId xmlns:a16="http://schemas.microsoft.com/office/drawing/2014/main" id="{8122AD1A-3158-4B3E-8C7A-F2C67CDA5D72}"/>
              </a:ext>
            </a:extLst>
          </p:cNvPr>
          <p:cNvSpPr>
            <a:spLocks noChangeArrowheads="1"/>
          </p:cNvSpPr>
          <p:nvPr/>
        </p:nvSpPr>
        <p:spPr bwMode="auto">
          <a:xfrm>
            <a:off x="1265940" y="5794843"/>
            <a:ext cx="98411" cy="96824"/>
          </a:xfrm>
          <a:prstGeom prst="rect">
            <a:avLst/>
          </a:prstGeom>
          <a:solidFill>
            <a:srgbClr val="0093E2"/>
          </a:solidFill>
          <a:ln>
            <a:noFill/>
          </a:ln>
        </p:spPr>
        <p:txBody>
          <a:bodyPr vert="horz" wrap="square" lIns="91427" tIns="45713" rIns="91427" bIns="45713" numCol="1" anchor="t" anchorCtr="0" compatLnSpc="1">
            <a:prstTxWarp prst="textNoShape">
              <a:avLst/>
            </a:prstTxWarp>
          </a:bodyPr>
          <a:lstStyle/>
          <a:p>
            <a:pPr defTabSz="932039"/>
            <a:endParaRPr lang="de-DE">
              <a:solidFill>
                <a:srgbClr val="FFFFFF"/>
              </a:solidFill>
            </a:endParaRPr>
          </a:p>
        </p:txBody>
      </p:sp>
      <p:sp>
        <p:nvSpPr>
          <p:cNvPr id="298" name="Rectangle 78">
            <a:extLst>
              <a:ext uri="{FF2B5EF4-FFF2-40B4-BE49-F238E27FC236}">
                <a16:creationId xmlns:a16="http://schemas.microsoft.com/office/drawing/2014/main" id="{30F6E50A-1778-4F48-8109-5094A4834F42}"/>
              </a:ext>
            </a:extLst>
          </p:cNvPr>
          <p:cNvSpPr>
            <a:spLocks noChangeArrowheads="1"/>
          </p:cNvSpPr>
          <p:nvPr/>
        </p:nvSpPr>
        <p:spPr bwMode="auto">
          <a:xfrm>
            <a:off x="1429429" y="5794843"/>
            <a:ext cx="98411" cy="96824"/>
          </a:xfrm>
          <a:prstGeom prst="rect">
            <a:avLst/>
          </a:prstGeom>
          <a:solidFill>
            <a:srgbClr val="0093E2"/>
          </a:solidFill>
          <a:ln>
            <a:noFill/>
          </a:ln>
        </p:spPr>
        <p:txBody>
          <a:bodyPr vert="horz" wrap="square" lIns="91427" tIns="45713" rIns="91427" bIns="45713" numCol="1" anchor="t" anchorCtr="0" compatLnSpc="1">
            <a:prstTxWarp prst="textNoShape">
              <a:avLst/>
            </a:prstTxWarp>
          </a:bodyPr>
          <a:lstStyle/>
          <a:p>
            <a:pPr defTabSz="932039"/>
            <a:endParaRPr lang="de-DE">
              <a:solidFill>
                <a:srgbClr val="FFFFFF"/>
              </a:solidFill>
            </a:endParaRPr>
          </a:p>
        </p:txBody>
      </p:sp>
      <p:sp>
        <p:nvSpPr>
          <p:cNvPr id="299" name="Rectangle 79">
            <a:extLst>
              <a:ext uri="{FF2B5EF4-FFF2-40B4-BE49-F238E27FC236}">
                <a16:creationId xmlns:a16="http://schemas.microsoft.com/office/drawing/2014/main" id="{FA500992-1E24-423E-9F0F-EA33BE562277}"/>
              </a:ext>
            </a:extLst>
          </p:cNvPr>
          <p:cNvSpPr>
            <a:spLocks noChangeArrowheads="1"/>
          </p:cNvSpPr>
          <p:nvPr/>
        </p:nvSpPr>
        <p:spPr bwMode="auto">
          <a:xfrm>
            <a:off x="1592919" y="5794843"/>
            <a:ext cx="98411" cy="96824"/>
          </a:xfrm>
          <a:prstGeom prst="rect">
            <a:avLst/>
          </a:prstGeom>
          <a:solidFill>
            <a:srgbClr val="0093E2"/>
          </a:solidFill>
          <a:ln>
            <a:noFill/>
          </a:ln>
        </p:spPr>
        <p:txBody>
          <a:bodyPr vert="horz" wrap="square" lIns="91427" tIns="45713" rIns="91427" bIns="45713" numCol="1" anchor="t" anchorCtr="0" compatLnSpc="1">
            <a:prstTxWarp prst="textNoShape">
              <a:avLst/>
            </a:prstTxWarp>
          </a:bodyPr>
          <a:lstStyle/>
          <a:p>
            <a:pPr defTabSz="932039"/>
            <a:endParaRPr lang="de-DE">
              <a:solidFill>
                <a:srgbClr val="FFFFFF"/>
              </a:solidFill>
            </a:endParaRPr>
          </a:p>
        </p:txBody>
      </p:sp>
      <p:sp>
        <p:nvSpPr>
          <p:cNvPr id="300" name="Rectangle 80">
            <a:extLst>
              <a:ext uri="{FF2B5EF4-FFF2-40B4-BE49-F238E27FC236}">
                <a16:creationId xmlns:a16="http://schemas.microsoft.com/office/drawing/2014/main" id="{1AFF8593-AB03-4AEE-9979-A7D1D1C91252}"/>
              </a:ext>
            </a:extLst>
          </p:cNvPr>
          <p:cNvSpPr>
            <a:spLocks noChangeArrowheads="1"/>
          </p:cNvSpPr>
          <p:nvPr/>
        </p:nvSpPr>
        <p:spPr bwMode="auto">
          <a:xfrm>
            <a:off x="732616" y="5982142"/>
            <a:ext cx="98411" cy="98411"/>
          </a:xfrm>
          <a:prstGeom prst="rect">
            <a:avLst/>
          </a:prstGeom>
          <a:solidFill>
            <a:srgbClr val="00B0F0"/>
          </a:solidFill>
          <a:ln>
            <a:noFill/>
          </a:ln>
        </p:spPr>
        <p:txBody>
          <a:bodyPr vert="horz" wrap="square" lIns="91427" tIns="45713" rIns="91427" bIns="45713" numCol="1" anchor="t" anchorCtr="0" compatLnSpc="1">
            <a:prstTxWarp prst="textNoShape">
              <a:avLst/>
            </a:prstTxWarp>
          </a:bodyPr>
          <a:lstStyle/>
          <a:p>
            <a:pPr defTabSz="932039"/>
            <a:endParaRPr lang="de-DE">
              <a:solidFill>
                <a:srgbClr val="FFFFFF"/>
              </a:solidFill>
            </a:endParaRPr>
          </a:p>
        </p:txBody>
      </p:sp>
      <p:sp>
        <p:nvSpPr>
          <p:cNvPr id="301" name="Rectangle 81">
            <a:extLst>
              <a:ext uri="{FF2B5EF4-FFF2-40B4-BE49-F238E27FC236}">
                <a16:creationId xmlns:a16="http://schemas.microsoft.com/office/drawing/2014/main" id="{59BD2D51-A7AE-43CD-A0C6-A3BEEC59CD58}"/>
              </a:ext>
            </a:extLst>
          </p:cNvPr>
          <p:cNvSpPr>
            <a:spLocks noChangeArrowheads="1"/>
          </p:cNvSpPr>
          <p:nvPr/>
        </p:nvSpPr>
        <p:spPr bwMode="auto">
          <a:xfrm>
            <a:off x="894518" y="5982142"/>
            <a:ext cx="98411" cy="98411"/>
          </a:xfrm>
          <a:prstGeom prst="rect">
            <a:avLst/>
          </a:prstGeom>
          <a:solidFill>
            <a:srgbClr val="00B0F0"/>
          </a:solidFill>
          <a:ln>
            <a:noFill/>
          </a:ln>
        </p:spPr>
        <p:txBody>
          <a:bodyPr vert="horz" wrap="square" lIns="91427" tIns="45713" rIns="91427" bIns="45713" numCol="1" anchor="t" anchorCtr="0" compatLnSpc="1">
            <a:prstTxWarp prst="textNoShape">
              <a:avLst/>
            </a:prstTxWarp>
          </a:bodyPr>
          <a:lstStyle/>
          <a:p>
            <a:pPr defTabSz="932039"/>
            <a:endParaRPr lang="de-DE">
              <a:solidFill>
                <a:srgbClr val="FFFFFF"/>
              </a:solidFill>
            </a:endParaRPr>
          </a:p>
        </p:txBody>
      </p:sp>
      <p:sp>
        <p:nvSpPr>
          <p:cNvPr id="302" name="Rectangle 82">
            <a:extLst>
              <a:ext uri="{FF2B5EF4-FFF2-40B4-BE49-F238E27FC236}">
                <a16:creationId xmlns:a16="http://schemas.microsoft.com/office/drawing/2014/main" id="{CF750C1C-C61A-40AB-9777-7A7736CCEF1A}"/>
              </a:ext>
            </a:extLst>
          </p:cNvPr>
          <p:cNvSpPr>
            <a:spLocks noChangeArrowheads="1"/>
          </p:cNvSpPr>
          <p:nvPr/>
        </p:nvSpPr>
        <p:spPr bwMode="auto">
          <a:xfrm>
            <a:off x="1265940" y="5982142"/>
            <a:ext cx="98411" cy="98411"/>
          </a:xfrm>
          <a:prstGeom prst="rect">
            <a:avLst/>
          </a:prstGeom>
          <a:solidFill>
            <a:srgbClr val="0093E2"/>
          </a:solidFill>
          <a:ln>
            <a:noFill/>
          </a:ln>
        </p:spPr>
        <p:txBody>
          <a:bodyPr vert="horz" wrap="square" lIns="91427" tIns="45713" rIns="91427" bIns="45713" numCol="1" anchor="t" anchorCtr="0" compatLnSpc="1">
            <a:prstTxWarp prst="textNoShape">
              <a:avLst/>
            </a:prstTxWarp>
          </a:bodyPr>
          <a:lstStyle/>
          <a:p>
            <a:pPr defTabSz="932039"/>
            <a:endParaRPr lang="de-DE">
              <a:solidFill>
                <a:srgbClr val="FFFFFF"/>
              </a:solidFill>
            </a:endParaRPr>
          </a:p>
        </p:txBody>
      </p:sp>
      <p:sp>
        <p:nvSpPr>
          <p:cNvPr id="303" name="Rectangle 83">
            <a:extLst>
              <a:ext uri="{FF2B5EF4-FFF2-40B4-BE49-F238E27FC236}">
                <a16:creationId xmlns:a16="http://schemas.microsoft.com/office/drawing/2014/main" id="{DA960573-0DFE-4414-AC62-E792F221BF81}"/>
              </a:ext>
            </a:extLst>
          </p:cNvPr>
          <p:cNvSpPr>
            <a:spLocks noChangeArrowheads="1"/>
          </p:cNvSpPr>
          <p:nvPr/>
        </p:nvSpPr>
        <p:spPr bwMode="auto">
          <a:xfrm>
            <a:off x="1429429" y="5982142"/>
            <a:ext cx="98411" cy="98411"/>
          </a:xfrm>
          <a:prstGeom prst="rect">
            <a:avLst/>
          </a:prstGeom>
          <a:solidFill>
            <a:srgbClr val="0093E2"/>
          </a:solidFill>
          <a:ln>
            <a:noFill/>
          </a:ln>
        </p:spPr>
        <p:txBody>
          <a:bodyPr vert="horz" wrap="square" lIns="91427" tIns="45713" rIns="91427" bIns="45713" numCol="1" anchor="t" anchorCtr="0" compatLnSpc="1">
            <a:prstTxWarp prst="textNoShape">
              <a:avLst/>
            </a:prstTxWarp>
          </a:bodyPr>
          <a:lstStyle/>
          <a:p>
            <a:pPr defTabSz="932039"/>
            <a:endParaRPr lang="de-DE">
              <a:solidFill>
                <a:srgbClr val="FFFFFF"/>
              </a:solidFill>
            </a:endParaRPr>
          </a:p>
        </p:txBody>
      </p:sp>
      <p:sp>
        <p:nvSpPr>
          <p:cNvPr id="304" name="Rectangle 84">
            <a:extLst>
              <a:ext uri="{FF2B5EF4-FFF2-40B4-BE49-F238E27FC236}">
                <a16:creationId xmlns:a16="http://schemas.microsoft.com/office/drawing/2014/main" id="{935F5D6D-94F4-4087-8E1B-C45DEB6C5DEE}"/>
              </a:ext>
            </a:extLst>
          </p:cNvPr>
          <p:cNvSpPr>
            <a:spLocks noChangeArrowheads="1"/>
          </p:cNvSpPr>
          <p:nvPr/>
        </p:nvSpPr>
        <p:spPr bwMode="auto">
          <a:xfrm>
            <a:off x="1592919" y="5982142"/>
            <a:ext cx="98411" cy="98411"/>
          </a:xfrm>
          <a:prstGeom prst="rect">
            <a:avLst/>
          </a:prstGeom>
          <a:solidFill>
            <a:srgbClr val="0093E2"/>
          </a:solidFill>
          <a:ln>
            <a:noFill/>
          </a:ln>
        </p:spPr>
        <p:txBody>
          <a:bodyPr vert="horz" wrap="square" lIns="91427" tIns="45713" rIns="91427" bIns="45713" numCol="1" anchor="t" anchorCtr="0" compatLnSpc="1">
            <a:prstTxWarp prst="textNoShape">
              <a:avLst/>
            </a:prstTxWarp>
          </a:bodyPr>
          <a:lstStyle/>
          <a:p>
            <a:pPr defTabSz="932039"/>
            <a:endParaRPr lang="de-DE">
              <a:solidFill>
                <a:srgbClr val="FFFFFF"/>
              </a:solidFill>
            </a:endParaRPr>
          </a:p>
        </p:txBody>
      </p:sp>
      <p:sp>
        <p:nvSpPr>
          <p:cNvPr id="305" name="Rectangle 85">
            <a:extLst>
              <a:ext uri="{FF2B5EF4-FFF2-40B4-BE49-F238E27FC236}">
                <a16:creationId xmlns:a16="http://schemas.microsoft.com/office/drawing/2014/main" id="{26D3F336-6A6E-44CA-9558-46B4580DDE89}"/>
              </a:ext>
            </a:extLst>
          </p:cNvPr>
          <p:cNvSpPr>
            <a:spLocks noChangeArrowheads="1"/>
          </p:cNvSpPr>
          <p:nvPr/>
        </p:nvSpPr>
        <p:spPr bwMode="auto">
          <a:xfrm>
            <a:off x="732616" y="6169441"/>
            <a:ext cx="98411" cy="98411"/>
          </a:xfrm>
          <a:prstGeom prst="rect">
            <a:avLst/>
          </a:prstGeom>
          <a:solidFill>
            <a:srgbClr val="00B0F0"/>
          </a:solidFill>
          <a:ln>
            <a:noFill/>
          </a:ln>
        </p:spPr>
        <p:txBody>
          <a:bodyPr vert="horz" wrap="square" lIns="91427" tIns="45713" rIns="91427" bIns="45713" numCol="1" anchor="t" anchorCtr="0" compatLnSpc="1">
            <a:prstTxWarp prst="textNoShape">
              <a:avLst/>
            </a:prstTxWarp>
          </a:bodyPr>
          <a:lstStyle/>
          <a:p>
            <a:pPr defTabSz="932039"/>
            <a:endParaRPr lang="de-DE">
              <a:solidFill>
                <a:srgbClr val="FFFFFF"/>
              </a:solidFill>
            </a:endParaRPr>
          </a:p>
        </p:txBody>
      </p:sp>
      <p:sp>
        <p:nvSpPr>
          <p:cNvPr id="306" name="Rectangle 86">
            <a:extLst>
              <a:ext uri="{FF2B5EF4-FFF2-40B4-BE49-F238E27FC236}">
                <a16:creationId xmlns:a16="http://schemas.microsoft.com/office/drawing/2014/main" id="{9FA8D791-BC8E-451D-AA63-6F9028CB1941}"/>
              </a:ext>
            </a:extLst>
          </p:cNvPr>
          <p:cNvSpPr>
            <a:spLocks noChangeArrowheads="1"/>
          </p:cNvSpPr>
          <p:nvPr/>
        </p:nvSpPr>
        <p:spPr bwMode="auto">
          <a:xfrm>
            <a:off x="894518" y="6169441"/>
            <a:ext cx="98411" cy="98411"/>
          </a:xfrm>
          <a:prstGeom prst="rect">
            <a:avLst/>
          </a:prstGeom>
          <a:solidFill>
            <a:srgbClr val="00B0F0"/>
          </a:solidFill>
          <a:ln>
            <a:noFill/>
          </a:ln>
        </p:spPr>
        <p:txBody>
          <a:bodyPr vert="horz" wrap="square" lIns="91427" tIns="45713" rIns="91427" bIns="45713" numCol="1" anchor="t" anchorCtr="0" compatLnSpc="1">
            <a:prstTxWarp prst="textNoShape">
              <a:avLst/>
            </a:prstTxWarp>
          </a:bodyPr>
          <a:lstStyle/>
          <a:p>
            <a:pPr defTabSz="932039"/>
            <a:endParaRPr lang="de-DE">
              <a:solidFill>
                <a:srgbClr val="FFFFFF"/>
              </a:solidFill>
            </a:endParaRPr>
          </a:p>
        </p:txBody>
      </p:sp>
      <p:sp>
        <p:nvSpPr>
          <p:cNvPr id="307" name="Rectangle 87">
            <a:extLst>
              <a:ext uri="{FF2B5EF4-FFF2-40B4-BE49-F238E27FC236}">
                <a16:creationId xmlns:a16="http://schemas.microsoft.com/office/drawing/2014/main" id="{E63770CF-C82A-4842-BA16-03B18041ECCA}"/>
              </a:ext>
            </a:extLst>
          </p:cNvPr>
          <p:cNvSpPr>
            <a:spLocks noChangeArrowheads="1"/>
          </p:cNvSpPr>
          <p:nvPr/>
        </p:nvSpPr>
        <p:spPr bwMode="auto">
          <a:xfrm>
            <a:off x="1265940" y="6169441"/>
            <a:ext cx="98411" cy="98411"/>
          </a:xfrm>
          <a:prstGeom prst="rect">
            <a:avLst/>
          </a:prstGeom>
          <a:solidFill>
            <a:srgbClr val="0093E2"/>
          </a:solidFill>
          <a:ln>
            <a:noFill/>
          </a:ln>
        </p:spPr>
        <p:txBody>
          <a:bodyPr vert="horz" wrap="square" lIns="91427" tIns="45713" rIns="91427" bIns="45713" numCol="1" anchor="t" anchorCtr="0" compatLnSpc="1">
            <a:prstTxWarp prst="textNoShape">
              <a:avLst/>
            </a:prstTxWarp>
          </a:bodyPr>
          <a:lstStyle/>
          <a:p>
            <a:pPr defTabSz="932039"/>
            <a:endParaRPr lang="de-DE">
              <a:solidFill>
                <a:srgbClr val="FFFFFF"/>
              </a:solidFill>
            </a:endParaRPr>
          </a:p>
        </p:txBody>
      </p:sp>
      <p:sp>
        <p:nvSpPr>
          <p:cNvPr id="308" name="Rectangle 88">
            <a:extLst>
              <a:ext uri="{FF2B5EF4-FFF2-40B4-BE49-F238E27FC236}">
                <a16:creationId xmlns:a16="http://schemas.microsoft.com/office/drawing/2014/main" id="{40626960-EB77-4BE1-8327-F3968AAD2DE8}"/>
              </a:ext>
            </a:extLst>
          </p:cNvPr>
          <p:cNvSpPr>
            <a:spLocks noChangeArrowheads="1"/>
          </p:cNvSpPr>
          <p:nvPr/>
        </p:nvSpPr>
        <p:spPr bwMode="auto">
          <a:xfrm>
            <a:off x="1429429" y="6169441"/>
            <a:ext cx="98411" cy="98411"/>
          </a:xfrm>
          <a:prstGeom prst="rect">
            <a:avLst/>
          </a:prstGeom>
          <a:solidFill>
            <a:srgbClr val="0093E2"/>
          </a:solidFill>
          <a:ln>
            <a:noFill/>
          </a:ln>
        </p:spPr>
        <p:txBody>
          <a:bodyPr vert="horz" wrap="square" lIns="91427" tIns="45713" rIns="91427" bIns="45713" numCol="1" anchor="t" anchorCtr="0" compatLnSpc="1">
            <a:prstTxWarp prst="textNoShape">
              <a:avLst/>
            </a:prstTxWarp>
          </a:bodyPr>
          <a:lstStyle/>
          <a:p>
            <a:pPr defTabSz="932039"/>
            <a:endParaRPr lang="de-DE">
              <a:solidFill>
                <a:srgbClr val="FFFFFF"/>
              </a:solidFill>
            </a:endParaRPr>
          </a:p>
        </p:txBody>
      </p:sp>
      <p:sp>
        <p:nvSpPr>
          <p:cNvPr id="309" name="Rectangle 89">
            <a:extLst>
              <a:ext uri="{FF2B5EF4-FFF2-40B4-BE49-F238E27FC236}">
                <a16:creationId xmlns:a16="http://schemas.microsoft.com/office/drawing/2014/main" id="{36897F03-D2A3-447B-9EF9-43F6BB785B88}"/>
              </a:ext>
            </a:extLst>
          </p:cNvPr>
          <p:cNvSpPr>
            <a:spLocks noChangeArrowheads="1"/>
          </p:cNvSpPr>
          <p:nvPr/>
        </p:nvSpPr>
        <p:spPr bwMode="auto">
          <a:xfrm>
            <a:off x="1592919" y="6169441"/>
            <a:ext cx="98411" cy="98411"/>
          </a:xfrm>
          <a:prstGeom prst="rect">
            <a:avLst/>
          </a:prstGeom>
          <a:solidFill>
            <a:srgbClr val="0093E2"/>
          </a:solidFill>
          <a:ln>
            <a:noFill/>
          </a:ln>
        </p:spPr>
        <p:txBody>
          <a:bodyPr vert="horz" wrap="square" lIns="91427" tIns="45713" rIns="91427" bIns="45713" numCol="1" anchor="t" anchorCtr="0" compatLnSpc="1">
            <a:prstTxWarp prst="textNoShape">
              <a:avLst/>
            </a:prstTxWarp>
          </a:bodyPr>
          <a:lstStyle/>
          <a:p>
            <a:pPr defTabSz="932039"/>
            <a:endParaRPr lang="de-DE">
              <a:solidFill>
                <a:srgbClr val="FFFFFF"/>
              </a:solidFill>
            </a:endParaRPr>
          </a:p>
        </p:txBody>
      </p:sp>
      <p:sp>
        <p:nvSpPr>
          <p:cNvPr id="310" name="Rectangle 90">
            <a:extLst>
              <a:ext uri="{FF2B5EF4-FFF2-40B4-BE49-F238E27FC236}">
                <a16:creationId xmlns:a16="http://schemas.microsoft.com/office/drawing/2014/main" id="{ABB8ECD6-657F-4EDF-8DF0-6758E827E088}"/>
              </a:ext>
            </a:extLst>
          </p:cNvPr>
          <p:cNvSpPr>
            <a:spLocks noChangeArrowheads="1"/>
          </p:cNvSpPr>
          <p:nvPr/>
        </p:nvSpPr>
        <p:spPr bwMode="auto">
          <a:xfrm>
            <a:off x="732616" y="6356739"/>
            <a:ext cx="98411" cy="98411"/>
          </a:xfrm>
          <a:prstGeom prst="rect">
            <a:avLst/>
          </a:prstGeom>
          <a:solidFill>
            <a:srgbClr val="00B0F0"/>
          </a:solidFill>
          <a:ln>
            <a:noFill/>
          </a:ln>
        </p:spPr>
        <p:txBody>
          <a:bodyPr vert="horz" wrap="square" lIns="91427" tIns="45713" rIns="91427" bIns="45713" numCol="1" anchor="t" anchorCtr="0" compatLnSpc="1">
            <a:prstTxWarp prst="textNoShape">
              <a:avLst/>
            </a:prstTxWarp>
          </a:bodyPr>
          <a:lstStyle/>
          <a:p>
            <a:pPr defTabSz="932039"/>
            <a:endParaRPr lang="de-DE">
              <a:solidFill>
                <a:srgbClr val="FFFFFF"/>
              </a:solidFill>
            </a:endParaRPr>
          </a:p>
        </p:txBody>
      </p:sp>
      <p:sp>
        <p:nvSpPr>
          <p:cNvPr id="311" name="Rectangle 91">
            <a:extLst>
              <a:ext uri="{FF2B5EF4-FFF2-40B4-BE49-F238E27FC236}">
                <a16:creationId xmlns:a16="http://schemas.microsoft.com/office/drawing/2014/main" id="{0B31147D-00B0-4D94-AAE1-C598D016081F}"/>
              </a:ext>
            </a:extLst>
          </p:cNvPr>
          <p:cNvSpPr>
            <a:spLocks noChangeArrowheads="1"/>
          </p:cNvSpPr>
          <p:nvPr/>
        </p:nvSpPr>
        <p:spPr bwMode="auto">
          <a:xfrm>
            <a:off x="894518" y="6356739"/>
            <a:ext cx="98411" cy="98411"/>
          </a:xfrm>
          <a:prstGeom prst="rect">
            <a:avLst/>
          </a:prstGeom>
          <a:solidFill>
            <a:srgbClr val="00B0F0"/>
          </a:solidFill>
          <a:ln>
            <a:noFill/>
          </a:ln>
        </p:spPr>
        <p:txBody>
          <a:bodyPr vert="horz" wrap="square" lIns="91427" tIns="45713" rIns="91427" bIns="45713" numCol="1" anchor="t" anchorCtr="0" compatLnSpc="1">
            <a:prstTxWarp prst="textNoShape">
              <a:avLst/>
            </a:prstTxWarp>
          </a:bodyPr>
          <a:lstStyle/>
          <a:p>
            <a:pPr defTabSz="932039"/>
            <a:endParaRPr lang="de-DE">
              <a:solidFill>
                <a:srgbClr val="FFFFFF"/>
              </a:solidFill>
            </a:endParaRPr>
          </a:p>
        </p:txBody>
      </p:sp>
      <p:sp>
        <p:nvSpPr>
          <p:cNvPr id="312" name="Rectangle 92">
            <a:extLst>
              <a:ext uri="{FF2B5EF4-FFF2-40B4-BE49-F238E27FC236}">
                <a16:creationId xmlns:a16="http://schemas.microsoft.com/office/drawing/2014/main" id="{92AD59C1-C7C0-45E5-B1E2-288F0CB75C4C}"/>
              </a:ext>
            </a:extLst>
          </p:cNvPr>
          <p:cNvSpPr>
            <a:spLocks noChangeArrowheads="1"/>
          </p:cNvSpPr>
          <p:nvPr/>
        </p:nvSpPr>
        <p:spPr bwMode="auto">
          <a:xfrm>
            <a:off x="1265940" y="6356739"/>
            <a:ext cx="98411" cy="98411"/>
          </a:xfrm>
          <a:prstGeom prst="rect">
            <a:avLst/>
          </a:prstGeom>
          <a:solidFill>
            <a:srgbClr val="0093E2"/>
          </a:solidFill>
          <a:ln>
            <a:noFill/>
          </a:ln>
        </p:spPr>
        <p:txBody>
          <a:bodyPr vert="horz" wrap="square" lIns="91427" tIns="45713" rIns="91427" bIns="45713" numCol="1" anchor="t" anchorCtr="0" compatLnSpc="1">
            <a:prstTxWarp prst="textNoShape">
              <a:avLst/>
            </a:prstTxWarp>
          </a:bodyPr>
          <a:lstStyle/>
          <a:p>
            <a:pPr defTabSz="932039"/>
            <a:endParaRPr lang="de-DE">
              <a:solidFill>
                <a:srgbClr val="FFFFFF"/>
              </a:solidFill>
            </a:endParaRPr>
          </a:p>
        </p:txBody>
      </p:sp>
      <p:sp>
        <p:nvSpPr>
          <p:cNvPr id="313" name="Rectangle 93">
            <a:extLst>
              <a:ext uri="{FF2B5EF4-FFF2-40B4-BE49-F238E27FC236}">
                <a16:creationId xmlns:a16="http://schemas.microsoft.com/office/drawing/2014/main" id="{15B2D12D-7339-4FA9-9556-C080AE71255B}"/>
              </a:ext>
            </a:extLst>
          </p:cNvPr>
          <p:cNvSpPr>
            <a:spLocks noChangeArrowheads="1"/>
          </p:cNvSpPr>
          <p:nvPr/>
        </p:nvSpPr>
        <p:spPr bwMode="auto">
          <a:xfrm>
            <a:off x="1429429" y="6356739"/>
            <a:ext cx="98411" cy="98411"/>
          </a:xfrm>
          <a:prstGeom prst="rect">
            <a:avLst/>
          </a:prstGeom>
          <a:solidFill>
            <a:srgbClr val="0093E2"/>
          </a:solidFill>
          <a:ln>
            <a:noFill/>
          </a:ln>
        </p:spPr>
        <p:txBody>
          <a:bodyPr vert="horz" wrap="square" lIns="91427" tIns="45713" rIns="91427" bIns="45713" numCol="1" anchor="t" anchorCtr="0" compatLnSpc="1">
            <a:prstTxWarp prst="textNoShape">
              <a:avLst/>
            </a:prstTxWarp>
          </a:bodyPr>
          <a:lstStyle/>
          <a:p>
            <a:pPr defTabSz="932039"/>
            <a:endParaRPr lang="de-DE">
              <a:solidFill>
                <a:srgbClr val="FFFFFF"/>
              </a:solidFill>
            </a:endParaRPr>
          </a:p>
        </p:txBody>
      </p:sp>
      <p:sp>
        <p:nvSpPr>
          <p:cNvPr id="314" name="Rectangle 94">
            <a:extLst>
              <a:ext uri="{FF2B5EF4-FFF2-40B4-BE49-F238E27FC236}">
                <a16:creationId xmlns:a16="http://schemas.microsoft.com/office/drawing/2014/main" id="{64761A5C-F0BA-4C27-99D8-213EE0934B49}"/>
              </a:ext>
            </a:extLst>
          </p:cNvPr>
          <p:cNvSpPr>
            <a:spLocks noChangeArrowheads="1"/>
          </p:cNvSpPr>
          <p:nvPr/>
        </p:nvSpPr>
        <p:spPr bwMode="auto">
          <a:xfrm>
            <a:off x="1592919" y="6356739"/>
            <a:ext cx="98411" cy="98411"/>
          </a:xfrm>
          <a:prstGeom prst="rect">
            <a:avLst/>
          </a:prstGeom>
          <a:solidFill>
            <a:srgbClr val="0093E2"/>
          </a:solidFill>
          <a:ln>
            <a:noFill/>
          </a:ln>
        </p:spPr>
        <p:txBody>
          <a:bodyPr vert="horz" wrap="square" lIns="91427" tIns="45713" rIns="91427" bIns="45713" numCol="1" anchor="t" anchorCtr="0" compatLnSpc="1">
            <a:prstTxWarp prst="textNoShape">
              <a:avLst/>
            </a:prstTxWarp>
          </a:bodyPr>
          <a:lstStyle/>
          <a:p>
            <a:pPr defTabSz="932039"/>
            <a:endParaRPr lang="de-DE">
              <a:solidFill>
                <a:srgbClr val="FFFFFF"/>
              </a:solidFill>
            </a:endParaRPr>
          </a:p>
        </p:txBody>
      </p:sp>
      <p:sp>
        <p:nvSpPr>
          <p:cNvPr id="315" name="Rectangle 95">
            <a:extLst>
              <a:ext uri="{FF2B5EF4-FFF2-40B4-BE49-F238E27FC236}">
                <a16:creationId xmlns:a16="http://schemas.microsoft.com/office/drawing/2014/main" id="{0D065017-5F90-4B26-8C5C-600750BF4F58}"/>
              </a:ext>
            </a:extLst>
          </p:cNvPr>
          <p:cNvSpPr>
            <a:spLocks noChangeArrowheads="1"/>
          </p:cNvSpPr>
          <p:nvPr/>
        </p:nvSpPr>
        <p:spPr bwMode="auto">
          <a:xfrm>
            <a:off x="732616" y="6544037"/>
            <a:ext cx="98411" cy="98411"/>
          </a:xfrm>
          <a:prstGeom prst="rect">
            <a:avLst/>
          </a:prstGeom>
          <a:solidFill>
            <a:srgbClr val="00B0F0"/>
          </a:solidFill>
          <a:ln>
            <a:noFill/>
          </a:ln>
        </p:spPr>
        <p:txBody>
          <a:bodyPr vert="horz" wrap="square" lIns="91427" tIns="45713" rIns="91427" bIns="45713" numCol="1" anchor="t" anchorCtr="0" compatLnSpc="1">
            <a:prstTxWarp prst="textNoShape">
              <a:avLst/>
            </a:prstTxWarp>
          </a:bodyPr>
          <a:lstStyle/>
          <a:p>
            <a:pPr defTabSz="932039"/>
            <a:endParaRPr lang="de-DE">
              <a:solidFill>
                <a:srgbClr val="FFFFFF"/>
              </a:solidFill>
            </a:endParaRPr>
          </a:p>
        </p:txBody>
      </p:sp>
      <p:sp>
        <p:nvSpPr>
          <p:cNvPr id="316" name="Rectangle 96">
            <a:extLst>
              <a:ext uri="{FF2B5EF4-FFF2-40B4-BE49-F238E27FC236}">
                <a16:creationId xmlns:a16="http://schemas.microsoft.com/office/drawing/2014/main" id="{E239A4DB-727D-4FF0-A236-52DED5068334}"/>
              </a:ext>
            </a:extLst>
          </p:cNvPr>
          <p:cNvSpPr>
            <a:spLocks noChangeArrowheads="1"/>
          </p:cNvSpPr>
          <p:nvPr/>
        </p:nvSpPr>
        <p:spPr bwMode="auto">
          <a:xfrm>
            <a:off x="894518" y="6544037"/>
            <a:ext cx="98411" cy="98411"/>
          </a:xfrm>
          <a:prstGeom prst="rect">
            <a:avLst/>
          </a:prstGeom>
          <a:solidFill>
            <a:srgbClr val="00B0F0"/>
          </a:solidFill>
          <a:ln>
            <a:noFill/>
          </a:ln>
        </p:spPr>
        <p:txBody>
          <a:bodyPr vert="horz" wrap="square" lIns="91427" tIns="45713" rIns="91427" bIns="45713" numCol="1" anchor="t" anchorCtr="0" compatLnSpc="1">
            <a:prstTxWarp prst="textNoShape">
              <a:avLst/>
            </a:prstTxWarp>
          </a:bodyPr>
          <a:lstStyle/>
          <a:p>
            <a:pPr defTabSz="932039"/>
            <a:endParaRPr lang="de-DE">
              <a:solidFill>
                <a:srgbClr val="FFFFFF"/>
              </a:solidFill>
            </a:endParaRPr>
          </a:p>
        </p:txBody>
      </p:sp>
      <p:sp>
        <p:nvSpPr>
          <p:cNvPr id="317" name="Rectangle 97">
            <a:extLst>
              <a:ext uri="{FF2B5EF4-FFF2-40B4-BE49-F238E27FC236}">
                <a16:creationId xmlns:a16="http://schemas.microsoft.com/office/drawing/2014/main" id="{9DC7D10D-8942-4C96-B0F0-B29210CC37BE}"/>
              </a:ext>
            </a:extLst>
          </p:cNvPr>
          <p:cNvSpPr>
            <a:spLocks noChangeArrowheads="1"/>
          </p:cNvSpPr>
          <p:nvPr/>
        </p:nvSpPr>
        <p:spPr bwMode="auto">
          <a:xfrm>
            <a:off x="1265940" y="6544037"/>
            <a:ext cx="98411" cy="98411"/>
          </a:xfrm>
          <a:prstGeom prst="rect">
            <a:avLst/>
          </a:prstGeom>
          <a:solidFill>
            <a:srgbClr val="0093E2"/>
          </a:solidFill>
          <a:ln>
            <a:noFill/>
          </a:ln>
        </p:spPr>
        <p:txBody>
          <a:bodyPr vert="horz" wrap="square" lIns="91427" tIns="45713" rIns="91427" bIns="45713" numCol="1" anchor="t" anchorCtr="0" compatLnSpc="1">
            <a:prstTxWarp prst="textNoShape">
              <a:avLst/>
            </a:prstTxWarp>
          </a:bodyPr>
          <a:lstStyle/>
          <a:p>
            <a:pPr defTabSz="932039"/>
            <a:endParaRPr lang="de-DE">
              <a:solidFill>
                <a:srgbClr val="FFFFFF"/>
              </a:solidFill>
            </a:endParaRPr>
          </a:p>
        </p:txBody>
      </p:sp>
      <p:sp>
        <p:nvSpPr>
          <p:cNvPr id="318" name="Rectangle 98">
            <a:extLst>
              <a:ext uri="{FF2B5EF4-FFF2-40B4-BE49-F238E27FC236}">
                <a16:creationId xmlns:a16="http://schemas.microsoft.com/office/drawing/2014/main" id="{CB7EAB89-3160-48BB-9EA2-6F2B1A44901B}"/>
              </a:ext>
            </a:extLst>
          </p:cNvPr>
          <p:cNvSpPr>
            <a:spLocks noChangeArrowheads="1"/>
          </p:cNvSpPr>
          <p:nvPr/>
        </p:nvSpPr>
        <p:spPr bwMode="auto">
          <a:xfrm>
            <a:off x="1429429" y="6544037"/>
            <a:ext cx="98411" cy="98411"/>
          </a:xfrm>
          <a:prstGeom prst="rect">
            <a:avLst/>
          </a:prstGeom>
          <a:solidFill>
            <a:srgbClr val="0093E2"/>
          </a:solidFill>
          <a:ln>
            <a:noFill/>
          </a:ln>
        </p:spPr>
        <p:txBody>
          <a:bodyPr vert="horz" wrap="square" lIns="91427" tIns="45713" rIns="91427" bIns="45713" numCol="1" anchor="t" anchorCtr="0" compatLnSpc="1">
            <a:prstTxWarp prst="textNoShape">
              <a:avLst/>
            </a:prstTxWarp>
          </a:bodyPr>
          <a:lstStyle/>
          <a:p>
            <a:pPr defTabSz="932039"/>
            <a:endParaRPr lang="de-DE">
              <a:solidFill>
                <a:srgbClr val="FFFFFF"/>
              </a:solidFill>
            </a:endParaRPr>
          </a:p>
        </p:txBody>
      </p:sp>
      <p:sp>
        <p:nvSpPr>
          <p:cNvPr id="319" name="Rectangle 99">
            <a:extLst>
              <a:ext uri="{FF2B5EF4-FFF2-40B4-BE49-F238E27FC236}">
                <a16:creationId xmlns:a16="http://schemas.microsoft.com/office/drawing/2014/main" id="{779C8F21-A2A2-4B07-8174-654BABB36D91}"/>
              </a:ext>
            </a:extLst>
          </p:cNvPr>
          <p:cNvSpPr>
            <a:spLocks noChangeArrowheads="1"/>
          </p:cNvSpPr>
          <p:nvPr/>
        </p:nvSpPr>
        <p:spPr bwMode="auto">
          <a:xfrm>
            <a:off x="1592919" y="6544037"/>
            <a:ext cx="98411" cy="98411"/>
          </a:xfrm>
          <a:prstGeom prst="rect">
            <a:avLst/>
          </a:prstGeom>
          <a:solidFill>
            <a:srgbClr val="0093E2"/>
          </a:solidFill>
          <a:ln>
            <a:noFill/>
          </a:ln>
        </p:spPr>
        <p:txBody>
          <a:bodyPr vert="horz" wrap="square" lIns="91427" tIns="45713" rIns="91427" bIns="45713" numCol="1" anchor="t" anchorCtr="0" compatLnSpc="1">
            <a:prstTxWarp prst="textNoShape">
              <a:avLst/>
            </a:prstTxWarp>
          </a:bodyPr>
          <a:lstStyle/>
          <a:p>
            <a:pPr defTabSz="932039"/>
            <a:endParaRPr lang="de-DE">
              <a:solidFill>
                <a:srgbClr val="FFFFFF"/>
              </a:solidFill>
            </a:endParaRPr>
          </a:p>
        </p:txBody>
      </p:sp>
      <p:sp>
        <p:nvSpPr>
          <p:cNvPr id="320" name="Rectangle 62">
            <a:extLst>
              <a:ext uri="{FF2B5EF4-FFF2-40B4-BE49-F238E27FC236}">
                <a16:creationId xmlns:a16="http://schemas.microsoft.com/office/drawing/2014/main" id="{2233BEDC-4B92-4A81-9CE6-1F7271F112AA}"/>
              </a:ext>
            </a:extLst>
          </p:cNvPr>
          <p:cNvSpPr>
            <a:spLocks noChangeArrowheads="1"/>
          </p:cNvSpPr>
          <p:nvPr/>
        </p:nvSpPr>
        <p:spPr bwMode="auto">
          <a:xfrm>
            <a:off x="1292927" y="5239297"/>
            <a:ext cx="98411" cy="96824"/>
          </a:xfrm>
          <a:prstGeom prst="rect">
            <a:avLst/>
          </a:prstGeom>
          <a:solidFill>
            <a:srgbClr val="0093E2"/>
          </a:solidFill>
          <a:ln>
            <a:noFill/>
          </a:ln>
        </p:spPr>
        <p:txBody>
          <a:bodyPr vert="horz" wrap="square" lIns="91427" tIns="45713" rIns="91427" bIns="45713" numCol="1" anchor="t" anchorCtr="0" compatLnSpc="1">
            <a:prstTxWarp prst="textNoShape">
              <a:avLst/>
            </a:prstTxWarp>
          </a:bodyPr>
          <a:lstStyle/>
          <a:p>
            <a:pPr defTabSz="932039"/>
            <a:endParaRPr lang="de-DE">
              <a:solidFill>
                <a:srgbClr val="FFFFFF"/>
              </a:solidFill>
            </a:endParaRPr>
          </a:p>
        </p:txBody>
      </p:sp>
      <p:sp>
        <p:nvSpPr>
          <p:cNvPr id="321" name="Rectangle 63">
            <a:extLst>
              <a:ext uri="{FF2B5EF4-FFF2-40B4-BE49-F238E27FC236}">
                <a16:creationId xmlns:a16="http://schemas.microsoft.com/office/drawing/2014/main" id="{430E9D60-FCE9-4780-8F6A-4CAAD99AFBAD}"/>
              </a:ext>
            </a:extLst>
          </p:cNvPr>
          <p:cNvSpPr>
            <a:spLocks noChangeArrowheads="1"/>
          </p:cNvSpPr>
          <p:nvPr/>
        </p:nvSpPr>
        <p:spPr bwMode="auto">
          <a:xfrm>
            <a:off x="1456415" y="5239297"/>
            <a:ext cx="98411" cy="96824"/>
          </a:xfrm>
          <a:prstGeom prst="rect">
            <a:avLst/>
          </a:prstGeom>
          <a:solidFill>
            <a:srgbClr val="0093E2"/>
          </a:solidFill>
          <a:ln>
            <a:noFill/>
          </a:ln>
        </p:spPr>
        <p:txBody>
          <a:bodyPr vert="horz" wrap="square" lIns="91427" tIns="45713" rIns="91427" bIns="45713" numCol="1" anchor="t" anchorCtr="0" compatLnSpc="1">
            <a:prstTxWarp prst="textNoShape">
              <a:avLst/>
            </a:prstTxWarp>
          </a:bodyPr>
          <a:lstStyle/>
          <a:p>
            <a:pPr defTabSz="932039"/>
            <a:endParaRPr lang="de-DE">
              <a:solidFill>
                <a:srgbClr val="FFFFFF"/>
              </a:solidFill>
            </a:endParaRPr>
          </a:p>
        </p:txBody>
      </p:sp>
      <p:sp>
        <p:nvSpPr>
          <p:cNvPr id="322" name="Rectangle 64">
            <a:extLst>
              <a:ext uri="{FF2B5EF4-FFF2-40B4-BE49-F238E27FC236}">
                <a16:creationId xmlns:a16="http://schemas.microsoft.com/office/drawing/2014/main" id="{A9F5CD2B-7F45-47D5-A1FF-798DF012C2DE}"/>
              </a:ext>
            </a:extLst>
          </p:cNvPr>
          <p:cNvSpPr>
            <a:spLocks noChangeArrowheads="1"/>
          </p:cNvSpPr>
          <p:nvPr/>
        </p:nvSpPr>
        <p:spPr bwMode="auto">
          <a:xfrm>
            <a:off x="1619905" y="5239297"/>
            <a:ext cx="98411" cy="96824"/>
          </a:xfrm>
          <a:prstGeom prst="rect">
            <a:avLst/>
          </a:prstGeom>
          <a:solidFill>
            <a:srgbClr val="0093E2"/>
          </a:solidFill>
          <a:ln>
            <a:noFill/>
          </a:ln>
        </p:spPr>
        <p:txBody>
          <a:bodyPr vert="horz" wrap="square" lIns="91427" tIns="45713" rIns="91427" bIns="45713" numCol="1" anchor="t" anchorCtr="0" compatLnSpc="1">
            <a:prstTxWarp prst="textNoShape">
              <a:avLst/>
            </a:prstTxWarp>
          </a:bodyPr>
          <a:lstStyle/>
          <a:p>
            <a:pPr defTabSz="932039"/>
            <a:endParaRPr lang="de-DE">
              <a:solidFill>
                <a:srgbClr val="FFFFFF"/>
              </a:solidFill>
            </a:endParaRPr>
          </a:p>
        </p:txBody>
      </p:sp>
      <p:sp>
        <p:nvSpPr>
          <p:cNvPr id="323" name="Rectangle 67">
            <a:extLst>
              <a:ext uri="{FF2B5EF4-FFF2-40B4-BE49-F238E27FC236}">
                <a16:creationId xmlns:a16="http://schemas.microsoft.com/office/drawing/2014/main" id="{74B1A373-DCD1-4A05-9F72-7A3DD9AA7ACA}"/>
              </a:ext>
            </a:extLst>
          </p:cNvPr>
          <p:cNvSpPr>
            <a:spLocks noChangeArrowheads="1"/>
          </p:cNvSpPr>
          <p:nvPr/>
        </p:nvSpPr>
        <p:spPr bwMode="auto">
          <a:xfrm>
            <a:off x="1273877" y="5426595"/>
            <a:ext cx="98411" cy="96824"/>
          </a:xfrm>
          <a:prstGeom prst="rect">
            <a:avLst/>
          </a:prstGeom>
          <a:solidFill>
            <a:srgbClr val="0093E2"/>
          </a:solidFill>
          <a:ln>
            <a:noFill/>
          </a:ln>
        </p:spPr>
        <p:txBody>
          <a:bodyPr vert="horz" wrap="square" lIns="91427" tIns="45713" rIns="91427" bIns="45713" numCol="1" anchor="t" anchorCtr="0" compatLnSpc="1">
            <a:prstTxWarp prst="textNoShape">
              <a:avLst/>
            </a:prstTxWarp>
          </a:bodyPr>
          <a:lstStyle/>
          <a:p>
            <a:pPr defTabSz="932039"/>
            <a:endParaRPr lang="de-DE">
              <a:solidFill>
                <a:srgbClr val="FFFFFF"/>
              </a:solidFill>
            </a:endParaRPr>
          </a:p>
        </p:txBody>
      </p:sp>
      <p:sp>
        <p:nvSpPr>
          <p:cNvPr id="324" name="Rectangle 68">
            <a:extLst>
              <a:ext uri="{FF2B5EF4-FFF2-40B4-BE49-F238E27FC236}">
                <a16:creationId xmlns:a16="http://schemas.microsoft.com/office/drawing/2014/main" id="{C47442AB-408C-45EE-90FB-965E214220E7}"/>
              </a:ext>
            </a:extLst>
          </p:cNvPr>
          <p:cNvSpPr>
            <a:spLocks noChangeArrowheads="1"/>
          </p:cNvSpPr>
          <p:nvPr/>
        </p:nvSpPr>
        <p:spPr bwMode="auto">
          <a:xfrm>
            <a:off x="1437366" y="5426595"/>
            <a:ext cx="98411" cy="96824"/>
          </a:xfrm>
          <a:prstGeom prst="rect">
            <a:avLst/>
          </a:prstGeom>
          <a:solidFill>
            <a:srgbClr val="0093E2"/>
          </a:solidFill>
          <a:ln>
            <a:noFill/>
          </a:ln>
        </p:spPr>
        <p:txBody>
          <a:bodyPr vert="horz" wrap="square" lIns="91427" tIns="45713" rIns="91427" bIns="45713" numCol="1" anchor="t" anchorCtr="0" compatLnSpc="1">
            <a:prstTxWarp prst="textNoShape">
              <a:avLst/>
            </a:prstTxWarp>
          </a:bodyPr>
          <a:lstStyle/>
          <a:p>
            <a:pPr defTabSz="932039"/>
            <a:endParaRPr lang="de-DE">
              <a:solidFill>
                <a:srgbClr val="FFFFFF"/>
              </a:solidFill>
            </a:endParaRPr>
          </a:p>
        </p:txBody>
      </p:sp>
      <p:sp>
        <p:nvSpPr>
          <p:cNvPr id="325" name="Rectangle 69">
            <a:extLst>
              <a:ext uri="{FF2B5EF4-FFF2-40B4-BE49-F238E27FC236}">
                <a16:creationId xmlns:a16="http://schemas.microsoft.com/office/drawing/2014/main" id="{4325540B-C044-4119-8E3C-7FC8F5A5D019}"/>
              </a:ext>
            </a:extLst>
          </p:cNvPr>
          <p:cNvSpPr>
            <a:spLocks noChangeArrowheads="1"/>
          </p:cNvSpPr>
          <p:nvPr/>
        </p:nvSpPr>
        <p:spPr bwMode="auto">
          <a:xfrm>
            <a:off x="1600855" y="5426595"/>
            <a:ext cx="98411" cy="96824"/>
          </a:xfrm>
          <a:prstGeom prst="rect">
            <a:avLst/>
          </a:prstGeom>
          <a:solidFill>
            <a:srgbClr val="0093E2"/>
          </a:solidFill>
          <a:ln>
            <a:noFill/>
          </a:ln>
        </p:spPr>
        <p:txBody>
          <a:bodyPr vert="horz" wrap="square" lIns="91427" tIns="45713" rIns="91427" bIns="45713" numCol="1" anchor="t" anchorCtr="0" compatLnSpc="1">
            <a:prstTxWarp prst="textNoShape">
              <a:avLst/>
            </a:prstTxWarp>
          </a:bodyPr>
          <a:lstStyle/>
          <a:p>
            <a:pPr defTabSz="932039"/>
            <a:endParaRPr lang="de-DE">
              <a:solidFill>
                <a:srgbClr val="FFFFFF"/>
              </a:solidFill>
            </a:endParaRPr>
          </a:p>
        </p:txBody>
      </p:sp>
      <p:sp>
        <p:nvSpPr>
          <p:cNvPr id="326" name="Rectangle 72">
            <a:extLst>
              <a:ext uri="{FF2B5EF4-FFF2-40B4-BE49-F238E27FC236}">
                <a16:creationId xmlns:a16="http://schemas.microsoft.com/office/drawing/2014/main" id="{B97F4493-2484-4157-87A3-37842B824CFE}"/>
              </a:ext>
            </a:extLst>
          </p:cNvPr>
          <p:cNvSpPr>
            <a:spLocks noChangeArrowheads="1"/>
          </p:cNvSpPr>
          <p:nvPr/>
        </p:nvSpPr>
        <p:spPr bwMode="auto">
          <a:xfrm>
            <a:off x="1273877" y="5613894"/>
            <a:ext cx="98411" cy="96824"/>
          </a:xfrm>
          <a:prstGeom prst="rect">
            <a:avLst/>
          </a:prstGeom>
          <a:solidFill>
            <a:srgbClr val="0093E2"/>
          </a:solidFill>
          <a:ln>
            <a:noFill/>
          </a:ln>
        </p:spPr>
        <p:txBody>
          <a:bodyPr vert="horz" wrap="square" lIns="91427" tIns="45713" rIns="91427" bIns="45713" numCol="1" anchor="t" anchorCtr="0" compatLnSpc="1">
            <a:prstTxWarp prst="textNoShape">
              <a:avLst/>
            </a:prstTxWarp>
          </a:bodyPr>
          <a:lstStyle/>
          <a:p>
            <a:pPr defTabSz="932039"/>
            <a:endParaRPr lang="de-DE">
              <a:solidFill>
                <a:srgbClr val="FFFFFF"/>
              </a:solidFill>
            </a:endParaRPr>
          </a:p>
        </p:txBody>
      </p:sp>
      <p:sp>
        <p:nvSpPr>
          <p:cNvPr id="327" name="Rectangle 73">
            <a:extLst>
              <a:ext uri="{FF2B5EF4-FFF2-40B4-BE49-F238E27FC236}">
                <a16:creationId xmlns:a16="http://schemas.microsoft.com/office/drawing/2014/main" id="{D6F9017E-F9BF-466A-BDC9-8018D57EB72F}"/>
              </a:ext>
            </a:extLst>
          </p:cNvPr>
          <p:cNvSpPr>
            <a:spLocks noChangeArrowheads="1"/>
          </p:cNvSpPr>
          <p:nvPr/>
        </p:nvSpPr>
        <p:spPr bwMode="auto">
          <a:xfrm>
            <a:off x="1437366" y="5613894"/>
            <a:ext cx="98411" cy="96824"/>
          </a:xfrm>
          <a:prstGeom prst="rect">
            <a:avLst/>
          </a:prstGeom>
          <a:solidFill>
            <a:srgbClr val="0093E2"/>
          </a:solidFill>
          <a:ln>
            <a:noFill/>
          </a:ln>
        </p:spPr>
        <p:txBody>
          <a:bodyPr vert="horz" wrap="square" lIns="91427" tIns="45713" rIns="91427" bIns="45713" numCol="1" anchor="t" anchorCtr="0" compatLnSpc="1">
            <a:prstTxWarp prst="textNoShape">
              <a:avLst/>
            </a:prstTxWarp>
          </a:bodyPr>
          <a:lstStyle/>
          <a:p>
            <a:pPr defTabSz="932039"/>
            <a:endParaRPr lang="de-DE">
              <a:solidFill>
                <a:srgbClr val="FFFFFF"/>
              </a:solidFill>
            </a:endParaRPr>
          </a:p>
        </p:txBody>
      </p:sp>
      <p:sp>
        <p:nvSpPr>
          <p:cNvPr id="328" name="Rectangle 74">
            <a:extLst>
              <a:ext uri="{FF2B5EF4-FFF2-40B4-BE49-F238E27FC236}">
                <a16:creationId xmlns:a16="http://schemas.microsoft.com/office/drawing/2014/main" id="{6B0344FD-9CEE-4EC5-A49B-1E26234D7913}"/>
              </a:ext>
            </a:extLst>
          </p:cNvPr>
          <p:cNvSpPr>
            <a:spLocks noChangeArrowheads="1"/>
          </p:cNvSpPr>
          <p:nvPr/>
        </p:nvSpPr>
        <p:spPr bwMode="auto">
          <a:xfrm>
            <a:off x="1600855" y="5613894"/>
            <a:ext cx="98411" cy="96824"/>
          </a:xfrm>
          <a:prstGeom prst="rect">
            <a:avLst/>
          </a:prstGeom>
          <a:solidFill>
            <a:srgbClr val="0093E2"/>
          </a:solidFill>
          <a:ln>
            <a:noFill/>
          </a:ln>
        </p:spPr>
        <p:txBody>
          <a:bodyPr vert="horz" wrap="square" lIns="91427" tIns="45713" rIns="91427" bIns="45713" numCol="1" anchor="t" anchorCtr="0" compatLnSpc="1">
            <a:prstTxWarp prst="textNoShape">
              <a:avLst/>
            </a:prstTxWarp>
          </a:bodyPr>
          <a:lstStyle/>
          <a:p>
            <a:pPr defTabSz="932039"/>
            <a:endParaRPr lang="de-DE">
              <a:solidFill>
                <a:srgbClr val="FFFFFF"/>
              </a:solidFill>
            </a:endParaRPr>
          </a:p>
        </p:txBody>
      </p:sp>
      <p:sp>
        <p:nvSpPr>
          <p:cNvPr id="329" name="Rectangle 77">
            <a:extLst>
              <a:ext uri="{FF2B5EF4-FFF2-40B4-BE49-F238E27FC236}">
                <a16:creationId xmlns:a16="http://schemas.microsoft.com/office/drawing/2014/main" id="{2BC5AF93-E0BD-4CB0-8BBE-F10C9EB28A19}"/>
              </a:ext>
            </a:extLst>
          </p:cNvPr>
          <p:cNvSpPr>
            <a:spLocks noChangeArrowheads="1"/>
          </p:cNvSpPr>
          <p:nvPr/>
        </p:nvSpPr>
        <p:spPr bwMode="auto">
          <a:xfrm>
            <a:off x="1273877" y="5801192"/>
            <a:ext cx="98411" cy="96824"/>
          </a:xfrm>
          <a:prstGeom prst="rect">
            <a:avLst/>
          </a:prstGeom>
          <a:solidFill>
            <a:srgbClr val="0093E2"/>
          </a:solidFill>
          <a:ln>
            <a:noFill/>
          </a:ln>
        </p:spPr>
        <p:txBody>
          <a:bodyPr vert="horz" wrap="square" lIns="91427" tIns="45713" rIns="91427" bIns="45713" numCol="1" anchor="t" anchorCtr="0" compatLnSpc="1">
            <a:prstTxWarp prst="textNoShape">
              <a:avLst/>
            </a:prstTxWarp>
          </a:bodyPr>
          <a:lstStyle/>
          <a:p>
            <a:pPr defTabSz="932039"/>
            <a:endParaRPr lang="de-DE">
              <a:solidFill>
                <a:srgbClr val="FFFFFF"/>
              </a:solidFill>
            </a:endParaRPr>
          </a:p>
        </p:txBody>
      </p:sp>
      <p:sp>
        <p:nvSpPr>
          <p:cNvPr id="330" name="Rectangle 78">
            <a:extLst>
              <a:ext uri="{FF2B5EF4-FFF2-40B4-BE49-F238E27FC236}">
                <a16:creationId xmlns:a16="http://schemas.microsoft.com/office/drawing/2014/main" id="{502B6BD6-4E2D-49B9-85F7-4D87B3C24E86}"/>
              </a:ext>
            </a:extLst>
          </p:cNvPr>
          <p:cNvSpPr>
            <a:spLocks noChangeArrowheads="1"/>
          </p:cNvSpPr>
          <p:nvPr/>
        </p:nvSpPr>
        <p:spPr bwMode="auto">
          <a:xfrm>
            <a:off x="1437366" y="5801192"/>
            <a:ext cx="98411" cy="96824"/>
          </a:xfrm>
          <a:prstGeom prst="rect">
            <a:avLst/>
          </a:prstGeom>
          <a:solidFill>
            <a:srgbClr val="0093E2"/>
          </a:solidFill>
          <a:ln>
            <a:noFill/>
          </a:ln>
        </p:spPr>
        <p:txBody>
          <a:bodyPr vert="horz" wrap="square" lIns="91427" tIns="45713" rIns="91427" bIns="45713" numCol="1" anchor="t" anchorCtr="0" compatLnSpc="1">
            <a:prstTxWarp prst="textNoShape">
              <a:avLst/>
            </a:prstTxWarp>
          </a:bodyPr>
          <a:lstStyle/>
          <a:p>
            <a:pPr defTabSz="932039"/>
            <a:endParaRPr lang="de-DE">
              <a:solidFill>
                <a:srgbClr val="FFFFFF"/>
              </a:solidFill>
            </a:endParaRPr>
          </a:p>
        </p:txBody>
      </p:sp>
      <p:sp>
        <p:nvSpPr>
          <p:cNvPr id="331" name="Rectangle 79">
            <a:extLst>
              <a:ext uri="{FF2B5EF4-FFF2-40B4-BE49-F238E27FC236}">
                <a16:creationId xmlns:a16="http://schemas.microsoft.com/office/drawing/2014/main" id="{22445534-7637-4698-876E-DEEE5A375552}"/>
              </a:ext>
            </a:extLst>
          </p:cNvPr>
          <p:cNvSpPr>
            <a:spLocks noChangeArrowheads="1"/>
          </p:cNvSpPr>
          <p:nvPr/>
        </p:nvSpPr>
        <p:spPr bwMode="auto">
          <a:xfrm>
            <a:off x="1600855" y="5801192"/>
            <a:ext cx="98411" cy="96824"/>
          </a:xfrm>
          <a:prstGeom prst="rect">
            <a:avLst/>
          </a:prstGeom>
          <a:solidFill>
            <a:srgbClr val="0093E2"/>
          </a:solidFill>
          <a:ln>
            <a:noFill/>
          </a:ln>
        </p:spPr>
        <p:txBody>
          <a:bodyPr vert="horz" wrap="square" lIns="91427" tIns="45713" rIns="91427" bIns="45713" numCol="1" anchor="t" anchorCtr="0" compatLnSpc="1">
            <a:prstTxWarp prst="textNoShape">
              <a:avLst/>
            </a:prstTxWarp>
          </a:bodyPr>
          <a:lstStyle/>
          <a:p>
            <a:pPr defTabSz="932039"/>
            <a:endParaRPr lang="de-DE">
              <a:solidFill>
                <a:srgbClr val="FFFFFF"/>
              </a:solidFill>
            </a:endParaRPr>
          </a:p>
        </p:txBody>
      </p:sp>
      <p:sp>
        <p:nvSpPr>
          <p:cNvPr id="332" name="Rectangle 82">
            <a:extLst>
              <a:ext uri="{FF2B5EF4-FFF2-40B4-BE49-F238E27FC236}">
                <a16:creationId xmlns:a16="http://schemas.microsoft.com/office/drawing/2014/main" id="{FBBBA9C1-FC0A-4160-9F0F-1167438D4281}"/>
              </a:ext>
            </a:extLst>
          </p:cNvPr>
          <p:cNvSpPr>
            <a:spLocks noChangeArrowheads="1"/>
          </p:cNvSpPr>
          <p:nvPr/>
        </p:nvSpPr>
        <p:spPr bwMode="auto">
          <a:xfrm>
            <a:off x="1273877" y="5988491"/>
            <a:ext cx="98411" cy="98411"/>
          </a:xfrm>
          <a:prstGeom prst="rect">
            <a:avLst/>
          </a:prstGeom>
          <a:solidFill>
            <a:srgbClr val="0093E2"/>
          </a:solidFill>
          <a:ln>
            <a:noFill/>
          </a:ln>
        </p:spPr>
        <p:txBody>
          <a:bodyPr vert="horz" wrap="square" lIns="91427" tIns="45713" rIns="91427" bIns="45713" numCol="1" anchor="t" anchorCtr="0" compatLnSpc="1">
            <a:prstTxWarp prst="textNoShape">
              <a:avLst/>
            </a:prstTxWarp>
          </a:bodyPr>
          <a:lstStyle/>
          <a:p>
            <a:pPr defTabSz="932039"/>
            <a:endParaRPr lang="de-DE">
              <a:solidFill>
                <a:srgbClr val="FFFFFF"/>
              </a:solidFill>
            </a:endParaRPr>
          </a:p>
        </p:txBody>
      </p:sp>
      <p:sp>
        <p:nvSpPr>
          <p:cNvPr id="333" name="Rectangle 83">
            <a:extLst>
              <a:ext uri="{FF2B5EF4-FFF2-40B4-BE49-F238E27FC236}">
                <a16:creationId xmlns:a16="http://schemas.microsoft.com/office/drawing/2014/main" id="{1EFC2DD9-A0EE-4848-8A8B-0D37D0DFF023}"/>
              </a:ext>
            </a:extLst>
          </p:cNvPr>
          <p:cNvSpPr>
            <a:spLocks noChangeArrowheads="1"/>
          </p:cNvSpPr>
          <p:nvPr/>
        </p:nvSpPr>
        <p:spPr bwMode="auto">
          <a:xfrm>
            <a:off x="1437366" y="5988491"/>
            <a:ext cx="98411" cy="98411"/>
          </a:xfrm>
          <a:prstGeom prst="rect">
            <a:avLst/>
          </a:prstGeom>
          <a:solidFill>
            <a:srgbClr val="0093E2"/>
          </a:solidFill>
          <a:ln>
            <a:noFill/>
          </a:ln>
        </p:spPr>
        <p:txBody>
          <a:bodyPr vert="horz" wrap="square" lIns="91427" tIns="45713" rIns="91427" bIns="45713" numCol="1" anchor="t" anchorCtr="0" compatLnSpc="1">
            <a:prstTxWarp prst="textNoShape">
              <a:avLst/>
            </a:prstTxWarp>
          </a:bodyPr>
          <a:lstStyle/>
          <a:p>
            <a:pPr defTabSz="932039"/>
            <a:endParaRPr lang="de-DE">
              <a:solidFill>
                <a:srgbClr val="FFFFFF"/>
              </a:solidFill>
            </a:endParaRPr>
          </a:p>
        </p:txBody>
      </p:sp>
      <p:sp>
        <p:nvSpPr>
          <p:cNvPr id="334" name="Rectangle 84">
            <a:extLst>
              <a:ext uri="{FF2B5EF4-FFF2-40B4-BE49-F238E27FC236}">
                <a16:creationId xmlns:a16="http://schemas.microsoft.com/office/drawing/2014/main" id="{F50A21DF-F370-4422-8297-9FE43B7CE7CD}"/>
              </a:ext>
            </a:extLst>
          </p:cNvPr>
          <p:cNvSpPr>
            <a:spLocks noChangeArrowheads="1"/>
          </p:cNvSpPr>
          <p:nvPr/>
        </p:nvSpPr>
        <p:spPr bwMode="auto">
          <a:xfrm>
            <a:off x="1600855" y="5988491"/>
            <a:ext cx="98411" cy="98411"/>
          </a:xfrm>
          <a:prstGeom prst="rect">
            <a:avLst/>
          </a:prstGeom>
          <a:solidFill>
            <a:srgbClr val="0093E2"/>
          </a:solidFill>
          <a:ln>
            <a:noFill/>
          </a:ln>
        </p:spPr>
        <p:txBody>
          <a:bodyPr vert="horz" wrap="square" lIns="91427" tIns="45713" rIns="91427" bIns="45713" numCol="1" anchor="t" anchorCtr="0" compatLnSpc="1">
            <a:prstTxWarp prst="textNoShape">
              <a:avLst/>
            </a:prstTxWarp>
          </a:bodyPr>
          <a:lstStyle/>
          <a:p>
            <a:pPr defTabSz="932039"/>
            <a:endParaRPr lang="de-DE">
              <a:solidFill>
                <a:srgbClr val="FFFFFF"/>
              </a:solidFill>
            </a:endParaRPr>
          </a:p>
        </p:txBody>
      </p:sp>
      <p:sp>
        <p:nvSpPr>
          <p:cNvPr id="335" name="Rectangle 87">
            <a:extLst>
              <a:ext uri="{FF2B5EF4-FFF2-40B4-BE49-F238E27FC236}">
                <a16:creationId xmlns:a16="http://schemas.microsoft.com/office/drawing/2014/main" id="{DC053C1C-A333-4FD2-B179-E91C0C212BDC}"/>
              </a:ext>
            </a:extLst>
          </p:cNvPr>
          <p:cNvSpPr>
            <a:spLocks noChangeArrowheads="1"/>
          </p:cNvSpPr>
          <p:nvPr/>
        </p:nvSpPr>
        <p:spPr bwMode="auto">
          <a:xfrm>
            <a:off x="1273877" y="6175790"/>
            <a:ext cx="98411" cy="98411"/>
          </a:xfrm>
          <a:prstGeom prst="rect">
            <a:avLst/>
          </a:prstGeom>
          <a:solidFill>
            <a:srgbClr val="0093E2"/>
          </a:solidFill>
          <a:ln>
            <a:noFill/>
          </a:ln>
        </p:spPr>
        <p:txBody>
          <a:bodyPr vert="horz" wrap="square" lIns="91427" tIns="45713" rIns="91427" bIns="45713" numCol="1" anchor="t" anchorCtr="0" compatLnSpc="1">
            <a:prstTxWarp prst="textNoShape">
              <a:avLst/>
            </a:prstTxWarp>
          </a:bodyPr>
          <a:lstStyle/>
          <a:p>
            <a:pPr defTabSz="932039"/>
            <a:endParaRPr lang="de-DE">
              <a:solidFill>
                <a:srgbClr val="FFFFFF"/>
              </a:solidFill>
            </a:endParaRPr>
          </a:p>
        </p:txBody>
      </p:sp>
      <p:sp>
        <p:nvSpPr>
          <p:cNvPr id="336" name="Rectangle 88">
            <a:extLst>
              <a:ext uri="{FF2B5EF4-FFF2-40B4-BE49-F238E27FC236}">
                <a16:creationId xmlns:a16="http://schemas.microsoft.com/office/drawing/2014/main" id="{37898A88-97E7-40A7-B0DB-10CB686ADBA5}"/>
              </a:ext>
            </a:extLst>
          </p:cNvPr>
          <p:cNvSpPr>
            <a:spLocks noChangeArrowheads="1"/>
          </p:cNvSpPr>
          <p:nvPr/>
        </p:nvSpPr>
        <p:spPr bwMode="auto">
          <a:xfrm>
            <a:off x="1437366" y="6175790"/>
            <a:ext cx="98411" cy="98411"/>
          </a:xfrm>
          <a:prstGeom prst="rect">
            <a:avLst/>
          </a:prstGeom>
          <a:solidFill>
            <a:srgbClr val="0093E2"/>
          </a:solidFill>
          <a:ln>
            <a:noFill/>
          </a:ln>
        </p:spPr>
        <p:txBody>
          <a:bodyPr vert="horz" wrap="square" lIns="91427" tIns="45713" rIns="91427" bIns="45713" numCol="1" anchor="t" anchorCtr="0" compatLnSpc="1">
            <a:prstTxWarp prst="textNoShape">
              <a:avLst/>
            </a:prstTxWarp>
          </a:bodyPr>
          <a:lstStyle/>
          <a:p>
            <a:pPr defTabSz="932039"/>
            <a:endParaRPr lang="de-DE">
              <a:solidFill>
                <a:srgbClr val="FFFFFF"/>
              </a:solidFill>
            </a:endParaRPr>
          </a:p>
        </p:txBody>
      </p:sp>
      <p:sp>
        <p:nvSpPr>
          <p:cNvPr id="337" name="Rectangle 89">
            <a:extLst>
              <a:ext uri="{FF2B5EF4-FFF2-40B4-BE49-F238E27FC236}">
                <a16:creationId xmlns:a16="http://schemas.microsoft.com/office/drawing/2014/main" id="{C6D5A4E6-D038-4E5C-84F7-E3BBD75D1A89}"/>
              </a:ext>
            </a:extLst>
          </p:cNvPr>
          <p:cNvSpPr>
            <a:spLocks noChangeArrowheads="1"/>
          </p:cNvSpPr>
          <p:nvPr/>
        </p:nvSpPr>
        <p:spPr bwMode="auto">
          <a:xfrm>
            <a:off x="1600855" y="6175790"/>
            <a:ext cx="98411" cy="98411"/>
          </a:xfrm>
          <a:prstGeom prst="rect">
            <a:avLst/>
          </a:prstGeom>
          <a:solidFill>
            <a:srgbClr val="0093E2"/>
          </a:solidFill>
          <a:ln>
            <a:noFill/>
          </a:ln>
        </p:spPr>
        <p:txBody>
          <a:bodyPr vert="horz" wrap="square" lIns="91427" tIns="45713" rIns="91427" bIns="45713" numCol="1" anchor="t" anchorCtr="0" compatLnSpc="1">
            <a:prstTxWarp prst="textNoShape">
              <a:avLst/>
            </a:prstTxWarp>
          </a:bodyPr>
          <a:lstStyle/>
          <a:p>
            <a:pPr defTabSz="932039"/>
            <a:endParaRPr lang="de-DE">
              <a:solidFill>
                <a:srgbClr val="FFFFFF"/>
              </a:solidFill>
            </a:endParaRPr>
          </a:p>
        </p:txBody>
      </p:sp>
      <p:sp>
        <p:nvSpPr>
          <p:cNvPr id="338" name="Rectangle 92">
            <a:extLst>
              <a:ext uri="{FF2B5EF4-FFF2-40B4-BE49-F238E27FC236}">
                <a16:creationId xmlns:a16="http://schemas.microsoft.com/office/drawing/2014/main" id="{0238A613-3E16-4FB1-9038-DA91C0FF4683}"/>
              </a:ext>
            </a:extLst>
          </p:cNvPr>
          <p:cNvSpPr>
            <a:spLocks noChangeArrowheads="1"/>
          </p:cNvSpPr>
          <p:nvPr/>
        </p:nvSpPr>
        <p:spPr bwMode="auto">
          <a:xfrm>
            <a:off x="1273877" y="6363088"/>
            <a:ext cx="98411" cy="98411"/>
          </a:xfrm>
          <a:prstGeom prst="rect">
            <a:avLst/>
          </a:prstGeom>
          <a:solidFill>
            <a:srgbClr val="0093E2"/>
          </a:solidFill>
          <a:ln>
            <a:noFill/>
          </a:ln>
        </p:spPr>
        <p:txBody>
          <a:bodyPr vert="horz" wrap="square" lIns="91427" tIns="45713" rIns="91427" bIns="45713" numCol="1" anchor="t" anchorCtr="0" compatLnSpc="1">
            <a:prstTxWarp prst="textNoShape">
              <a:avLst/>
            </a:prstTxWarp>
          </a:bodyPr>
          <a:lstStyle/>
          <a:p>
            <a:pPr defTabSz="932039"/>
            <a:endParaRPr lang="de-DE">
              <a:solidFill>
                <a:srgbClr val="FFFFFF"/>
              </a:solidFill>
            </a:endParaRPr>
          </a:p>
        </p:txBody>
      </p:sp>
      <p:sp>
        <p:nvSpPr>
          <p:cNvPr id="339" name="Rectangle 93">
            <a:extLst>
              <a:ext uri="{FF2B5EF4-FFF2-40B4-BE49-F238E27FC236}">
                <a16:creationId xmlns:a16="http://schemas.microsoft.com/office/drawing/2014/main" id="{EAF8BD89-E8D8-413F-A266-CF9300C944A5}"/>
              </a:ext>
            </a:extLst>
          </p:cNvPr>
          <p:cNvSpPr>
            <a:spLocks noChangeArrowheads="1"/>
          </p:cNvSpPr>
          <p:nvPr/>
        </p:nvSpPr>
        <p:spPr bwMode="auto">
          <a:xfrm>
            <a:off x="1437366" y="6363088"/>
            <a:ext cx="98411" cy="98411"/>
          </a:xfrm>
          <a:prstGeom prst="rect">
            <a:avLst/>
          </a:prstGeom>
          <a:solidFill>
            <a:srgbClr val="0093E2"/>
          </a:solidFill>
          <a:ln>
            <a:noFill/>
          </a:ln>
        </p:spPr>
        <p:txBody>
          <a:bodyPr vert="horz" wrap="square" lIns="91427" tIns="45713" rIns="91427" bIns="45713" numCol="1" anchor="t" anchorCtr="0" compatLnSpc="1">
            <a:prstTxWarp prst="textNoShape">
              <a:avLst/>
            </a:prstTxWarp>
          </a:bodyPr>
          <a:lstStyle/>
          <a:p>
            <a:pPr defTabSz="932039"/>
            <a:endParaRPr lang="de-DE">
              <a:solidFill>
                <a:srgbClr val="FFFFFF"/>
              </a:solidFill>
            </a:endParaRPr>
          </a:p>
        </p:txBody>
      </p:sp>
      <p:sp>
        <p:nvSpPr>
          <p:cNvPr id="340" name="Rectangle 94">
            <a:extLst>
              <a:ext uri="{FF2B5EF4-FFF2-40B4-BE49-F238E27FC236}">
                <a16:creationId xmlns:a16="http://schemas.microsoft.com/office/drawing/2014/main" id="{412785AC-5D2F-4490-9909-7615A02D9B4C}"/>
              </a:ext>
            </a:extLst>
          </p:cNvPr>
          <p:cNvSpPr>
            <a:spLocks noChangeArrowheads="1"/>
          </p:cNvSpPr>
          <p:nvPr/>
        </p:nvSpPr>
        <p:spPr bwMode="auto">
          <a:xfrm>
            <a:off x="1600855" y="6363088"/>
            <a:ext cx="98411" cy="98411"/>
          </a:xfrm>
          <a:prstGeom prst="rect">
            <a:avLst/>
          </a:prstGeom>
          <a:solidFill>
            <a:srgbClr val="0093E2"/>
          </a:solidFill>
          <a:ln>
            <a:noFill/>
          </a:ln>
        </p:spPr>
        <p:txBody>
          <a:bodyPr vert="horz" wrap="square" lIns="91427" tIns="45713" rIns="91427" bIns="45713" numCol="1" anchor="t" anchorCtr="0" compatLnSpc="1">
            <a:prstTxWarp prst="textNoShape">
              <a:avLst/>
            </a:prstTxWarp>
          </a:bodyPr>
          <a:lstStyle/>
          <a:p>
            <a:pPr defTabSz="932039"/>
            <a:endParaRPr lang="de-DE">
              <a:solidFill>
                <a:srgbClr val="FFFFFF"/>
              </a:solidFill>
            </a:endParaRPr>
          </a:p>
        </p:txBody>
      </p:sp>
      <p:sp>
        <p:nvSpPr>
          <p:cNvPr id="341" name="Rectangle 97">
            <a:extLst>
              <a:ext uri="{FF2B5EF4-FFF2-40B4-BE49-F238E27FC236}">
                <a16:creationId xmlns:a16="http://schemas.microsoft.com/office/drawing/2014/main" id="{F4CFD058-196F-4DEE-B176-E38B2211C9E2}"/>
              </a:ext>
            </a:extLst>
          </p:cNvPr>
          <p:cNvSpPr>
            <a:spLocks noChangeArrowheads="1"/>
          </p:cNvSpPr>
          <p:nvPr/>
        </p:nvSpPr>
        <p:spPr bwMode="auto">
          <a:xfrm>
            <a:off x="1273877" y="6550386"/>
            <a:ext cx="98411" cy="98411"/>
          </a:xfrm>
          <a:prstGeom prst="rect">
            <a:avLst/>
          </a:prstGeom>
          <a:solidFill>
            <a:srgbClr val="0093E2"/>
          </a:solidFill>
          <a:ln>
            <a:noFill/>
          </a:ln>
        </p:spPr>
        <p:txBody>
          <a:bodyPr vert="horz" wrap="square" lIns="91427" tIns="45713" rIns="91427" bIns="45713" numCol="1" anchor="t" anchorCtr="0" compatLnSpc="1">
            <a:prstTxWarp prst="textNoShape">
              <a:avLst/>
            </a:prstTxWarp>
          </a:bodyPr>
          <a:lstStyle/>
          <a:p>
            <a:pPr defTabSz="932039"/>
            <a:endParaRPr lang="de-DE">
              <a:solidFill>
                <a:srgbClr val="FFFFFF"/>
              </a:solidFill>
            </a:endParaRPr>
          </a:p>
        </p:txBody>
      </p:sp>
      <p:sp>
        <p:nvSpPr>
          <p:cNvPr id="342" name="Rectangle 98">
            <a:extLst>
              <a:ext uri="{FF2B5EF4-FFF2-40B4-BE49-F238E27FC236}">
                <a16:creationId xmlns:a16="http://schemas.microsoft.com/office/drawing/2014/main" id="{ED8F0305-0C80-4C9C-9770-D43D76D59D2D}"/>
              </a:ext>
            </a:extLst>
          </p:cNvPr>
          <p:cNvSpPr>
            <a:spLocks noChangeArrowheads="1"/>
          </p:cNvSpPr>
          <p:nvPr/>
        </p:nvSpPr>
        <p:spPr bwMode="auto">
          <a:xfrm>
            <a:off x="1437366" y="6550386"/>
            <a:ext cx="98411" cy="98411"/>
          </a:xfrm>
          <a:prstGeom prst="rect">
            <a:avLst/>
          </a:prstGeom>
          <a:solidFill>
            <a:srgbClr val="0093E2"/>
          </a:solidFill>
          <a:ln>
            <a:noFill/>
          </a:ln>
        </p:spPr>
        <p:txBody>
          <a:bodyPr vert="horz" wrap="square" lIns="91427" tIns="45713" rIns="91427" bIns="45713" numCol="1" anchor="t" anchorCtr="0" compatLnSpc="1">
            <a:prstTxWarp prst="textNoShape">
              <a:avLst/>
            </a:prstTxWarp>
          </a:bodyPr>
          <a:lstStyle/>
          <a:p>
            <a:pPr defTabSz="932039"/>
            <a:endParaRPr lang="de-DE">
              <a:solidFill>
                <a:srgbClr val="FFFFFF"/>
              </a:solidFill>
            </a:endParaRPr>
          </a:p>
        </p:txBody>
      </p:sp>
      <p:sp>
        <p:nvSpPr>
          <p:cNvPr id="343" name="Rectangle 59">
            <a:extLst>
              <a:ext uri="{FF2B5EF4-FFF2-40B4-BE49-F238E27FC236}">
                <a16:creationId xmlns:a16="http://schemas.microsoft.com/office/drawing/2014/main" id="{130E845B-0897-4C11-BF41-C115372BB687}"/>
              </a:ext>
            </a:extLst>
          </p:cNvPr>
          <p:cNvSpPr>
            <a:spLocks noChangeArrowheads="1"/>
          </p:cNvSpPr>
          <p:nvPr/>
        </p:nvSpPr>
        <p:spPr bwMode="auto">
          <a:xfrm>
            <a:off x="1218324" y="5142475"/>
            <a:ext cx="524296" cy="1847586"/>
          </a:xfrm>
          <a:prstGeom prst="rect">
            <a:avLst/>
          </a:prstGeom>
          <a:solidFill>
            <a:srgbClr val="2274B6"/>
          </a:solidFill>
          <a:ln>
            <a:noFill/>
          </a:ln>
        </p:spPr>
        <p:txBody>
          <a:bodyPr vert="horz" wrap="square" lIns="91427" tIns="45713" rIns="91427" bIns="45713" numCol="1" anchor="t" anchorCtr="0" compatLnSpc="1">
            <a:prstTxWarp prst="textNoShape">
              <a:avLst/>
            </a:prstTxWarp>
          </a:bodyPr>
          <a:lstStyle/>
          <a:p>
            <a:pPr defTabSz="932039"/>
            <a:endParaRPr lang="de-DE">
              <a:solidFill>
                <a:srgbClr val="FFFFFF"/>
              </a:solidFill>
            </a:endParaRPr>
          </a:p>
        </p:txBody>
      </p:sp>
      <p:sp>
        <p:nvSpPr>
          <p:cNvPr id="344" name="Rectangle 72">
            <a:extLst>
              <a:ext uri="{FF2B5EF4-FFF2-40B4-BE49-F238E27FC236}">
                <a16:creationId xmlns:a16="http://schemas.microsoft.com/office/drawing/2014/main" id="{5DAB7A46-F33D-411E-A8D1-3F64BE4EA2A7}"/>
              </a:ext>
            </a:extLst>
          </p:cNvPr>
          <p:cNvSpPr>
            <a:spLocks noChangeArrowheads="1"/>
          </p:cNvSpPr>
          <p:nvPr/>
        </p:nvSpPr>
        <p:spPr bwMode="auto">
          <a:xfrm>
            <a:off x="1281814" y="5620243"/>
            <a:ext cx="98411" cy="96824"/>
          </a:xfrm>
          <a:prstGeom prst="rect">
            <a:avLst/>
          </a:prstGeom>
          <a:solidFill>
            <a:srgbClr val="0093E2"/>
          </a:solidFill>
          <a:ln>
            <a:noFill/>
          </a:ln>
        </p:spPr>
        <p:txBody>
          <a:bodyPr vert="horz" wrap="square" lIns="91427" tIns="45713" rIns="91427" bIns="45713" numCol="1" anchor="t" anchorCtr="0" compatLnSpc="1">
            <a:prstTxWarp prst="textNoShape">
              <a:avLst/>
            </a:prstTxWarp>
          </a:bodyPr>
          <a:lstStyle/>
          <a:p>
            <a:pPr defTabSz="932039"/>
            <a:endParaRPr lang="de-DE">
              <a:solidFill>
                <a:srgbClr val="FFFFFF"/>
              </a:solidFill>
            </a:endParaRPr>
          </a:p>
        </p:txBody>
      </p:sp>
      <p:sp>
        <p:nvSpPr>
          <p:cNvPr id="345" name="Rectangle 73">
            <a:extLst>
              <a:ext uri="{FF2B5EF4-FFF2-40B4-BE49-F238E27FC236}">
                <a16:creationId xmlns:a16="http://schemas.microsoft.com/office/drawing/2014/main" id="{3210C98A-F90A-487A-AF0A-9A7F4AD842D2}"/>
              </a:ext>
            </a:extLst>
          </p:cNvPr>
          <p:cNvSpPr>
            <a:spLocks noChangeArrowheads="1"/>
          </p:cNvSpPr>
          <p:nvPr/>
        </p:nvSpPr>
        <p:spPr bwMode="auto">
          <a:xfrm>
            <a:off x="1445303" y="5620243"/>
            <a:ext cx="98411" cy="96824"/>
          </a:xfrm>
          <a:prstGeom prst="rect">
            <a:avLst/>
          </a:prstGeom>
          <a:solidFill>
            <a:srgbClr val="0093E2"/>
          </a:solidFill>
          <a:ln>
            <a:noFill/>
          </a:ln>
        </p:spPr>
        <p:txBody>
          <a:bodyPr vert="horz" wrap="square" lIns="91427" tIns="45713" rIns="91427" bIns="45713" numCol="1" anchor="t" anchorCtr="0" compatLnSpc="1">
            <a:prstTxWarp prst="textNoShape">
              <a:avLst/>
            </a:prstTxWarp>
          </a:bodyPr>
          <a:lstStyle/>
          <a:p>
            <a:pPr defTabSz="932039"/>
            <a:endParaRPr lang="de-DE">
              <a:solidFill>
                <a:srgbClr val="FFFFFF"/>
              </a:solidFill>
            </a:endParaRPr>
          </a:p>
        </p:txBody>
      </p:sp>
      <p:sp>
        <p:nvSpPr>
          <p:cNvPr id="346" name="Rectangle 74">
            <a:extLst>
              <a:ext uri="{FF2B5EF4-FFF2-40B4-BE49-F238E27FC236}">
                <a16:creationId xmlns:a16="http://schemas.microsoft.com/office/drawing/2014/main" id="{3537188F-0BBB-4FCE-B1AE-8A0835A24783}"/>
              </a:ext>
            </a:extLst>
          </p:cNvPr>
          <p:cNvSpPr>
            <a:spLocks noChangeArrowheads="1"/>
          </p:cNvSpPr>
          <p:nvPr/>
        </p:nvSpPr>
        <p:spPr bwMode="auto">
          <a:xfrm>
            <a:off x="1608792" y="5620243"/>
            <a:ext cx="98411" cy="96824"/>
          </a:xfrm>
          <a:prstGeom prst="rect">
            <a:avLst/>
          </a:prstGeom>
          <a:solidFill>
            <a:srgbClr val="0093E2"/>
          </a:solidFill>
          <a:ln>
            <a:noFill/>
          </a:ln>
        </p:spPr>
        <p:txBody>
          <a:bodyPr vert="horz" wrap="square" lIns="91427" tIns="45713" rIns="91427" bIns="45713" numCol="1" anchor="t" anchorCtr="0" compatLnSpc="1">
            <a:prstTxWarp prst="textNoShape">
              <a:avLst/>
            </a:prstTxWarp>
          </a:bodyPr>
          <a:lstStyle/>
          <a:p>
            <a:pPr defTabSz="932039"/>
            <a:endParaRPr lang="de-DE">
              <a:solidFill>
                <a:srgbClr val="FFFFFF"/>
              </a:solidFill>
            </a:endParaRPr>
          </a:p>
        </p:txBody>
      </p:sp>
      <p:sp>
        <p:nvSpPr>
          <p:cNvPr id="347" name="Rectangle 77">
            <a:extLst>
              <a:ext uri="{FF2B5EF4-FFF2-40B4-BE49-F238E27FC236}">
                <a16:creationId xmlns:a16="http://schemas.microsoft.com/office/drawing/2014/main" id="{B4CEF927-E6E9-4839-B91C-8E224D2507BC}"/>
              </a:ext>
            </a:extLst>
          </p:cNvPr>
          <p:cNvSpPr>
            <a:spLocks noChangeArrowheads="1"/>
          </p:cNvSpPr>
          <p:nvPr/>
        </p:nvSpPr>
        <p:spPr bwMode="auto">
          <a:xfrm>
            <a:off x="1281814" y="5807541"/>
            <a:ext cx="98411" cy="96824"/>
          </a:xfrm>
          <a:prstGeom prst="rect">
            <a:avLst/>
          </a:prstGeom>
          <a:solidFill>
            <a:srgbClr val="0093E2"/>
          </a:solidFill>
          <a:ln>
            <a:noFill/>
          </a:ln>
        </p:spPr>
        <p:txBody>
          <a:bodyPr vert="horz" wrap="square" lIns="91427" tIns="45713" rIns="91427" bIns="45713" numCol="1" anchor="t" anchorCtr="0" compatLnSpc="1">
            <a:prstTxWarp prst="textNoShape">
              <a:avLst/>
            </a:prstTxWarp>
          </a:bodyPr>
          <a:lstStyle/>
          <a:p>
            <a:pPr defTabSz="932039"/>
            <a:endParaRPr lang="de-DE">
              <a:solidFill>
                <a:srgbClr val="FFFFFF"/>
              </a:solidFill>
            </a:endParaRPr>
          </a:p>
        </p:txBody>
      </p:sp>
      <p:sp>
        <p:nvSpPr>
          <p:cNvPr id="348" name="Rectangle 78">
            <a:extLst>
              <a:ext uri="{FF2B5EF4-FFF2-40B4-BE49-F238E27FC236}">
                <a16:creationId xmlns:a16="http://schemas.microsoft.com/office/drawing/2014/main" id="{53D7238E-0448-4E78-894B-138E2F64BBC8}"/>
              </a:ext>
            </a:extLst>
          </p:cNvPr>
          <p:cNvSpPr>
            <a:spLocks noChangeArrowheads="1"/>
          </p:cNvSpPr>
          <p:nvPr/>
        </p:nvSpPr>
        <p:spPr bwMode="auto">
          <a:xfrm>
            <a:off x="1445303" y="5807541"/>
            <a:ext cx="98411" cy="96824"/>
          </a:xfrm>
          <a:prstGeom prst="rect">
            <a:avLst/>
          </a:prstGeom>
          <a:solidFill>
            <a:srgbClr val="0093E2"/>
          </a:solidFill>
          <a:ln>
            <a:noFill/>
          </a:ln>
        </p:spPr>
        <p:txBody>
          <a:bodyPr vert="horz" wrap="square" lIns="91427" tIns="45713" rIns="91427" bIns="45713" numCol="1" anchor="t" anchorCtr="0" compatLnSpc="1">
            <a:prstTxWarp prst="textNoShape">
              <a:avLst/>
            </a:prstTxWarp>
          </a:bodyPr>
          <a:lstStyle/>
          <a:p>
            <a:pPr defTabSz="932039"/>
            <a:endParaRPr lang="de-DE">
              <a:solidFill>
                <a:srgbClr val="FFFFFF"/>
              </a:solidFill>
            </a:endParaRPr>
          </a:p>
        </p:txBody>
      </p:sp>
      <p:sp>
        <p:nvSpPr>
          <p:cNvPr id="349" name="Rectangle 79">
            <a:extLst>
              <a:ext uri="{FF2B5EF4-FFF2-40B4-BE49-F238E27FC236}">
                <a16:creationId xmlns:a16="http://schemas.microsoft.com/office/drawing/2014/main" id="{9097F459-AA24-4652-A679-9EC00D5E7C85}"/>
              </a:ext>
            </a:extLst>
          </p:cNvPr>
          <p:cNvSpPr>
            <a:spLocks noChangeArrowheads="1"/>
          </p:cNvSpPr>
          <p:nvPr/>
        </p:nvSpPr>
        <p:spPr bwMode="auto">
          <a:xfrm>
            <a:off x="1608792" y="5807541"/>
            <a:ext cx="98411" cy="96824"/>
          </a:xfrm>
          <a:prstGeom prst="rect">
            <a:avLst/>
          </a:prstGeom>
          <a:solidFill>
            <a:srgbClr val="0093E2"/>
          </a:solidFill>
          <a:ln>
            <a:noFill/>
          </a:ln>
        </p:spPr>
        <p:txBody>
          <a:bodyPr vert="horz" wrap="square" lIns="91427" tIns="45713" rIns="91427" bIns="45713" numCol="1" anchor="t" anchorCtr="0" compatLnSpc="1">
            <a:prstTxWarp prst="textNoShape">
              <a:avLst/>
            </a:prstTxWarp>
          </a:bodyPr>
          <a:lstStyle/>
          <a:p>
            <a:pPr defTabSz="932039"/>
            <a:endParaRPr lang="de-DE">
              <a:solidFill>
                <a:srgbClr val="FFFFFF"/>
              </a:solidFill>
            </a:endParaRPr>
          </a:p>
        </p:txBody>
      </p:sp>
      <p:sp>
        <p:nvSpPr>
          <p:cNvPr id="350" name="Rectangle 82">
            <a:extLst>
              <a:ext uri="{FF2B5EF4-FFF2-40B4-BE49-F238E27FC236}">
                <a16:creationId xmlns:a16="http://schemas.microsoft.com/office/drawing/2014/main" id="{75E65D46-0BCC-44C2-9AAB-060420E7342B}"/>
              </a:ext>
            </a:extLst>
          </p:cNvPr>
          <p:cNvSpPr>
            <a:spLocks noChangeArrowheads="1"/>
          </p:cNvSpPr>
          <p:nvPr/>
        </p:nvSpPr>
        <p:spPr bwMode="auto">
          <a:xfrm>
            <a:off x="1281814" y="5994840"/>
            <a:ext cx="98411" cy="98411"/>
          </a:xfrm>
          <a:prstGeom prst="rect">
            <a:avLst/>
          </a:prstGeom>
          <a:solidFill>
            <a:srgbClr val="0093E2"/>
          </a:solidFill>
          <a:ln>
            <a:noFill/>
          </a:ln>
        </p:spPr>
        <p:txBody>
          <a:bodyPr vert="horz" wrap="square" lIns="91427" tIns="45713" rIns="91427" bIns="45713" numCol="1" anchor="t" anchorCtr="0" compatLnSpc="1">
            <a:prstTxWarp prst="textNoShape">
              <a:avLst/>
            </a:prstTxWarp>
          </a:bodyPr>
          <a:lstStyle/>
          <a:p>
            <a:pPr defTabSz="932039"/>
            <a:endParaRPr lang="de-DE">
              <a:solidFill>
                <a:srgbClr val="FFFFFF"/>
              </a:solidFill>
            </a:endParaRPr>
          </a:p>
        </p:txBody>
      </p:sp>
      <p:sp>
        <p:nvSpPr>
          <p:cNvPr id="351" name="Rectangle 83">
            <a:extLst>
              <a:ext uri="{FF2B5EF4-FFF2-40B4-BE49-F238E27FC236}">
                <a16:creationId xmlns:a16="http://schemas.microsoft.com/office/drawing/2014/main" id="{C138E0FE-450E-4C00-AF01-2C9FAFF08504}"/>
              </a:ext>
            </a:extLst>
          </p:cNvPr>
          <p:cNvSpPr>
            <a:spLocks noChangeArrowheads="1"/>
          </p:cNvSpPr>
          <p:nvPr/>
        </p:nvSpPr>
        <p:spPr bwMode="auto">
          <a:xfrm>
            <a:off x="1445303" y="5994840"/>
            <a:ext cx="98411" cy="98411"/>
          </a:xfrm>
          <a:prstGeom prst="rect">
            <a:avLst/>
          </a:prstGeom>
          <a:solidFill>
            <a:srgbClr val="0093E2"/>
          </a:solidFill>
          <a:ln>
            <a:noFill/>
          </a:ln>
        </p:spPr>
        <p:txBody>
          <a:bodyPr vert="horz" wrap="square" lIns="91427" tIns="45713" rIns="91427" bIns="45713" numCol="1" anchor="t" anchorCtr="0" compatLnSpc="1">
            <a:prstTxWarp prst="textNoShape">
              <a:avLst/>
            </a:prstTxWarp>
          </a:bodyPr>
          <a:lstStyle/>
          <a:p>
            <a:pPr defTabSz="932039"/>
            <a:endParaRPr lang="de-DE">
              <a:solidFill>
                <a:srgbClr val="FFFFFF"/>
              </a:solidFill>
            </a:endParaRPr>
          </a:p>
        </p:txBody>
      </p:sp>
      <p:sp>
        <p:nvSpPr>
          <p:cNvPr id="352" name="Rectangle 84">
            <a:extLst>
              <a:ext uri="{FF2B5EF4-FFF2-40B4-BE49-F238E27FC236}">
                <a16:creationId xmlns:a16="http://schemas.microsoft.com/office/drawing/2014/main" id="{22F569D6-4EFC-4E3D-90FD-0AC61F52C8D8}"/>
              </a:ext>
            </a:extLst>
          </p:cNvPr>
          <p:cNvSpPr>
            <a:spLocks noChangeArrowheads="1"/>
          </p:cNvSpPr>
          <p:nvPr/>
        </p:nvSpPr>
        <p:spPr bwMode="auto">
          <a:xfrm>
            <a:off x="1608792" y="5994840"/>
            <a:ext cx="98411" cy="98411"/>
          </a:xfrm>
          <a:prstGeom prst="rect">
            <a:avLst/>
          </a:prstGeom>
          <a:solidFill>
            <a:srgbClr val="0093E2"/>
          </a:solidFill>
          <a:ln>
            <a:noFill/>
          </a:ln>
        </p:spPr>
        <p:txBody>
          <a:bodyPr vert="horz" wrap="square" lIns="91427" tIns="45713" rIns="91427" bIns="45713" numCol="1" anchor="t" anchorCtr="0" compatLnSpc="1">
            <a:prstTxWarp prst="textNoShape">
              <a:avLst/>
            </a:prstTxWarp>
          </a:bodyPr>
          <a:lstStyle/>
          <a:p>
            <a:pPr defTabSz="932039"/>
            <a:endParaRPr lang="de-DE">
              <a:solidFill>
                <a:srgbClr val="FFFFFF"/>
              </a:solidFill>
            </a:endParaRPr>
          </a:p>
        </p:txBody>
      </p:sp>
      <p:sp>
        <p:nvSpPr>
          <p:cNvPr id="353" name="Rectangle 87">
            <a:extLst>
              <a:ext uri="{FF2B5EF4-FFF2-40B4-BE49-F238E27FC236}">
                <a16:creationId xmlns:a16="http://schemas.microsoft.com/office/drawing/2014/main" id="{46AA8BB2-AB14-4975-A141-C30792F53F14}"/>
              </a:ext>
            </a:extLst>
          </p:cNvPr>
          <p:cNvSpPr>
            <a:spLocks noChangeArrowheads="1"/>
          </p:cNvSpPr>
          <p:nvPr/>
        </p:nvSpPr>
        <p:spPr bwMode="auto">
          <a:xfrm>
            <a:off x="1281814" y="6182139"/>
            <a:ext cx="98411" cy="98411"/>
          </a:xfrm>
          <a:prstGeom prst="rect">
            <a:avLst/>
          </a:prstGeom>
          <a:solidFill>
            <a:srgbClr val="0093E2"/>
          </a:solidFill>
          <a:ln>
            <a:noFill/>
          </a:ln>
        </p:spPr>
        <p:txBody>
          <a:bodyPr vert="horz" wrap="square" lIns="91427" tIns="45713" rIns="91427" bIns="45713" numCol="1" anchor="t" anchorCtr="0" compatLnSpc="1">
            <a:prstTxWarp prst="textNoShape">
              <a:avLst/>
            </a:prstTxWarp>
          </a:bodyPr>
          <a:lstStyle/>
          <a:p>
            <a:pPr defTabSz="932039"/>
            <a:endParaRPr lang="de-DE">
              <a:solidFill>
                <a:srgbClr val="FFFFFF"/>
              </a:solidFill>
            </a:endParaRPr>
          </a:p>
        </p:txBody>
      </p:sp>
      <p:sp>
        <p:nvSpPr>
          <p:cNvPr id="354" name="Rectangle 88">
            <a:extLst>
              <a:ext uri="{FF2B5EF4-FFF2-40B4-BE49-F238E27FC236}">
                <a16:creationId xmlns:a16="http://schemas.microsoft.com/office/drawing/2014/main" id="{1C593B99-B90E-4250-A25C-F7A0D04EB684}"/>
              </a:ext>
            </a:extLst>
          </p:cNvPr>
          <p:cNvSpPr>
            <a:spLocks noChangeArrowheads="1"/>
          </p:cNvSpPr>
          <p:nvPr/>
        </p:nvSpPr>
        <p:spPr bwMode="auto">
          <a:xfrm>
            <a:off x="1445303" y="6182139"/>
            <a:ext cx="98411" cy="98411"/>
          </a:xfrm>
          <a:prstGeom prst="rect">
            <a:avLst/>
          </a:prstGeom>
          <a:solidFill>
            <a:srgbClr val="0093E2"/>
          </a:solidFill>
          <a:ln>
            <a:noFill/>
          </a:ln>
        </p:spPr>
        <p:txBody>
          <a:bodyPr vert="horz" wrap="square" lIns="91427" tIns="45713" rIns="91427" bIns="45713" numCol="1" anchor="t" anchorCtr="0" compatLnSpc="1">
            <a:prstTxWarp prst="textNoShape">
              <a:avLst/>
            </a:prstTxWarp>
          </a:bodyPr>
          <a:lstStyle/>
          <a:p>
            <a:pPr defTabSz="932039"/>
            <a:endParaRPr lang="de-DE">
              <a:solidFill>
                <a:srgbClr val="FFFFFF"/>
              </a:solidFill>
            </a:endParaRPr>
          </a:p>
        </p:txBody>
      </p:sp>
      <p:sp>
        <p:nvSpPr>
          <p:cNvPr id="355" name="Rectangle 89">
            <a:extLst>
              <a:ext uri="{FF2B5EF4-FFF2-40B4-BE49-F238E27FC236}">
                <a16:creationId xmlns:a16="http://schemas.microsoft.com/office/drawing/2014/main" id="{AAA1044C-B1BB-4907-BF17-526D0E5746F3}"/>
              </a:ext>
            </a:extLst>
          </p:cNvPr>
          <p:cNvSpPr>
            <a:spLocks noChangeArrowheads="1"/>
          </p:cNvSpPr>
          <p:nvPr/>
        </p:nvSpPr>
        <p:spPr bwMode="auto">
          <a:xfrm>
            <a:off x="1608792" y="6182139"/>
            <a:ext cx="98411" cy="98411"/>
          </a:xfrm>
          <a:prstGeom prst="rect">
            <a:avLst/>
          </a:prstGeom>
          <a:solidFill>
            <a:srgbClr val="0093E2"/>
          </a:solidFill>
          <a:ln>
            <a:noFill/>
          </a:ln>
        </p:spPr>
        <p:txBody>
          <a:bodyPr vert="horz" wrap="square" lIns="91427" tIns="45713" rIns="91427" bIns="45713" numCol="1" anchor="t" anchorCtr="0" compatLnSpc="1">
            <a:prstTxWarp prst="textNoShape">
              <a:avLst/>
            </a:prstTxWarp>
          </a:bodyPr>
          <a:lstStyle/>
          <a:p>
            <a:pPr defTabSz="932039"/>
            <a:endParaRPr lang="de-DE">
              <a:solidFill>
                <a:srgbClr val="FFFFFF"/>
              </a:solidFill>
            </a:endParaRPr>
          </a:p>
        </p:txBody>
      </p:sp>
      <p:sp>
        <p:nvSpPr>
          <p:cNvPr id="356" name="Rectangle 92">
            <a:extLst>
              <a:ext uri="{FF2B5EF4-FFF2-40B4-BE49-F238E27FC236}">
                <a16:creationId xmlns:a16="http://schemas.microsoft.com/office/drawing/2014/main" id="{9598C2A6-E6DA-49B6-B489-7F4FB095A441}"/>
              </a:ext>
            </a:extLst>
          </p:cNvPr>
          <p:cNvSpPr>
            <a:spLocks noChangeArrowheads="1"/>
          </p:cNvSpPr>
          <p:nvPr/>
        </p:nvSpPr>
        <p:spPr bwMode="auto">
          <a:xfrm>
            <a:off x="1281814" y="6369437"/>
            <a:ext cx="98411" cy="98411"/>
          </a:xfrm>
          <a:prstGeom prst="rect">
            <a:avLst/>
          </a:prstGeom>
          <a:solidFill>
            <a:srgbClr val="0093E2"/>
          </a:solidFill>
          <a:ln>
            <a:noFill/>
          </a:ln>
        </p:spPr>
        <p:txBody>
          <a:bodyPr vert="horz" wrap="square" lIns="91427" tIns="45713" rIns="91427" bIns="45713" numCol="1" anchor="t" anchorCtr="0" compatLnSpc="1">
            <a:prstTxWarp prst="textNoShape">
              <a:avLst/>
            </a:prstTxWarp>
          </a:bodyPr>
          <a:lstStyle/>
          <a:p>
            <a:pPr defTabSz="932039"/>
            <a:endParaRPr lang="de-DE">
              <a:solidFill>
                <a:srgbClr val="FFFFFF"/>
              </a:solidFill>
            </a:endParaRPr>
          </a:p>
        </p:txBody>
      </p:sp>
      <p:sp>
        <p:nvSpPr>
          <p:cNvPr id="357" name="Rectangle 93">
            <a:extLst>
              <a:ext uri="{FF2B5EF4-FFF2-40B4-BE49-F238E27FC236}">
                <a16:creationId xmlns:a16="http://schemas.microsoft.com/office/drawing/2014/main" id="{505272CB-AFA9-43AB-9DFF-D7A4EAF5CD6E}"/>
              </a:ext>
            </a:extLst>
          </p:cNvPr>
          <p:cNvSpPr>
            <a:spLocks noChangeArrowheads="1"/>
          </p:cNvSpPr>
          <p:nvPr/>
        </p:nvSpPr>
        <p:spPr bwMode="auto">
          <a:xfrm>
            <a:off x="1445303" y="6369437"/>
            <a:ext cx="98411" cy="98411"/>
          </a:xfrm>
          <a:prstGeom prst="rect">
            <a:avLst/>
          </a:prstGeom>
          <a:solidFill>
            <a:srgbClr val="0093E2"/>
          </a:solidFill>
          <a:ln>
            <a:noFill/>
          </a:ln>
        </p:spPr>
        <p:txBody>
          <a:bodyPr vert="horz" wrap="square" lIns="91427" tIns="45713" rIns="91427" bIns="45713" numCol="1" anchor="t" anchorCtr="0" compatLnSpc="1">
            <a:prstTxWarp prst="textNoShape">
              <a:avLst/>
            </a:prstTxWarp>
          </a:bodyPr>
          <a:lstStyle/>
          <a:p>
            <a:pPr defTabSz="932039"/>
            <a:endParaRPr lang="de-DE">
              <a:solidFill>
                <a:srgbClr val="FFFFFF"/>
              </a:solidFill>
            </a:endParaRPr>
          </a:p>
        </p:txBody>
      </p:sp>
      <p:sp>
        <p:nvSpPr>
          <p:cNvPr id="358" name="Rectangle 94">
            <a:extLst>
              <a:ext uri="{FF2B5EF4-FFF2-40B4-BE49-F238E27FC236}">
                <a16:creationId xmlns:a16="http://schemas.microsoft.com/office/drawing/2014/main" id="{A34C1004-1DCE-4F7D-A6E5-C5359969771A}"/>
              </a:ext>
            </a:extLst>
          </p:cNvPr>
          <p:cNvSpPr>
            <a:spLocks noChangeArrowheads="1"/>
          </p:cNvSpPr>
          <p:nvPr/>
        </p:nvSpPr>
        <p:spPr bwMode="auto">
          <a:xfrm>
            <a:off x="1608792" y="6369437"/>
            <a:ext cx="98411" cy="98411"/>
          </a:xfrm>
          <a:prstGeom prst="rect">
            <a:avLst/>
          </a:prstGeom>
          <a:solidFill>
            <a:srgbClr val="0093E2"/>
          </a:solidFill>
          <a:ln>
            <a:noFill/>
          </a:ln>
        </p:spPr>
        <p:txBody>
          <a:bodyPr vert="horz" wrap="square" lIns="91427" tIns="45713" rIns="91427" bIns="45713" numCol="1" anchor="t" anchorCtr="0" compatLnSpc="1">
            <a:prstTxWarp prst="textNoShape">
              <a:avLst/>
            </a:prstTxWarp>
          </a:bodyPr>
          <a:lstStyle/>
          <a:p>
            <a:pPr defTabSz="932039"/>
            <a:endParaRPr lang="de-DE">
              <a:solidFill>
                <a:srgbClr val="FFFFFF"/>
              </a:solidFill>
            </a:endParaRPr>
          </a:p>
        </p:txBody>
      </p:sp>
      <p:sp>
        <p:nvSpPr>
          <p:cNvPr id="359" name="Rectangle 97">
            <a:extLst>
              <a:ext uri="{FF2B5EF4-FFF2-40B4-BE49-F238E27FC236}">
                <a16:creationId xmlns:a16="http://schemas.microsoft.com/office/drawing/2014/main" id="{BA0595AD-71FD-4F92-900A-C9E14E5D6E96}"/>
              </a:ext>
            </a:extLst>
          </p:cNvPr>
          <p:cNvSpPr>
            <a:spLocks noChangeArrowheads="1"/>
          </p:cNvSpPr>
          <p:nvPr/>
        </p:nvSpPr>
        <p:spPr bwMode="auto">
          <a:xfrm>
            <a:off x="1281814" y="6556735"/>
            <a:ext cx="98411" cy="98411"/>
          </a:xfrm>
          <a:prstGeom prst="rect">
            <a:avLst/>
          </a:prstGeom>
          <a:solidFill>
            <a:srgbClr val="0093E2"/>
          </a:solidFill>
          <a:ln>
            <a:noFill/>
          </a:ln>
        </p:spPr>
        <p:txBody>
          <a:bodyPr vert="horz" wrap="square" lIns="91427" tIns="45713" rIns="91427" bIns="45713" numCol="1" anchor="t" anchorCtr="0" compatLnSpc="1">
            <a:prstTxWarp prst="textNoShape">
              <a:avLst/>
            </a:prstTxWarp>
          </a:bodyPr>
          <a:lstStyle/>
          <a:p>
            <a:pPr defTabSz="932039"/>
            <a:endParaRPr lang="de-DE">
              <a:solidFill>
                <a:srgbClr val="FFFFFF"/>
              </a:solidFill>
            </a:endParaRPr>
          </a:p>
        </p:txBody>
      </p:sp>
      <p:sp>
        <p:nvSpPr>
          <p:cNvPr id="360" name="Rectangle 98">
            <a:extLst>
              <a:ext uri="{FF2B5EF4-FFF2-40B4-BE49-F238E27FC236}">
                <a16:creationId xmlns:a16="http://schemas.microsoft.com/office/drawing/2014/main" id="{2A46AA79-7EB9-4A9C-928E-1DC6A0E18C9B}"/>
              </a:ext>
            </a:extLst>
          </p:cNvPr>
          <p:cNvSpPr>
            <a:spLocks noChangeArrowheads="1"/>
          </p:cNvSpPr>
          <p:nvPr/>
        </p:nvSpPr>
        <p:spPr bwMode="auto">
          <a:xfrm>
            <a:off x="1445303" y="6556735"/>
            <a:ext cx="98411" cy="98411"/>
          </a:xfrm>
          <a:prstGeom prst="rect">
            <a:avLst/>
          </a:prstGeom>
          <a:solidFill>
            <a:srgbClr val="0093E2"/>
          </a:solidFill>
          <a:ln>
            <a:noFill/>
          </a:ln>
        </p:spPr>
        <p:txBody>
          <a:bodyPr vert="horz" wrap="square" lIns="91427" tIns="45713" rIns="91427" bIns="45713" numCol="1" anchor="t" anchorCtr="0" compatLnSpc="1">
            <a:prstTxWarp prst="textNoShape">
              <a:avLst/>
            </a:prstTxWarp>
          </a:bodyPr>
          <a:lstStyle/>
          <a:p>
            <a:pPr defTabSz="932039"/>
            <a:endParaRPr lang="de-DE">
              <a:solidFill>
                <a:srgbClr val="FFFFFF"/>
              </a:solidFill>
            </a:endParaRPr>
          </a:p>
        </p:txBody>
      </p:sp>
      <p:sp>
        <p:nvSpPr>
          <p:cNvPr id="361" name="Rectangle 98">
            <a:extLst>
              <a:ext uri="{FF2B5EF4-FFF2-40B4-BE49-F238E27FC236}">
                <a16:creationId xmlns:a16="http://schemas.microsoft.com/office/drawing/2014/main" id="{11DFF53C-6A8C-4345-AB0C-E6A497A3B1F9}"/>
              </a:ext>
            </a:extLst>
          </p:cNvPr>
          <p:cNvSpPr>
            <a:spLocks noChangeArrowheads="1"/>
          </p:cNvSpPr>
          <p:nvPr/>
        </p:nvSpPr>
        <p:spPr bwMode="auto">
          <a:xfrm>
            <a:off x="1608792" y="6556735"/>
            <a:ext cx="98411" cy="98411"/>
          </a:xfrm>
          <a:prstGeom prst="rect">
            <a:avLst/>
          </a:prstGeom>
          <a:solidFill>
            <a:srgbClr val="0093E2"/>
          </a:solidFill>
          <a:ln>
            <a:noFill/>
          </a:ln>
        </p:spPr>
        <p:txBody>
          <a:bodyPr vert="horz" wrap="square" lIns="91427" tIns="45713" rIns="91427" bIns="45713" numCol="1" anchor="t" anchorCtr="0" compatLnSpc="1">
            <a:prstTxWarp prst="textNoShape">
              <a:avLst/>
            </a:prstTxWarp>
          </a:bodyPr>
          <a:lstStyle/>
          <a:p>
            <a:pPr defTabSz="932039"/>
            <a:endParaRPr lang="de-DE">
              <a:solidFill>
                <a:srgbClr val="FFFFFF"/>
              </a:solidFill>
            </a:endParaRPr>
          </a:p>
        </p:txBody>
      </p:sp>
      <p:grpSp>
        <p:nvGrpSpPr>
          <p:cNvPr id="362" name="Group 361">
            <a:extLst>
              <a:ext uri="{FF2B5EF4-FFF2-40B4-BE49-F238E27FC236}">
                <a16:creationId xmlns:a16="http://schemas.microsoft.com/office/drawing/2014/main" id="{AE2E439B-B8D5-4594-BD3C-AEB529AF1AA1}"/>
              </a:ext>
            </a:extLst>
          </p:cNvPr>
          <p:cNvGrpSpPr/>
          <p:nvPr/>
        </p:nvGrpSpPr>
        <p:grpSpPr>
          <a:xfrm>
            <a:off x="6149252" y="5557960"/>
            <a:ext cx="872545" cy="1432099"/>
            <a:chOff x="6342928" y="5107622"/>
            <a:chExt cx="678869" cy="2187263"/>
          </a:xfrm>
        </p:grpSpPr>
        <p:sp>
          <p:nvSpPr>
            <p:cNvPr id="363" name="Rectangle 117">
              <a:extLst>
                <a:ext uri="{FF2B5EF4-FFF2-40B4-BE49-F238E27FC236}">
                  <a16:creationId xmlns:a16="http://schemas.microsoft.com/office/drawing/2014/main" id="{EC917BE8-AB82-4C58-A38B-6BAF2F125D76}"/>
                </a:ext>
              </a:extLst>
            </p:cNvPr>
            <p:cNvSpPr>
              <a:spLocks noChangeArrowheads="1"/>
            </p:cNvSpPr>
            <p:nvPr/>
          </p:nvSpPr>
          <p:spPr bwMode="auto">
            <a:xfrm>
              <a:off x="6342928" y="5107623"/>
              <a:ext cx="678869" cy="2187262"/>
            </a:xfrm>
            <a:prstGeom prst="rect">
              <a:avLst/>
            </a:prstGeom>
            <a:solidFill>
              <a:srgbClr val="045BA6"/>
            </a:solidFill>
            <a:ln>
              <a:noFill/>
            </a:ln>
          </p:spPr>
          <p:txBody>
            <a:bodyPr vert="horz" wrap="square" lIns="91427" tIns="45713" rIns="91427" bIns="45713" numCol="1" anchor="t" anchorCtr="0" compatLnSpc="1">
              <a:prstTxWarp prst="textNoShape">
                <a:avLst/>
              </a:prstTxWarp>
            </a:bodyPr>
            <a:lstStyle/>
            <a:p>
              <a:pPr defTabSz="932039">
                <a:defRPr/>
              </a:pPr>
              <a:endParaRPr lang="de-DE">
                <a:solidFill>
                  <a:srgbClr val="FFFFFF"/>
                </a:solidFill>
              </a:endParaRPr>
            </a:p>
          </p:txBody>
        </p:sp>
        <p:grpSp>
          <p:nvGrpSpPr>
            <p:cNvPr id="364" name="Group 363">
              <a:extLst>
                <a:ext uri="{FF2B5EF4-FFF2-40B4-BE49-F238E27FC236}">
                  <a16:creationId xmlns:a16="http://schemas.microsoft.com/office/drawing/2014/main" id="{EC785021-C5D1-4BC7-BE9E-92FB33507CA6}"/>
                </a:ext>
              </a:extLst>
            </p:cNvPr>
            <p:cNvGrpSpPr/>
            <p:nvPr/>
          </p:nvGrpSpPr>
          <p:grpSpPr>
            <a:xfrm>
              <a:off x="6464944" y="5107622"/>
              <a:ext cx="454472" cy="2187263"/>
              <a:chOff x="8546306" y="746197"/>
              <a:chExt cx="424695" cy="2545519"/>
            </a:xfrm>
          </p:grpSpPr>
          <p:sp>
            <p:nvSpPr>
              <p:cNvPr id="365" name="Line 160">
                <a:extLst>
                  <a:ext uri="{FF2B5EF4-FFF2-40B4-BE49-F238E27FC236}">
                    <a16:creationId xmlns:a16="http://schemas.microsoft.com/office/drawing/2014/main" id="{E4524DA6-F288-4353-AA7C-BDAA7E315E4D}"/>
                  </a:ext>
                </a:extLst>
              </p:cNvPr>
              <p:cNvSpPr>
                <a:spLocks noChangeShapeType="1"/>
              </p:cNvSpPr>
              <p:nvPr/>
            </p:nvSpPr>
            <p:spPr bwMode="auto">
              <a:xfrm>
                <a:off x="8971001" y="746197"/>
                <a:ext cx="0" cy="2545519"/>
              </a:xfrm>
              <a:prstGeom prst="line">
                <a:avLst/>
              </a:prstGeom>
              <a:noFill/>
              <a:ln w="26988" cap="flat">
                <a:solidFill>
                  <a:srgbClr val="0093E2"/>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039">
                  <a:defRPr/>
                </a:pPr>
                <a:endParaRPr lang="de-DE">
                  <a:solidFill>
                    <a:srgbClr val="FFFFFF"/>
                  </a:solidFill>
                </a:endParaRPr>
              </a:p>
            </p:txBody>
          </p:sp>
          <p:sp>
            <p:nvSpPr>
              <p:cNvPr id="366" name="Line 161">
                <a:extLst>
                  <a:ext uri="{FF2B5EF4-FFF2-40B4-BE49-F238E27FC236}">
                    <a16:creationId xmlns:a16="http://schemas.microsoft.com/office/drawing/2014/main" id="{D25CC7B3-A98B-4A8D-BE1E-BF2E1F8B60D7}"/>
                  </a:ext>
                </a:extLst>
              </p:cNvPr>
              <p:cNvSpPr>
                <a:spLocks noChangeShapeType="1"/>
              </p:cNvSpPr>
              <p:nvPr/>
            </p:nvSpPr>
            <p:spPr bwMode="auto">
              <a:xfrm>
                <a:off x="8866155" y="746197"/>
                <a:ext cx="0" cy="2545519"/>
              </a:xfrm>
              <a:prstGeom prst="line">
                <a:avLst/>
              </a:prstGeom>
              <a:noFill/>
              <a:ln w="26988" cap="flat">
                <a:solidFill>
                  <a:srgbClr val="0093E2"/>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039">
                  <a:defRPr/>
                </a:pPr>
                <a:endParaRPr lang="de-DE">
                  <a:solidFill>
                    <a:srgbClr val="FFFFFF"/>
                  </a:solidFill>
                </a:endParaRPr>
              </a:p>
            </p:txBody>
          </p:sp>
          <p:sp>
            <p:nvSpPr>
              <p:cNvPr id="367" name="Line 162">
                <a:extLst>
                  <a:ext uri="{FF2B5EF4-FFF2-40B4-BE49-F238E27FC236}">
                    <a16:creationId xmlns:a16="http://schemas.microsoft.com/office/drawing/2014/main" id="{B7DDFBDF-9C11-468B-8F89-9DCE6873ED27}"/>
                  </a:ext>
                </a:extLst>
              </p:cNvPr>
              <p:cNvSpPr>
                <a:spLocks noChangeShapeType="1"/>
              </p:cNvSpPr>
              <p:nvPr/>
            </p:nvSpPr>
            <p:spPr bwMode="auto">
              <a:xfrm>
                <a:off x="8757327" y="746197"/>
                <a:ext cx="0" cy="2545519"/>
              </a:xfrm>
              <a:prstGeom prst="line">
                <a:avLst/>
              </a:prstGeom>
              <a:noFill/>
              <a:ln w="26988" cap="flat">
                <a:solidFill>
                  <a:srgbClr val="0093E2"/>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039">
                  <a:defRPr/>
                </a:pPr>
                <a:endParaRPr lang="de-DE">
                  <a:solidFill>
                    <a:srgbClr val="FFFFFF"/>
                  </a:solidFill>
                </a:endParaRPr>
              </a:p>
            </p:txBody>
          </p:sp>
          <p:sp>
            <p:nvSpPr>
              <p:cNvPr id="368" name="Line 163">
                <a:extLst>
                  <a:ext uri="{FF2B5EF4-FFF2-40B4-BE49-F238E27FC236}">
                    <a16:creationId xmlns:a16="http://schemas.microsoft.com/office/drawing/2014/main" id="{7D3CC2CE-AAF3-4CD9-B200-4BDC953563CC}"/>
                  </a:ext>
                </a:extLst>
              </p:cNvPr>
              <p:cNvSpPr>
                <a:spLocks noChangeShapeType="1"/>
              </p:cNvSpPr>
              <p:nvPr/>
            </p:nvSpPr>
            <p:spPr bwMode="auto">
              <a:xfrm>
                <a:off x="8651153" y="746197"/>
                <a:ext cx="0" cy="2545519"/>
              </a:xfrm>
              <a:prstGeom prst="line">
                <a:avLst/>
              </a:prstGeom>
              <a:noFill/>
              <a:ln w="26988" cap="flat">
                <a:solidFill>
                  <a:srgbClr val="0093E2"/>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039">
                  <a:defRPr/>
                </a:pPr>
                <a:endParaRPr lang="de-DE">
                  <a:solidFill>
                    <a:srgbClr val="FFFFFF"/>
                  </a:solidFill>
                </a:endParaRPr>
              </a:p>
            </p:txBody>
          </p:sp>
          <p:sp>
            <p:nvSpPr>
              <p:cNvPr id="369" name="Line 164">
                <a:extLst>
                  <a:ext uri="{FF2B5EF4-FFF2-40B4-BE49-F238E27FC236}">
                    <a16:creationId xmlns:a16="http://schemas.microsoft.com/office/drawing/2014/main" id="{5A9A0C7F-D944-4F4A-A935-3F5F3EB39899}"/>
                  </a:ext>
                </a:extLst>
              </p:cNvPr>
              <p:cNvSpPr>
                <a:spLocks noChangeShapeType="1"/>
              </p:cNvSpPr>
              <p:nvPr/>
            </p:nvSpPr>
            <p:spPr bwMode="auto">
              <a:xfrm>
                <a:off x="8546306" y="746197"/>
                <a:ext cx="0" cy="2545519"/>
              </a:xfrm>
              <a:prstGeom prst="line">
                <a:avLst/>
              </a:prstGeom>
              <a:noFill/>
              <a:ln w="26988" cap="flat">
                <a:solidFill>
                  <a:srgbClr val="0093E2"/>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039">
                  <a:defRPr/>
                </a:pPr>
                <a:endParaRPr lang="de-DE">
                  <a:solidFill>
                    <a:srgbClr val="FFFFFF"/>
                  </a:solidFill>
                </a:endParaRPr>
              </a:p>
            </p:txBody>
          </p:sp>
        </p:grpSp>
      </p:grpSp>
      <p:pic>
        <p:nvPicPr>
          <p:cNvPr id="370" name="Picture 369">
            <a:extLst>
              <a:ext uri="{FF2B5EF4-FFF2-40B4-BE49-F238E27FC236}">
                <a16:creationId xmlns:a16="http://schemas.microsoft.com/office/drawing/2014/main" id="{6FC0BA1C-3657-47BF-AFF0-AE1AD23932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99257" y="3668875"/>
            <a:ext cx="3050947" cy="3051121"/>
          </a:xfrm>
          <a:prstGeom prst="rect">
            <a:avLst/>
          </a:prstGeom>
        </p:spPr>
      </p:pic>
    </p:spTree>
    <p:extLst>
      <p:ext uri="{BB962C8B-B14F-4D97-AF65-F5344CB8AC3E}">
        <p14:creationId xmlns:p14="http://schemas.microsoft.com/office/powerpoint/2010/main" val="1177174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BEBA8EAE-BF5A-486C-A8C5-ECC9F3942E4B}">
                <a14:imgProps xmlns:a14="http://schemas.microsoft.com/office/drawing/2010/main">
                  <a14:imgLayer r:embed="rId4">
                    <a14:imgEffect>
                      <a14:brightnessContrast contrast="20000"/>
                    </a14:imgEffect>
                  </a14:imgLayer>
                </a14:imgProps>
              </a:ext>
            </a:extLst>
          </a:blip>
          <a:stretch>
            <a:fillRect/>
          </a:stretch>
        </p:blipFill>
        <p:spPr>
          <a:xfrm>
            <a:off x="883092" y="1586624"/>
            <a:ext cx="10592628" cy="4192333"/>
          </a:xfrm>
          <a:prstGeom prst="rect">
            <a:avLst/>
          </a:prstGeom>
          <a:noFill/>
          <a:effectLst/>
        </p:spPr>
      </p:pic>
      <p:sp>
        <p:nvSpPr>
          <p:cNvPr id="2" name="Title 1"/>
          <p:cNvSpPr>
            <a:spLocks noGrp="1"/>
          </p:cNvSpPr>
          <p:nvPr>
            <p:ph type="title"/>
          </p:nvPr>
        </p:nvSpPr>
        <p:spPr/>
        <p:txBody>
          <a:bodyPr/>
          <a:lstStyle/>
          <a:p>
            <a:r>
              <a:rPr lang="en-US"/>
              <a:t>The migration lifecycle</a:t>
            </a:r>
          </a:p>
        </p:txBody>
      </p:sp>
    </p:spTree>
    <p:extLst>
      <p:ext uri="{BB962C8B-B14F-4D97-AF65-F5344CB8AC3E}">
        <p14:creationId xmlns:p14="http://schemas.microsoft.com/office/powerpoint/2010/main" val="1687769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screenshot of a cell phone&#10;&#10;Description generated with very high confidence">
            <a:extLst>
              <a:ext uri="{FF2B5EF4-FFF2-40B4-BE49-F238E27FC236}">
                <a16:creationId xmlns:a16="http://schemas.microsoft.com/office/drawing/2014/main" id="{CAD2218A-ABB8-4B44-A1DC-DFA13C7182E8}"/>
              </a:ext>
            </a:extLst>
          </p:cNvPr>
          <p:cNvPicPr>
            <a:picLocks noChangeAspect="1"/>
          </p:cNvPicPr>
          <p:nvPr/>
        </p:nvPicPr>
        <p:blipFill rotWithShape="1">
          <a:blip r:embed="rId4"/>
          <a:srcRect b="23079"/>
          <a:stretch/>
        </p:blipFill>
        <p:spPr>
          <a:xfrm>
            <a:off x="655637" y="1439862"/>
            <a:ext cx="11239912" cy="3745166"/>
          </a:xfrm>
          <a:prstGeom prst="rect">
            <a:avLst/>
          </a:prstGeom>
        </p:spPr>
      </p:pic>
      <p:sp>
        <p:nvSpPr>
          <p:cNvPr id="2" name="Title 1">
            <a:extLst>
              <a:ext uri="{FF2B5EF4-FFF2-40B4-BE49-F238E27FC236}">
                <a16:creationId xmlns:a16="http://schemas.microsoft.com/office/drawing/2014/main" id="{C76DFEEE-177C-4A46-9AEC-CC123FAACC49}"/>
              </a:ext>
            </a:extLst>
          </p:cNvPr>
          <p:cNvSpPr>
            <a:spLocks noGrp="1"/>
          </p:cNvSpPr>
          <p:nvPr>
            <p:ph type="title"/>
          </p:nvPr>
        </p:nvSpPr>
        <p:spPr/>
        <p:txBody>
          <a:bodyPr/>
          <a:lstStyle/>
          <a:p>
            <a:r>
              <a:rPr lang="en-US">
                <a:solidFill>
                  <a:schemeClr val="accent3"/>
                </a:solidFill>
              </a:rPr>
              <a:t>SQL Server migration example</a:t>
            </a:r>
          </a:p>
        </p:txBody>
      </p:sp>
      <p:cxnSp>
        <p:nvCxnSpPr>
          <p:cNvPr id="8" name="Straight Arrow Connector 7">
            <a:extLst>
              <a:ext uri="{FF2B5EF4-FFF2-40B4-BE49-F238E27FC236}">
                <a16:creationId xmlns:a16="http://schemas.microsoft.com/office/drawing/2014/main" id="{460F4846-0B16-4277-93AB-89B7B5CB7706}"/>
              </a:ext>
            </a:extLst>
          </p:cNvPr>
          <p:cNvCxnSpPr/>
          <p:nvPr/>
        </p:nvCxnSpPr>
        <p:spPr>
          <a:xfrm>
            <a:off x="1646237" y="5402262"/>
            <a:ext cx="9372600" cy="0"/>
          </a:xfrm>
          <a:prstGeom prst="straightConnector1">
            <a:avLst/>
          </a:prstGeom>
          <a:ln w="31750">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955CC09E-AB0C-4655-A34F-B338FD655DDC}"/>
              </a:ext>
            </a:extLst>
          </p:cNvPr>
          <p:cNvSpPr txBox="1"/>
          <p:nvPr/>
        </p:nvSpPr>
        <p:spPr>
          <a:xfrm>
            <a:off x="1341437" y="5619497"/>
            <a:ext cx="2057400" cy="544765"/>
          </a:xfrm>
          <a:prstGeom prst="rect">
            <a:avLst/>
          </a:prstGeom>
          <a:noFill/>
        </p:spPr>
        <p:txBody>
          <a:bodyPr wrap="square" lIns="182880" tIns="146304" rIns="182880" bIns="146304" rtlCol="0">
            <a:spAutoFit/>
          </a:bodyPr>
          <a:lstStyle/>
          <a:p>
            <a:pPr>
              <a:lnSpc>
                <a:spcPct val="90000"/>
              </a:lnSpc>
              <a:spcAft>
                <a:spcPts val="600"/>
              </a:spcAft>
            </a:pPr>
            <a:r>
              <a:rPr lang="en-US">
                <a:gradFill>
                  <a:gsLst>
                    <a:gs pos="2917">
                      <a:srgbClr val="353535"/>
                    </a:gs>
                    <a:gs pos="30000">
                      <a:srgbClr val="353535"/>
                    </a:gs>
                  </a:gsLst>
                  <a:lin ang="5400000" scaled="0"/>
                </a:gradFill>
              </a:rPr>
              <a:t>More Control</a:t>
            </a:r>
          </a:p>
        </p:txBody>
      </p:sp>
      <p:sp>
        <p:nvSpPr>
          <p:cNvPr id="10" name="TextBox 9">
            <a:extLst>
              <a:ext uri="{FF2B5EF4-FFF2-40B4-BE49-F238E27FC236}">
                <a16:creationId xmlns:a16="http://schemas.microsoft.com/office/drawing/2014/main" id="{8789A0A6-FCCF-4C19-9ADD-5D29D9EE5124}"/>
              </a:ext>
            </a:extLst>
          </p:cNvPr>
          <p:cNvSpPr txBox="1"/>
          <p:nvPr/>
        </p:nvSpPr>
        <p:spPr>
          <a:xfrm>
            <a:off x="9723437" y="5619497"/>
            <a:ext cx="2057400" cy="544765"/>
          </a:xfrm>
          <a:prstGeom prst="rect">
            <a:avLst/>
          </a:prstGeom>
          <a:noFill/>
        </p:spPr>
        <p:txBody>
          <a:bodyPr wrap="square" lIns="182880" tIns="146304" rIns="182880" bIns="146304" rtlCol="0">
            <a:spAutoFit/>
          </a:bodyPr>
          <a:lstStyle/>
          <a:p>
            <a:pPr>
              <a:lnSpc>
                <a:spcPct val="90000"/>
              </a:lnSpc>
              <a:spcAft>
                <a:spcPts val="600"/>
              </a:spcAft>
            </a:pPr>
            <a:r>
              <a:rPr lang="en-US">
                <a:gradFill>
                  <a:gsLst>
                    <a:gs pos="2917">
                      <a:srgbClr val="353535"/>
                    </a:gs>
                    <a:gs pos="30000">
                      <a:srgbClr val="353535"/>
                    </a:gs>
                  </a:gsLst>
                  <a:lin ang="5400000" scaled="0"/>
                </a:gradFill>
              </a:rPr>
              <a:t>More Isolation</a:t>
            </a:r>
          </a:p>
        </p:txBody>
      </p:sp>
    </p:spTree>
    <p:extLst>
      <p:ext uri="{BB962C8B-B14F-4D97-AF65-F5344CB8AC3E}">
        <p14:creationId xmlns:p14="http://schemas.microsoft.com/office/powerpoint/2010/main" val="1585979858"/>
      </p:ext>
    </p:extLst>
  </p:cSld>
  <p:clrMapOvr>
    <a:overrideClrMapping bg1="lt1" tx1="dk1" bg2="lt2" tx2="dk2" accent1="accent1" accent2="accent2" accent3="accent3" accent4="accent4" accent5="accent5" accent6="accent6" hlink="hlink" folHlink="folHlink"/>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2">
            <a:extLst>
              <a:ext uri="{FF2B5EF4-FFF2-40B4-BE49-F238E27FC236}">
                <a16:creationId xmlns:a16="http://schemas.microsoft.com/office/drawing/2014/main" id="{9B616CB9-45A9-4158-802E-4D094294260B}"/>
              </a:ext>
            </a:extLst>
          </p:cNvPr>
          <p:cNvSpPr txBox="1">
            <a:spLocks/>
          </p:cNvSpPr>
          <p:nvPr/>
        </p:nvSpPr>
        <p:spPr>
          <a:xfrm>
            <a:off x="6446837" y="4640262"/>
            <a:ext cx="5029200" cy="1314206"/>
          </a:xfrm>
          <a:prstGeom prst="rect">
            <a:avLst/>
          </a:prstGeom>
        </p:spPr>
        <p:txBody>
          <a:bodyPr vert="horz" wrap="square" lIns="146304" tIns="91440" rIns="146304" bIns="91440" rtlCol="0">
            <a:sp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spcBef>
                <a:spcPts val="0"/>
              </a:spcBef>
              <a:spcAft>
                <a:spcPts val="600"/>
              </a:spcAft>
              <a:buFont typeface="Wingdings" panose="05000000000000000000" pitchFamily="2" charset="2"/>
              <a:buNone/>
            </a:pPr>
            <a:r>
              <a:rPr lang="en-US" sz="1800" b="1">
                <a:solidFill>
                  <a:srgbClr val="0078D7"/>
                </a:solidFill>
                <a:latin typeface="Segoe UI"/>
                <a:cs typeface="Segoe UI Light" panose="020B0502040204020203" pitchFamily="34" charset="0"/>
              </a:rPr>
              <a:t>Azure Database Migration Service  </a:t>
            </a:r>
          </a:p>
          <a:p>
            <a:pPr marL="0" lvl="1" indent="0">
              <a:lnSpc>
                <a:spcPct val="100000"/>
              </a:lnSpc>
              <a:buFont typeface="Wingdings" panose="05000000000000000000" pitchFamily="2" charset="2"/>
              <a:buNone/>
            </a:pPr>
            <a:r>
              <a:rPr lang="en-US" sz="1400">
                <a:gradFill>
                  <a:gsLst>
                    <a:gs pos="1250">
                      <a:srgbClr val="353535"/>
                    </a:gs>
                    <a:gs pos="100000">
                      <a:srgbClr val="353535"/>
                    </a:gs>
                  </a:gsLst>
                  <a:lin ang="5400000" scaled="0"/>
                </a:gradFill>
              </a:rPr>
              <a:t>Microsoft and non-Microsoft source support</a:t>
            </a:r>
          </a:p>
          <a:p>
            <a:pPr marL="0" lvl="1" indent="0">
              <a:lnSpc>
                <a:spcPct val="100000"/>
              </a:lnSpc>
              <a:buFont typeface="Wingdings" panose="05000000000000000000" pitchFamily="2" charset="2"/>
              <a:buNone/>
            </a:pPr>
            <a:r>
              <a:rPr lang="en-US" sz="1400">
                <a:gradFill>
                  <a:gsLst>
                    <a:gs pos="1250">
                      <a:srgbClr val="353535"/>
                    </a:gs>
                    <a:gs pos="100000">
                      <a:srgbClr val="353535"/>
                    </a:gs>
                  </a:gsLst>
                  <a:lin ang="5400000" scaled="0"/>
                </a:gradFill>
              </a:rPr>
              <a:t>Built for scale and reliability</a:t>
            </a:r>
          </a:p>
          <a:p>
            <a:pPr marL="0" lvl="1" indent="0">
              <a:lnSpc>
                <a:spcPct val="100000"/>
              </a:lnSpc>
              <a:buFont typeface="Wingdings" panose="05000000000000000000" pitchFamily="2" charset="2"/>
              <a:buNone/>
            </a:pPr>
            <a:r>
              <a:rPr lang="en-US" sz="1400">
                <a:gradFill>
                  <a:gsLst>
                    <a:gs pos="1250">
                      <a:srgbClr val="353535"/>
                    </a:gs>
                    <a:gs pos="100000">
                      <a:srgbClr val="353535"/>
                    </a:gs>
                  </a:gsLst>
                  <a:lin ang="5400000" scaled="0"/>
                </a:gradFill>
              </a:rPr>
              <a:t>Built with enterprise security and privacy </a:t>
            </a:r>
          </a:p>
        </p:txBody>
      </p:sp>
      <p:pic>
        <p:nvPicPr>
          <p:cNvPr id="6" name="Picture 5"/>
          <p:cNvPicPr>
            <a:picLocks noChangeAspect="1"/>
          </p:cNvPicPr>
          <p:nvPr/>
        </p:nvPicPr>
        <p:blipFill>
          <a:blip r:embed="rId3"/>
          <a:stretch>
            <a:fillRect/>
          </a:stretch>
        </p:blipFill>
        <p:spPr>
          <a:xfrm>
            <a:off x="7666037" y="2811462"/>
            <a:ext cx="1613159" cy="1613159"/>
          </a:xfrm>
          <a:prstGeom prst="rect">
            <a:avLst/>
          </a:prstGeom>
        </p:spPr>
      </p:pic>
      <p:pic>
        <p:nvPicPr>
          <p:cNvPr id="8" name="Picture 7"/>
          <p:cNvPicPr>
            <a:picLocks noChangeAspect="1"/>
          </p:cNvPicPr>
          <p:nvPr/>
        </p:nvPicPr>
        <p:blipFill>
          <a:blip r:embed="rId4"/>
          <a:stretch>
            <a:fillRect/>
          </a:stretch>
        </p:blipFill>
        <p:spPr>
          <a:xfrm>
            <a:off x="2733984" y="2843082"/>
            <a:ext cx="1579254" cy="1549918"/>
          </a:xfrm>
          <a:prstGeom prst="rect">
            <a:avLst/>
          </a:prstGeom>
        </p:spPr>
      </p:pic>
      <p:grpSp>
        <p:nvGrpSpPr>
          <p:cNvPr id="9" name="Group 8">
            <a:extLst>
              <a:ext uri="{FF2B5EF4-FFF2-40B4-BE49-F238E27FC236}">
                <a16:creationId xmlns:a16="http://schemas.microsoft.com/office/drawing/2014/main" id="{EF1D0B2D-6790-4711-B6D2-CBEA2E76FE37}"/>
              </a:ext>
            </a:extLst>
          </p:cNvPr>
          <p:cNvGrpSpPr/>
          <p:nvPr/>
        </p:nvGrpSpPr>
        <p:grpSpPr>
          <a:xfrm>
            <a:off x="1082946" y="1728765"/>
            <a:ext cx="5243132" cy="685800"/>
            <a:chOff x="0" y="0"/>
            <a:chExt cx="5243132" cy="442298"/>
          </a:xfrm>
        </p:grpSpPr>
        <p:sp>
          <p:nvSpPr>
            <p:cNvPr id="10" name="Arrow: Pentagon 9">
              <a:extLst>
                <a:ext uri="{FF2B5EF4-FFF2-40B4-BE49-F238E27FC236}">
                  <a16:creationId xmlns:a16="http://schemas.microsoft.com/office/drawing/2014/main" id="{A85C7B0D-617C-468D-9760-A7C65778A6C9}"/>
                </a:ext>
              </a:extLst>
            </p:cNvPr>
            <p:cNvSpPr/>
            <p:nvPr/>
          </p:nvSpPr>
          <p:spPr>
            <a:xfrm>
              <a:off x="0" y="0"/>
              <a:ext cx="5243132" cy="442298"/>
            </a:xfrm>
            <a:prstGeom prst="homePlat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1" name="Arrow: Pentagon 4">
              <a:extLst>
                <a:ext uri="{FF2B5EF4-FFF2-40B4-BE49-F238E27FC236}">
                  <a16:creationId xmlns:a16="http://schemas.microsoft.com/office/drawing/2014/main" id="{5E9EFF7C-561A-4CE4-82F5-0A7757F2D074}"/>
                </a:ext>
              </a:extLst>
            </p:cNvPr>
            <p:cNvSpPr txBox="1"/>
            <p:nvPr/>
          </p:nvSpPr>
          <p:spPr>
            <a:xfrm>
              <a:off x="0" y="0"/>
              <a:ext cx="5132558" cy="44229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6680" tIns="53340" rIns="26670" bIns="53340" numCol="1" spcCol="1270" anchor="ctr" anchorCtr="0">
              <a:noAutofit/>
            </a:bodyPr>
            <a:lstStyle/>
            <a:p>
              <a:pPr algn="ctr" defTabSz="889000">
                <a:lnSpc>
                  <a:spcPct val="90000"/>
                </a:lnSpc>
                <a:spcBef>
                  <a:spcPct val="0"/>
                </a:spcBef>
                <a:spcAft>
                  <a:spcPct val="35000"/>
                </a:spcAft>
              </a:pPr>
              <a:r>
                <a:rPr lang="en-US" sz="2400">
                  <a:solidFill>
                    <a:srgbClr val="FFFFFF"/>
                  </a:solidFill>
                </a:rPr>
                <a:t>Assess</a:t>
              </a:r>
            </a:p>
          </p:txBody>
        </p:sp>
      </p:grpSp>
      <p:grpSp>
        <p:nvGrpSpPr>
          <p:cNvPr id="17" name="Group 16">
            <a:extLst>
              <a:ext uri="{FF2B5EF4-FFF2-40B4-BE49-F238E27FC236}">
                <a16:creationId xmlns:a16="http://schemas.microsoft.com/office/drawing/2014/main" id="{EF409823-6CE7-4EB2-94B2-C805520192A3}"/>
              </a:ext>
            </a:extLst>
          </p:cNvPr>
          <p:cNvGrpSpPr/>
          <p:nvPr/>
        </p:nvGrpSpPr>
        <p:grpSpPr>
          <a:xfrm>
            <a:off x="6038573" y="1728765"/>
            <a:ext cx="5243132" cy="685800"/>
            <a:chOff x="4201890" y="0"/>
            <a:chExt cx="5243132" cy="442298"/>
          </a:xfrm>
        </p:grpSpPr>
        <p:sp>
          <p:nvSpPr>
            <p:cNvPr id="18" name="Arrow: Chevron 17">
              <a:extLst>
                <a:ext uri="{FF2B5EF4-FFF2-40B4-BE49-F238E27FC236}">
                  <a16:creationId xmlns:a16="http://schemas.microsoft.com/office/drawing/2014/main" id="{845272F5-68F6-4AE7-AFE0-85F50487AA31}"/>
                </a:ext>
              </a:extLst>
            </p:cNvPr>
            <p:cNvSpPr/>
            <p:nvPr/>
          </p:nvSpPr>
          <p:spPr>
            <a:xfrm>
              <a:off x="4201890" y="0"/>
              <a:ext cx="5243132" cy="442298"/>
            </a:xfrm>
            <a:prstGeom prst="chevron">
              <a:avLst/>
            </a:prstGeom>
            <a:solidFill>
              <a:schemeClr val="bg2"/>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9" name="Arrow: Chevron 4">
              <a:extLst>
                <a:ext uri="{FF2B5EF4-FFF2-40B4-BE49-F238E27FC236}">
                  <a16:creationId xmlns:a16="http://schemas.microsoft.com/office/drawing/2014/main" id="{8E7E8993-A226-4EBA-89DD-813A7B8AEEB7}"/>
                </a:ext>
              </a:extLst>
            </p:cNvPr>
            <p:cNvSpPr txBox="1"/>
            <p:nvPr/>
          </p:nvSpPr>
          <p:spPr>
            <a:xfrm>
              <a:off x="4423039" y="0"/>
              <a:ext cx="4800834" cy="44229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0010" tIns="53340" rIns="26670" bIns="53340" numCol="1" spcCol="1270" anchor="ctr" anchorCtr="0">
              <a:noAutofit/>
            </a:bodyPr>
            <a:lstStyle/>
            <a:p>
              <a:pPr algn="ctr" defTabSz="889000">
                <a:lnSpc>
                  <a:spcPct val="90000"/>
                </a:lnSpc>
                <a:spcBef>
                  <a:spcPct val="0"/>
                </a:spcBef>
                <a:spcAft>
                  <a:spcPct val="35000"/>
                </a:spcAft>
              </a:pPr>
              <a:r>
                <a:rPr lang="en-US" sz="2400">
                  <a:solidFill>
                    <a:srgbClr val="FFFFFF"/>
                  </a:solidFill>
                </a:rPr>
                <a:t>Migrate</a:t>
              </a:r>
            </a:p>
          </p:txBody>
        </p:sp>
      </p:grpSp>
      <p:sp>
        <p:nvSpPr>
          <p:cNvPr id="20" name="Text Placeholder 2">
            <a:extLst/>
          </p:cNvPr>
          <p:cNvSpPr txBox="1">
            <a:spLocks/>
          </p:cNvSpPr>
          <p:nvPr/>
        </p:nvSpPr>
        <p:spPr>
          <a:xfrm>
            <a:off x="1493836" y="4640262"/>
            <a:ext cx="4352781" cy="1314206"/>
          </a:xfrm>
          <a:prstGeom prst="rect">
            <a:avLst/>
          </a:prstGeom>
        </p:spPr>
        <p:txBody>
          <a:bodyPr vert="horz" wrap="square" lIns="146304" tIns="91440" rIns="146304" bIns="91440" rtlCol="0">
            <a:sp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spcBef>
                <a:spcPts val="0"/>
              </a:spcBef>
              <a:spcAft>
                <a:spcPts val="600"/>
              </a:spcAft>
              <a:buFont typeface="Wingdings" panose="05000000000000000000" pitchFamily="2" charset="2"/>
              <a:buNone/>
            </a:pPr>
            <a:r>
              <a:rPr lang="en-US" sz="1800" b="1">
                <a:solidFill>
                  <a:srgbClr val="0078D7"/>
                </a:solidFill>
                <a:latin typeface="Segoe UI"/>
                <a:cs typeface="Segoe UI Light" panose="020B0502040204020203" pitchFamily="34" charset="0"/>
              </a:rPr>
              <a:t>Microsoft Data Migration Assistant  </a:t>
            </a:r>
          </a:p>
          <a:p>
            <a:pPr marL="0" lvl="1" indent="0">
              <a:lnSpc>
                <a:spcPct val="100000"/>
              </a:lnSpc>
              <a:buFont typeface="Wingdings" panose="05000000000000000000" pitchFamily="2" charset="2"/>
              <a:buNone/>
            </a:pPr>
            <a:r>
              <a:rPr lang="en-US" sz="1400">
                <a:gradFill>
                  <a:gsLst>
                    <a:gs pos="1250">
                      <a:srgbClr val="353535"/>
                    </a:gs>
                    <a:gs pos="100000">
                      <a:srgbClr val="353535"/>
                    </a:gs>
                  </a:gsLst>
                  <a:lin ang="5400000" scaled="0"/>
                </a:gradFill>
              </a:rPr>
              <a:t>Rich assessments at scale</a:t>
            </a:r>
          </a:p>
          <a:p>
            <a:pPr marL="0" lvl="1" indent="0">
              <a:lnSpc>
                <a:spcPct val="100000"/>
              </a:lnSpc>
              <a:buFont typeface="Wingdings" panose="05000000000000000000" pitchFamily="2" charset="2"/>
              <a:buNone/>
            </a:pPr>
            <a:r>
              <a:rPr lang="en-US" sz="1400">
                <a:gradFill>
                  <a:gsLst>
                    <a:gs pos="1250">
                      <a:srgbClr val="353535"/>
                    </a:gs>
                    <a:gs pos="100000">
                      <a:srgbClr val="353535"/>
                    </a:gs>
                  </a:gsLst>
                  <a:lin ang="5400000" scaled="0"/>
                </a:gradFill>
              </a:rPr>
              <a:t>Feature recommendations</a:t>
            </a:r>
          </a:p>
          <a:p>
            <a:pPr marL="0" lvl="1" indent="0">
              <a:lnSpc>
                <a:spcPct val="100000"/>
              </a:lnSpc>
              <a:buFont typeface="Wingdings" panose="05000000000000000000" pitchFamily="2" charset="2"/>
              <a:buNone/>
            </a:pPr>
            <a:r>
              <a:rPr lang="en-US" sz="1400">
                <a:gradFill>
                  <a:gsLst>
                    <a:gs pos="1250">
                      <a:srgbClr val="353535"/>
                    </a:gs>
                    <a:gs pos="100000">
                      <a:srgbClr val="353535"/>
                    </a:gs>
                  </a:gsLst>
                  <a:lin ang="5400000" scaled="0"/>
                </a:gradFill>
              </a:rPr>
              <a:t>Schema conversions</a:t>
            </a:r>
          </a:p>
        </p:txBody>
      </p:sp>
      <p:sp>
        <p:nvSpPr>
          <p:cNvPr id="5" name="Title 4">
            <a:extLst>
              <a:ext uri="{FF2B5EF4-FFF2-40B4-BE49-F238E27FC236}">
                <a16:creationId xmlns:a16="http://schemas.microsoft.com/office/drawing/2014/main" id="{253F8790-AB0F-42ED-AA2E-A2906085D84E}"/>
              </a:ext>
            </a:extLst>
          </p:cNvPr>
          <p:cNvSpPr>
            <a:spLocks noGrp="1"/>
          </p:cNvSpPr>
          <p:nvPr>
            <p:ph type="title"/>
          </p:nvPr>
        </p:nvSpPr>
        <p:spPr/>
        <p:txBody>
          <a:bodyPr/>
          <a:lstStyle/>
          <a:p>
            <a:r>
              <a:rPr lang="en-US"/>
              <a:t>Data migration tools and services</a:t>
            </a:r>
          </a:p>
        </p:txBody>
      </p:sp>
    </p:spTree>
    <p:extLst>
      <p:ext uri="{BB962C8B-B14F-4D97-AF65-F5344CB8AC3E}">
        <p14:creationId xmlns:p14="http://schemas.microsoft.com/office/powerpoint/2010/main" val="996446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0">
                                            <p:txEl>
                                              <p:pRg st="0" end="0"/>
                                            </p:txEl>
                                          </p:spTgt>
                                        </p:tgtEl>
                                        <p:attrNameLst>
                                          <p:attrName>style.visibility</p:attrName>
                                        </p:attrNameLst>
                                      </p:cBhvr>
                                      <p:to>
                                        <p:strVal val="visible"/>
                                      </p:to>
                                    </p:set>
                                    <p:animEffect transition="in" filter="fade">
                                      <p:cBhvr>
                                        <p:cTn id="12" dur="1000"/>
                                        <p:tgtEl>
                                          <p:spTgt spid="20">
                                            <p:txEl>
                                              <p:pRg st="0" end="0"/>
                                            </p:txEl>
                                          </p:spTgt>
                                        </p:tgtEl>
                                      </p:cBhvr>
                                    </p:animEffect>
                                    <p:anim calcmode="lin" valueType="num">
                                      <p:cBhvr>
                                        <p:cTn id="13" dur="1000" fill="hold"/>
                                        <p:tgtEl>
                                          <p:spTgt spid="20">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20">
                                            <p:txEl>
                                              <p:pRg st="0" end="0"/>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20">
                                            <p:txEl>
                                              <p:pRg st="1" end="1"/>
                                            </p:txEl>
                                          </p:spTgt>
                                        </p:tgtEl>
                                        <p:attrNameLst>
                                          <p:attrName>style.visibility</p:attrName>
                                        </p:attrNameLst>
                                      </p:cBhvr>
                                      <p:to>
                                        <p:strVal val="visible"/>
                                      </p:to>
                                    </p:set>
                                    <p:animEffect transition="in" filter="fade">
                                      <p:cBhvr>
                                        <p:cTn id="17" dur="1000"/>
                                        <p:tgtEl>
                                          <p:spTgt spid="20">
                                            <p:txEl>
                                              <p:pRg st="1" end="1"/>
                                            </p:txEl>
                                          </p:spTgt>
                                        </p:tgtEl>
                                      </p:cBhvr>
                                    </p:animEffect>
                                    <p:anim calcmode="lin" valueType="num">
                                      <p:cBhvr>
                                        <p:cTn id="18" dur="1000" fill="hold"/>
                                        <p:tgtEl>
                                          <p:spTgt spid="20">
                                            <p:txEl>
                                              <p:pRg st="1" end="1"/>
                                            </p:txEl>
                                          </p:spTgt>
                                        </p:tgtEl>
                                        <p:attrNameLst>
                                          <p:attrName>ppt_x</p:attrName>
                                        </p:attrNameLst>
                                      </p:cBhvr>
                                      <p:tavLst>
                                        <p:tav tm="0">
                                          <p:val>
                                            <p:strVal val="#ppt_x"/>
                                          </p:val>
                                        </p:tav>
                                        <p:tav tm="100000">
                                          <p:val>
                                            <p:strVal val="#ppt_x"/>
                                          </p:val>
                                        </p:tav>
                                      </p:tavLst>
                                    </p:anim>
                                    <p:anim calcmode="lin" valueType="num">
                                      <p:cBhvr>
                                        <p:cTn id="19" dur="1000" fill="hold"/>
                                        <p:tgtEl>
                                          <p:spTgt spid="20">
                                            <p:txEl>
                                              <p:pRg st="1" end="1"/>
                                            </p:txEl>
                                          </p:spTgt>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20">
                                            <p:txEl>
                                              <p:pRg st="2" end="2"/>
                                            </p:txEl>
                                          </p:spTgt>
                                        </p:tgtEl>
                                        <p:attrNameLst>
                                          <p:attrName>style.visibility</p:attrName>
                                        </p:attrNameLst>
                                      </p:cBhvr>
                                      <p:to>
                                        <p:strVal val="visible"/>
                                      </p:to>
                                    </p:set>
                                    <p:animEffect transition="in" filter="fade">
                                      <p:cBhvr>
                                        <p:cTn id="22" dur="1000"/>
                                        <p:tgtEl>
                                          <p:spTgt spid="20">
                                            <p:txEl>
                                              <p:pRg st="2" end="2"/>
                                            </p:txEl>
                                          </p:spTgt>
                                        </p:tgtEl>
                                      </p:cBhvr>
                                    </p:animEffect>
                                    <p:anim calcmode="lin" valueType="num">
                                      <p:cBhvr>
                                        <p:cTn id="23" dur="1000" fill="hold"/>
                                        <p:tgtEl>
                                          <p:spTgt spid="20">
                                            <p:txEl>
                                              <p:pRg st="2" end="2"/>
                                            </p:txEl>
                                          </p:spTgt>
                                        </p:tgtEl>
                                        <p:attrNameLst>
                                          <p:attrName>ppt_x</p:attrName>
                                        </p:attrNameLst>
                                      </p:cBhvr>
                                      <p:tavLst>
                                        <p:tav tm="0">
                                          <p:val>
                                            <p:strVal val="#ppt_x"/>
                                          </p:val>
                                        </p:tav>
                                        <p:tav tm="100000">
                                          <p:val>
                                            <p:strVal val="#ppt_x"/>
                                          </p:val>
                                        </p:tav>
                                      </p:tavLst>
                                    </p:anim>
                                    <p:anim calcmode="lin" valueType="num">
                                      <p:cBhvr>
                                        <p:cTn id="24" dur="1000" fill="hold"/>
                                        <p:tgtEl>
                                          <p:spTgt spid="20">
                                            <p:txEl>
                                              <p:pRg st="2" end="2"/>
                                            </p:txEl>
                                          </p:spTgt>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20">
                                            <p:txEl>
                                              <p:pRg st="3" end="3"/>
                                            </p:txEl>
                                          </p:spTgt>
                                        </p:tgtEl>
                                        <p:attrNameLst>
                                          <p:attrName>style.visibility</p:attrName>
                                        </p:attrNameLst>
                                      </p:cBhvr>
                                      <p:to>
                                        <p:strVal val="visible"/>
                                      </p:to>
                                    </p:set>
                                    <p:animEffect transition="in" filter="fade">
                                      <p:cBhvr>
                                        <p:cTn id="27" dur="1000"/>
                                        <p:tgtEl>
                                          <p:spTgt spid="20">
                                            <p:txEl>
                                              <p:pRg st="3" end="3"/>
                                            </p:txEl>
                                          </p:spTgt>
                                        </p:tgtEl>
                                      </p:cBhvr>
                                    </p:animEffect>
                                    <p:anim calcmode="lin" valueType="num">
                                      <p:cBhvr>
                                        <p:cTn id="28" dur="1000" fill="hold"/>
                                        <p:tgtEl>
                                          <p:spTgt spid="20">
                                            <p:txEl>
                                              <p:pRg st="3" end="3"/>
                                            </p:txEl>
                                          </p:spTgt>
                                        </p:tgtEl>
                                        <p:attrNameLst>
                                          <p:attrName>ppt_x</p:attrName>
                                        </p:attrNameLst>
                                      </p:cBhvr>
                                      <p:tavLst>
                                        <p:tav tm="0">
                                          <p:val>
                                            <p:strVal val="#ppt_x"/>
                                          </p:val>
                                        </p:tav>
                                        <p:tav tm="100000">
                                          <p:val>
                                            <p:strVal val="#ppt_x"/>
                                          </p:val>
                                        </p:tav>
                                      </p:tavLst>
                                    </p:anim>
                                    <p:anim calcmode="lin" valueType="num">
                                      <p:cBhvr>
                                        <p:cTn id="29" dur="1000" fill="hold"/>
                                        <p:tgtEl>
                                          <p:spTgt spid="20">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nodeType="clickEffect">
                                  <p:stCondLst>
                                    <p:cond delay="0"/>
                                  </p:stCondLst>
                                  <p:childTnLst>
                                    <p:set>
                                      <p:cBhvr>
                                        <p:cTn id="33" dur="1" fill="hold">
                                          <p:stCondLst>
                                            <p:cond delay="0"/>
                                          </p:stCondLst>
                                        </p:cTn>
                                        <p:tgtEl>
                                          <p:spTgt spid="6"/>
                                        </p:tgtEl>
                                        <p:attrNameLst>
                                          <p:attrName>style.visibility</p:attrName>
                                        </p:attrNameLst>
                                      </p:cBhvr>
                                      <p:to>
                                        <p:strVal val="visible"/>
                                      </p:to>
                                    </p:set>
                                    <p:animEffect transition="in" filter="fade">
                                      <p:cBhvr>
                                        <p:cTn id="34" dur="1000"/>
                                        <p:tgtEl>
                                          <p:spTgt spid="6"/>
                                        </p:tgtEl>
                                      </p:cBhvr>
                                    </p:animEffect>
                                    <p:anim calcmode="lin" valueType="num">
                                      <p:cBhvr>
                                        <p:cTn id="35" dur="1000" fill="hold"/>
                                        <p:tgtEl>
                                          <p:spTgt spid="6"/>
                                        </p:tgtEl>
                                        <p:attrNameLst>
                                          <p:attrName>ppt_x</p:attrName>
                                        </p:attrNameLst>
                                      </p:cBhvr>
                                      <p:tavLst>
                                        <p:tav tm="0">
                                          <p:val>
                                            <p:strVal val="#ppt_x"/>
                                          </p:val>
                                        </p:tav>
                                        <p:tav tm="100000">
                                          <p:val>
                                            <p:strVal val="#ppt_x"/>
                                          </p:val>
                                        </p:tav>
                                      </p:tavLst>
                                    </p:anim>
                                    <p:anim calcmode="lin" valueType="num">
                                      <p:cBhvr>
                                        <p:cTn id="36" dur="1000" fill="hold"/>
                                        <p:tgtEl>
                                          <p:spTgt spid="6"/>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fade">
                                      <p:cBhvr>
                                        <p:cTn id="39" dur="1000"/>
                                        <p:tgtEl>
                                          <p:spTgt spid="12"/>
                                        </p:tgtEl>
                                      </p:cBhvr>
                                    </p:animEffect>
                                    <p:anim calcmode="lin" valueType="num">
                                      <p:cBhvr>
                                        <p:cTn id="40" dur="1000" fill="hold"/>
                                        <p:tgtEl>
                                          <p:spTgt spid="12"/>
                                        </p:tgtEl>
                                        <p:attrNameLst>
                                          <p:attrName>ppt_x</p:attrName>
                                        </p:attrNameLst>
                                      </p:cBhvr>
                                      <p:tavLst>
                                        <p:tav tm="0">
                                          <p:val>
                                            <p:strVal val="#ppt_x"/>
                                          </p:val>
                                        </p:tav>
                                        <p:tav tm="100000">
                                          <p:val>
                                            <p:strVal val="#ppt_x"/>
                                          </p:val>
                                        </p:tav>
                                      </p:tavLst>
                                    </p:anim>
                                    <p:anim calcmode="lin" valueType="num">
                                      <p:cBhvr>
                                        <p:cTn id="41"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20"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2" name="Group 71"/>
          <p:cNvGrpSpPr/>
          <p:nvPr/>
        </p:nvGrpSpPr>
        <p:grpSpPr>
          <a:xfrm>
            <a:off x="852304" y="3384132"/>
            <a:ext cx="2959465" cy="2041977"/>
            <a:chOff x="852304" y="3384132"/>
            <a:chExt cx="2959465" cy="2041977"/>
          </a:xfrm>
        </p:grpSpPr>
        <p:pic>
          <p:nvPicPr>
            <p:cNvPr id="11" name="Content Placeholder 3"/>
            <p:cNvPicPr>
              <a:picLocks noChangeAspect="1"/>
            </p:cNvPicPr>
            <p:nvPr/>
          </p:nvPicPr>
          <p:blipFill>
            <a:blip r:embed="rId3"/>
            <a:stretch>
              <a:fillRect/>
            </a:stretch>
          </p:blipFill>
          <p:spPr>
            <a:xfrm>
              <a:off x="1320679" y="3384132"/>
              <a:ext cx="2295895" cy="1660268"/>
            </a:xfrm>
            <a:prstGeom prst="rect">
              <a:avLst/>
            </a:prstGeom>
          </p:spPr>
        </p:pic>
        <p:sp>
          <p:nvSpPr>
            <p:cNvPr id="68" name="TextBox 67"/>
            <p:cNvSpPr txBox="1"/>
            <p:nvPr/>
          </p:nvSpPr>
          <p:spPr>
            <a:xfrm>
              <a:off x="852304" y="5051263"/>
              <a:ext cx="2959465" cy="374846"/>
            </a:xfrm>
            <a:prstGeom prst="rect">
              <a:avLst/>
            </a:prstGeom>
            <a:noFill/>
          </p:spPr>
          <p:txBody>
            <a:bodyPr wrap="none" rtlCol="0">
              <a:spAutoFit/>
            </a:bodyPr>
            <a:lstStyle/>
            <a:p>
              <a:pPr defTabSz="914224"/>
              <a:r>
                <a:rPr lang="en-US" sz="1836" b="1" kern="0">
                  <a:solidFill>
                    <a:srgbClr val="E6E6E6">
                      <a:lumMod val="25000"/>
                    </a:srgbClr>
                  </a:solidFill>
                </a:rPr>
                <a:t>Legacy SQL Server Instance</a:t>
              </a:r>
            </a:p>
          </p:txBody>
        </p:sp>
      </p:grpSp>
      <p:sp>
        <p:nvSpPr>
          <p:cNvPr id="2" name="Title 1"/>
          <p:cNvSpPr>
            <a:spLocks noGrp="1"/>
          </p:cNvSpPr>
          <p:nvPr>
            <p:ph type="title"/>
          </p:nvPr>
        </p:nvSpPr>
        <p:spPr>
          <a:xfrm>
            <a:off x="274638" y="182880"/>
            <a:ext cx="10627824" cy="1322620"/>
          </a:xfrm>
        </p:spPr>
        <p:txBody>
          <a:bodyPr/>
          <a:lstStyle/>
          <a:p>
            <a:r>
              <a:rPr lang="en-US"/>
              <a:t>Data Migration Assistant: Assess and migrate schema</a:t>
            </a:r>
          </a:p>
        </p:txBody>
      </p:sp>
      <p:grpSp>
        <p:nvGrpSpPr>
          <p:cNvPr id="16" name="Group 15"/>
          <p:cNvGrpSpPr/>
          <p:nvPr/>
        </p:nvGrpSpPr>
        <p:grpSpPr>
          <a:xfrm>
            <a:off x="2211783" y="1820862"/>
            <a:ext cx="3966150" cy="1339788"/>
            <a:chOff x="2211783" y="1319274"/>
            <a:chExt cx="3966150" cy="1339788"/>
          </a:xfrm>
        </p:grpSpPr>
        <p:sp>
          <p:nvSpPr>
            <p:cNvPr id="29" name="Curved Down Arrow 28"/>
            <p:cNvSpPr/>
            <p:nvPr/>
          </p:nvSpPr>
          <p:spPr bwMode="auto">
            <a:xfrm>
              <a:off x="2484437" y="1744662"/>
              <a:ext cx="3429000" cy="914400"/>
            </a:xfrm>
            <a:prstGeom prst="curvedDownArrow">
              <a:avLst>
                <a:gd name="adj1" fmla="val 17775"/>
                <a:gd name="adj2" fmla="val 71270"/>
                <a:gd name="adj3" fmla="val 22248"/>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b="1">
                <a:solidFill>
                  <a:srgbClr val="0078D7"/>
                </a:solidFill>
              </a:endParaRPr>
            </a:p>
          </p:txBody>
        </p:sp>
        <p:sp>
          <p:nvSpPr>
            <p:cNvPr id="32" name="TextBox 31"/>
            <p:cNvSpPr txBox="1"/>
            <p:nvPr/>
          </p:nvSpPr>
          <p:spPr>
            <a:xfrm>
              <a:off x="2211783" y="1319274"/>
              <a:ext cx="3966150" cy="461665"/>
            </a:xfrm>
            <a:prstGeom prst="rect">
              <a:avLst/>
            </a:prstGeom>
            <a:noFill/>
          </p:spPr>
          <p:txBody>
            <a:bodyPr wrap="none" rtlCol="0">
              <a:spAutoFit/>
            </a:bodyPr>
            <a:lstStyle/>
            <a:p>
              <a:pPr defTabSz="914224"/>
              <a:r>
                <a:rPr lang="en-US" sz="2400" kern="0">
                  <a:solidFill>
                    <a:schemeClr val="accent1"/>
                  </a:solidFill>
                </a:rPr>
                <a:t>1. Assess and identify issues</a:t>
              </a:r>
            </a:p>
          </p:txBody>
        </p:sp>
      </p:grpSp>
      <p:grpSp>
        <p:nvGrpSpPr>
          <p:cNvPr id="34" name="Group 33"/>
          <p:cNvGrpSpPr/>
          <p:nvPr/>
        </p:nvGrpSpPr>
        <p:grpSpPr>
          <a:xfrm>
            <a:off x="2332037" y="5432972"/>
            <a:ext cx="3429000" cy="1427709"/>
            <a:chOff x="2332037" y="4642757"/>
            <a:chExt cx="3429000" cy="1427709"/>
          </a:xfrm>
        </p:grpSpPr>
        <p:sp>
          <p:nvSpPr>
            <p:cNvPr id="31" name="Curved Down Arrow 30"/>
            <p:cNvSpPr/>
            <p:nvPr/>
          </p:nvSpPr>
          <p:spPr bwMode="auto">
            <a:xfrm rot="10800000">
              <a:off x="2332037" y="4642757"/>
              <a:ext cx="3429000" cy="914400"/>
            </a:xfrm>
            <a:prstGeom prst="curvedDownArrow">
              <a:avLst>
                <a:gd name="adj1" fmla="val 17775"/>
                <a:gd name="adj2" fmla="val 71270"/>
                <a:gd name="adj3" fmla="val 22248"/>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b="1">
                <a:solidFill>
                  <a:srgbClr val="0078D7"/>
                </a:solidFill>
              </a:endParaRPr>
            </a:p>
          </p:txBody>
        </p:sp>
        <p:sp>
          <p:nvSpPr>
            <p:cNvPr id="33" name="TextBox 32"/>
            <p:cNvSpPr txBox="1"/>
            <p:nvPr/>
          </p:nvSpPr>
          <p:spPr>
            <a:xfrm>
              <a:off x="3368421" y="5608801"/>
              <a:ext cx="1755609" cy="461665"/>
            </a:xfrm>
            <a:prstGeom prst="rect">
              <a:avLst/>
            </a:prstGeom>
            <a:noFill/>
          </p:spPr>
          <p:txBody>
            <a:bodyPr wrap="none" rtlCol="0">
              <a:spAutoFit/>
            </a:bodyPr>
            <a:lstStyle/>
            <a:p>
              <a:pPr defTabSz="914224"/>
              <a:r>
                <a:rPr lang="en-US" sz="2400" kern="0">
                  <a:solidFill>
                    <a:schemeClr val="accent1"/>
                  </a:solidFill>
                </a:rPr>
                <a:t>2. Fix issues</a:t>
              </a:r>
            </a:p>
          </p:txBody>
        </p:sp>
      </p:grpSp>
      <p:grpSp>
        <p:nvGrpSpPr>
          <p:cNvPr id="41" name="Group 40"/>
          <p:cNvGrpSpPr/>
          <p:nvPr/>
        </p:nvGrpSpPr>
        <p:grpSpPr>
          <a:xfrm>
            <a:off x="6681304" y="3204905"/>
            <a:ext cx="3564663" cy="1037968"/>
            <a:chOff x="6681300" y="2703317"/>
            <a:chExt cx="3042706" cy="1037968"/>
          </a:xfrm>
        </p:grpSpPr>
        <p:sp>
          <p:nvSpPr>
            <p:cNvPr id="35" name="Right Arrow 34"/>
            <p:cNvSpPr/>
            <p:nvPr/>
          </p:nvSpPr>
          <p:spPr bwMode="auto">
            <a:xfrm>
              <a:off x="6725150" y="3558405"/>
              <a:ext cx="2185424" cy="182880"/>
            </a:xfrm>
            <a:prstGeom prst="rightArrow">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37" name="Rectangle 36"/>
            <p:cNvSpPr/>
            <p:nvPr/>
          </p:nvSpPr>
          <p:spPr>
            <a:xfrm>
              <a:off x="6681300" y="2703317"/>
              <a:ext cx="3042706" cy="830997"/>
            </a:xfrm>
            <a:prstGeom prst="rect">
              <a:avLst/>
            </a:prstGeom>
          </p:spPr>
          <p:txBody>
            <a:bodyPr wrap="square">
              <a:spAutoFit/>
            </a:bodyPr>
            <a:lstStyle/>
            <a:p>
              <a:pPr defTabSz="914224"/>
              <a:r>
                <a:rPr lang="en-US" sz="2400" kern="0">
                  <a:solidFill>
                    <a:schemeClr val="accent1"/>
                  </a:solidFill>
                </a:rPr>
                <a:t>3. Convert and </a:t>
              </a:r>
            </a:p>
            <a:p>
              <a:pPr defTabSz="914224"/>
              <a:r>
                <a:rPr lang="en-US" sz="2400" kern="0">
                  <a:solidFill>
                    <a:schemeClr val="accent1"/>
                  </a:solidFill>
                </a:rPr>
                <a:t>deploy schema</a:t>
              </a:r>
            </a:p>
          </p:txBody>
        </p:sp>
      </p:grpSp>
      <p:pic>
        <p:nvPicPr>
          <p:cNvPr id="42" name="Picture 4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45843" y="3971728"/>
            <a:ext cx="650785" cy="650785"/>
          </a:xfrm>
          <a:prstGeom prst="rect">
            <a:avLst/>
          </a:prstGeom>
          <a:effectLst>
            <a:softEdge rad="127000"/>
          </a:effectLst>
        </p:spPr>
      </p:pic>
      <p:sp>
        <p:nvSpPr>
          <p:cNvPr id="43" name="Right Arrow 42"/>
          <p:cNvSpPr/>
          <p:nvPr/>
        </p:nvSpPr>
        <p:spPr bwMode="auto">
          <a:xfrm>
            <a:off x="3131971" y="4053809"/>
            <a:ext cx="2041654" cy="182880"/>
          </a:xfrm>
          <a:prstGeom prst="rightArrow">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grpSp>
        <p:nvGrpSpPr>
          <p:cNvPr id="73" name="Group 72"/>
          <p:cNvGrpSpPr/>
          <p:nvPr/>
        </p:nvGrpSpPr>
        <p:grpSpPr>
          <a:xfrm>
            <a:off x="5273332" y="3375661"/>
            <a:ext cx="1366305" cy="2068419"/>
            <a:chOff x="5273332" y="3375661"/>
            <a:chExt cx="1366305" cy="2068419"/>
          </a:xfrm>
        </p:grpSpPr>
        <p:pic>
          <p:nvPicPr>
            <p:cNvPr id="13" name="Picture 12"/>
            <p:cNvPicPr>
              <a:picLocks noChangeAspect="1"/>
            </p:cNvPicPr>
            <p:nvPr/>
          </p:nvPicPr>
          <p:blipFill>
            <a:blip r:embed="rId5"/>
            <a:stretch>
              <a:fillRect/>
            </a:stretch>
          </p:blipFill>
          <p:spPr>
            <a:xfrm>
              <a:off x="5273332" y="3375661"/>
              <a:ext cx="1366305" cy="1261471"/>
            </a:xfrm>
            <a:prstGeom prst="rect">
              <a:avLst/>
            </a:prstGeom>
          </p:spPr>
        </p:pic>
        <p:sp>
          <p:nvSpPr>
            <p:cNvPr id="69" name="TextBox 68"/>
            <p:cNvSpPr txBox="1"/>
            <p:nvPr/>
          </p:nvSpPr>
          <p:spPr>
            <a:xfrm>
              <a:off x="5410620" y="5069234"/>
              <a:ext cx="700833" cy="374846"/>
            </a:xfrm>
            <a:prstGeom prst="rect">
              <a:avLst/>
            </a:prstGeom>
            <a:noFill/>
          </p:spPr>
          <p:txBody>
            <a:bodyPr wrap="none" rtlCol="0">
              <a:spAutoFit/>
            </a:bodyPr>
            <a:lstStyle/>
            <a:p>
              <a:pPr defTabSz="914224"/>
              <a:r>
                <a:rPr lang="en-US" sz="1836" b="1" kern="0">
                  <a:solidFill>
                    <a:srgbClr val="E6E6E6">
                      <a:lumMod val="25000"/>
                    </a:srgbClr>
                  </a:solidFill>
                </a:rPr>
                <a:t>DMA</a:t>
              </a:r>
            </a:p>
          </p:txBody>
        </p:sp>
      </p:grpSp>
      <p:pic>
        <p:nvPicPr>
          <p:cNvPr id="3" name="Pictur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79837" y="5381329"/>
            <a:ext cx="845119" cy="824997"/>
          </a:xfrm>
          <a:prstGeom prst="rect">
            <a:avLst/>
          </a:prstGeom>
        </p:spPr>
      </p:pic>
      <p:pic>
        <p:nvPicPr>
          <p:cNvPr id="4" name="Picture 3"/>
          <p:cNvPicPr>
            <a:picLocks noChangeAspect="1"/>
          </p:cNvPicPr>
          <p:nvPr/>
        </p:nvPicPr>
        <p:blipFill rotWithShape="1">
          <a:blip r:embed="rId7"/>
          <a:srcRect l="20770" r="25211" b="37098"/>
          <a:stretch/>
        </p:blipFill>
        <p:spPr>
          <a:xfrm>
            <a:off x="9061938" y="3414484"/>
            <a:ext cx="1688124" cy="1291954"/>
          </a:xfrm>
          <a:prstGeom prst="rect">
            <a:avLst/>
          </a:prstGeom>
        </p:spPr>
      </p:pic>
      <p:pic>
        <p:nvPicPr>
          <p:cNvPr id="26" name="Picture 25">
            <a:extLst>
              <a:ext uri="{FF2B5EF4-FFF2-40B4-BE49-F238E27FC236}">
                <a16:creationId xmlns:a16="http://schemas.microsoft.com/office/drawing/2014/main" id="{23EFB613-3C8E-4357-91EC-8185BEC72091}"/>
              </a:ext>
            </a:extLst>
          </p:cNvPr>
          <p:cNvPicPr>
            <a:picLocks noChangeAspect="1"/>
          </p:cNvPicPr>
          <p:nvPr/>
        </p:nvPicPr>
        <p:blipFill rotWithShape="1">
          <a:blip r:embed="rId7"/>
          <a:srcRect t="60883"/>
          <a:stretch/>
        </p:blipFill>
        <p:spPr>
          <a:xfrm>
            <a:off x="8861509" y="4659927"/>
            <a:ext cx="2227763" cy="572745"/>
          </a:xfrm>
          <a:prstGeom prst="rect">
            <a:avLst/>
          </a:prstGeom>
        </p:spPr>
      </p:pic>
    </p:spTree>
    <p:extLst>
      <p:ext uri="{BB962C8B-B14F-4D97-AF65-F5344CB8AC3E}">
        <p14:creationId xmlns:p14="http://schemas.microsoft.com/office/powerpoint/2010/main" val="2075347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2"/>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nodeType="afterEffect">
                                  <p:stCondLst>
                                    <p:cond delay="0"/>
                                  </p:stCondLst>
                                  <p:childTnLst>
                                    <p:set>
                                      <p:cBhvr>
                                        <p:cTn id="15" dur="1" fill="hold">
                                          <p:stCondLst>
                                            <p:cond delay="0"/>
                                          </p:stCondLst>
                                        </p:cTn>
                                        <p:tgtEl>
                                          <p:spTgt spid="3"/>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41"/>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p:cNvGrpSpPr/>
          <p:nvPr/>
        </p:nvGrpSpPr>
        <p:grpSpPr>
          <a:xfrm>
            <a:off x="535898" y="1857827"/>
            <a:ext cx="1924352" cy="1985845"/>
            <a:chOff x="524573" y="1665579"/>
            <a:chExt cx="1886791" cy="1947084"/>
          </a:xfrm>
        </p:grpSpPr>
        <p:pic>
          <p:nvPicPr>
            <p:cNvPr id="4" name="Picture 3"/>
            <p:cNvPicPr>
              <a:picLocks noChangeAspect="1"/>
            </p:cNvPicPr>
            <p:nvPr/>
          </p:nvPicPr>
          <p:blipFill>
            <a:blip r:embed="rId3"/>
            <a:stretch>
              <a:fillRect/>
            </a:stretch>
          </p:blipFill>
          <p:spPr>
            <a:xfrm>
              <a:off x="672632" y="2117238"/>
              <a:ext cx="1590675" cy="1495425"/>
            </a:xfrm>
            <a:prstGeom prst="rect">
              <a:avLst/>
            </a:prstGeom>
          </p:spPr>
        </p:pic>
        <p:sp>
          <p:nvSpPr>
            <p:cNvPr id="12" name="TextBox 11"/>
            <p:cNvSpPr txBox="1"/>
            <p:nvPr/>
          </p:nvSpPr>
          <p:spPr>
            <a:xfrm>
              <a:off x="524573" y="1665579"/>
              <a:ext cx="1886791" cy="343492"/>
            </a:xfrm>
            <a:prstGeom prst="rect">
              <a:avLst/>
            </a:prstGeom>
            <a:noFill/>
          </p:spPr>
          <p:txBody>
            <a:bodyPr wrap="square" rtlCol="0">
              <a:spAutoFit/>
            </a:bodyPr>
            <a:lstStyle/>
            <a:p>
              <a:pPr algn="ctr" defTabSz="932597">
                <a:defRPr/>
              </a:pPr>
              <a:r>
                <a:rPr lang="en-US" sz="1632">
                  <a:solidFill>
                    <a:prstClr val="black"/>
                  </a:solidFill>
                  <a:latin typeface="Segoe UI Light" panose="020B0502040204020203" pitchFamily="34" charset="0"/>
                  <a:cs typeface="Segoe UI Light" panose="020B0502040204020203" pitchFamily="34" charset="0"/>
                </a:rPr>
                <a:t>Virtual Machines</a:t>
              </a:r>
            </a:p>
          </p:txBody>
        </p:sp>
      </p:grpSp>
      <p:grpSp>
        <p:nvGrpSpPr>
          <p:cNvPr id="23" name="Group 22"/>
          <p:cNvGrpSpPr/>
          <p:nvPr/>
        </p:nvGrpSpPr>
        <p:grpSpPr>
          <a:xfrm>
            <a:off x="2812548" y="1858825"/>
            <a:ext cx="1924352" cy="1926560"/>
            <a:chOff x="2756786" y="1666557"/>
            <a:chExt cx="1886791" cy="1888956"/>
          </a:xfrm>
        </p:grpSpPr>
        <p:pic>
          <p:nvPicPr>
            <p:cNvPr id="5" name="Picture 4"/>
            <p:cNvPicPr>
              <a:picLocks noChangeAspect="1"/>
            </p:cNvPicPr>
            <p:nvPr/>
          </p:nvPicPr>
          <p:blipFill>
            <a:blip r:embed="rId4"/>
            <a:stretch>
              <a:fillRect/>
            </a:stretch>
          </p:blipFill>
          <p:spPr>
            <a:xfrm>
              <a:off x="2928657" y="2174388"/>
              <a:ext cx="1543050" cy="1381125"/>
            </a:xfrm>
            <a:prstGeom prst="rect">
              <a:avLst/>
            </a:prstGeom>
          </p:spPr>
        </p:pic>
        <p:sp>
          <p:nvSpPr>
            <p:cNvPr id="13" name="TextBox 12"/>
            <p:cNvSpPr txBox="1"/>
            <p:nvPr/>
          </p:nvSpPr>
          <p:spPr>
            <a:xfrm>
              <a:off x="2756786" y="1666557"/>
              <a:ext cx="1886791" cy="343492"/>
            </a:xfrm>
            <a:prstGeom prst="rect">
              <a:avLst/>
            </a:prstGeom>
            <a:noFill/>
          </p:spPr>
          <p:txBody>
            <a:bodyPr wrap="square" rtlCol="0">
              <a:spAutoFit/>
            </a:bodyPr>
            <a:lstStyle/>
            <a:p>
              <a:pPr algn="ctr" defTabSz="932597">
                <a:defRPr/>
              </a:pPr>
              <a:r>
                <a:rPr lang="en-US" sz="1632">
                  <a:solidFill>
                    <a:prstClr val="black"/>
                  </a:solidFill>
                  <a:latin typeface="Segoe UI Light" panose="020B0502040204020203" pitchFamily="34" charset="0"/>
                  <a:cs typeface="Segoe UI Light" panose="020B0502040204020203" pitchFamily="34" charset="0"/>
                </a:rPr>
                <a:t>Container Service</a:t>
              </a:r>
            </a:p>
          </p:txBody>
        </p:sp>
      </p:grpSp>
      <p:grpSp>
        <p:nvGrpSpPr>
          <p:cNvPr id="24" name="Group 23"/>
          <p:cNvGrpSpPr/>
          <p:nvPr/>
        </p:nvGrpSpPr>
        <p:grpSpPr>
          <a:xfrm>
            <a:off x="4924620" y="1858825"/>
            <a:ext cx="1924352" cy="2023706"/>
            <a:chOff x="4827632" y="1666557"/>
            <a:chExt cx="1886791" cy="1984206"/>
          </a:xfrm>
        </p:grpSpPr>
        <p:pic>
          <p:nvPicPr>
            <p:cNvPr id="9" name="Picture 8"/>
            <p:cNvPicPr>
              <a:picLocks noChangeAspect="1"/>
            </p:cNvPicPr>
            <p:nvPr/>
          </p:nvPicPr>
          <p:blipFill>
            <a:blip r:embed="rId5"/>
            <a:stretch>
              <a:fillRect/>
            </a:stretch>
          </p:blipFill>
          <p:spPr>
            <a:xfrm>
              <a:off x="4985216" y="2079138"/>
              <a:ext cx="1571625" cy="1571625"/>
            </a:xfrm>
            <a:prstGeom prst="rect">
              <a:avLst/>
            </a:prstGeom>
          </p:spPr>
        </p:pic>
        <p:sp>
          <p:nvSpPr>
            <p:cNvPr id="14" name="TextBox 13"/>
            <p:cNvSpPr txBox="1"/>
            <p:nvPr/>
          </p:nvSpPr>
          <p:spPr>
            <a:xfrm>
              <a:off x="4827632" y="1666557"/>
              <a:ext cx="1886791" cy="343492"/>
            </a:xfrm>
            <a:prstGeom prst="rect">
              <a:avLst/>
            </a:prstGeom>
            <a:noFill/>
          </p:spPr>
          <p:txBody>
            <a:bodyPr wrap="square" rtlCol="0">
              <a:spAutoFit/>
            </a:bodyPr>
            <a:lstStyle/>
            <a:p>
              <a:pPr algn="ctr" defTabSz="932597">
                <a:defRPr/>
              </a:pPr>
              <a:r>
                <a:rPr lang="en-US" sz="1632">
                  <a:solidFill>
                    <a:prstClr val="black"/>
                  </a:solidFill>
                  <a:latin typeface="Segoe UI Light" panose="020B0502040204020203" pitchFamily="34" charset="0"/>
                  <a:cs typeface="Segoe UI Light" panose="020B0502040204020203" pitchFamily="34" charset="0"/>
                </a:rPr>
                <a:t>Service Fabric</a:t>
              </a:r>
            </a:p>
          </p:txBody>
        </p:sp>
      </p:grpSp>
      <p:grpSp>
        <p:nvGrpSpPr>
          <p:cNvPr id="25" name="Group 24"/>
          <p:cNvGrpSpPr/>
          <p:nvPr/>
        </p:nvGrpSpPr>
        <p:grpSpPr>
          <a:xfrm>
            <a:off x="7305180" y="1857827"/>
            <a:ext cx="1924352" cy="1869076"/>
            <a:chOff x="7161727" y="1665579"/>
            <a:chExt cx="1886791" cy="1832594"/>
          </a:xfrm>
        </p:grpSpPr>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71901" y="2231728"/>
              <a:ext cx="1266445" cy="1266445"/>
            </a:xfrm>
            <a:prstGeom prst="rect">
              <a:avLst/>
            </a:prstGeom>
          </p:spPr>
        </p:pic>
        <p:sp>
          <p:nvSpPr>
            <p:cNvPr id="15" name="TextBox 14"/>
            <p:cNvSpPr txBox="1"/>
            <p:nvPr/>
          </p:nvSpPr>
          <p:spPr>
            <a:xfrm>
              <a:off x="7161727" y="1665579"/>
              <a:ext cx="1886791" cy="343492"/>
            </a:xfrm>
            <a:prstGeom prst="rect">
              <a:avLst/>
            </a:prstGeom>
            <a:noFill/>
          </p:spPr>
          <p:txBody>
            <a:bodyPr wrap="square" rtlCol="0">
              <a:spAutoFit/>
            </a:bodyPr>
            <a:lstStyle/>
            <a:p>
              <a:pPr algn="ctr" defTabSz="932597">
                <a:defRPr/>
              </a:pPr>
              <a:r>
                <a:rPr lang="en-US" sz="1632">
                  <a:solidFill>
                    <a:prstClr val="black"/>
                  </a:solidFill>
                  <a:latin typeface="Segoe UI Light" panose="020B0502040204020203" pitchFamily="34" charset="0"/>
                  <a:cs typeface="Segoe UI Light" panose="020B0502040204020203" pitchFamily="34" charset="0"/>
                </a:rPr>
                <a:t>App Service</a:t>
              </a:r>
            </a:p>
          </p:txBody>
        </p:sp>
      </p:grpSp>
      <p:grpSp>
        <p:nvGrpSpPr>
          <p:cNvPr id="26" name="Group 25"/>
          <p:cNvGrpSpPr/>
          <p:nvPr/>
        </p:nvGrpSpPr>
        <p:grpSpPr>
          <a:xfrm>
            <a:off x="9505348" y="1860494"/>
            <a:ext cx="1924352" cy="1973464"/>
            <a:chOff x="9318950" y="1668194"/>
            <a:chExt cx="1886791" cy="1934944"/>
          </a:xfrm>
        </p:grpSpPr>
        <p:pic>
          <p:nvPicPr>
            <p:cNvPr id="6" name="Picture 5"/>
            <p:cNvPicPr>
              <a:picLocks noChangeAspect="1"/>
            </p:cNvPicPr>
            <p:nvPr/>
          </p:nvPicPr>
          <p:blipFill>
            <a:blip r:embed="rId7"/>
            <a:stretch>
              <a:fillRect/>
            </a:stretch>
          </p:blipFill>
          <p:spPr>
            <a:xfrm>
              <a:off x="9505109" y="2126763"/>
              <a:ext cx="1514475" cy="1476375"/>
            </a:xfrm>
            <a:prstGeom prst="rect">
              <a:avLst/>
            </a:prstGeom>
          </p:spPr>
        </p:pic>
        <p:sp>
          <p:nvSpPr>
            <p:cNvPr id="16" name="TextBox 15"/>
            <p:cNvSpPr txBox="1"/>
            <p:nvPr/>
          </p:nvSpPr>
          <p:spPr>
            <a:xfrm>
              <a:off x="9318950" y="1668194"/>
              <a:ext cx="1886791" cy="343492"/>
            </a:xfrm>
            <a:prstGeom prst="rect">
              <a:avLst/>
            </a:prstGeom>
            <a:noFill/>
          </p:spPr>
          <p:txBody>
            <a:bodyPr wrap="square" rtlCol="0">
              <a:spAutoFit/>
            </a:bodyPr>
            <a:lstStyle/>
            <a:p>
              <a:pPr algn="ctr" defTabSz="932597">
                <a:defRPr/>
              </a:pPr>
              <a:r>
                <a:rPr lang="en-US" sz="1632">
                  <a:solidFill>
                    <a:prstClr val="black"/>
                  </a:solidFill>
                  <a:latin typeface="Segoe UI Light" panose="020B0502040204020203" pitchFamily="34" charset="0"/>
                  <a:cs typeface="Segoe UI Light" panose="020B0502040204020203" pitchFamily="34" charset="0"/>
                </a:rPr>
                <a:t>Functions</a:t>
              </a:r>
            </a:p>
          </p:txBody>
        </p:sp>
      </p:grpSp>
      <p:sp>
        <p:nvSpPr>
          <p:cNvPr id="17" name="TextBox 16"/>
          <p:cNvSpPr txBox="1"/>
          <p:nvPr/>
        </p:nvSpPr>
        <p:spPr>
          <a:xfrm>
            <a:off x="535898" y="4938318"/>
            <a:ext cx="4388722" cy="670445"/>
          </a:xfrm>
          <a:prstGeom prst="rect">
            <a:avLst/>
          </a:prstGeom>
          <a:noFill/>
        </p:spPr>
        <p:txBody>
          <a:bodyPr wrap="square" rtlCol="0">
            <a:spAutoFit/>
          </a:bodyPr>
          <a:lstStyle/>
          <a:p>
            <a:pPr algn="ctr" defTabSz="932597">
              <a:defRPr/>
            </a:pPr>
            <a:r>
              <a:rPr lang="en-US" sz="1836">
                <a:solidFill>
                  <a:prstClr val="black"/>
                </a:solidFill>
                <a:latin typeface="Segoe UI Light" panose="020B0502040204020203" pitchFamily="34" charset="0"/>
                <a:cs typeface="Segoe UI Light" panose="020B0502040204020203" pitchFamily="34" charset="0"/>
              </a:rPr>
              <a:t>Customer-managed</a:t>
            </a:r>
          </a:p>
          <a:p>
            <a:pPr algn="ctr" defTabSz="932597">
              <a:defRPr/>
            </a:pPr>
            <a:r>
              <a:rPr lang="en-US" sz="1836">
                <a:solidFill>
                  <a:prstClr val="black"/>
                </a:solidFill>
                <a:latin typeface="Segoe UI Light" panose="020B0502040204020203" pitchFamily="34" charset="0"/>
                <a:cs typeface="Segoe UI Light" panose="020B0502040204020203" pitchFamily="34" charset="0"/>
              </a:rPr>
              <a:t>(IaaS)</a:t>
            </a:r>
          </a:p>
        </p:txBody>
      </p:sp>
      <p:sp>
        <p:nvSpPr>
          <p:cNvPr id="18" name="TextBox 17"/>
          <p:cNvSpPr txBox="1"/>
          <p:nvPr/>
        </p:nvSpPr>
        <p:spPr>
          <a:xfrm>
            <a:off x="4924620" y="4938318"/>
            <a:ext cx="4304913" cy="670445"/>
          </a:xfrm>
          <a:prstGeom prst="rect">
            <a:avLst/>
          </a:prstGeom>
          <a:noFill/>
        </p:spPr>
        <p:txBody>
          <a:bodyPr wrap="square" rtlCol="0">
            <a:spAutoFit/>
          </a:bodyPr>
          <a:lstStyle/>
          <a:p>
            <a:pPr algn="ctr" defTabSz="932597">
              <a:defRPr/>
            </a:pPr>
            <a:r>
              <a:rPr lang="en-US" sz="1836">
                <a:solidFill>
                  <a:prstClr val="black"/>
                </a:solidFill>
                <a:latin typeface="Segoe UI Light" panose="020B0502040204020203" pitchFamily="34" charset="0"/>
                <a:cs typeface="Segoe UI Light" panose="020B0502040204020203" pitchFamily="34" charset="0"/>
              </a:rPr>
              <a:t>Platform-managed</a:t>
            </a:r>
          </a:p>
          <a:p>
            <a:pPr algn="ctr" defTabSz="932597">
              <a:defRPr/>
            </a:pPr>
            <a:r>
              <a:rPr lang="en-US" sz="1836">
                <a:solidFill>
                  <a:prstClr val="black"/>
                </a:solidFill>
                <a:latin typeface="Segoe UI Light" panose="020B0502040204020203" pitchFamily="34" charset="0"/>
                <a:cs typeface="Segoe UI Light" panose="020B0502040204020203" pitchFamily="34" charset="0"/>
              </a:rPr>
              <a:t>(PaaS)</a:t>
            </a:r>
          </a:p>
        </p:txBody>
      </p:sp>
      <p:sp>
        <p:nvSpPr>
          <p:cNvPr id="19" name="TextBox 18"/>
          <p:cNvSpPr txBox="1"/>
          <p:nvPr/>
        </p:nvSpPr>
        <p:spPr>
          <a:xfrm>
            <a:off x="9695212" y="4938318"/>
            <a:ext cx="1734488" cy="670445"/>
          </a:xfrm>
          <a:prstGeom prst="rect">
            <a:avLst/>
          </a:prstGeom>
          <a:noFill/>
        </p:spPr>
        <p:txBody>
          <a:bodyPr wrap="square" rtlCol="0">
            <a:spAutoFit/>
          </a:bodyPr>
          <a:lstStyle/>
          <a:p>
            <a:pPr algn="ctr" defTabSz="932597">
              <a:defRPr/>
            </a:pPr>
            <a:r>
              <a:rPr lang="en-US" sz="1836">
                <a:solidFill>
                  <a:prstClr val="black"/>
                </a:solidFill>
                <a:latin typeface="Segoe UI Light" panose="020B0502040204020203" pitchFamily="34" charset="0"/>
                <a:cs typeface="Segoe UI Light" panose="020B0502040204020203" pitchFamily="34" charset="0"/>
              </a:rPr>
              <a:t>Code-only</a:t>
            </a:r>
          </a:p>
          <a:p>
            <a:pPr algn="ctr" defTabSz="932597">
              <a:defRPr/>
            </a:pPr>
            <a:r>
              <a:rPr lang="en-US" sz="1836">
                <a:solidFill>
                  <a:prstClr val="black"/>
                </a:solidFill>
                <a:latin typeface="Segoe UI Light" panose="020B0502040204020203" pitchFamily="34" charset="0"/>
                <a:cs typeface="Segoe UI Light" panose="020B0502040204020203" pitchFamily="34" charset="0"/>
              </a:rPr>
              <a:t>(</a:t>
            </a:r>
            <a:r>
              <a:rPr lang="en-US" sz="1836" err="1">
                <a:solidFill>
                  <a:prstClr val="black"/>
                </a:solidFill>
                <a:latin typeface="Segoe UI Light" panose="020B0502040204020203" pitchFamily="34" charset="0"/>
                <a:cs typeface="Segoe UI Light" panose="020B0502040204020203" pitchFamily="34" charset="0"/>
              </a:rPr>
              <a:t>serverless</a:t>
            </a:r>
            <a:r>
              <a:rPr lang="en-US" sz="1836">
                <a:solidFill>
                  <a:prstClr val="black"/>
                </a:solidFill>
                <a:latin typeface="Segoe UI Light" panose="020B0502040204020203" pitchFamily="34" charset="0"/>
                <a:cs typeface="Segoe UI Light" panose="020B0502040204020203" pitchFamily="34" charset="0"/>
              </a:rPr>
              <a:t>)</a:t>
            </a:r>
          </a:p>
        </p:txBody>
      </p:sp>
      <p:sp>
        <p:nvSpPr>
          <p:cNvPr id="21" name="TextBox 20"/>
          <p:cNvSpPr txBox="1"/>
          <p:nvPr/>
        </p:nvSpPr>
        <p:spPr>
          <a:xfrm>
            <a:off x="481119" y="303096"/>
            <a:ext cx="9560792" cy="1114227"/>
          </a:xfrm>
          <a:prstGeom prst="rect">
            <a:avLst/>
          </a:prstGeom>
          <a:noFill/>
        </p:spPr>
        <p:txBody>
          <a:bodyPr wrap="square" lIns="0" tIns="0" rIns="0" bIns="0" rtlCol="0">
            <a:spAutoFit/>
          </a:bodyPr>
          <a:lstStyle/>
          <a:p>
            <a:pPr defTabSz="1243090">
              <a:lnSpc>
                <a:spcPct val="90000"/>
              </a:lnSpc>
              <a:spcBef>
                <a:spcPct val="20000"/>
              </a:spcBef>
              <a:buSzPct val="80000"/>
              <a:defRPr/>
            </a:pPr>
            <a:r>
              <a:rPr lang="en-US" sz="4896">
                <a:gradFill>
                  <a:gsLst>
                    <a:gs pos="0">
                      <a:srgbClr val="292929">
                        <a:lumMod val="90000"/>
                        <a:lumOff val="10000"/>
                      </a:srgbClr>
                    </a:gs>
                    <a:gs pos="86000">
                      <a:srgbClr val="292929">
                        <a:lumMod val="90000"/>
                        <a:lumOff val="10000"/>
                      </a:srgbClr>
                    </a:gs>
                  </a:gsLst>
                  <a:lin ang="5400000" scaled="0"/>
                </a:gradFill>
                <a:latin typeface="Segoe UI Light" panose="020B0502040204020203" pitchFamily="34" charset="0"/>
                <a:cs typeface="Segoe UI Light" panose="020B0502040204020203" pitchFamily="34" charset="0"/>
              </a:rPr>
              <a:t>Azure: The Power Of Choice</a:t>
            </a:r>
          </a:p>
          <a:p>
            <a:pPr defTabSz="1243090">
              <a:lnSpc>
                <a:spcPct val="90000"/>
              </a:lnSpc>
              <a:spcBef>
                <a:spcPct val="20000"/>
              </a:spcBef>
              <a:buSzPct val="80000"/>
              <a:defRPr/>
            </a:pPr>
            <a:r>
              <a:rPr lang="en-US" sz="2448">
                <a:solidFill>
                  <a:srgbClr val="FF8A00"/>
                </a:solidFill>
                <a:latin typeface="Segoe UI Light" panose="020B0502040204020203" pitchFamily="34" charset="0"/>
                <a:cs typeface="Segoe UI Light" panose="020B0502040204020203" pitchFamily="34" charset="0"/>
              </a:rPr>
              <a:t>Compute</a:t>
            </a:r>
            <a:endParaRPr lang="en-US" sz="4896">
              <a:solidFill>
                <a:srgbClr val="FF8A00"/>
              </a:solidFill>
              <a:latin typeface="Segoe UI Light" panose="020B0502040204020203" pitchFamily="34" charset="0"/>
              <a:cs typeface="Segoe UI Light" panose="020B0502040204020203" pitchFamily="34" charset="0"/>
            </a:endParaRPr>
          </a:p>
        </p:txBody>
      </p:sp>
      <p:sp>
        <p:nvSpPr>
          <p:cNvPr id="27" name="Left-Right Arrow 2"/>
          <p:cNvSpPr/>
          <p:nvPr/>
        </p:nvSpPr>
        <p:spPr bwMode="auto">
          <a:xfrm>
            <a:off x="577807" y="3870503"/>
            <a:ext cx="11048661" cy="970669"/>
          </a:xfrm>
          <a:prstGeom prst="leftRightArrow">
            <a:avLst/>
          </a:prstGeom>
          <a:solidFill>
            <a:srgbClr val="00AEEF"/>
          </a:solidFill>
          <a:ln w="9525" cap="flat" cmpd="sng" algn="ctr">
            <a:noFill/>
            <a:prstDash val="solid"/>
            <a:headEnd type="none" w="med" len="med"/>
            <a:tailEnd type="none" w="med" len="med"/>
          </a:ln>
          <a:effectLst/>
        </p:spPr>
        <p:txBody>
          <a:bodyPr vert="horz" wrap="square" lIns="93244" tIns="46623" rIns="93244" bIns="46623" numCol="1" rtlCol="0" anchor="ctr" anchorCtr="0" compatLnSpc="1">
            <a:prstTxWarp prst="textNoShape">
              <a:avLst/>
            </a:prstTxWarp>
          </a:bodyPr>
          <a:lstStyle/>
          <a:p>
            <a:pPr algn="ctr" defTabSz="932173" fontAlgn="base">
              <a:spcBef>
                <a:spcPct val="0"/>
              </a:spcBef>
              <a:spcAft>
                <a:spcPct val="0"/>
              </a:spcAft>
              <a:defRPr/>
            </a:pPr>
            <a:endParaRPr lang="en-US" sz="2346" kern="0">
              <a:gradFill>
                <a:gsLst>
                  <a:gs pos="0">
                    <a:srgbClr val="FFFFFF"/>
                  </a:gs>
                  <a:gs pos="100000">
                    <a:srgbClr val="FFFFFF"/>
                  </a:gs>
                </a:gsLst>
                <a:lin ang="5400000" scaled="0"/>
              </a:gradFill>
              <a:latin typeface="Segoe UI"/>
            </a:endParaRPr>
          </a:p>
        </p:txBody>
      </p:sp>
      <p:sp>
        <p:nvSpPr>
          <p:cNvPr id="29" name="TextBox 28"/>
          <p:cNvSpPr txBox="1"/>
          <p:nvPr/>
        </p:nvSpPr>
        <p:spPr>
          <a:xfrm>
            <a:off x="1090112" y="4174534"/>
            <a:ext cx="2857734" cy="403433"/>
          </a:xfrm>
          <a:prstGeom prst="rect">
            <a:avLst/>
          </a:prstGeom>
          <a:noFill/>
        </p:spPr>
        <p:txBody>
          <a:bodyPr wrap="square" lIns="0" tIns="0" rIns="0" bIns="0" rtlCol="0">
            <a:spAutoFit/>
          </a:bodyPr>
          <a:lstStyle/>
          <a:p>
            <a:pPr defTabSz="932597">
              <a:lnSpc>
                <a:spcPct val="90000"/>
              </a:lnSpc>
              <a:spcBef>
                <a:spcPct val="20000"/>
              </a:spcBef>
              <a:buSzPct val="80000"/>
              <a:defRPr/>
            </a:pPr>
            <a:r>
              <a:rPr lang="en-US" sz="2856">
                <a:solidFill>
                  <a:prstClr val="white"/>
                </a:solidFill>
                <a:latin typeface="Calibri" panose="020F0502020204030204"/>
              </a:rPr>
              <a:t>More Control</a:t>
            </a:r>
          </a:p>
        </p:txBody>
      </p:sp>
      <p:sp>
        <p:nvSpPr>
          <p:cNvPr id="30" name="TextBox 29"/>
          <p:cNvSpPr txBox="1"/>
          <p:nvPr/>
        </p:nvSpPr>
        <p:spPr>
          <a:xfrm>
            <a:off x="8320455" y="4158076"/>
            <a:ext cx="2857734" cy="403433"/>
          </a:xfrm>
          <a:prstGeom prst="rect">
            <a:avLst/>
          </a:prstGeom>
          <a:noFill/>
        </p:spPr>
        <p:txBody>
          <a:bodyPr wrap="square" lIns="0" tIns="0" rIns="0" bIns="0" rtlCol="0">
            <a:spAutoFit/>
          </a:bodyPr>
          <a:lstStyle/>
          <a:p>
            <a:pPr algn="r" defTabSz="932597">
              <a:lnSpc>
                <a:spcPct val="90000"/>
              </a:lnSpc>
              <a:spcBef>
                <a:spcPct val="20000"/>
              </a:spcBef>
              <a:buSzPct val="80000"/>
              <a:defRPr/>
            </a:pPr>
            <a:r>
              <a:rPr lang="en-US" sz="2856">
                <a:solidFill>
                  <a:prstClr val="white"/>
                </a:solidFill>
                <a:latin typeface="Calibri" panose="020F0502020204030204"/>
              </a:rPr>
              <a:t>Focus on the App</a:t>
            </a:r>
          </a:p>
        </p:txBody>
      </p:sp>
    </p:spTree>
    <p:extLst>
      <p:ext uri="{BB962C8B-B14F-4D97-AF65-F5344CB8AC3E}">
        <p14:creationId xmlns:p14="http://schemas.microsoft.com/office/powerpoint/2010/main" val="14932233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250"/>
                                        <p:tgtEl>
                                          <p:spTgt spid="17"/>
                                        </p:tgtEl>
                                      </p:cBhvr>
                                    </p:animEffect>
                                  </p:childTnLst>
                                </p:cTn>
                              </p:par>
                            </p:childTnLst>
                          </p:cTn>
                        </p:par>
                        <p:par>
                          <p:cTn id="8" fill="hold">
                            <p:stCondLst>
                              <p:cond delay="250"/>
                            </p:stCondLst>
                            <p:childTnLst>
                              <p:par>
                                <p:cTn id="9" presetID="10" presetClass="entr" presetSubtype="0" fill="hold"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fade">
                                      <p:cBhvr>
                                        <p:cTn id="11" dur="250"/>
                                        <p:tgtEl>
                                          <p:spTgt spid="22"/>
                                        </p:tgtEl>
                                      </p:cBhvr>
                                    </p:animEffect>
                                  </p:childTnLst>
                                </p:cTn>
                              </p:par>
                            </p:childTnLst>
                          </p:cTn>
                        </p:par>
                        <p:par>
                          <p:cTn id="12" fill="hold">
                            <p:stCondLst>
                              <p:cond delay="500"/>
                            </p:stCondLst>
                            <p:childTnLst>
                              <p:par>
                                <p:cTn id="13" presetID="10" presetClass="entr" presetSubtype="0" fill="hold" nodeType="after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250"/>
                                        <p:tgtEl>
                                          <p:spTgt spid="23"/>
                                        </p:tgtEl>
                                      </p:cBhvr>
                                    </p:animEffect>
                                  </p:childTnLst>
                                </p:cTn>
                              </p:par>
                            </p:childTnLst>
                          </p:cTn>
                        </p:par>
                        <p:par>
                          <p:cTn id="16" fill="hold">
                            <p:stCondLst>
                              <p:cond delay="750"/>
                            </p:stCondLst>
                            <p:childTnLst>
                              <p:par>
                                <p:cTn id="17" presetID="10" presetClass="entr" presetSubtype="0" fill="hold" grpId="0" nodeType="after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250"/>
                                        <p:tgtEl>
                                          <p:spTgt spid="18"/>
                                        </p:tgtEl>
                                      </p:cBhvr>
                                    </p:animEffect>
                                  </p:childTnLst>
                                </p:cTn>
                              </p:par>
                            </p:childTnLst>
                          </p:cTn>
                        </p:par>
                        <p:par>
                          <p:cTn id="20" fill="hold">
                            <p:stCondLst>
                              <p:cond delay="1000"/>
                            </p:stCondLst>
                            <p:childTnLst>
                              <p:par>
                                <p:cTn id="21" presetID="10" presetClass="entr" presetSubtype="0" fill="hold" nodeType="afterEffect">
                                  <p:stCondLst>
                                    <p:cond delay="0"/>
                                  </p:stCondLst>
                                  <p:childTnLst>
                                    <p:set>
                                      <p:cBhvr>
                                        <p:cTn id="22" dur="1" fill="hold">
                                          <p:stCondLst>
                                            <p:cond delay="0"/>
                                          </p:stCondLst>
                                        </p:cTn>
                                        <p:tgtEl>
                                          <p:spTgt spid="24"/>
                                        </p:tgtEl>
                                        <p:attrNameLst>
                                          <p:attrName>style.visibility</p:attrName>
                                        </p:attrNameLst>
                                      </p:cBhvr>
                                      <p:to>
                                        <p:strVal val="visible"/>
                                      </p:to>
                                    </p:set>
                                    <p:animEffect transition="in" filter="fade">
                                      <p:cBhvr>
                                        <p:cTn id="23" dur="250"/>
                                        <p:tgtEl>
                                          <p:spTgt spid="24"/>
                                        </p:tgtEl>
                                      </p:cBhvr>
                                    </p:animEffect>
                                  </p:childTnLst>
                                </p:cTn>
                              </p:par>
                            </p:childTnLst>
                          </p:cTn>
                        </p:par>
                        <p:par>
                          <p:cTn id="24" fill="hold">
                            <p:stCondLst>
                              <p:cond delay="1250"/>
                            </p:stCondLst>
                            <p:childTnLst>
                              <p:par>
                                <p:cTn id="25" presetID="10" presetClass="entr" presetSubtype="0" fill="hold" nodeType="after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fade">
                                      <p:cBhvr>
                                        <p:cTn id="27" dur="250"/>
                                        <p:tgtEl>
                                          <p:spTgt spid="25"/>
                                        </p:tgtEl>
                                      </p:cBhvr>
                                    </p:animEffect>
                                  </p:childTnLst>
                                </p:cTn>
                              </p:par>
                            </p:childTnLst>
                          </p:cTn>
                        </p:par>
                        <p:par>
                          <p:cTn id="28" fill="hold">
                            <p:stCondLst>
                              <p:cond delay="1500"/>
                            </p:stCondLst>
                            <p:childTnLst>
                              <p:par>
                                <p:cTn id="29" presetID="10" presetClass="entr" presetSubtype="0" fill="hold" grpId="0" nodeType="after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fade">
                                      <p:cBhvr>
                                        <p:cTn id="31" dur="250"/>
                                        <p:tgtEl>
                                          <p:spTgt spid="19"/>
                                        </p:tgtEl>
                                      </p:cBhvr>
                                    </p:animEffect>
                                  </p:childTnLst>
                                </p:cTn>
                              </p:par>
                            </p:childTnLst>
                          </p:cTn>
                        </p:par>
                        <p:par>
                          <p:cTn id="32" fill="hold">
                            <p:stCondLst>
                              <p:cond delay="1750"/>
                            </p:stCondLst>
                            <p:childTnLst>
                              <p:par>
                                <p:cTn id="33" presetID="10" presetClass="entr" presetSubtype="0" fill="hold" nodeType="afterEffect">
                                  <p:stCondLst>
                                    <p:cond delay="0"/>
                                  </p:stCondLst>
                                  <p:childTnLst>
                                    <p:set>
                                      <p:cBhvr>
                                        <p:cTn id="34" dur="1" fill="hold">
                                          <p:stCondLst>
                                            <p:cond delay="0"/>
                                          </p:stCondLst>
                                        </p:cTn>
                                        <p:tgtEl>
                                          <p:spTgt spid="26"/>
                                        </p:tgtEl>
                                        <p:attrNameLst>
                                          <p:attrName>style.visibility</p:attrName>
                                        </p:attrNameLst>
                                      </p:cBhvr>
                                      <p:to>
                                        <p:strVal val="visible"/>
                                      </p:to>
                                    </p:set>
                                    <p:animEffect transition="in" filter="fade">
                                      <p:cBhvr>
                                        <p:cTn id="35" dur="25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9" grpId="0"/>
    </p:bld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9" name="Freeform 266">
            <a:extLst>
              <a:ext uri="{FF2B5EF4-FFF2-40B4-BE49-F238E27FC236}">
                <a16:creationId xmlns:a16="http://schemas.microsoft.com/office/drawing/2014/main" id="{2E79B983-FF32-40DC-8E1E-BDE3305E6EE3}"/>
              </a:ext>
            </a:extLst>
          </p:cNvPr>
          <p:cNvSpPr>
            <a:spLocks noChangeAspect="1"/>
          </p:cNvSpPr>
          <p:nvPr/>
        </p:nvSpPr>
        <p:spPr bwMode="black">
          <a:xfrm>
            <a:off x="1417637" y="1516063"/>
            <a:ext cx="3074164" cy="1818060"/>
          </a:xfrm>
          <a:custGeom>
            <a:avLst/>
            <a:gdLst>
              <a:gd name="T0" fmla="*/ 1942 w 2359"/>
              <a:gd name="T1" fmla="*/ 1394 h 1394"/>
              <a:gd name="T2" fmla="*/ 416 w 2359"/>
              <a:gd name="T3" fmla="*/ 1394 h 1394"/>
              <a:gd name="T4" fmla="*/ 0 w 2359"/>
              <a:gd name="T5" fmla="*/ 971 h 1394"/>
              <a:gd name="T6" fmla="*/ 416 w 2359"/>
              <a:gd name="T7" fmla="*/ 552 h 1394"/>
              <a:gd name="T8" fmla="*/ 517 w 2359"/>
              <a:gd name="T9" fmla="*/ 565 h 1394"/>
              <a:gd name="T10" fmla="*/ 925 w 2359"/>
              <a:gd name="T11" fmla="*/ 221 h 1394"/>
              <a:gd name="T12" fmla="*/ 1175 w 2359"/>
              <a:gd name="T13" fmla="*/ 305 h 1394"/>
              <a:gd name="T14" fmla="*/ 1578 w 2359"/>
              <a:gd name="T15" fmla="*/ 0 h 1394"/>
              <a:gd name="T16" fmla="*/ 1982 w 2359"/>
              <a:gd name="T17" fmla="*/ 424 h 1394"/>
              <a:gd name="T18" fmla="*/ 1968 w 2359"/>
              <a:gd name="T19" fmla="*/ 552 h 1394"/>
              <a:gd name="T20" fmla="*/ 2359 w 2359"/>
              <a:gd name="T21" fmla="*/ 971 h 1394"/>
              <a:gd name="T22" fmla="*/ 1942 w 2359"/>
              <a:gd name="T23" fmla="*/ 1394 h 1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59" h="1394">
                <a:moveTo>
                  <a:pt x="1942" y="1394"/>
                </a:moveTo>
                <a:cubicBezTo>
                  <a:pt x="416" y="1394"/>
                  <a:pt x="416" y="1394"/>
                  <a:pt x="416" y="1394"/>
                </a:cubicBezTo>
                <a:cubicBezTo>
                  <a:pt x="193" y="1394"/>
                  <a:pt x="0" y="1200"/>
                  <a:pt x="0" y="971"/>
                </a:cubicBezTo>
                <a:cubicBezTo>
                  <a:pt x="0" y="741"/>
                  <a:pt x="193" y="552"/>
                  <a:pt x="416" y="552"/>
                </a:cubicBezTo>
                <a:cubicBezTo>
                  <a:pt x="451" y="552"/>
                  <a:pt x="487" y="556"/>
                  <a:pt x="517" y="565"/>
                </a:cubicBezTo>
                <a:cubicBezTo>
                  <a:pt x="552" y="362"/>
                  <a:pt x="719" y="221"/>
                  <a:pt x="925" y="221"/>
                </a:cubicBezTo>
                <a:cubicBezTo>
                  <a:pt x="1021" y="221"/>
                  <a:pt x="1105" y="247"/>
                  <a:pt x="1175" y="305"/>
                </a:cubicBezTo>
                <a:cubicBezTo>
                  <a:pt x="1227" y="128"/>
                  <a:pt x="1394" y="0"/>
                  <a:pt x="1578" y="0"/>
                </a:cubicBezTo>
                <a:cubicBezTo>
                  <a:pt x="1802" y="0"/>
                  <a:pt x="1982" y="190"/>
                  <a:pt x="1982" y="424"/>
                </a:cubicBezTo>
                <a:cubicBezTo>
                  <a:pt x="1982" y="468"/>
                  <a:pt x="1977" y="512"/>
                  <a:pt x="1968" y="552"/>
                </a:cubicBezTo>
                <a:cubicBezTo>
                  <a:pt x="2188" y="565"/>
                  <a:pt x="2359" y="750"/>
                  <a:pt x="2359" y="971"/>
                </a:cubicBezTo>
                <a:cubicBezTo>
                  <a:pt x="2359" y="1205"/>
                  <a:pt x="2170" y="1394"/>
                  <a:pt x="1942" y="1394"/>
                </a:cubicBezTo>
                <a:close/>
              </a:path>
            </a:pathLst>
          </a:custGeom>
          <a:noFill/>
          <a:ln w="12700">
            <a:solidFill>
              <a:srgbClr val="0068BB"/>
            </a:solidFill>
          </a:ln>
        </p:spPr>
        <p:txBody>
          <a:bodyPr vert="horz" wrap="square" lIns="91403" tIns="45702" rIns="91403" bIns="45702" numCol="1" anchor="t" anchorCtr="0" compatLnSpc="1">
            <a:prstTxWarp prst="textNoShape">
              <a:avLst/>
            </a:prstTxWarp>
          </a:bodyPr>
          <a:lstStyle/>
          <a:p>
            <a:pPr defTabSz="932597">
              <a:defRPr/>
            </a:pPr>
            <a:endParaRPr lang="en-US" sz="1799">
              <a:solidFill>
                <a:srgbClr val="2C2C2C"/>
              </a:solidFill>
            </a:endParaRPr>
          </a:p>
        </p:txBody>
      </p:sp>
      <p:sp>
        <p:nvSpPr>
          <p:cNvPr id="2" name="Rectangle 1"/>
          <p:cNvSpPr/>
          <p:nvPr/>
        </p:nvSpPr>
        <p:spPr bwMode="auto">
          <a:xfrm>
            <a:off x="1765" y="6213069"/>
            <a:ext cx="12432948" cy="78096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algn="ctr" defTabSz="950846" fontAlgn="base">
              <a:lnSpc>
                <a:spcPct val="90000"/>
              </a:lnSpc>
              <a:spcBef>
                <a:spcPct val="0"/>
              </a:spcBef>
              <a:spcAft>
                <a:spcPct val="0"/>
              </a:spcAft>
              <a:defRPr/>
            </a:pPr>
            <a:r>
              <a:rPr lang="en-US" sz="2800" kern="0">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rPr>
              <a:t>Accelerating your journey to the cloud</a:t>
            </a:r>
          </a:p>
        </p:txBody>
      </p:sp>
      <p:grpSp>
        <p:nvGrpSpPr>
          <p:cNvPr id="20" name="Group 19">
            <a:extLst>
              <a:ext uri="{FF2B5EF4-FFF2-40B4-BE49-F238E27FC236}">
                <a16:creationId xmlns:a16="http://schemas.microsoft.com/office/drawing/2014/main" id="{08757D2C-D0A3-4BF9-87E9-513F8850C245}"/>
              </a:ext>
            </a:extLst>
          </p:cNvPr>
          <p:cNvGrpSpPr/>
          <p:nvPr/>
        </p:nvGrpSpPr>
        <p:grpSpPr>
          <a:xfrm>
            <a:off x="1691774" y="2038798"/>
            <a:ext cx="2604347" cy="3911603"/>
            <a:chOff x="1479323" y="754618"/>
            <a:chExt cx="3258042" cy="4893415"/>
          </a:xfrm>
        </p:grpSpPr>
        <p:grpSp>
          <p:nvGrpSpPr>
            <p:cNvPr id="14" name="Group 13">
              <a:extLst>
                <a:ext uri="{FF2B5EF4-FFF2-40B4-BE49-F238E27FC236}">
                  <a16:creationId xmlns:a16="http://schemas.microsoft.com/office/drawing/2014/main" id="{8FFA39C6-2289-4D37-9794-36200A301521}"/>
                </a:ext>
              </a:extLst>
            </p:cNvPr>
            <p:cNvGrpSpPr/>
            <p:nvPr/>
          </p:nvGrpSpPr>
          <p:grpSpPr>
            <a:xfrm>
              <a:off x="2226282" y="3967643"/>
              <a:ext cx="1695637" cy="1680390"/>
              <a:chOff x="2226282" y="3967642"/>
              <a:chExt cx="1821159" cy="1804783"/>
            </a:xfrm>
          </p:grpSpPr>
          <p:sp>
            <p:nvSpPr>
              <p:cNvPr id="9" name="Arc 8">
                <a:extLst>
                  <a:ext uri="{FF2B5EF4-FFF2-40B4-BE49-F238E27FC236}">
                    <a16:creationId xmlns:a16="http://schemas.microsoft.com/office/drawing/2014/main" id="{25C59F98-DF7A-4430-AA96-0990CFDCA606}"/>
                  </a:ext>
                </a:extLst>
              </p:cNvPr>
              <p:cNvSpPr/>
              <p:nvPr/>
            </p:nvSpPr>
            <p:spPr>
              <a:xfrm rot="10800000">
                <a:off x="2226282" y="3967642"/>
                <a:ext cx="1804783" cy="1804783"/>
              </a:xfrm>
              <a:prstGeom prst="arc">
                <a:avLst>
                  <a:gd name="adj1" fmla="val 12057414"/>
                  <a:gd name="adj2" fmla="val 0"/>
                </a:avLst>
              </a:prstGeom>
              <a:ln w="38100">
                <a:solidFill>
                  <a:srgbClr val="008A00"/>
                </a:solidFill>
                <a:headEnd type="none" w="lg" len="lg"/>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defRPr/>
                </a:pPr>
                <a:endParaRPr lang="en-US" sz="1836">
                  <a:solidFill>
                    <a:srgbClr val="505050"/>
                  </a:solidFill>
                </a:endParaRPr>
              </a:p>
            </p:txBody>
          </p:sp>
          <p:sp>
            <p:nvSpPr>
              <p:cNvPr id="13" name="Isosceles Triangle 12">
                <a:extLst>
                  <a:ext uri="{FF2B5EF4-FFF2-40B4-BE49-F238E27FC236}">
                    <a16:creationId xmlns:a16="http://schemas.microsoft.com/office/drawing/2014/main" id="{7A3D1365-240B-43FB-B6E5-B14C15D1BE2F}"/>
                  </a:ext>
                </a:extLst>
              </p:cNvPr>
              <p:cNvSpPr/>
              <p:nvPr/>
            </p:nvSpPr>
            <p:spPr bwMode="auto">
              <a:xfrm rot="1183337">
                <a:off x="3891461" y="5122353"/>
                <a:ext cx="155980" cy="134466"/>
              </a:xfrm>
              <a:prstGeom prst="triangle">
                <a:avLst/>
              </a:prstGeom>
              <a:solidFill>
                <a:srgbClr val="008A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32" name="Group 31">
              <a:extLst>
                <a:ext uri="{FF2B5EF4-FFF2-40B4-BE49-F238E27FC236}">
                  <a16:creationId xmlns:a16="http://schemas.microsoft.com/office/drawing/2014/main" id="{AE6231F0-65C1-413F-8FAA-9BC02ADAA284}"/>
                </a:ext>
              </a:extLst>
            </p:cNvPr>
            <p:cNvGrpSpPr/>
            <p:nvPr/>
          </p:nvGrpSpPr>
          <p:grpSpPr>
            <a:xfrm>
              <a:off x="1479323" y="2962840"/>
              <a:ext cx="3258042" cy="2053037"/>
              <a:chOff x="1450914" y="2592491"/>
              <a:chExt cx="2514485" cy="1584487"/>
            </a:xfrm>
          </p:grpSpPr>
          <p:grpSp>
            <p:nvGrpSpPr>
              <p:cNvPr id="33" name="Group 32">
                <a:extLst>
                  <a:ext uri="{FF2B5EF4-FFF2-40B4-BE49-F238E27FC236}">
                    <a16:creationId xmlns:a16="http://schemas.microsoft.com/office/drawing/2014/main" id="{CAF73467-6C9D-446C-80D1-14202CC8A315}"/>
                  </a:ext>
                </a:extLst>
              </p:cNvPr>
              <p:cNvGrpSpPr/>
              <p:nvPr/>
            </p:nvGrpSpPr>
            <p:grpSpPr>
              <a:xfrm>
                <a:off x="1450914" y="2592491"/>
                <a:ext cx="1254706" cy="1584487"/>
                <a:chOff x="8674324" y="2724746"/>
                <a:chExt cx="1254706" cy="1584487"/>
              </a:xfrm>
            </p:grpSpPr>
            <p:pic>
              <p:nvPicPr>
                <p:cNvPr id="37" name="Picture 36">
                  <a:extLst>
                    <a:ext uri="{FF2B5EF4-FFF2-40B4-BE49-F238E27FC236}">
                      <a16:creationId xmlns:a16="http://schemas.microsoft.com/office/drawing/2014/main" id="{1962C286-0232-453E-9F45-F3E4C8A3466E}"/>
                    </a:ext>
                  </a:extLst>
                </p:cNvPr>
                <p:cNvPicPr>
                  <a:picLocks noChangeAspect="1"/>
                </p:cNvPicPr>
                <p:nvPr/>
              </p:nvPicPr>
              <p:blipFill>
                <a:blip r:embed="rId3"/>
                <a:stretch>
                  <a:fillRect/>
                </a:stretch>
              </p:blipFill>
              <p:spPr>
                <a:xfrm>
                  <a:off x="8710027" y="2724746"/>
                  <a:ext cx="1183664" cy="1584487"/>
                </a:xfrm>
                <a:prstGeom prst="rect">
                  <a:avLst/>
                </a:prstGeom>
              </p:spPr>
            </p:pic>
            <p:sp>
              <p:nvSpPr>
                <p:cNvPr id="38" name="TextBox 37">
                  <a:extLst>
                    <a:ext uri="{FF2B5EF4-FFF2-40B4-BE49-F238E27FC236}">
                      <a16:creationId xmlns:a16="http://schemas.microsoft.com/office/drawing/2014/main" id="{EC7D5D6B-A8EF-48BF-9FBA-4CFEDC9CE559}"/>
                    </a:ext>
                  </a:extLst>
                </p:cNvPr>
                <p:cNvSpPr txBox="1"/>
                <p:nvPr/>
              </p:nvSpPr>
              <p:spPr>
                <a:xfrm>
                  <a:off x="8674324" y="3500231"/>
                  <a:ext cx="1254706" cy="619114"/>
                </a:xfrm>
                <a:prstGeom prst="rect">
                  <a:avLst/>
                </a:prstGeom>
                <a:noFill/>
              </p:spPr>
              <p:txBody>
                <a:bodyPr wrap="none" lIns="182854" tIns="146283" rIns="182854" bIns="146283" rtlCol="0">
                  <a:spAutoFit/>
                </a:bodyPr>
                <a:lstStyle/>
                <a:p>
                  <a:pPr algn="ctr" defTabSz="932597">
                    <a:lnSpc>
                      <a:spcPct val="90000"/>
                    </a:lnSpc>
                    <a:spcAft>
                      <a:spcPts val="600"/>
                    </a:spcAft>
                    <a:defRPr/>
                  </a:pPr>
                  <a:r>
                    <a:rPr lang="en-US" sz="2448">
                      <a:solidFill>
                        <a:srgbClr val="505050"/>
                      </a:solidFill>
                      <a:latin typeface="Segoe UI Semibold" panose="020B0702040204020203" pitchFamily="34" charset="0"/>
                      <a:cs typeface="Segoe UI Semibold" panose="020B0702040204020203" pitchFamily="34" charset="0"/>
                    </a:rPr>
                    <a:t>Oracle</a:t>
                  </a:r>
                </a:p>
              </p:txBody>
            </p:sp>
          </p:grpSp>
          <p:grpSp>
            <p:nvGrpSpPr>
              <p:cNvPr id="34" name="Group 33">
                <a:extLst>
                  <a:ext uri="{FF2B5EF4-FFF2-40B4-BE49-F238E27FC236}">
                    <a16:creationId xmlns:a16="http://schemas.microsoft.com/office/drawing/2014/main" id="{81831606-FBF1-4EBB-ADF1-E81EFA1BCA47}"/>
                  </a:ext>
                </a:extLst>
              </p:cNvPr>
              <p:cNvGrpSpPr/>
              <p:nvPr/>
            </p:nvGrpSpPr>
            <p:grpSpPr>
              <a:xfrm>
                <a:off x="2781735" y="2592491"/>
                <a:ext cx="1183664" cy="1584487"/>
                <a:chOff x="10005145" y="2724746"/>
                <a:chExt cx="1183664" cy="1584487"/>
              </a:xfrm>
            </p:grpSpPr>
            <p:pic>
              <p:nvPicPr>
                <p:cNvPr id="35" name="Picture 34">
                  <a:extLst>
                    <a:ext uri="{FF2B5EF4-FFF2-40B4-BE49-F238E27FC236}">
                      <a16:creationId xmlns:a16="http://schemas.microsoft.com/office/drawing/2014/main" id="{81555FB0-AFFC-44AE-9827-D6CDFB722263}"/>
                    </a:ext>
                  </a:extLst>
                </p:cNvPr>
                <p:cNvPicPr>
                  <a:picLocks noChangeAspect="1"/>
                </p:cNvPicPr>
                <p:nvPr/>
              </p:nvPicPr>
              <p:blipFill>
                <a:blip r:embed="rId4"/>
                <a:stretch>
                  <a:fillRect/>
                </a:stretch>
              </p:blipFill>
              <p:spPr>
                <a:xfrm>
                  <a:off x="10005145" y="2724746"/>
                  <a:ext cx="1183664" cy="1584487"/>
                </a:xfrm>
                <a:prstGeom prst="rect">
                  <a:avLst/>
                </a:prstGeom>
              </p:spPr>
            </p:pic>
            <p:sp>
              <p:nvSpPr>
                <p:cNvPr id="36" name="TextBox 35">
                  <a:extLst>
                    <a:ext uri="{FF2B5EF4-FFF2-40B4-BE49-F238E27FC236}">
                      <a16:creationId xmlns:a16="http://schemas.microsoft.com/office/drawing/2014/main" id="{0FD1DCAD-4181-4142-BA48-3C9A3BA4A1B7}"/>
                    </a:ext>
                  </a:extLst>
                </p:cNvPr>
                <p:cNvSpPr txBox="1"/>
                <p:nvPr/>
              </p:nvSpPr>
              <p:spPr>
                <a:xfrm>
                  <a:off x="10166186" y="3500230"/>
                  <a:ext cx="910592" cy="619114"/>
                </a:xfrm>
                <a:prstGeom prst="rect">
                  <a:avLst/>
                </a:prstGeom>
                <a:noFill/>
              </p:spPr>
              <p:txBody>
                <a:bodyPr wrap="none" lIns="182854" tIns="146283" rIns="182854" bIns="146283" rtlCol="0">
                  <a:spAutoFit/>
                </a:bodyPr>
                <a:lstStyle/>
                <a:p>
                  <a:pPr algn="ctr" defTabSz="932597">
                    <a:lnSpc>
                      <a:spcPct val="90000"/>
                    </a:lnSpc>
                    <a:spcAft>
                      <a:spcPts val="600"/>
                    </a:spcAft>
                    <a:defRPr/>
                  </a:pPr>
                  <a:r>
                    <a:rPr lang="en-US" sz="2448">
                      <a:solidFill>
                        <a:srgbClr val="505050"/>
                      </a:solidFill>
                      <a:latin typeface="Segoe UI Semibold" panose="020B0702040204020203" pitchFamily="34" charset="0"/>
                      <a:cs typeface="Segoe UI Semibold" panose="020B0702040204020203" pitchFamily="34" charset="0"/>
                    </a:rPr>
                    <a:t>SQL</a:t>
                  </a:r>
                </a:p>
              </p:txBody>
            </p:sp>
          </p:grpSp>
        </p:grpSp>
        <p:cxnSp>
          <p:nvCxnSpPr>
            <p:cNvPr id="17" name="Straight Arrow Connector 16">
              <a:extLst>
                <a:ext uri="{FF2B5EF4-FFF2-40B4-BE49-F238E27FC236}">
                  <a16:creationId xmlns:a16="http://schemas.microsoft.com/office/drawing/2014/main" id="{852DB384-D2DB-4CAC-813E-148C77C67261}"/>
                </a:ext>
              </a:extLst>
            </p:cNvPr>
            <p:cNvCxnSpPr/>
            <p:nvPr/>
          </p:nvCxnSpPr>
          <p:spPr>
            <a:xfrm flipV="1">
              <a:off x="2272597" y="1990906"/>
              <a:ext cx="0" cy="1419478"/>
            </a:xfrm>
            <a:prstGeom prst="straightConnector1">
              <a:avLst/>
            </a:prstGeom>
            <a:ln w="38100">
              <a:solidFill>
                <a:srgbClr val="008A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9B737B98-6B0F-4E93-8226-1E8278BF8A6F}"/>
                </a:ext>
              </a:extLst>
            </p:cNvPr>
            <p:cNvCxnSpPr/>
            <p:nvPr/>
          </p:nvCxnSpPr>
          <p:spPr>
            <a:xfrm flipV="1">
              <a:off x="3989668" y="1990907"/>
              <a:ext cx="0" cy="1419478"/>
            </a:xfrm>
            <a:prstGeom prst="straightConnector1">
              <a:avLst/>
            </a:prstGeom>
            <a:ln w="38100">
              <a:solidFill>
                <a:srgbClr val="0078D7"/>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40" name="Picture 39">
              <a:extLst>
                <a:ext uri="{FF2B5EF4-FFF2-40B4-BE49-F238E27FC236}">
                  <a16:creationId xmlns:a16="http://schemas.microsoft.com/office/drawing/2014/main" id="{B3955D77-5C41-4F3C-8F4A-4758770B8D08}"/>
                </a:ext>
              </a:extLst>
            </p:cNvPr>
            <p:cNvPicPr>
              <a:picLocks noChangeAspect="1"/>
            </p:cNvPicPr>
            <p:nvPr/>
          </p:nvPicPr>
          <p:blipFill>
            <a:blip r:embed="rId4"/>
            <a:stretch>
              <a:fillRect/>
            </a:stretch>
          </p:blipFill>
          <p:spPr>
            <a:xfrm>
              <a:off x="2593582" y="754618"/>
              <a:ext cx="945788" cy="1266059"/>
            </a:xfrm>
            <a:prstGeom prst="rect">
              <a:avLst/>
            </a:prstGeom>
          </p:spPr>
        </p:pic>
        <p:sp>
          <p:nvSpPr>
            <p:cNvPr id="41" name="TextBox 40">
              <a:extLst>
                <a:ext uri="{FF2B5EF4-FFF2-40B4-BE49-F238E27FC236}">
                  <a16:creationId xmlns:a16="http://schemas.microsoft.com/office/drawing/2014/main" id="{770861B7-B78E-4DF4-87AB-18FF5022E1C2}"/>
                </a:ext>
              </a:extLst>
            </p:cNvPr>
            <p:cNvSpPr txBox="1"/>
            <p:nvPr/>
          </p:nvSpPr>
          <p:spPr>
            <a:xfrm>
              <a:off x="2433546" y="1323744"/>
              <a:ext cx="1251448" cy="621881"/>
            </a:xfrm>
            <a:prstGeom prst="rect">
              <a:avLst/>
            </a:prstGeom>
            <a:noFill/>
          </p:spPr>
          <p:txBody>
            <a:bodyPr wrap="none" lIns="182854" tIns="146283" rIns="182854" bIns="146283" rtlCol="0">
              <a:spAutoFit/>
            </a:bodyPr>
            <a:lstStyle/>
            <a:p>
              <a:pPr algn="ctr" defTabSz="932597">
                <a:lnSpc>
                  <a:spcPct val="90000"/>
                </a:lnSpc>
                <a:spcAft>
                  <a:spcPts val="600"/>
                </a:spcAft>
                <a:defRPr/>
              </a:pPr>
              <a:r>
                <a:rPr lang="en-US" sz="1428">
                  <a:solidFill>
                    <a:srgbClr val="505050"/>
                  </a:solidFill>
                  <a:latin typeface="Segoe UI Semibold" panose="020B0702040204020203" pitchFamily="34" charset="0"/>
                  <a:cs typeface="Segoe UI Semibold" panose="020B0702040204020203" pitchFamily="34" charset="0"/>
                </a:rPr>
                <a:t>SQL DB</a:t>
              </a:r>
            </a:p>
          </p:txBody>
        </p:sp>
      </p:grpSp>
      <p:sp>
        <p:nvSpPr>
          <p:cNvPr id="3" name="Title 2">
            <a:extLst>
              <a:ext uri="{FF2B5EF4-FFF2-40B4-BE49-F238E27FC236}">
                <a16:creationId xmlns:a16="http://schemas.microsoft.com/office/drawing/2014/main" id="{22B3D854-0231-415A-A6E6-C01CB1ACF8C6}"/>
              </a:ext>
            </a:extLst>
          </p:cNvPr>
          <p:cNvSpPr>
            <a:spLocks noGrp="1"/>
          </p:cNvSpPr>
          <p:nvPr>
            <p:ph type="title"/>
          </p:nvPr>
        </p:nvSpPr>
        <p:spPr/>
        <p:txBody>
          <a:bodyPr/>
          <a:lstStyle/>
          <a:p>
            <a:r>
              <a:rPr lang="en-US"/>
              <a:t>Azure Database Migration Service </a:t>
            </a:r>
          </a:p>
        </p:txBody>
      </p:sp>
      <p:sp>
        <p:nvSpPr>
          <p:cNvPr id="24" name="Rectangle 23">
            <a:extLst>
              <a:ext uri="{FF2B5EF4-FFF2-40B4-BE49-F238E27FC236}">
                <a16:creationId xmlns:a16="http://schemas.microsoft.com/office/drawing/2014/main" id="{9DD3C941-5ED3-4780-AE99-3202AB9178DC}"/>
              </a:ext>
            </a:extLst>
          </p:cNvPr>
          <p:cNvSpPr/>
          <p:nvPr/>
        </p:nvSpPr>
        <p:spPr>
          <a:xfrm>
            <a:off x="4711049" y="2903023"/>
            <a:ext cx="7983796" cy="1569660"/>
          </a:xfrm>
          <a:prstGeom prst="rect">
            <a:avLst/>
          </a:prstGeom>
        </p:spPr>
        <p:txBody>
          <a:bodyPr wrap="square" lIns="149196">
            <a:spAutoFit/>
          </a:bodyPr>
          <a:lstStyle/>
          <a:p>
            <a:pPr defTabSz="950698">
              <a:lnSpc>
                <a:spcPct val="110000"/>
              </a:lnSpc>
              <a:spcBef>
                <a:spcPts val="600"/>
              </a:spcBef>
              <a:spcAft>
                <a:spcPts val="1200"/>
              </a:spcAft>
              <a:defRPr/>
            </a:pPr>
            <a:r>
              <a:rPr lang="en-US" sz="2000" kern="0">
                <a:ln w="3175">
                  <a:noFill/>
                </a:ln>
                <a:solidFill>
                  <a:srgbClr val="505050"/>
                </a:solidFill>
                <a:cs typeface="Segoe UI Semibold" panose="020B0702040204020203" pitchFamily="34" charset="0"/>
                <a:sym typeface="Wingdings" panose="05000000000000000000" pitchFamily="2" charset="2"/>
              </a:rPr>
              <a:t>Streamline database migration to Azure</a:t>
            </a:r>
          </a:p>
          <a:p>
            <a:pPr defTabSz="950698">
              <a:lnSpc>
                <a:spcPct val="90000"/>
              </a:lnSpc>
              <a:spcBef>
                <a:spcPct val="0"/>
              </a:spcBef>
              <a:spcAft>
                <a:spcPts val="1224"/>
              </a:spcAft>
              <a:defRPr/>
            </a:pPr>
            <a:r>
              <a:rPr lang="en-US" sz="2000" kern="0">
                <a:ln w="3175">
                  <a:noFill/>
                </a:ln>
                <a:solidFill>
                  <a:srgbClr val="505050"/>
                </a:solidFill>
                <a:cs typeface="Segoe UI Semibold" panose="020B0702040204020203" pitchFamily="34" charset="0"/>
                <a:sym typeface="Wingdings" panose="05000000000000000000" pitchFamily="2" charset="2"/>
              </a:rPr>
              <a:t>Managed service platform for migrating databases</a:t>
            </a:r>
          </a:p>
          <a:p>
            <a:pPr defTabSz="950698">
              <a:lnSpc>
                <a:spcPct val="90000"/>
              </a:lnSpc>
              <a:spcBef>
                <a:spcPct val="0"/>
              </a:spcBef>
              <a:spcAft>
                <a:spcPts val="1224"/>
              </a:spcAft>
              <a:defRPr/>
            </a:pPr>
            <a:r>
              <a:rPr lang="en-US" sz="2000" kern="0">
                <a:ln w="3175">
                  <a:noFill/>
                </a:ln>
                <a:solidFill>
                  <a:srgbClr val="505050"/>
                </a:solidFill>
                <a:cs typeface="Segoe UI Semibold" panose="020B0702040204020203" pitchFamily="34" charset="0"/>
                <a:sym typeface="Wingdings" panose="05000000000000000000" pitchFamily="2" charset="2"/>
              </a:rPr>
              <a:t>Migrate SQL Server and third-party databases to Azure SQL Database</a:t>
            </a:r>
          </a:p>
        </p:txBody>
      </p:sp>
      <p:sp>
        <p:nvSpPr>
          <p:cNvPr id="4" name="Rectangle 3">
            <a:extLst>
              <a:ext uri="{FF2B5EF4-FFF2-40B4-BE49-F238E27FC236}">
                <a16:creationId xmlns:a16="http://schemas.microsoft.com/office/drawing/2014/main" id="{2DC109F8-C4F4-4AF2-BD0A-AB967ECBE1C2}"/>
              </a:ext>
            </a:extLst>
          </p:cNvPr>
          <p:cNvSpPr/>
          <p:nvPr/>
        </p:nvSpPr>
        <p:spPr>
          <a:xfrm>
            <a:off x="6025794" y="5649397"/>
            <a:ext cx="6252289" cy="369332"/>
          </a:xfrm>
          <a:prstGeom prst="rect">
            <a:avLst/>
          </a:prstGeom>
        </p:spPr>
        <p:txBody>
          <a:bodyPr wrap="none">
            <a:spAutoFit/>
          </a:bodyPr>
          <a:lstStyle/>
          <a:p>
            <a:r>
              <a:rPr lang="en-US" dirty="0">
                <a:solidFill>
                  <a:schemeClr val="bg1">
                    <a:lumMod val="60000"/>
                    <a:lumOff val="40000"/>
                  </a:schemeClr>
                </a:solidFill>
              </a:rPr>
              <a:t>https://docs.microsoft.com/en-us/azure/dms/dms-overview</a:t>
            </a:r>
          </a:p>
        </p:txBody>
      </p:sp>
    </p:spTree>
    <p:extLst>
      <p:ext uri="{BB962C8B-B14F-4D97-AF65-F5344CB8AC3E}">
        <p14:creationId xmlns:p14="http://schemas.microsoft.com/office/powerpoint/2010/main" val="1286177447"/>
      </p:ext>
    </p:extLst>
  </p:cSld>
  <p:clrMapOvr>
    <a:masterClrMapping/>
  </p:clrMapOvr>
  <p:transition spd="slow">
    <p:push/>
  </p:transition>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Database Migration Service architecture</a:t>
            </a:r>
          </a:p>
        </p:txBody>
      </p:sp>
      <p:pic>
        <p:nvPicPr>
          <p:cNvPr id="4" name="Picture 3"/>
          <p:cNvPicPr>
            <a:picLocks noChangeAspect="1"/>
          </p:cNvPicPr>
          <p:nvPr/>
        </p:nvPicPr>
        <p:blipFill>
          <a:blip r:embed="rId3"/>
          <a:stretch>
            <a:fillRect/>
          </a:stretch>
        </p:blipFill>
        <p:spPr>
          <a:xfrm>
            <a:off x="5309654" y="2498429"/>
            <a:ext cx="6400800" cy="3352800"/>
          </a:xfrm>
          <a:prstGeom prst="rect">
            <a:avLst/>
          </a:prstGeom>
        </p:spPr>
      </p:pic>
      <p:sp>
        <p:nvSpPr>
          <p:cNvPr id="6" name="Rectangle 5"/>
          <p:cNvSpPr/>
          <p:nvPr/>
        </p:nvSpPr>
        <p:spPr>
          <a:xfrm>
            <a:off x="4635621" y="2108077"/>
            <a:ext cx="7391400" cy="3962400"/>
          </a:xfrm>
          <a:prstGeom prst="rect">
            <a:avLst/>
          </a:prstGeom>
          <a:noFill/>
          <a:ln w="38100">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00">
              <a:solidFill>
                <a:srgbClr val="FFFFFF"/>
              </a:solidFill>
            </a:endParaRPr>
          </a:p>
        </p:txBody>
      </p:sp>
      <p:pic>
        <p:nvPicPr>
          <p:cNvPr id="7" name="Picture 6"/>
          <p:cNvPicPr>
            <a:picLocks noChangeAspect="1"/>
          </p:cNvPicPr>
          <p:nvPr/>
        </p:nvPicPr>
        <p:blipFill>
          <a:blip r:embed="rId4"/>
          <a:stretch>
            <a:fillRect/>
          </a:stretch>
        </p:blipFill>
        <p:spPr>
          <a:xfrm>
            <a:off x="420691" y="3344504"/>
            <a:ext cx="1203840" cy="1391940"/>
          </a:xfrm>
          <a:prstGeom prst="rect">
            <a:avLst/>
          </a:prstGeom>
        </p:spPr>
      </p:pic>
      <p:sp>
        <p:nvSpPr>
          <p:cNvPr id="8" name="TextBox 7"/>
          <p:cNvSpPr txBox="1"/>
          <p:nvPr/>
        </p:nvSpPr>
        <p:spPr>
          <a:xfrm>
            <a:off x="1696720" y="3529580"/>
            <a:ext cx="3261564" cy="369332"/>
          </a:xfrm>
          <a:prstGeom prst="rect">
            <a:avLst/>
          </a:prstGeom>
          <a:noFill/>
        </p:spPr>
        <p:txBody>
          <a:bodyPr wrap="square" rtlCol="0">
            <a:spAutoFit/>
          </a:bodyPr>
          <a:lstStyle/>
          <a:p>
            <a:r>
              <a:rPr lang="en-US">
                <a:solidFill>
                  <a:srgbClr val="353535"/>
                </a:solidFill>
              </a:rPr>
              <a:t>VPN Tunnel/Express Route</a:t>
            </a:r>
          </a:p>
        </p:txBody>
      </p:sp>
      <p:cxnSp>
        <p:nvCxnSpPr>
          <p:cNvPr id="9" name="Straight Arrow Connector 8"/>
          <p:cNvCxnSpPr>
            <a:stCxn id="7" idx="3"/>
          </p:cNvCxnSpPr>
          <p:nvPr/>
        </p:nvCxnSpPr>
        <p:spPr>
          <a:xfrm flipV="1">
            <a:off x="1624531" y="4013078"/>
            <a:ext cx="2934890" cy="27396"/>
          </a:xfrm>
          <a:prstGeom prst="straightConnector1">
            <a:avLst/>
          </a:prstGeom>
          <a:ln w="381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 name="Can 9"/>
          <p:cNvSpPr/>
          <p:nvPr/>
        </p:nvSpPr>
        <p:spPr>
          <a:xfrm rot="5400000">
            <a:off x="2898799" y="3402085"/>
            <a:ext cx="248709" cy="1296778"/>
          </a:xfrm>
          <a:prstGeom prst="can">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Tree>
    <p:extLst>
      <p:ext uri="{BB962C8B-B14F-4D97-AF65-F5344CB8AC3E}">
        <p14:creationId xmlns:p14="http://schemas.microsoft.com/office/powerpoint/2010/main" val="96686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0AD425DE-F768-41A0-8C35-9885526A94B2}"/>
              </a:ext>
            </a:extLst>
          </p:cNvPr>
          <p:cNvSpPr>
            <a:spLocks noGrp="1"/>
          </p:cNvSpPr>
          <p:nvPr>
            <p:ph type="title"/>
          </p:nvPr>
        </p:nvSpPr>
        <p:spPr/>
        <p:txBody>
          <a:bodyPr/>
          <a:lstStyle/>
          <a:p>
            <a:r>
              <a:rPr lang="en-US"/>
              <a:t>SQL Database Managed Instance</a:t>
            </a:r>
          </a:p>
        </p:txBody>
      </p:sp>
      <p:sp>
        <p:nvSpPr>
          <p:cNvPr id="14" name="Text Placeholder 13">
            <a:extLst>
              <a:ext uri="{FF2B5EF4-FFF2-40B4-BE49-F238E27FC236}">
                <a16:creationId xmlns:a16="http://schemas.microsoft.com/office/drawing/2014/main" id="{687ABD10-CB6B-4791-A75F-896675D0A8FE}"/>
              </a:ext>
            </a:extLst>
          </p:cNvPr>
          <p:cNvSpPr>
            <a:spLocks noGrp="1"/>
          </p:cNvSpPr>
          <p:nvPr>
            <p:ph type="body" sz="quarter" idx="10"/>
          </p:nvPr>
        </p:nvSpPr>
        <p:spPr>
          <a:xfrm>
            <a:off x="274639" y="1212851"/>
            <a:ext cx="5638798" cy="3851824"/>
          </a:xfrm>
        </p:spPr>
        <p:txBody>
          <a:bodyPr/>
          <a:lstStyle/>
          <a:p>
            <a:pPr marL="0" lvl="0" indent="0">
              <a:buNone/>
            </a:pPr>
            <a:r>
              <a:rPr lang="en-US" sz="2800" dirty="0">
                <a:solidFill>
                  <a:srgbClr val="505050"/>
                </a:solidFill>
              </a:rPr>
              <a:t>Migrate SQL Server databases without application re-architecture</a:t>
            </a:r>
          </a:p>
          <a:p>
            <a:pPr marL="347472" lvl="2" indent="-342900">
              <a:lnSpc>
                <a:spcPct val="90000"/>
              </a:lnSpc>
              <a:spcAft>
                <a:spcPts val="300"/>
              </a:spcAft>
            </a:pPr>
            <a:r>
              <a:rPr lang="en-US" sz="1800" dirty="0">
                <a:solidFill>
                  <a:srgbClr val="505050"/>
                </a:solidFill>
              </a:rPr>
              <a:t>Application surface compatibility: </a:t>
            </a:r>
          </a:p>
          <a:p>
            <a:pPr marL="347472" lvl="2" indent="-342900">
              <a:lnSpc>
                <a:spcPct val="90000"/>
              </a:lnSpc>
              <a:spcAft>
                <a:spcPts val="300"/>
              </a:spcAft>
            </a:pPr>
            <a:r>
              <a:rPr lang="en-US" sz="1800" dirty="0">
                <a:solidFill>
                  <a:srgbClr val="505050"/>
                </a:solidFill>
              </a:rPr>
              <a:t>SQL Agent, SQL Profiler</a:t>
            </a:r>
          </a:p>
          <a:p>
            <a:pPr marL="347472" lvl="2" indent="-342900">
              <a:lnSpc>
                <a:spcPct val="90000"/>
              </a:lnSpc>
              <a:spcAft>
                <a:spcPts val="300"/>
              </a:spcAft>
            </a:pPr>
            <a:r>
              <a:rPr lang="en-US" sz="1800" dirty="0">
                <a:solidFill>
                  <a:srgbClr val="505050"/>
                </a:solidFill>
              </a:rPr>
              <a:t>Cross database references and queries, CLR, Replication, CDC, Service Broker</a:t>
            </a:r>
          </a:p>
          <a:p>
            <a:pPr marL="804584" lvl="4" indent="-342900">
              <a:lnSpc>
                <a:spcPct val="90000"/>
              </a:lnSpc>
              <a:spcBef>
                <a:spcPts val="0"/>
              </a:spcBef>
              <a:spcAft>
                <a:spcPts val="300"/>
              </a:spcAft>
            </a:pPr>
            <a:r>
              <a:rPr lang="en-US" sz="1400" dirty="0">
                <a:solidFill>
                  <a:srgbClr val="505050"/>
                </a:solidFill>
              </a:rPr>
              <a:t>Database sizes up to 35 TB</a:t>
            </a:r>
          </a:p>
          <a:p>
            <a:pPr marL="804584" lvl="4" indent="-342900">
              <a:lnSpc>
                <a:spcPct val="90000"/>
              </a:lnSpc>
              <a:spcBef>
                <a:spcPts val="0"/>
              </a:spcBef>
              <a:spcAft>
                <a:spcPts val="300"/>
              </a:spcAft>
            </a:pPr>
            <a:r>
              <a:rPr lang="en-US" sz="1400" dirty="0">
                <a:solidFill>
                  <a:srgbClr val="505050"/>
                </a:solidFill>
              </a:rPr>
              <a:t>Minimum downtime migration</a:t>
            </a:r>
          </a:p>
          <a:p>
            <a:pPr marL="347472" lvl="2" indent="-342900">
              <a:lnSpc>
                <a:spcPct val="90000"/>
              </a:lnSpc>
              <a:spcAft>
                <a:spcPts val="300"/>
              </a:spcAft>
            </a:pPr>
            <a:r>
              <a:rPr lang="en-US" sz="1800" dirty="0">
                <a:solidFill>
                  <a:srgbClr val="505050"/>
                </a:solidFill>
              </a:rPr>
              <a:t>Azure Database Migration Service</a:t>
            </a:r>
          </a:p>
          <a:p>
            <a:pPr marL="347472" lvl="2" indent="-342900">
              <a:lnSpc>
                <a:spcPct val="90000"/>
              </a:lnSpc>
              <a:spcAft>
                <a:spcPts val="300"/>
              </a:spcAft>
            </a:pPr>
            <a:r>
              <a:rPr lang="en-US" sz="1800" dirty="0">
                <a:solidFill>
                  <a:srgbClr val="505050"/>
                </a:solidFill>
              </a:rPr>
              <a:t>Native backup/restore and log shipping</a:t>
            </a:r>
          </a:p>
          <a:p>
            <a:pPr marL="347472" lvl="2" indent="-342900">
              <a:lnSpc>
                <a:spcPct val="90000"/>
              </a:lnSpc>
              <a:spcAft>
                <a:spcPts val="300"/>
              </a:spcAft>
            </a:pPr>
            <a:r>
              <a:rPr lang="en-US" sz="1800" dirty="0">
                <a:solidFill>
                  <a:srgbClr val="505050"/>
                </a:solidFill>
              </a:rPr>
              <a:t>Security isolation with Azure </a:t>
            </a:r>
            <a:r>
              <a:rPr lang="en-US" sz="1800" dirty="0" err="1">
                <a:solidFill>
                  <a:srgbClr val="505050"/>
                </a:solidFill>
              </a:rPr>
              <a:t>VNet</a:t>
            </a:r>
            <a:endParaRPr lang="en-US" sz="1800" dirty="0">
              <a:solidFill>
                <a:srgbClr val="505050"/>
              </a:solidFill>
            </a:endParaRPr>
          </a:p>
        </p:txBody>
      </p:sp>
      <p:sp>
        <p:nvSpPr>
          <p:cNvPr id="16" name="Freeform: Shape 15">
            <a:extLst>
              <a:ext uri="{FF2B5EF4-FFF2-40B4-BE49-F238E27FC236}">
                <a16:creationId xmlns:a16="http://schemas.microsoft.com/office/drawing/2014/main" id="{48464E63-5508-4CAD-BBD8-919D0A0DACC9}"/>
              </a:ext>
            </a:extLst>
          </p:cNvPr>
          <p:cNvSpPr/>
          <p:nvPr/>
        </p:nvSpPr>
        <p:spPr>
          <a:xfrm>
            <a:off x="591994" y="5483525"/>
            <a:ext cx="2526158" cy="930647"/>
          </a:xfrm>
          <a:custGeom>
            <a:avLst/>
            <a:gdLst>
              <a:gd name="connsiteX0" fmla="*/ 0 w 2526158"/>
              <a:gd name="connsiteY0" fmla="*/ 0 h 930647"/>
              <a:gd name="connsiteX1" fmla="*/ 2526158 w 2526158"/>
              <a:gd name="connsiteY1" fmla="*/ 0 h 930647"/>
              <a:gd name="connsiteX2" fmla="*/ 2526158 w 2526158"/>
              <a:gd name="connsiteY2" fmla="*/ 930647 h 930647"/>
              <a:gd name="connsiteX3" fmla="*/ 0 w 2526158"/>
              <a:gd name="connsiteY3" fmla="*/ 930647 h 930647"/>
              <a:gd name="connsiteX4" fmla="*/ 0 w 2526158"/>
              <a:gd name="connsiteY4" fmla="*/ 0 h 930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930647">
                <a:moveTo>
                  <a:pt x="0" y="0"/>
                </a:moveTo>
                <a:lnTo>
                  <a:pt x="2526158" y="0"/>
                </a:lnTo>
                <a:lnTo>
                  <a:pt x="2526158" y="930647"/>
                </a:lnTo>
                <a:lnTo>
                  <a:pt x="0" y="930647"/>
                </a:lnTo>
                <a:lnTo>
                  <a:pt x="0" y="0"/>
                </a:lnTo>
                <a:close/>
              </a:path>
            </a:pathLst>
          </a:custGeom>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70688" tIns="97536" rIns="170688" bIns="97536" numCol="1" spcCol="1270" anchor="ctr" anchorCtr="0">
            <a:noAutofit/>
          </a:bodyPr>
          <a:lstStyle/>
          <a:p>
            <a:pPr algn="ctr" defTabSz="1066800">
              <a:lnSpc>
                <a:spcPct val="90000"/>
              </a:lnSpc>
              <a:spcBef>
                <a:spcPct val="0"/>
              </a:spcBef>
              <a:spcAft>
                <a:spcPct val="35000"/>
              </a:spcAft>
              <a:defRPr/>
            </a:pPr>
            <a:r>
              <a:rPr lang="en-US" sz="2400">
                <a:solidFill>
                  <a:srgbClr val="FFFFFF"/>
                </a:solidFill>
                <a:latin typeface="Segoe UI Semilight"/>
              </a:rPr>
              <a:t>Unmatched app compatibility</a:t>
            </a:r>
          </a:p>
        </p:txBody>
      </p:sp>
      <p:sp>
        <p:nvSpPr>
          <p:cNvPr id="17" name="Freeform: Shape 16">
            <a:extLst>
              <a:ext uri="{FF2B5EF4-FFF2-40B4-BE49-F238E27FC236}">
                <a16:creationId xmlns:a16="http://schemas.microsoft.com/office/drawing/2014/main" id="{7F501DCA-53CD-4AE7-884F-C01218FBE2C3}"/>
              </a:ext>
            </a:extLst>
          </p:cNvPr>
          <p:cNvSpPr/>
          <p:nvPr/>
        </p:nvSpPr>
        <p:spPr>
          <a:xfrm>
            <a:off x="4721040" y="5515701"/>
            <a:ext cx="2526158" cy="930647"/>
          </a:xfrm>
          <a:custGeom>
            <a:avLst/>
            <a:gdLst>
              <a:gd name="connsiteX0" fmla="*/ 0 w 2526158"/>
              <a:gd name="connsiteY0" fmla="*/ 0 h 930647"/>
              <a:gd name="connsiteX1" fmla="*/ 2526158 w 2526158"/>
              <a:gd name="connsiteY1" fmla="*/ 0 h 930647"/>
              <a:gd name="connsiteX2" fmla="*/ 2526158 w 2526158"/>
              <a:gd name="connsiteY2" fmla="*/ 930647 h 930647"/>
              <a:gd name="connsiteX3" fmla="*/ 0 w 2526158"/>
              <a:gd name="connsiteY3" fmla="*/ 930647 h 930647"/>
              <a:gd name="connsiteX4" fmla="*/ 0 w 2526158"/>
              <a:gd name="connsiteY4" fmla="*/ 0 h 930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930647">
                <a:moveTo>
                  <a:pt x="0" y="0"/>
                </a:moveTo>
                <a:lnTo>
                  <a:pt x="2526158" y="0"/>
                </a:lnTo>
                <a:lnTo>
                  <a:pt x="2526158" y="930647"/>
                </a:lnTo>
                <a:lnTo>
                  <a:pt x="0" y="930647"/>
                </a:lnTo>
                <a:lnTo>
                  <a:pt x="0" y="0"/>
                </a:lnTo>
                <a:close/>
              </a:path>
            </a:pathLst>
          </a:custGeom>
          <a:solidFill>
            <a:schemeClr val="bg2"/>
          </a:solidFill>
          <a:ln>
            <a:noFill/>
          </a:ln>
        </p:spPr>
        <p:style>
          <a:lnRef idx="2">
            <a:schemeClr val="accen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70688" tIns="97536" rIns="170688" bIns="97536" numCol="1" spcCol="1270" anchor="ctr" anchorCtr="0">
            <a:noAutofit/>
          </a:bodyPr>
          <a:lstStyle/>
          <a:p>
            <a:pPr algn="ctr" defTabSz="1066800">
              <a:lnSpc>
                <a:spcPct val="90000"/>
              </a:lnSpc>
              <a:spcBef>
                <a:spcPct val="0"/>
              </a:spcBef>
              <a:spcAft>
                <a:spcPct val="35000"/>
              </a:spcAft>
              <a:defRPr/>
            </a:pPr>
            <a:r>
              <a:rPr lang="en-US" sz="2400">
                <a:solidFill>
                  <a:srgbClr val="FFFFFF"/>
                </a:solidFill>
                <a:latin typeface="Segoe UI Semilight"/>
              </a:rPr>
              <a:t>Unmatched PaaS capabilities</a:t>
            </a:r>
          </a:p>
        </p:txBody>
      </p:sp>
      <p:sp>
        <p:nvSpPr>
          <p:cNvPr id="18" name="Freeform: Shape 17">
            <a:extLst>
              <a:ext uri="{FF2B5EF4-FFF2-40B4-BE49-F238E27FC236}">
                <a16:creationId xmlns:a16="http://schemas.microsoft.com/office/drawing/2014/main" id="{72DBB16B-88E7-4BB6-B7D8-239C5BA03FEE}"/>
              </a:ext>
            </a:extLst>
          </p:cNvPr>
          <p:cNvSpPr/>
          <p:nvPr/>
        </p:nvSpPr>
        <p:spPr>
          <a:xfrm>
            <a:off x="8885237" y="5473112"/>
            <a:ext cx="2526158" cy="930647"/>
          </a:xfrm>
          <a:custGeom>
            <a:avLst/>
            <a:gdLst>
              <a:gd name="connsiteX0" fmla="*/ 0 w 2526158"/>
              <a:gd name="connsiteY0" fmla="*/ 0 h 930647"/>
              <a:gd name="connsiteX1" fmla="*/ 2526158 w 2526158"/>
              <a:gd name="connsiteY1" fmla="*/ 0 h 930647"/>
              <a:gd name="connsiteX2" fmla="*/ 2526158 w 2526158"/>
              <a:gd name="connsiteY2" fmla="*/ 930647 h 930647"/>
              <a:gd name="connsiteX3" fmla="*/ 0 w 2526158"/>
              <a:gd name="connsiteY3" fmla="*/ 930647 h 930647"/>
              <a:gd name="connsiteX4" fmla="*/ 0 w 2526158"/>
              <a:gd name="connsiteY4" fmla="*/ 0 h 930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930647">
                <a:moveTo>
                  <a:pt x="0" y="0"/>
                </a:moveTo>
                <a:lnTo>
                  <a:pt x="2526158" y="0"/>
                </a:lnTo>
                <a:lnTo>
                  <a:pt x="2526158" y="930647"/>
                </a:lnTo>
                <a:lnTo>
                  <a:pt x="0" y="930647"/>
                </a:lnTo>
                <a:lnTo>
                  <a:pt x="0" y="0"/>
                </a:lnTo>
                <a:close/>
              </a:path>
            </a:pathLst>
          </a:custGeom>
          <a:solidFill>
            <a:schemeClr val="accent2"/>
          </a:solidFill>
          <a:ln>
            <a:noFill/>
          </a:ln>
        </p:spPr>
        <p:style>
          <a:lnRef idx="2">
            <a:schemeClr val="accen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70688" tIns="97536" rIns="170688" bIns="97536" numCol="1" spcCol="1270" anchor="ctr" anchorCtr="0">
            <a:noAutofit/>
          </a:bodyPr>
          <a:lstStyle/>
          <a:p>
            <a:pPr algn="ctr" defTabSz="1066800">
              <a:lnSpc>
                <a:spcPct val="90000"/>
              </a:lnSpc>
              <a:spcBef>
                <a:spcPct val="0"/>
              </a:spcBef>
              <a:spcAft>
                <a:spcPct val="35000"/>
              </a:spcAft>
              <a:defRPr/>
            </a:pPr>
            <a:r>
              <a:rPr lang="en-US" sz="2400">
                <a:solidFill>
                  <a:srgbClr val="FFFFFF"/>
                </a:solidFill>
                <a:latin typeface="Segoe UI Semilight"/>
              </a:rPr>
              <a:t>Economical to ensure best ROI</a:t>
            </a:r>
          </a:p>
        </p:txBody>
      </p:sp>
      <p:cxnSp>
        <p:nvCxnSpPr>
          <p:cNvPr id="41" name="Straight Arrow Connector 40">
            <a:extLst>
              <a:ext uri="{FF2B5EF4-FFF2-40B4-BE49-F238E27FC236}">
                <a16:creationId xmlns:a16="http://schemas.microsoft.com/office/drawing/2014/main" id="{4A6A3694-3EA4-4A22-91CD-068E419F83AC}"/>
              </a:ext>
            </a:extLst>
          </p:cNvPr>
          <p:cNvCxnSpPr>
            <a:cxnSpLocks/>
          </p:cNvCxnSpPr>
          <p:nvPr/>
        </p:nvCxnSpPr>
        <p:spPr>
          <a:xfrm flipV="1">
            <a:off x="10117519" y="2729892"/>
            <a:ext cx="0" cy="685799"/>
          </a:xfrm>
          <a:prstGeom prst="straightConnector1">
            <a:avLst/>
          </a:prstGeom>
          <a:ln w="38100">
            <a:solidFill>
              <a:srgbClr val="0078D7"/>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68" name="Group 67">
            <a:extLst>
              <a:ext uri="{FF2B5EF4-FFF2-40B4-BE49-F238E27FC236}">
                <a16:creationId xmlns:a16="http://schemas.microsoft.com/office/drawing/2014/main" id="{1884A611-6EE3-4C2D-834F-531E46C230DF}"/>
              </a:ext>
            </a:extLst>
          </p:cNvPr>
          <p:cNvGrpSpPr/>
          <p:nvPr/>
        </p:nvGrpSpPr>
        <p:grpSpPr>
          <a:xfrm>
            <a:off x="8580437" y="830262"/>
            <a:ext cx="3074164" cy="1818060"/>
            <a:chOff x="8656637" y="607033"/>
            <a:chExt cx="3074164" cy="1818060"/>
          </a:xfrm>
        </p:grpSpPr>
        <p:sp>
          <p:nvSpPr>
            <p:cNvPr id="36" name="Freeform 266">
              <a:extLst>
                <a:ext uri="{FF2B5EF4-FFF2-40B4-BE49-F238E27FC236}">
                  <a16:creationId xmlns:a16="http://schemas.microsoft.com/office/drawing/2014/main" id="{719CD604-B0D5-44FC-A167-60D056BB3353}"/>
                </a:ext>
              </a:extLst>
            </p:cNvPr>
            <p:cNvSpPr>
              <a:spLocks noChangeAspect="1"/>
            </p:cNvSpPr>
            <p:nvPr/>
          </p:nvSpPr>
          <p:spPr bwMode="black">
            <a:xfrm>
              <a:off x="8656637" y="607033"/>
              <a:ext cx="3074164" cy="1818060"/>
            </a:xfrm>
            <a:custGeom>
              <a:avLst/>
              <a:gdLst>
                <a:gd name="T0" fmla="*/ 1942 w 2359"/>
                <a:gd name="T1" fmla="*/ 1394 h 1394"/>
                <a:gd name="T2" fmla="*/ 416 w 2359"/>
                <a:gd name="T3" fmla="*/ 1394 h 1394"/>
                <a:gd name="T4" fmla="*/ 0 w 2359"/>
                <a:gd name="T5" fmla="*/ 971 h 1394"/>
                <a:gd name="T6" fmla="*/ 416 w 2359"/>
                <a:gd name="T7" fmla="*/ 552 h 1394"/>
                <a:gd name="T8" fmla="*/ 517 w 2359"/>
                <a:gd name="T9" fmla="*/ 565 h 1394"/>
                <a:gd name="T10" fmla="*/ 925 w 2359"/>
                <a:gd name="T11" fmla="*/ 221 h 1394"/>
                <a:gd name="T12" fmla="*/ 1175 w 2359"/>
                <a:gd name="T13" fmla="*/ 305 h 1394"/>
                <a:gd name="T14" fmla="*/ 1578 w 2359"/>
                <a:gd name="T15" fmla="*/ 0 h 1394"/>
                <a:gd name="T16" fmla="*/ 1982 w 2359"/>
                <a:gd name="T17" fmla="*/ 424 h 1394"/>
                <a:gd name="T18" fmla="*/ 1968 w 2359"/>
                <a:gd name="T19" fmla="*/ 552 h 1394"/>
                <a:gd name="T20" fmla="*/ 2359 w 2359"/>
                <a:gd name="T21" fmla="*/ 971 h 1394"/>
                <a:gd name="T22" fmla="*/ 1942 w 2359"/>
                <a:gd name="T23" fmla="*/ 1394 h 1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59" h="1394">
                  <a:moveTo>
                    <a:pt x="1942" y="1394"/>
                  </a:moveTo>
                  <a:cubicBezTo>
                    <a:pt x="416" y="1394"/>
                    <a:pt x="416" y="1394"/>
                    <a:pt x="416" y="1394"/>
                  </a:cubicBezTo>
                  <a:cubicBezTo>
                    <a:pt x="193" y="1394"/>
                    <a:pt x="0" y="1200"/>
                    <a:pt x="0" y="971"/>
                  </a:cubicBezTo>
                  <a:cubicBezTo>
                    <a:pt x="0" y="741"/>
                    <a:pt x="193" y="552"/>
                    <a:pt x="416" y="552"/>
                  </a:cubicBezTo>
                  <a:cubicBezTo>
                    <a:pt x="451" y="552"/>
                    <a:pt x="487" y="556"/>
                    <a:pt x="517" y="565"/>
                  </a:cubicBezTo>
                  <a:cubicBezTo>
                    <a:pt x="552" y="362"/>
                    <a:pt x="719" y="221"/>
                    <a:pt x="925" y="221"/>
                  </a:cubicBezTo>
                  <a:cubicBezTo>
                    <a:pt x="1021" y="221"/>
                    <a:pt x="1105" y="247"/>
                    <a:pt x="1175" y="305"/>
                  </a:cubicBezTo>
                  <a:cubicBezTo>
                    <a:pt x="1227" y="128"/>
                    <a:pt x="1394" y="0"/>
                    <a:pt x="1578" y="0"/>
                  </a:cubicBezTo>
                  <a:cubicBezTo>
                    <a:pt x="1802" y="0"/>
                    <a:pt x="1982" y="190"/>
                    <a:pt x="1982" y="424"/>
                  </a:cubicBezTo>
                  <a:cubicBezTo>
                    <a:pt x="1982" y="468"/>
                    <a:pt x="1977" y="512"/>
                    <a:pt x="1968" y="552"/>
                  </a:cubicBezTo>
                  <a:cubicBezTo>
                    <a:pt x="2188" y="565"/>
                    <a:pt x="2359" y="750"/>
                    <a:pt x="2359" y="971"/>
                  </a:cubicBezTo>
                  <a:cubicBezTo>
                    <a:pt x="2359" y="1205"/>
                    <a:pt x="2170" y="1394"/>
                    <a:pt x="1942" y="1394"/>
                  </a:cubicBezTo>
                  <a:close/>
                </a:path>
              </a:pathLst>
            </a:custGeom>
            <a:noFill/>
            <a:ln w="12700">
              <a:solidFill>
                <a:srgbClr val="0068BB"/>
              </a:solidFill>
            </a:ln>
          </p:spPr>
          <p:txBody>
            <a:bodyPr vert="horz" wrap="square" lIns="91403" tIns="45702" rIns="91403" bIns="45702" numCol="1" anchor="t" anchorCtr="0" compatLnSpc="1">
              <a:prstTxWarp prst="textNoShape">
                <a:avLst/>
              </a:prstTxWarp>
            </a:bodyPr>
            <a:lstStyle/>
            <a:p>
              <a:pPr defTabSz="932597">
                <a:defRPr/>
              </a:pPr>
              <a:endParaRPr lang="en-US" sz="1799">
                <a:solidFill>
                  <a:srgbClr val="2C2C2C"/>
                </a:solidFill>
              </a:endParaRPr>
            </a:p>
          </p:txBody>
        </p:sp>
        <p:grpSp>
          <p:nvGrpSpPr>
            <p:cNvPr id="65" name="Group 64">
              <a:extLst>
                <a:ext uri="{FF2B5EF4-FFF2-40B4-BE49-F238E27FC236}">
                  <a16:creationId xmlns:a16="http://schemas.microsoft.com/office/drawing/2014/main" id="{AA8A3C13-0392-4C7A-87A8-DBD157BBE388}"/>
                </a:ext>
              </a:extLst>
            </p:cNvPr>
            <p:cNvGrpSpPr/>
            <p:nvPr/>
          </p:nvGrpSpPr>
          <p:grpSpPr>
            <a:xfrm>
              <a:off x="9450444" y="1401099"/>
              <a:ext cx="1669936" cy="887576"/>
              <a:chOff x="8809037" y="1246311"/>
              <a:chExt cx="1669936" cy="887576"/>
            </a:xfrm>
          </p:grpSpPr>
          <p:grpSp>
            <p:nvGrpSpPr>
              <p:cNvPr id="63" name="Group 62">
                <a:extLst>
                  <a:ext uri="{FF2B5EF4-FFF2-40B4-BE49-F238E27FC236}">
                    <a16:creationId xmlns:a16="http://schemas.microsoft.com/office/drawing/2014/main" id="{74B80FC6-5E1F-4771-A4F2-096B790313A0}"/>
                  </a:ext>
                </a:extLst>
              </p:cNvPr>
              <p:cNvGrpSpPr/>
              <p:nvPr/>
            </p:nvGrpSpPr>
            <p:grpSpPr>
              <a:xfrm>
                <a:off x="9001545" y="1333382"/>
                <a:ext cx="1284921" cy="713434"/>
                <a:chOff x="8885237" y="1382050"/>
                <a:chExt cx="1284921" cy="713434"/>
              </a:xfrm>
            </p:grpSpPr>
            <p:grpSp>
              <p:nvGrpSpPr>
                <p:cNvPr id="56" name="Group 55">
                  <a:extLst>
                    <a:ext uri="{FF2B5EF4-FFF2-40B4-BE49-F238E27FC236}">
                      <a16:creationId xmlns:a16="http://schemas.microsoft.com/office/drawing/2014/main" id="{C798590D-5701-45CE-A839-2DD3D9E5A99B}"/>
                    </a:ext>
                  </a:extLst>
                </p:cNvPr>
                <p:cNvGrpSpPr/>
                <p:nvPr/>
              </p:nvGrpSpPr>
              <p:grpSpPr>
                <a:xfrm>
                  <a:off x="8885237" y="1382050"/>
                  <a:ext cx="1284921" cy="350822"/>
                  <a:chOff x="8881745" y="1512777"/>
                  <a:chExt cx="1137917" cy="310685"/>
                </a:xfrm>
              </p:grpSpPr>
              <p:pic>
                <p:nvPicPr>
                  <p:cNvPr id="42" name="Picture 41">
                    <a:extLst>
                      <a:ext uri="{FF2B5EF4-FFF2-40B4-BE49-F238E27FC236}">
                        <a16:creationId xmlns:a16="http://schemas.microsoft.com/office/drawing/2014/main" id="{853778E6-4DB1-4F1E-BEB8-2B0A0A9F6753}"/>
                      </a:ext>
                    </a:extLst>
                  </p:cNvPr>
                  <p:cNvPicPr>
                    <a:picLocks noChangeAspect="1"/>
                  </p:cNvPicPr>
                  <p:nvPr/>
                </p:nvPicPr>
                <p:blipFill>
                  <a:blip r:embed="rId3"/>
                  <a:stretch>
                    <a:fillRect/>
                  </a:stretch>
                </p:blipFill>
                <p:spPr>
                  <a:xfrm>
                    <a:off x="8881745" y="1512777"/>
                    <a:ext cx="232092" cy="310685"/>
                  </a:xfrm>
                  <a:prstGeom prst="rect">
                    <a:avLst/>
                  </a:prstGeom>
                </p:spPr>
              </p:pic>
              <p:pic>
                <p:nvPicPr>
                  <p:cNvPr id="52" name="Picture 51">
                    <a:extLst>
                      <a:ext uri="{FF2B5EF4-FFF2-40B4-BE49-F238E27FC236}">
                        <a16:creationId xmlns:a16="http://schemas.microsoft.com/office/drawing/2014/main" id="{89EF785C-58EB-4C42-8646-BE98DABED80B}"/>
                      </a:ext>
                    </a:extLst>
                  </p:cNvPr>
                  <p:cNvPicPr>
                    <a:picLocks noChangeAspect="1"/>
                  </p:cNvPicPr>
                  <p:nvPr/>
                </p:nvPicPr>
                <p:blipFill>
                  <a:blip r:embed="rId3"/>
                  <a:stretch>
                    <a:fillRect/>
                  </a:stretch>
                </p:blipFill>
                <p:spPr>
                  <a:xfrm>
                    <a:off x="9183687" y="1512777"/>
                    <a:ext cx="232092" cy="310685"/>
                  </a:xfrm>
                  <a:prstGeom prst="rect">
                    <a:avLst/>
                  </a:prstGeom>
                </p:spPr>
              </p:pic>
              <p:pic>
                <p:nvPicPr>
                  <p:cNvPr id="53" name="Picture 52">
                    <a:extLst>
                      <a:ext uri="{FF2B5EF4-FFF2-40B4-BE49-F238E27FC236}">
                        <a16:creationId xmlns:a16="http://schemas.microsoft.com/office/drawing/2014/main" id="{B738AB79-8DC8-4788-8DD1-BF4B505887D0}"/>
                      </a:ext>
                    </a:extLst>
                  </p:cNvPr>
                  <p:cNvPicPr>
                    <a:picLocks noChangeAspect="1"/>
                  </p:cNvPicPr>
                  <p:nvPr/>
                </p:nvPicPr>
                <p:blipFill>
                  <a:blip r:embed="rId3"/>
                  <a:stretch>
                    <a:fillRect/>
                  </a:stretch>
                </p:blipFill>
                <p:spPr>
                  <a:xfrm>
                    <a:off x="9485629" y="1512777"/>
                    <a:ext cx="232092" cy="310685"/>
                  </a:xfrm>
                  <a:prstGeom prst="rect">
                    <a:avLst/>
                  </a:prstGeom>
                </p:spPr>
              </p:pic>
              <p:pic>
                <p:nvPicPr>
                  <p:cNvPr id="54" name="Picture 53">
                    <a:extLst>
                      <a:ext uri="{FF2B5EF4-FFF2-40B4-BE49-F238E27FC236}">
                        <a16:creationId xmlns:a16="http://schemas.microsoft.com/office/drawing/2014/main" id="{F6B10587-9805-4C6B-833D-EF7581F0473D}"/>
                      </a:ext>
                    </a:extLst>
                  </p:cNvPr>
                  <p:cNvPicPr>
                    <a:picLocks noChangeAspect="1"/>
                  </p:cNvPicPr>
                  <p:nvPr/>
                </p:nvPicPr>
                <p:blipFill>
                  <a:blip r:embed="rId3"/>
                  <a:stretch>
                    <a:fillRect/>
                  </a:stretch>
                </p:blipFill>
                <p:spPr>
                  <a:xfrm>
                    <a:off x="9787570" y="1512777"/>
                    <a:ext cx="232092" cy="310685"/>
                  </a:xfrm>
                  <a:prstGeom prst="rect">
                    <a:avLst/>
                  </a:prstGeom>
                </p:spPr>
              </p:pic>
            </p:grpSp>
            <p:grpSp>
              <p:nvGrpSpPr>
                <p:cNvPr id="57" name="Group 56">
                  <a:extLst>
                    <a:ext uri="{FF2B5EF4-FFF2-40B4-BE49-F238E27FC236}">
                      <a16:creationId xmlns:a16="http://schemas.microsoft.com/office/drawing/2014/main" id="{CA2364B2-27EC-4C8F-A547-C028F11D6E1E}"/>
                    </a:ext>
                  </a:extLst>
                </p:cNvPr>
                <p:cNvGrpSpPr/>
                <p:nvPr/>
              </p:nvGrpSpPr>
              <p:grpSpPr>
                <a:xfrm>
                  <a:off x="8885237" y="1744662"/>
                  <a:ext cx="1284921" cy="350822"/>
                  <a:chOff x="8881745" y="1512777"/>
                  <a:chExt cx="1137917" cy="310685"/>
                </a:xfrm>
              </p:grpSpPr>
              <p:pic>
                <p:nvPicPr>
                  <p:cNvPr id="58" name="Picture 57">
                    <a:extLst>
                      <a:ext uri="{FF2B5EF4-FFF2-40B4-BE49-F238E27FC236}">
                        <a16:creationId xmlns:a16="http://schemas.microsoft.com/office/drawing/2014/main" id="{4D4D7D55-7189-43C2-841D-F721641CD910}"/>
                      </a:ext>
                    </a:extLst>
                  </p:cNvPr>
                  <p:cNvPicPr>
                    <a:picLocks noChangeAspect="1"/>
                  </p:cNvPicPr>
                  <p:nvPr/>
                </p:nvPicPr>
                <p:blipFill>
                  <a:blip r:embed="rId3"/>
                  <a:stretch>
                    <a:fillRect/>
                  </a:stretch>
                </p:blipFill>
                <p:spPr>
                  <a:xfrm>
                    <a:off x="8881745" y="1512777"/>
                    <a:ext cx="232092" cy="310685"/>
                  </a:xfrm>
                  <a:prstGeom prst="rect">
                    <a:avLst/>
                  </a:prstGeom>
                </p:spPr>
              </p:pic>
              <p:pic>
                <p:nvPicPr>
                  <p:cNvPr id="59" name="Picture 58">
                    <a:extLst>
                      <a:ext uri="{FF2B5EF4-FFF2-40B4-BE49-F238E27FC236}">
                        <a16:creationId xmlns:a16="http://schemas.microsoft.com/office/drawing/2014/main" id="{AD23A3EA-AB52-4375-AC9F-4EC244A378AE}"/>
                      </a:ext>
                    </a:extLst>
                  </p:cNvPr>
                  <p:cNvPicPr>
                    <a:picLocks noChangeAspect="1"/>
                  </p:cNvPicPr>
                  <p:nvPr/>
                </p:nvPicPr>
                <p:blipFill>
                  <a:blip r:embed="rId3"/>
                  <a:stretch>
                    <a:fillRect/>
                  </a:stretch>
                </p:blipFill>
                <p:spPr>
                  <a:xfrm>
                    <a:off x="9183687" y="1512777"/>
                    <a:ext cx="232092" cy="310685"/>
                  </a:xfrm>
                  <a:prstGeom prst="rect">
                    <a:avLst/>
                  </a:prstGeom>
                </p:spPr>
              </p:pic>
              <p:pic>
                <p:nvPicPr>
                  <p:cNvPr id="60" name="Picture 59">
                    <a:extLst>
                      <a:ext uri="{FF2B5EF4-FFF2-40B4-BE49-F238E27FC236}">
                        <a16:creationId xmlns:a16="http://schemas.microsoft.com/office/drawing/2014/main" id="{266957DA-F045-49EA-9760-9D4EE5A1B9E4}"/>
                      </a:ext>
                    </a:extLst>
                  </p:cNvPr>
                  <p:cNvPicPr>
                    <a:picLocks noChangeAspect="1"/>
                  </p:cNvPicPr>
                  <p:nvPr/>
                </p:nvPicPr>
                <p:blipFill>
                  <a:blip r:embed="rId3"/>
                  <a:stretch>
                    <a:fillRect/>
                  </a:stretch>
                </p:blipFill>
                <p:spPr>
                  <a:xfrm>
                    <a:off x="9485629" y="1512777"/>
                    <a:ext cx="232092" cy="310685"/>
                  </a:xfrm>
                  <a:prstGeom prst="rect">
                    <a:avLst/>
                  </a:prstGeom>
                </p:spPr>
              </p:pic>
              <p:pic>
                <p:nvPicPr>
                  <p:cNvPr id="61" name="Picture 60">
                    <a:extLst>
                      <a:ext uri="{FF2B5EF4-FFF2-40B4-BE49-F238E27FC236}">
                        <a16:creationId xmlns:a16="http://schemas.microsoft.com/office/drawing/2014/main" id="{D3DD8CAA-4C75-4968-8DE2-5489EA3EAE26}"/>
                      </a:ext>
                    </a:extLst>
                  </p:cNvPr>
                  <p:cNvPicPr>
                    <a:picLocks noChangeAspect="1"/>
                  </p:cNvPicPr>
                  <p:nvPr/>
                </p:nvPicPr>
                <p:blipFill>
                  <a:blip r:embed="rId3"/>
                  <a:stretch>
                    <a:fillRect/>
                  </a:stretch>
                </p:blipFill>
                <p:spPr>
                  <a:xfrm>
                    <a:off x="9787570" y="1512777"/>
                    <a:ext cx="232092" cy="310685"/>
                  </a:xfrm>
                  <a:prstGeom prst="rect">
                    <a:avLst/>
                  </a:prstGeom>
                </p:spPr>
              </p:pic>
            </p:grpSp>
          </p:grpSp>
          <p:sp>
            <p:nvSpPr>
              <p:cNvPr id="62" name="Rectangle 61">
                <a:extLst>
                  <a:ext uri="{FF2B5EF4-FFF2-40B4-BE49-F238E27FC236}">
                    <a16:creationId xmlns:a16="http://schemas.microsoft.com/office/drawing/2014/main" id="{111060E8-B2ED-4D06-8BE2-D2A5F10B6C9B}"/>
                  </a:ext>
                </a:extLst>
              </p:cNvPr>
              <p:cNvSpPr/>
              <p:nvPr/>
            </p:nvSpPr>
            <p:spPr bwMode="auto">
              <a:xfrm>
                <a:off x="8809037" y="1246311"/>
                <a:ext cx="1669936" cy="887576"/>
              </a:xfrm>
              <a:prstGeom prst="rect">
                <a:avLst/>
              </a:prstGeom>
              <a:noFill/>
              <a:ln>
                <a:solidFill>
                  <a:schemeClr val="bg2"/>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pic>
        <p:nvPicPr>
          <p:cNvPr id="67" name="Picture 66">
            <a:extLst>
              <a:ext uri="{FF2B5EF4-FFF2-40B4-BE49-F238E27FC236}">
                <a16:creationId xmlns:a16="http://schemas.microsoft.com/office/drawing/2014/main" id="{6B794BCA-B839-459A-BD59-8E3610F9B713}"/>
              </a:ext>
            </a:extLst>
          </p:cNvPr>
          <p:cNvPicPr>
            <a:picLocks noChangeAspect="1"/>
          </p:cNvPicPr>
          <p:nvPr/>
        </p:nvPicPr>
        <p:blipFill>
          <a:blip r:embed="rId4"/>
          <a:stretch>
            <a:fillRect/>
          </a:stretch>
        </p:blipFill>
        <p:spPr>
          <a:xfrm>
            <a:off x="8940594" y="3422761"/>
            <a:ext cx="2353850" cy="1687479"/>
          </a:xfrm>
          <a:prstGeom prst="rect">
            <a:avLst/>
          </a:prstGeom>
        </p:spPr>
      </p:pic>
      <p:sp>
        <p:nvSpPr>
          <p:cNvPr id="2" name="Rectangle 1">
            <a:extLst>
              <a:ext uri="{FF2B5EF4-FFF2-40B4-BE49-F238E27FC236}">
                <a16:creationId xmlns:a16="http://schemas.microsoft.com/office/drawing/2014/main" id="{4D032255-4889-4974-9019-52E22F897E19}"/>
              </a:ext>
            </a:extLst>
          </p:cNvPr>
          <p:cNvSpPr/>
          <p:nvPr/>
        </p:nvSpPr>
        <p:spPr>
          <a:xfrm>
            <a:off x="8818728" y="175697"/>
            <a:ext cx="2811604" cy="369332"/>
          </a:xfrm>
          <a:prstGeom prst="rect">
            <a:avLst/>
          </a:prstGeom>
        </p:spPr>
        <p:txBody>
          <a:bodyPr wrap="none">
            <a:spAutoFit/>
          </a:bodyPr>
          <a:lstStyle/>
          <a:p>
            <a:r>
              <a:rPr lang="en-US" b="1" dirty="0">
                <a:solidFill>
                  <a:srgbClr val="0078D7"/>
                </a:solidFill>
              </a:rPr>
              <a:t>it’s a real game changer</a:t>
            </a:r>
            <a:endParaRPr lang="en-US" dirty="0">
              <a:solidFill>
                <a:srgbClr val="0078D7"/>
              </a:solidFill>
            </a:endParaRPr>
          </a:p>
        </p:txBody>
      </p:sp>
      <p:sp>
        <p:nvSpPr>
          <p:cNvPr id="3" name="Rectangle 2">
            <a:extLst>
              <a:ext uri="{FF2B5EF4-FFF2-40B4-BE49-F238E27FC236}">
                <a16:creationId xmlns:a16="http://schemas.microsoft.com/office/drawing/2014/main" id="{BB0C62D0-A3B4-4975-89B3-619368FEE7E4}"/>
              </a:ext>
            </a:extLst>
          </p:cNvPr>
          <p:cNvSpPr/>
          <p:nvPr/>
        </p:nvSpPr>
        <p:spPr>
          <a:xfrm>
            <a:off x="11078971" y="6625193"/>
            <a:ext cx="1130631" cy="369332"/>
          </a:xfrm>
          <a:prstGeom prst="rect">
            <a:avLst/>
          </a:prstGeom>
        </p:spPr>
        <p:txBody>
          <a:bodyPr wrap="none">
            <a:spAutoFit/>
          </a:bodyPr>
          <a:lstStyle/>
          <a:p>
            <a:r>
              <a:rPr lang="en-US" dirty="0">
                <a:solidFill>
                  <a:schemeClr val="bg1">
                    <a:lumMod val="40000"/>
                    <a:lumOff val="60000"/>
                  </a:schemeClr>
                </a:solidFill>
              </a:rPr>
              <a:t>* preview</a:t>
            </a:r>
          </a:p>
        </p:txBody>
      </p:sp>
    </p:spTree>
    <p:extLst>
      <p:ext uri="{BB962C8B-B14F-4D97-AF65-F5344CB8AC3E}">
        <p14:creationId xmlns:p14="http://schemas.microsoft.com/office/powerpoint/2010/main" val="1155355711"/>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ounded Rectangle 3"/>
          <p:cNvSpPr/>
          <p:nvPr/>
        </p:nvSpPr>
        <p:spPr>
          <a:xfrm>
            <a:off x="420817" y="1880340"/>
            <a:ext cx="4301805" cy="3022445"/>
          </a:xfrm>
          <a:prstGeom prst="roundRect">
            <a:avLst/>
          </a:prstGeom>
          <a:noFill/>
          <a:ln w="254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2050">
                  <a:lumMod val="75000"/>
                </a:srgbClr>
              </a:solidFill>
              <a:effectLst/>
              <a:uLnTx/>
              <a:uFillTx/>
              <a:latin typeface="Segoe UI Semilight"/>
              <a:ea typeface="+mn-ea"/>
              <a:cs typeface="+mn-cs"/>
            </a:endParaRPr>
          </a:p>
        </p:txBody>
      </p:sp>
      <p:sp>
        <p:nvSpPr>
          <p:cNvPr id="3" name="Rectangle: Rounded Corners 2"/>
          <p:cNvSpPr/>
          <p:nvPr/>
        </p:nvSpPr>
        <p:spPr>
          <a:xfrm>
            <a:off x="538568" y="2028136"/>
            <a:ext cx="3898180" cy="2733597"/>
          </a:xfrm>
          <a:prstGeom prst="roundRect">
            <a:avLst/>
          </a:prstGeom>
          <a:solidFill>
            <a:schemeClr val="tx2">
              <a:alpha val="42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Semilight"/>
              <a:ea typeface="+mn-ea"/>
              <a:cs typeface="+mn-cs"/>
            </a:endParaRPr>
          </a:p>
        </p:txBody>
      </p:sp>
      <p:grpSp>
        <p:nvGrpSpPr>
          <p:cNvPr id="42" name="Group 41"/>
          <p:cNvGrpSpPr/>
          <p:nvPr/>
        </p:nvGrpSpPr>
        <p:grpSpPr>
          <a:xfrm>
            <a:off x="915464" y="3630576"/>
            <a:ext cx="1301719" cy="1039966"/>
            <a:chOff x="3303668" y="2248595"/>
            <a:chExt cx="1963210" cy="1515909"/>
          </a:xfrm>
        </p:grpSpPr>
        <p:pic>
          <p:nvPicPr>
            <p:cNvPr id="47" name="Picture 4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23934" y="2248595"/>
              <a:ext cx="987095" cy="1035620"/>
            </a:xfrm>
            <a:prstGeom prst="rect">
              <a:avLst/>
            </a:prstGeom>
          </p:spPr>
        </p:pic>
        <p:sp>
          <p:nvSpPr>
            <p:cNvPr id="49" name="TextBox 48"/>
            <p:cNvSpPr txBox="1"/>
            <p:nvPr/>
          </p:nvSpPr>
          <p:spPr>
            <a:xfrm>
              <a:off x="3303668" y="3347169"/>
              <a:ext cx="1963210" cy="417335"/>
            </a:xfrm>
            <a:prstGeom prst="rect">
              <a:avLst/>
            </a:prstGeom>
            <a:noFill/>
          </p:spPr>
          <p:txBody>
            <a:bodyPr wrap="non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24" b="1" i="0" u="none" strike="noStrike" kern="1200" cap="none" spc="0" normalizeH="0" baseline="0" noProof="0">
                  <a:ln>
                    <a:noFill/>
                  </a:ln>
                  <a:solidFill>
                    <a:srgbClr val="353535"/>
                  </a:solidFill>
                  <a:effectLst/>
                  <a:uLnTx/>
                  <a:uFillTx/>
                  <a:latin typeface="Segoe UI Semilight"/>
                  <a:ea typeface="+mn-ea"/>
                  <a:cs typeface="+mn-cs"/>
                </a:rPr>
                <a:t>SQL Instance #3</a:t>
              </a:r>
            </a:p>
          </p:txBody>
        </p:sp>
      </p:grpSp>
      <p:sp>
        <p:nvSpPr>
          <p:cNvPr id="2" name="Title 1"/>
          <p:cNvSpPr>
            <a:spLocks noGrp="1"/>
          </p:cNvSpPr>
          <p:nvPr>
            <p:ph type="title"/>
          </p:nvPr>
        </p:nvSpPr>
        <p:spPr>
          <a:xfrm>
            <a:off x="274638" y="182880"/>
            <a:ext cx="12623944" cy="771524"/>
          </a:xfrm>
        </p:spPr>
        <p:txBody>
          <a:bodyPr/>
          <a:lstStyle/>
          <a:p>
            <a:r>
              <a:rPr lang="en-US"/>
              <a:t>SQL Database Managed Instance connectivity</a:t>
            </a:r>
          </a:p>
        </p:txBody>
      </p:sp>
      <p:grpSp>
        <p:nvGrpSpPr>
          <p:cNvPr id="25" name="Group 24"/>
          <p:cNvGrpSpPr/>
          <p:nvPr/>
        </p:nvGrpSpPr>
        <p:grpSpPr>
          <a:xfrm>
            <a:off x="900172" y="2123573"/>
            <a:ext cx="1277195" cy="1062653"/>
            <a:chOff x="1703994" y="2206145"/>
            <a:chExt cx="1926224" cy="1548978"/>
          </a:xfrm>
        </p:grpSpPr>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18009" y="2206145"/>
              <a:ext cx="987095" cy="1035620"/>
            </a:xfrm>
            <a:prstGeom prst="rect">
              <a:avLst/>
            </a:prstGeom>
          </p:spPr>
        </p:pic>
        <p:sp>
          <p:nvSpPr>
            <p:cNvPr id="12" name="TextBox 11"/>
            <p:cNvSpPr txBox="1"/>
            <p:nvPr/>
          </p:nvSpPr>
          <p:spPr>
            <a:xfrm>
              <a:off x="1703994" y="3337788"/>
              <a:ext cx="1926224" cy="417335"/>
            </a:xfrm>
            <a:prstGeom prst="rect">
              <a:avLst/>
            </a:prstGeom>
            <a:noFill/>
          </p:spPr>
          <p:txBody>
            <a:bodyPr wrap="non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24" b="1" i="0" u="none" strike="noStrike" kern="1200" cap="none" spc="0" normalizeH="0" baseline="0" noProof="0">
                  <a:ln>
                    <a:noFill/>
                  </a:ln>
                  <a:solidFill>
                    <a:srgbClr val="353535"/>
                  </a:solidFill>
                  <a:effectLst/>
                  <a:uLnTx/>
                  <a:uFillTx/>
                  <a:latin typeface="Segoe UI Semilight"/>
                  <a:ea typeface="+mn-ea"/>
                  <a:cs typeface="+mn-cs"/>
                </a:rPr>
                <a:t>SQL Instance #1</a:t>
              </a:r>
            </a:p>
          </p:txBody>
        </p:sp>
      </p:grpSp>
      <p:grpSp>
        <p:nvGrpSpPr>
          <p:cNvPr id="26" name="Group 25"/>
          <p:cNvGrpSpPr/>
          <p:nvPr/>
        </p:nvGrpSpPr>
        <p:grpSpPr>
          <a:xfrm>
            <a:off x="2370904" y="2951553"/>
            <a:ext cx="1301719" cy="1039966"/>
            <a:chOff x="3303668" y="2248595"/>
            <a:chExt cx="1963210" cy="1515909"/>
          </a:xfrm>
        </p:grpSpPr>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23934" y="2248595"/>
              <a:ext cx="987095" cy="1035620"/>
            </a:xfrm>
            <a:prstGeom prst="rect">
              <a:avLst/>
            </a:prstGeom>
          </p:spPr>
        </p:pic>
        <p:sp>
          <p:nvSpPr>
            <p:cNvPr id="13" name="TextBox 12"/>
            <p:cNvSpPr txBox="1"/>
            <p:nvPr/>
          </p:nvSpPr>
          <p:spPr>
            <a:xfrm>
              <a:off x="3303668" y="3347169"/>
              <a:ext cx="1963210" cy="417335"/>
            </a:xfrm>
            <a:prstGeom prst="rect">
              <a:avLst/>
            </a:prstGeom>
            <a:noFill/>
          </p:spPr>
          <p:txBody>
            <a:bodyPr wrap="non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24" b="1" i="0" u="none" strike="noStrike" kern="1200" cap="none" spc="0" normalizeH="0" baseline="0" noProof="0">
                  <a:ln>
                    <a:noFill/>
                  </a:ln>
                  <a:solidFill>
                    <a:srgbClr val="353535"/>
                  </a:solidFill>
                  <a:effectLst/>
                  <a:uLnTx/>
                  <a:uFillTx/>
                  <a:latin typeface="Segoe UI Semilight"/>
                  <a:ea typeface="+mn-ea"/>
                  <a:cs typeface="+mn-cs"/>
                </a:rPr>
                <a:t>SQL Instance #2</a:t>
              </a:r>
            </a:p>
          </p:txBody>
        </p:sp>
      </p:grpSp>
      <p:grpSp>
        <p:nvGrpSpPr>
          <p:cNvPr id="35" name="Group 34"/>
          <p:cNvGrpSpPr/>
          <p:nvPr/>
        </p:nvGrpSpPr>
        <p:grpSpPr>
          <a:xfrm>
            <a:off x="633861" y="4953617"/>
            <a:ext cx="4890177" cy="542399"/>
            <a:chOff x="414715" y="5906361"/>
            <a:chExt cx="4794726" cy="531812"/>
          </a:xfrm>
        </p:grpSpPr>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4715" y="5981641"/>
              <a:ext cx="525702" cy="275994"/>
            </a:xfrm>
            <a:prstGeom prst="rect">
              <a:avLst/>
            </a:prstGeom>
          </p:spPr>
        </p:pic>
        <p:sp>
          <p:nvSpPr>
            <p:cNvPr id="15" name="TextBox 14"/>
            <p:cNvSpPr txBox="1"/>
            <p:nvPr/>
          </p:nvSpPr>
          <p:spPr>
            <a:xfrm>
              <a:off x="940416" y="5906361"/>
              <a:ext cx="4269025" cy="531812"/>
            </a:xfrm>
            <a:prstGeom prst="rect">
              <a:avLst/>
            </a:prstGeom>
            <a:noFill/>
          </p:spPr>
          <p:txBody>
            <a:bodyPr wrap="squar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428" b="1" i="0" u="none" strike="noStrike" kern="1200" cap="none" spc="0" normalizeH="0" baseline="0" noProof="0">
                  <a:ln>
                    <a:noFill/>
                  </a:ln>
                  <a:solidFill>
                    <a:srgbClr val="00B050"/>
                  </a:solidFill>
                  <a:effectLst/>
                  <a:uLnTx/>
                  <a:uFillTx/>
                  <a:latin typeface="Segoe UI Semilight"/>
                  <a:ea typeface="+mn-ea"/>
                  <a:cs typeface="+mn-cs"/>
                </a:rPr>
                <a:t>“Database bubble”</a:t>
              </a:r>
              <a:r>
                <a:rPr kumimoji="0" lang="en-US" sz="1428" b="1" i="0" u="none" strike="noStrike" kern="1200" cap="none" spc="0" normalizeH="0" baseline="0" noProof="0">
                  <a:ln>
                    <a:noFill/>
                  </a:ln>
                  <a:solidFill>
                    <a:srgbClr val="353535"/>
                  </a:solidFill>
                  <a:effectLst/>
                  <a:uLnTx/>
                  <a:uFillTx/>
                  <a:latin typeface="Segoe UI Semilight"/>
                  <a:ea typeface="+mn-ea"/>
                  <a:cs typeface="+mn-cs"/>
                </a:rPr>
                <a:t> </a:t>
              </a:r>
              <a:r>
                <a:rPr kumimoji="0" lang="en-US" sz="1428" b="0" i="0" u="none" strike="noStrike" kern="1200" cap="none" spc="0" normalizeH="0" baseline="0" noProof="0">
                  <a:ln>
                    <a:noFill/>
                  </a:ln>
                  <a:solidFill>
                    <a:srgbClr val="353535"/>
                  </a:solidFill>
                  <a:effectLst/>
                  <a:uLnTx/>
                  <a:uFillTx/>
                  <a:latin typeface="Segoe UI Semilight"/>
                  <a:ea typeface="+mn-ea"/>
                  <a:cs typeface="+mn-cs"/>
                </a:rPr>
                <a:t>dedicated to customer X</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428" b="0" i="0" u="none" strike="noStrike" kern="1200" cap="none" spc="0" normalizeH="0" baseline="0" noProof="0">
                  <a:ln>
                    <a:noFill/>
                  </a:ln>
                  <a:solidFill>
                    <a:srgbClr val="353535"/>
                  </a:solidFill>
                  <a:effectLst/>
                  <a:uLnTx/>
                  <a:uFillTx/>
                  <a:latin typeface="Segoe UI Semilight"/>
                  <a:ea typeface="+mn-ea"/>
                  <a:cs typeface="+mn-cs"/>
                </a:rPr>
                <a:t>(</a:t>
              </a:r>
              <a:r>
                <a:rPr kumimoji="0" lang="en-US" sz="1428" b="1" i="0" u="none" strike="noStrike" kern="1200" cap="none" spc="0" normalizeH="0" baseline="0" noProof="0">
                  <a:ln>
                    <a:noFill/>
                  </a:ln>
                  <a:solidFill>
                    <a:srgbClr val="353535"/>
                  </a:solidFill>
                  <a:effectLst/>
                  <a:uLnTx/>
                  <a:uFillTx/>
                  <a:latin typeface="Segoe UI Semilight"/>
                  <a:ea typeface="+mn-ea"/>
                  <a:cs typeface="+mn-cs"/>
                </a:rPr>
                <a:t>virtual private cluster, VNET, private IPs</a:t>
              </a:r>
              <a:r>
                <a:rPr kumimoji="0" lang="en-US" sz="1428" b="0" i="0" u="none" strike="noStrike" kern="1200" cap="none" spc="0" normalizeH="0" baseline="0" noProof="0">
                  <a:ln>
                    <a:noFill/>
                  </a:ln>
                  <a:solidFill>
                    <a:srgbClr val="353535"/>
                  </a:solidFill>
                  <a:effectLst/>
                  <a:uLnTx/>
                  <a:uFillTx/>
                  <a:latin typeface="Segoe UI Semilight"/>
                  <a:ea typeface="+mn-ea"/>
                  <a:cs typeface="+mn-cs"/>
                </a:rPr>
                <a:t>)</a:t>
              </a:r>
            </a:p>
          </p:txBody>
        </p:sp>
      </p:grpSp>
      <p:grpSp>
        <p:nvGrpSpPr>
          <p:cNvPr id="32" name="Group 31"/>
          <p:cNvGrpSpPr/>
          <p:nvPr/>
        </p:nvGrpSpPr>
        <p:grpSpPr>
          <a:xfrm>
            <a:off x="3499622" y="1361144"/>
            <a:ext cx="3395693" cy="623534"/>
            <a:chOff x="5238896" y="1611892"/>
            <a:chExt cx="3168188" cy="611363"/>
          </a:xfrm>
        </p:grpSpPr>
        <p:cxnSp>
          <p:nvCxnSpPr>
            <p:cNvPr id="19" name="Straight Arrow Connector 18"/>
            <p:cNvCxnSpPr/>
            <p:nvPr/>
          </p:nvCxnSpPr>
          <p:spPr>
            <a:xfrm flipH="1">
              <a:off x="5238896" y="1839201"/>
              <a:ext cx="527815" cy="384054"/>
            </a:xfrm>
            <a:prstGeom prst="straightConnector1">
              <a:avLst/>
            </a:prstGeom>
            <a:ln w="25400">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5726065" y="1611892"/>
              <a:ext cx="2681019" cy="531812"/>
            </a:xfrm>
            <a:prstGeom prst="rect">
              <a:avLst/>
            </a:prstGeom>
            <a:noFill/>
          </p:spPr>
          <p:txBody>
            <a:bodyPr wrap="squar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428" b="1" i="0" u="none" strike="noStrike" kern="1200" cap="none" spc="0" normalizeH="0" baseline="0" noProof="0">
                  <a:ln>
                    <a:noFill/>
                  </a:ln>
                  <a:solidFill>
                    <a:srgbClr val="353535"/>
                  </a:solidFill>
                  <a:effectLst/>
                  <a:uLnTx/>
                  <a:uFillTx/>
                  <a:latin typeface="Segoe UI Semilight"/>
                  <a:ea typeface="+mn-ea"/>
                  <a:cs typeface="+mn-cs"/>
                </a:rPr>
                <a:t>Tenant isolation (compute, storage)</a:t>
              </a:r>
            </a:p>
          </p:txBody>
        </p:sp>
      </p:grpSp>
      <p:grpSp>
        <p:nvGrpSpPr>
          <p:cNvPr id="33" name="Group 32"/>
          <p:cNvGrpSpPr/>
          <p:nvPr/>
        </p:nvGrpSpPr>
        <p:grpSpPr>
          <a:xfrm>
            <a:off x="900172" y="1047730"/>
            <a:ext cx="2683227" cy="758285"/>
            <a:chOff x="2681702" y="1214890"/>
            <a:chExt cx="2630854" cy="743484"/>
          </a:xfrm>
        </p:grpSpPr>
        <p:sp>
          <p:nvSpPr>
            <p:cNvPr id="36" name="TextBox 35"/>
            <p:cNvSpPr txBox="1"/>
            <p:nvPr/>
          </p:nvSpPr>
          <p:spPr>
            <a:xfrm>
              <a:off x="3368113" y="1214890"/>
              <a:ext cx="1944443" cy="531812"/>
            </a:xfrm>
            <a:prstGeom prst="rect">
              <a:avLst/>
            </a:prstGeom>
            <a:noFill/>
          </p:spPr>
          <p:txBody>
            <a:bodyPr wrap="squar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428" b="1" i="0" u="none" strike="noStrike" kern="1200" cap="none" spc="0" normalizeH="0" baseline="0" noProof="0">
                  <a:ln>
                    <a:noFill/>
                  </a:ln>
                  <a:solidFill>
                    <a:srgbClr val="353535"/>
                  </a:solidFill>
                  <a:effectLst/>
                  <a:uLnTx/>
                  <a:uFillTx/>
                  <a:latin typeface="Segoe UI Semilight"/>
                  <a:ea typeface="+mn-ea"/>
                  <a:cs typeface="+mn-cs"/>
                </a:rPr>
                <a:t>Network isolation (customer VNET)</a:t>
              </a:r>
            </a:p>
          </p:txBody>
        </p:sp>
        <p:cxnSp>
          <p:nvCxnSpPr>
            <p:cNvPr id="39" name="Straight Arrow Connector 38"/>
            <p:cNvCxnSpPr/>
            <p:nvPr/>
          </p:nvCxnSpPr>
          <p:spPr>
            <a:xfrm flipH="1">
              <a:off x="2681702" y="1437920"/>
              <a:ext cx="686412" cy="520454"/>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grpSp>
        <p:nvGrpSpPr>
          <p:cNvPr id="46" name="Group 45"/>
          <p:cNvGrpSpPr/>
          <p:nvPr/>
        </p:nvGrpSpPr>
        <p:grpSpPr>
          <a:xfrm>
            <a:off x="1538408" y="1677507"/>
            <a:ext cx="9152325" cy="2219379"/>
            <a:chOff x="1613845" y="1829860"/>
            <a:chExt cx="10227252" cy="2532837"/>
          </a:xfrm>
        </p:grpSpPr>
        <p:pic>
          <p:nvPicPr>
            <p:cNvPr id="30" name="Picture 2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99913" y="3805608"/>
              <a:ext cx="643019" cy="337585"/>
            </a:xfrm>
            <a:prstGeom prst="rect">
              <a:avLst/>
            </a:prstGeom>
          </p:spPr>
        </p:pic>
        <p:grpSp>
          <p:nvGrpSpPr>
            <p:cNvPr id="45" name="Group 44"/>
            <p:cNvGrpSpPr/>
            <p:nvPr/>
          </p:nvGrpSpPr>
          <p:grpSpPr>
            <a:xfrm>
              <a:off x="1613845" y="1829860"/>
              <a:ext cx="10227252" cy="2532837"/>
              <a:chOff x="1613845" y="1829860"/>
              <a:chExt cx="10227252" cy="2532837"/>
            </a:xfrm>
          </p:grpSpPr>
          <p:sp>
            <p:nvSpPr>
              <p:cNvPr id="24" name="TextBox 23"/>
              <p:cNvSpPr txBox="1"/>
              <p:nvPr/>
            </p:nvSpPr>
            <p:spPr>
              <a:xfrm>
                <a:off x="8221178" y="3816682"/>
                <a:ext cx="1718852" cy="546015"/>
              </a:xfrm>
              <a:prstGeom prst="rect">
                <a:avLst/>
              </a:prstGeom>
              <a:noFill/>
            </p:spPr>
            <p:txBody>
              <a:bodyPr wrap="non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24" b="1" i="0" u="none" strike="noStrike" kern="1200" cap="none" spc="0" normalizeH="0" baseline="0" noProof="0">
                    <a:ln>
                      <a:noFill/>
                    </a:ln>
                    <a:solidFill>
                      <a:srgbClr val="353535"/>
                    </a:solidFill>
                    <a:effectLst/>
                    <a:uLnTx/>
                    <a:uFillTx/>
                    <a:latin typeface="Segoe UI Semilight"/>
                    <a:ea typeface="+mn-ea"/>
                    <a:cs typeface="+mn-cs"/>
                  </a:rPr>
                  <a:t>Web app (public IP)</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24" b="1" i="0" u="none" strike="noStrike" kern="1200" cap="none" spc="0" normalizeH="0" baseline="0" noProof="0">
                  <a:ln>
                    <a:noFill/>
                  </a:ln>
                  <a:solidFill>
                    <a:srgbClr val="353535"/>
                  </a:solidFill>
                  <a:effectLst/>
                  <a:uLnTx/>
                  <a:uFillTx/>
                  <a:latin typeface="Segoe UI Semilight"/>
                  <a:ea typeface="+mn-ea"/>
                  <a:cs typeface="+mn-cs"/>
                </a:endParaRPr>
              </a:p>
            </p:txBody>
          </p:sp>
          <p:grpSp>
            <p:nvGrpSpPr>
              <p:cNvPr id="44" name="Group 43"/>
              <p:cNvGrpSpPr/>
              <p:nvPr/>
            </p:nvGrpSpPr>
            <p:grpSpPr>
              <a:xfrm>
                <a:off x="1613845" y="1829860"/>
                <a:ext cx="10227252" cy="2035401"/>
                <a:chOff x="1613845" y="1829860"/>
                <a:chExt cx="10227252" cy="2035401"/>
              </a:xfrm>
            </p:grpSpPr>
            <p:pic>
              <p:nvPicPr>
                <p:cNvPr id="23" name="Picture 2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60176" y="2024833"/>
                  <a:ext cx="1833235" cy="1188933"/>
                </a:xfrm>
                <a:prstGeom prst="rect">
                  <a:avLst/>
                </a:prstGeom>
              </p:spPr>
            </p:pic>
            <p:cxnSp>
              <p:nvCxnSpPr>
                <p:cNvPr id="40" name="Straight Arrow Connector 39"/>
                <p:cNvCxnSpPr/>
                <p:nvPr/>
              </p:nvCxnSpPr>
              <p:spPr>
                <a:xfrm flipH="1" flipV="1">
                  <a:off x="8606482" y="2619299"/>
                  <a:ext cx="1978025" cy="18755"/>
                </a:xfrm>
                <a:prstGeom prst="straightConnector1">
                  <a:avLst/>
                </a:prstGeom>
                <a:ln w="1587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48" name="Picture 4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577013" y="2329059"/>
                  <a:ext cx="1264084" cy="541750"/>
                </a:xfrm>
                <a:prstGeom prst="rect">
                  <a:avLst/>
                </a:prstGeom>
              </p:spPr>
            </p:pic>
            <p:sp>
              <p:nvSpPr>
                <p:cNvPr id="28" name="Rounded Rectangle 27"/>
                <p:cNvSpPr/>
                <p:nvPr/>
              </p:nvSpPr>
              <p:spPr>
                <a:xfrm>
                  <a:off x="7646086" y="1829860"/>
                  <a:ext cx="1997536" cy="1950471"/>
                </a:xfrm>
                <a:prstGeom prst="roundRect">
                  <a:avLst/>
                </a:prstGeom>
                <a:noFill/>
                <a:ln w="254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srgbClr val="002050">
                          <a:lumMod val="75000"/>
                        </a:srgbClr>
                      </a:solidFill>
                      <a:effectLst/>
                      <a:uLnTx/>
                      <a:uFillTx/>
                      <a:latin typeface="Segoe UI Semilight"/>
                      <a:ea typeface="+mn-ea"/>
                      <a:cs typeface="+mn-cs"/>
                    </a:rPr>
                    <a:t>VNET1</a:t>
                  </a:r>
                </a:p>
              </p:txBody>
            </p:sp>
            <p:sp>
              <p:nvSpPr>
                <p:cNvPr id="6" name="Left-Right Arrow 5"/>
                <p:cNvSpPr/>
                <p:nvPr/>
              </p:nvSpPr>
              <p:spPr>
                <a:xfrm>
                  <a:off x="5172039" y="3238351"/>
                  <a:ext cx="2427873" cy="626910"/>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srgbClr val="FFFFFF"/>
                      </a:solidFill>
                      <a:effectLst/>
                      <a:uLnTx/>
                      <a:uFillTx/>
                      <a:latin typeface="Segoe UI Semilight"/>
                      <a:ea typeface="+mn-ea"/>
                      <a:cs typeface="+mn-cs"/>
                    </a:rPr>
                    <a:t>VNet-to-VNet</a:t>
                  </a:r>
                  <a:endParaRPr kumimoji="0" lang="en-US" sz="1428" b="1" i="0" u="none" strike="noStrike" kern="1200" cap="none" spc="0" normalizeH="0" baseline="0" noProof="0">
                    <a:ln>
                      <a:noFill/>
                    </a:ln>
                    <a:solidFill>
                      <a:srgbClr val="FFFFFF"/>
                    </a:solidFill>
                    <a:effectLst/>
                    <a:uLnTx/>
                    <a:uFillTx/>
                    <a:latin typeface="Segoe UI Semilight"/>
                    <a:ea typeface="+mn-ea"/>
                    <a:cs typeface="+mn-cs"/>
                  </a:endParaRPr>
                </a:p>
              </p:txBody>
            </p:sp>
            <p:cxnSp>
              <p:nvCxnSpPr>
                <p:cNvPr id="29" name="Straight Arrow Connector 28"/>
                <p:cNvCxnSpPr/>
                <p:nvPr/>
              </p:nvCxnSpPr>
              <p:spPr>
                <a:xfrm flipH="1">
                  <a:off x="3242615" y="2714858"/>
                  <a:ext cx="4311125" cy="688309"/>
                </a:xfrm>
                <a:prstGeom prst="straightConnector1">
                  <a:avLst/>
                </a:prstGeom>
                <a:ln w="15875">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flipH="1">
                  <a:off x="1613845" y="2478132"/>
                  <a:ext cx="5993054" cy="80326"/>
                </a:xfrm>
                <a:prstGeom prst="straightConnector1">
                  <a:avLst/>
                </a:prstGeom>
                <a:ln w="15875">
                  <a:solidFill>
                    <a:schemeClr val="bg2"/>
                  </a:solidFill>
                  <a:tailEnd type="triangle"/>
                </a:ln>
              </p:spPr>
              <p:style>
                <a:lnRef idx="1">
                  <a:schemeClr val="accent1"/>
                </a:lnRef>
                <a:fillRef idx="0">
                  <a:schemeClr val="accent1"/>
                </a:fillRef>
                <a:effectRef idx="0">
                  <a:schemeClr val="accent1"/>
                </a:effectRef>
                <a:fontRef idx="minor">
                  <a:schemeClr val="tx1"/>
                </a:fontRef>
              </p:style>
            </p:cxnSp>
          </p:grpSp>
        </p:grpSp>
      </p:grpSp>
      <p:grpSp>
        <p:nvGrpSpPr>
          <p:cNvPr id="63" name="Group 62"/>
          <p:cNvGrpSpPr/>
          <p:nvPr/>
        </p:nvGrpSpPr>
        <p:grpSpPr>
          <a:xfrm>
            <a:off x="3219457" y="3641765"/>
            <a:ext cx="5815205" cy="1275388"/>
            <a:chOff x="2847643" y="3570682"/>
            <a:chExt cx="5701699" cy="1250494"/>
          </a:xfrm>
        </p:grpSpPr>
        <p:sp>
          <p:nvSpPr>
            <p:cNvPr id="8" name="TextBox 7"/>
            <p:cNvSpPr txBox="1"/>
            <p:nvPr/>
          </p:nvSpPr>
          <p:spPr>
            <a:xfrm>
              <a:off x="4537751" y="4289364"/>
              <a:ext cx="1788182" cy="531812"/>
            </a:xfrm>
            <a:prstGeom prst="rect">
              <a:avLst/>
            </a:prstGeom>
            <a:noFill/>
          </p:spPr>
          <p:txBody>
            <a:bodyPr wrap="non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428" b="1" i="0" u="none" strike="noStrike" kern="1200" cap="none" spc="0" normalizeH="0" baseline="0" noProof="0">
                  <a:ln>
                    <a:noFill/>
                  </a:ln>
                  <a:solidFill>
                    <a:srgbClr val="353535"/>
                  </a:solidFill>
                  <a:effectLst/>
                  <a:uLnTx/>
                  <a:uFillTx/>
                  <a:latin typeface="Segoe UI Semilight"/>
                  <a:ea typeface="+mn-ea"/>
                  <a:cs typeface="+mn-cs"/>
                </a:rPr>
                <a:t>VPN / Express Route</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428" b="1" i="0" u="none" strike="noStrike" kern="1200" cap="none" spc="0" normalizeH="0" baseline="0" noProof="0">
                  <a:ln>
                    <a:noFill/>
                  </a:ln>
                  <a:solidFill>
                    <a:srgbClr val="353535"/>
                  </a:solidFill>
                  <a:effectLst/>
                  <a:uLnTx/>
                  <a:uFillTx/>
                  <a:latin typeface="Segoe UI Semilight"/>
                  <a:ea typeface="+mn-ea"/>
                  <a:cs typeface="+mn-cs"/>
                </a:rPr>
                <a:t>Gateway</a:t>
              </a:r>
            </a:p>
          </p:txBody>
        </p:sp>
        <p:pic>
          <p:nvPicPr>
            <p:cNvPr id="16" name="Picture 1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28761" y="3705241"/>
              <a:ext cx="2420581" cy="706792"/>
            </a:xfrm>
            <a:prstGeom prst="rect">
              <a:avLst/>
            </a:prstGeom>
          </p:spPr>
        </p:pic>
        <p:cxnSp>
          <p:nvCxnSpPr>
            <p:cNvPr id="18" name="Straight Arrow Connector 17"/>
            <p:cNvCxnSpPr/>
            <p:nvPr/>
          </p:nvCxnSpPr>
          <p:spPr>
            <a:xfrm flipH="1">
              <a:off x="4691969" y="4126083"/>
              <a:ext cx="1515898" cy="1"/>
            </a:xfrm>
            <a:prstGeom prst="straightConnector1">
              <a:avLst/>
            </a:prstGeom>
            <a:ln w="1905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flipH="1" flipV="1">
              <a:off x="2847643" y="3570682"/>
              <a:ext cx="1073934" cy="494099"/>
            </a:xfrm>
            <a:prstGeom prst="straightConnector1">
              <a:avLst/>
            </a:prstGeom>
            <a:ln w="15875">
              <a:solidFill>
                <a:schemeClr val="bg2"/>
              </a:solidFill>
              <a:tailEnd type="triangle"/>
            </a:ln>
          </p:spPr>
          <p:style>
            <a:lnRef idx="1">
              <a:schemeClr val="accent1"/>
            </a:lnRef>
            <a:fillRef idx="0">
              <a:schemeClr val="accent1"/>
            </a:fillRef>
            <a:effectRef idx="0">
              <a:schemeClr val="accent1"/>
            </a:effectRef>
            <a:fontRef idx="minor">
              <a:schemeClr val="tx1"/>
            </a:fontRef>
          </p:style>
        </p:cxnSp>
        <p:pic>
          <p:nvPicPr>
            <p:cNvPr id="7" name="Picture 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611361" y="3765135"/>
              <a:ext cx="1447156" cy="709172"/>
            </a:xfrm>
            <a:prstGeom prst="rect">
              <a:avLst/>
            </a:prstGeom>
          </p:spPr>
        </p:pic>
      </p:grpSp>
      <p:cxnSp>
        <p:nvCxnSpPr>
          <p:cNvPr id="34" name="Straight Arrow Connector 33"/>
          <p:cNvCxnSpPr/>
          <p:nvPr/>
        </p:nvCxnSpPr>
        <p:spPr>
          <a:xfrm flipH="1">
            <a:off x="1607600" y="3460502"/>
            <a:ext cx="846197" cy="500178"/>
          </a:xfrm>
          <a:prstGeom prst="straightConnector1">
            <a:avLst/>
          </a:prstGeom>
          <a:ln w="15875">
            <a:solidFill>
              <a:schemeClr val="bg2"/>
            </a:solidFill>
            <a:tailEnd type="triangle"/>
          </a:ln>
        </p:spPr>
        <p:style>
          <a:lnRef idx="1">
            <a:schemeClr val="accent1"/>
          </a:lnRef>
          <a:fillRef idx="0">
            <a:schemeClr val="accent1"/>
          </a:fillRef>
          <a:effectRef idx="0">
            <a:schemeClr val="accent1"/>
          </a:effectRef>
          <a:fontRef idx="minor">
            <a:schemeClr val="tx1"/>
          </a:fontRef>
        </p:style>
      </p:cxnSp>
      <p:grpSp>
        <p:nvGrpSpPr>
          <p:cNvPr id="64" name="Group 63"/>
          <p:cNvGrpSpPr/>
          <p:nvPr/>
        </p:nvGrpSpPr>
        <p:grpSpPr>
          <a:xfrm>
            <a:off x="569373" y="4757457"/>
            <a:ext cx="1799778" cy="2170603"/>
            <a:chOff x="249286" y="4664597"/>
            <a:chExt cx="1764648" cy="2128235"/>
          </a:xfrm>
        </p:grpSpPr>
        <p:sp>
          <p:nvSpPr>
            <p:cNvPr id="17" name="Oval 16"/>
            <p:cNvSpPr/>
            <p:nvPr/>
          </p:nvSpPr>
          <p:spPr>
            <a:xfrm>
              <a:off x="249286" y="5520439"/>
              <a:ext cx="1764648" cy="1272393"/>
            </a:xfrm>
            <a:prstGeom prst="ellipse">
              <a:avLst/>
            </a:prstGeom>
            <a:no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632" b="1" i="0" u="none" strike="noStrike" kern="1200" cap="none" spc="0" normalizeH="0" baseline="0" noProof="0">
                  <a:ln>
                    <a:noFill/>
                  </a:ln>
                  <a:solidFill>
                    <a:srgbClr val="353535"/>
                  </a:solidFill>
                  <a:effectLst/>
                  <a:uLnTx/>
                  <a:uFillTx/>
                  <a:latin typeface="Segoe UI Semilight"/>
                  <a:ea typeface="+mn-ea"/>
                  <a:cs typeface="+mn-cs"/>
                </a:rPr>
                <a:t>SQL DB regional endpoint</a:t>
              </a:r>
            </a:p>
          </p:txBody>
        </p:sp>
        <p:cxnSp>
          <p:nvCxnSpPr>
            <p:cNvPr id="38" name="Straight Arrow Connector 37"/>
            <p:cNvCxnSpPr/>
            <p:nvPr/>
          </p:nvCxnSpPr>
          <p:spPr>
            <a:xfrm flipV="1">
              <a:off x="647751" y="4664597"/>
              <a:ext cx="353826" cy="93086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5" name="Group 64"/>
          <p:cNvGrpSpPr/>
          <p:nvPr/>
        </p:nvGrpSpPr>
        <p:grpSpPr>
          <a:xfrm>
            <a:off x="2062351" y="5584646"/>
            <a:ext cx="3430448" cy="1302747"/>
            <a:chOff x="1713123" y="5475640"/>
            <a:chExt cx="3363490" cy="1277319"/>
          </a:xfrm>
        </p:grpSpPr>
        <p:grpSp>
          <p:nvGrpSpPr>
            <p:cNvPr id="20" name="Group 19"/>
            <p:cNvGrpSpPr/>
            <p:nvPr/>
          </p:nvGrpSpPr>
          <p:grpSpPr>
            <a:xfrm>
              <a:off x="2781952" y="5475640"/>
              <a:ext cx="2294661" cy="1277319"/>
              <a:chOff x="2763207" y="5276861"/>
              <a:chExt cx="2294661" cy="1277319"/>
            </a:xfrm>
          </p:grpSpPr>
          <p:sp>
            <p:nvSpPr>
              <p:cNvPr id="51" name="Oval 50"/>
              <p:cNvSpPr/>
              <p:nvPr/>
            </p:nvSpPr>
            <p:spPr>
              <a:xfrm>
                <a:off x="2763207" y="5276861"/>
                <a:ext cx="1764648" cy="1272393"/>
              </a:xfrm>
              <a:prstGeom prst="ellipse">
                <a:avLst/>
              </a:prstGeom>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2" name="Oval 51"/>
              <p:cNvSpPr/>
              <p:nvPr/>
            </p:nvSpPr>
            <p:spPr>
              <a:xfrm>
                <a:off x="3016546" y="5279272"/>
                <a:ext cx="1764648" cy="1272393"/>
              </a:xfrm>
              <a:prstGeom prst="ellipse">
                <a:avLst/>
              </a:prstGeom>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3" name="Oval 52"/>
              <p:cNvSpPr/>
              <p:nvPr/>
            </p:nvSpPr>
            <p:spPr>
              <a:xfrm>
                <a:off x="3293220" y="5281787"/>
                <a:ext cx="1764648" cy="1272393"/>
              </a:xfrm>
              <a:prstGeom prst="ellipse">
                <a:avLst/>
              </a:prstGeom>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632" b="1" i="0" u="none" strike="noStrike" kern="1200" cap="none" spc="0" normalizeH="0" baseline="0" noProof="0">
                    <a:ln>
                      <a:noFill/>
                    </a:ln>
                    <a:solidFill>
                      <a:srgbClr val="FFFFFF"/>
                    </a:solidFill>
                    <a:effectLst/>
                    <a:uLnTx/>
                    <a:uFillTx/>
                    <a:latin typeface="Segoe UI Semilight"/>
                    <a:ea typeface="+mn-ea"/>
                    <a:cs typeface="+mn-cs"/>
                  </a:rPr>
                  <a:t>Other customer bubbles</a:t>
                </a:r>
              </a:p>
            </p:txBody>
          </p:sp>
        </p:grpSp>
        <p:cxnSp>
          <p:nvCxnSpPr>
            <p:cNvPr id="55" name="Straight Arrow Connector 54"/>
            <p:cNvCxnSpPr/>
            <p:nvPr/>
          </p:nvCxnSpPr>
          <p:spPr>
            <a:xfrm>
              <a:off x="1713123" y="5688838"/>
              <a:ext cx="1238404" cy="649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14" name="Picture 1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439559" y="3976817"/>
            <a:ext cx="795824" cy="795824"/>
          </a:xfrm>
          <a:prstGeom prst="rect">
            <a:avLst/>
          </a:prstGeom>
        </p:spPr>
      </p:pic>
      <p:sp>
        <p:nvSpPr>
          <p:cNvPr id="22" name="TextBox 21"/>
          <p:cNvSpPr txBox="1"/>
          <p:nvPr/>
        </p:nvSpPr>
        <p:spPr>
          <a:xfrm>
            <a:off x="2573868" y="4519192"/>
            <a:ext cx="1289032" cy="286306"/>
          </a:xfrm>
          <a:prstGeom prst="rect">
            <a:avLst/>
          </a:prstGeom>
          <a:noFill/>
        </p:spPr>
        <p:txBody>
          <a:bodyPr wrap="non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24" b="1" i="0" u="none" strike="noStrike" kern="1200" cap="none" spc="0" normalizeH="0" baseline="0" noProof="0">
                <a:ln>
                  <a:noFill/>
                </a:ln>
                <a:solidFill>
                  <a:srgbClr val="353535"/>
                </a:solidFill>
                <a:effectLst/>
                <a:uLnTx/>
                <a:uFillTx/>
                <a:latin typeface="Segoe UI Semilight"/>
                <a:ea typeface="+mn-ea"/>
                <a:cs typeface="+mn-cs"/>
              </a:rPr>
              <a:t>storage account</a:t>
            </a:r>
          </a:p>
        </p:txBody>
      </p:sp>
    </p:spTree>
    <p:extLst>
      <p:ext uri="{BB962C8B-B14F-4D97-AF65-F5344CB8AC3E}">
        <p14:creationId xmlns:p14="http://schemas.microsoft.com/office/powerpoint/2010/main" val="16341361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up)">
                                      <p:cBhvr>
                                        <p:cTn id="7" dur="500"/>
                                        <p:tgtEl>
                                          <p:spTgt spid="3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up)">
                                      <p:cBhvr>
                                        <p:cTn id="12" dur="500"/>
                                        <p:tgtEl>
                                          <p:spTgt spid="4"/>
                                        </p:tgtEl>
                                      </p:cBhvr>
                                    </p:animEffect>
                                  </p:childTnLst>
                                </p:cTn>
                              </p:par>
                            </p:childTnLst>
                          </p:cTn>
                        </p:par>
                        <p:par>
                          <p:cTn id="13" fill="hold">
                            <p:stCondLst>
                              <p:cond delay="500"/>
                            </p:stCondLst>
                            <p:childTnLst>
                              <p:par>
                                <p:cTn id="14" presetID="22" presetClass="entr" presetSubtype="1" fill="hold" nodeType="afterEffect">
                                  <p:stCondLst>
                                    <p:cond delay="500"/>
                                  </p:stCondLst>
                                  <p:childTnLst>
                                    <p:set>
                                      <p:cBhvr>
                                        <p:cTn id="15" dur="1" fill="hold">
                                          <p:stCondLst>
                                            <p:cond delay="0"/>
                                          </p:stCondLst>
                                        </p:cTn>
                                        <p:tgtEl>
                                          <p:spTgt spid="33"/>
                                        </p:tgtEl>
                                        <p:attrNameLst>
                                          <p:attrName>style.visibility</p:attrName>
                                        </p:attrNameLst>
                                      </p:cBhvr>
                                      <p:to>
                                        <p:strVal val="visible"/>
                                      </p:to>
                                    </p:set>
                                    <p:animEffect transition="in" filter="wipe(up)">
                                      <p:cBhvr>
                                        <p:cTn id="16" dur="500"/>
                                        <p:tgtEl>
                                          <p:spTgt spid="33"/>
                                        </p:tgtEl>
                                      </p:cBhvr>
                                    </p:animEffect>
                                  </p:childTnLst>
                                </p:cTn>
                              </p:par>
                            </p:childTnLst>
                          </p:cTn>
                        </p:par>
                        <p:par>
                          <p:cTn id="17" fill="hold">
                            <p:stCondLst>
                              <p:cond delay="1500"/>
                            </p:stCondLst>
                            <p:childTnLst>
                              <p:par>
                                <p:cTn id="18" presetID="22" presetClass="entr" presetSubtype="1" fill="hold" nodeType="afterEffect">
                                  <p:stCondLst>
                                    <p:cond delay="500"/>
                                  </p:stCondLst>
                                  <p:childTnLst>
                                    <p:set>
                                      <p:cBhvr>
                                        <p:cTn id="19" dur="1" fill="hold">
                                          <p:stCondLst>
                                            <p:cond delay="0"/>
                                          </p:stCondLst>
                                        </p:cTn>
                                        <p:tgtEl>
                                          <p:spTgt spid="35"/>
                                        </p:tgtEl>
                                        <p:attrNameLst>
                                          <p:attrName>style.visibility</p:attrName>
                                        </p:attrNameLst>
                                      </p:cBhvr>
                                      <p:to>
                                        <p:strVal val="visible"/>
                                      </p:to>
                                    </p:set>
                                    <p:animEffect transition="in" filter="wipe(up)">
                                      <p:cBhvr>
                                        <p:cTn id="20" dur="500"/>
                                        <p:tgtEl>
                                          <p:spTgt spid="35"/>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1" fill="hold" nodeType="clickEffect">
                                  <p:stCondLst>
                                    <p:cond delay="0"/>
                                  </p:stCondLst>
                                  <p:childTnLst>
                                    <p:set>
                                      <p:cBhvr>
                                        <p:cTn id="24" dur="1" fill="hold">
                                          <p:stCondLst>
                                            <p:cond delay="0"/>
                                          </p:stCondLst>
                                        </p:cTn>
                                        <p:tgtEl>
                                          <p:spTgt spid="64"/>
                                        </p:tgtEl>
                                        <p:attrNameLst>
                                          <p:attrName>style.visibility</p:attrName>
                                        </p:attrNameLst>
                                      </p:cBhvr>
                                      <p:to>
                                        <p:strVal val="visible"/>
                                      </p:to>
                                    </p:set>
                                    <p:animEffect transition="in" filter="wipe(up)">
                                      <p:cBhvr>
                                        <p:cTn id="25" dur="500"/>
                                        <p:tgtEl>
                                          <p:spTgt spid="64"/>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65"/>
                                        </p:tgtEl>
                                        <p:attrNameLst>
                                          <p:attrName>style.visibility</p:attrName>
                                        </p:attrNameLst>
                                      </p:cBhvr>
                                      <p:to>
                                        <p:strVal val="visible"/>
                                      </p:to>
                                    </p:set>
                                    <p:animEffect transition="in" filter="wipe(left)">
                                      <p:cBhvr>
                                        <p:cTn id="30" dur="500"/>
                                        <p:tgtEl>
                                          <p:spTgt spid="65"/>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2" fill="hold" nodeType="clickEffect">
                                  <p:stCondLst>
                                    <p:cond delay="0"/>
                                  </p:stCondLst>
                                  <p:childTnLst>
                                    <p:set>
                                      <p:cBhvr>
                                        <p:cTn id="34" dur="1" fill="hold">
                                          <p:stCondLst>
                                            <p:cond delay="0"/>
                                          </p:stCondLst>
                                        </p:cTn>
                                        <p:tgtEl>
                                          <p:spTgt spid="63"/>
                                        </p:tgtEl>
                                        <p:attrNameLst>
                                          <p:attrName>style.visibility</p:attrName>
                                        </p:attrNameLst>
                                      </p:cBhvr>
                                      <p:to>
                                        <p:strVal val="visible"/>
                                      </p:to>
                                    </p:set>
                                    <p:animEffect transition="in" filter="wipe(right)">
                                      <p:cBhvr>
                                        <p:cTn id="35" dur="500"/>
                                        <p:tgtEl>
                                          <p:spTgt spid="63"/>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2" fill="hold" nodeType="clickEffect">
                                  <p:stCondLst>
                                    <p:cond delay="0"/>
                                  </p:stCondLst>
                                  <p:childTnLst>
                                    <p:set>
                                      <p:cBhvr>
                                        <p:cTn id="39" dur="1" fill="hold">
                                          <p:stCondLst>
                                            <p:cond delay="0"/>
                                          </p:stCondLst>
                                        </p:cTn>
                                        <p:tgtEl>
                                          <p:spTgt spid="46"/>
                                        </p:tgtEl>
                                        <p:attrNameLst>
                                          <p:attrName>style.visibility</p:attrName>
                                        </p:attrNameLst>
                                      </p:cBhvr>
                                      <p:to>
                                        <p:strVal val="visible"/>
                                      </p:to>
                                    </p:set>
                                    <p:animEffect transition="in" filter="wipe(right)">
                                      <p:cBhvr>
                                        <p:cTn id="40" dur="500"/>
                                        <p:tgtEl>
                                          <p:spTgt spid="46"/>
                                        </p:tgtEl>
                                      </p:cBhvr>
                                    </p:animEffect>
                                  </p:childTnLst>
                                </p:cTn>
                              </p:par>
                            </p:childTnLst>
                          </p:cTn>
                        </p:par>
                        <p:par>
                          <p:cTn id="41" fill="hold">
                            <p:stCondLst>
                              <p:cond delay="500"/>
                            </p:stCondLst>
                            <p:childTnLst>
                              <p:par>
                                <p:cTn id="42" presetID="22" presetClass="entr" presetSubtype="1" fill="hold" nodeType="afterEffect">
                                  <p:stCondLst>
                                    <p:cond delay="1000"/>
                                  </p:stCondLst>
                                  <p:childTnLst>
                                    <p:set>
                                      <p:cBhvr>
                                        <p:cTn id="43" dur="1" fill="hold">
                                          <p:stCondLst>
                                            <p:cond delay="0"/>
                                          </p:stCondLst>
                                        </p:cTn>
                                        <p:tgtEl>
                                          <p:spTgt spid="34"/>
                                        </p:tgtEl>
                                        <p:attrNameLst>
                                          <p:attrName>style.visibility</p:attrName>
                                        </p:attrNameLst>
                                      </p:cBhvr>
                                      <p:to>
                                        <p:strVal val="visible"/>
                                      </p:to>
                                    </p:set>
                                    <p:animEffect transition="in" filter="wipe(up)">
                                      <p:cBhvr>
                                        <p:cTn id="44"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2" name="Title 61">
            <a:extLst>
              <a:ext uri="{FF2B5EF4-FFF2-40B4-BE49-F238E27FC236}">
                <a16:creationId xmlns:a16="http://schemas.microsoft.com/office/drawing/2014/main" id="{CE5696FD-EA7A-4A39-ACE5-9C10D61F8943}"/>
              </a:ext>
            </a:extLst>
          </p:cNvPr>
          <p:cNvSpPr>
            <a:spLocks noGrp="1"/>
          </p:cNvSpPr>
          <p:nvPr>
            <p:ph type="title"/>
          </p:nvPr>
        </p:nvSpPr>
        <p:spPr>
          <a:xfrm>
            <a:off x="274638" y="182879"/>
            <a:ext cx="3725862" cy="2931795"/>
          </a:xfrm>
        </p:spPr>
        <p:txBody>
          <a:bodyPr/>
          <a:lstStyle/>
          <a:p>
            <a:r>
              <a:rPr lang="en-US"/>
              <a:t>The modern data estate</a:t>
            </a:r>
          </a:p>
        </p:txBody>
      </p:sp>
      <p:sp>
        <p:nvSpPr>
          <p:cNvPr id="63" name="Rectangle 62">
            <a:extLst>
              <a:ext uri="{FF2B5EF4-FFF2-40B4-BE49-F238E27FC236}">
                <a16:creationId xmlns:a16="http://schemas.microsoft.com/office/drawing/2014/main" id="{CAA82C83-87A0-444E-9C5D-4A7C1A270186}"/>
              </a:ext>
            </a:extLst>
          </p:cNvPr>
          <p:cNvSpPr/>
          <p:nvPr/>
        </p:nvSpPr>
        <p:spPr>
          <a:xfrm>
            <a:off x="9298203" y="5208816"/>
            <a:ext cx="2518029" cy="652822"/>
          </a:xfrm>
          <a:prstGeom prst="rect">
            <a:avLst/>
          </a:prstGeom>
          <a:noFill/>
          <a:ln w="9525" cap="flat" cmpd="sng" algn="ctr">
            <a:noFill/>
            <a:prstDash val="dash"/>
          </a:ln>
          <a:effectLst/>
        </p:spPr>
        <p:txBody>
          <a:bodyPr lIns="93260" tIns="0" rIns="0" bIns="0" rtlCol="0" anchor="ctr" anchorCtr="0"/>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1122" b="0" i="0" u="none" strike="noStrike" kern="0" cap="none" spc="50" normalizeH="0" baseline="0" noProof="0">
                <a:ln>
                  <a:noFill/>
                </a:ln>
                <a:solidFill>
                  <a:srgbClr val="505050"/>
                </a:solidFill>
                <a:effectLst/>
                <a:uLnTx/>
                <a:uFillTx/>
                <a:latin typeface="Segoe UI Semilight" charset="0"/>
                <a:ea typeface="Segoe UI Semilight" charset="0"/>
                <a:cs typeface="Segoe UI Semilight" charset="0"/>
              </a:rPr>
              <a:t>Security and privacy</a:t>
            </a:r>
          </a:p>
        </p:txBody>
      </p:sp>
      <p:sp>
        <p:nvSpPr>
          <p:cNvPr id="64" name="Rectangle 63">
            <a:extLst>
              <a:ext uri="{FF2B5EF4-FFF2-40B4-BE49-F238E27FC236}">
                <a16:creationId xmlns:a16="http://schemas.microsoft.com/office/drawing/2014/main" id="{AA3A5711-3BCC-479B-B5FE-465A201D48CD}"/>
              </a:ext>
            </a:extLst>
          </p:cNvPr>
          <p:cNvSpPr/>
          <p:nvPr/>
        </p:nvSpPr>
        <p:spPr>
          <a:xfrm>
            <a:off x="6686913" y="5208816"/>
            <a:ext cx="2518029" cy="652822"/>
          </a:xfrm>
          <a:prstGeom prst="rect">
            <a:avLst/>
          </a:prstGeom>
          <a:noFill/>
          <a:ln w="9525" cap="flat" cmpd="sng" algn="ctr">
            <a:noFill/>
            <a:prstDash val="dash"/>
          </a:ln>
          <a:effectLst/>
        </p:spPr>
        <p:txBody>
          <a:bodyPr lIns="93260" tIns="0" rIns="0" bIns="0" rtlCol="0" anchor="ctr" anchorCtr="0"/>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1122" b="0" i="0" u="none" strike="noStrike" kern="0" cap="none" spc="50" normalizeH="0" baseline="0" noProof="0">
                <a:ln>
                  <a:noFill/>
                </a:ln>
                <a:solidFill>
                  <a:srgbClr val="505050"/>
                </a:solidFill>
                <a:effectLst/>
                <a:uLnTx/>
                <a:uFillTx/>
                <a:latin typeface="Segoe UI Semilight" charset="0"/>
                <a:ea typeface="Segoe UI Semilight" charset="0"/>
                <a:cs typeface="Segoe UI Semilight" charset="0"/>
              </a:rPr>
              <a:t>Flexibility of choice</a:t>
            </a:r>
          </a:p>
        </p:txBody>
      </p:sp>
      <p:sp>
        <p:nvSpPr>
          <p:cNvPr id="65" name="Rectangle 64">
            <a:extLst>
              <a:ext uri="{FF2B5EF4-FFF2-40B4-BE49-F238E27FC236}">
                <a16:creationId xmlns:a16="http://schemas.microsoft.com/office/drawing/2014/main" id="{61AA3AC0-9292-45CD-B11F-0BC72A63EF56}"/>
              </a:ext>
            </a:extLst>
          </p:cNvPr>
          <p:cNvSpPr/>
          <p:nvPr/>
        </p:nvSpPr>
        <p:spPr>
          <a:xfrm>
            <a:off x="4075624" y="5208816"/>
            <a:ext cx="2518029" cy="652822"/>
          </a:xfrm>
          <a:prstGeom prst="rect">
            <a:avLst/>
          </a:prstGeom>
          <a:noFill/>
          <a:ln w="9525" cap="flat" cmpd="sng" algn="ctr">
            <a:noFill/>
            <a:prstDash val="dash"/>
          </a:ln>
          <a:effectLst/>
        </p:spPr>
        <p:txBody>
          <a:bodyPr lIns="93260" tIns="0" rIns="0" bIns="0" rtlCol="0" anchor="ctr" anchorCtr="0"/>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1122" b="0" i="0" u="none" strike="noStrike" kern="0" cap="none" spc="50" normalizeH="0" baseline="0" noProof="0">
                <a:ln>
                  <a:noFill/>
                </a:ln>
                <a:solidFill>
                  <a:srgbClr val="505050"/>
                </a:solidFill>
                <a:effectLst/>
                <a:uLnTx/>
                <a:uFillTx/>
                <a:latin typeface="Segoe UI Semilight" charset="0"/>
                <a:ea typeface="Segoe UI Semilight" charset="0"/>
                <a:cs typeface="Segoe UI Semilight" charset="0"/>
              </a:rPr>
              <a:t>Reason over any data, anywhere</a:t>
            </a:r>
          </a:p>
        </p:txBody>
      </p:sp>
      <p:grpSp>
        <p:nvGrpSpPr>
          <p:cNvPr id="66" name="Group 65">
            <a:extLst>
              <a:ext uri="{FF2B5EF4-FFF2-40B4-BE49-F238E27FC236}">
                <a16:creationId xmlns:a16="http://schemas.microsoft.com/office/drawing/2014/main" id="{1C69E320-12E6-4C52-8BAB-AD5CF9CE5718}"/>
              </a:ext>
            </a:extLst>
          </p:cNvPr>
          <p:cNvGrpSpPr/>
          <p:nvPr/>
        </p:nvGrpSpPr>
        <p:grpSpPr>
          <a:xfrm>
            <a:off x="5542984" y="1163768"/>
            <a:ext cx="4799849" cy="281111"/>
            <a:chOff x="3768874" y="494577"/>
            <a:chExt cx="5703041" cy="334007"/>
          </a:xfrm>
        </p:grpSpPr>
        <p:sp>
          <p:nvSpPr>
            <p:cNvPr id="67" name="ShoppingCart_E7BF">
              <a:extLst>
                <a:ext uri="{FF2B5EF4-FFF2-40B4-BE49-F238E27FC236}">
                  <a16:creationId xmlns:a16="http://schemas.microsoft.com/office/drawing/2014/main" id="{DFE07D8A-2150-470B-B701-F7B7FB5A7C84}"/>
                </a:ext>
              </a:extLst>
            </p:cNvPr>
            <p:cNvSpPr>
              <a:spLocks noChangeAspect="1" noEditPoints="1"/>
            </p:cNvSpPr>
            <p:nvPr/>
          </p:nvSpPr>
          <p:spPr bwMode="auto">
            <a:xfrm>
              <a:off x="3768874" y="509754"/>
              <a:ext cx="357088" cy="303653"/>
            </a:xfrm>
            <a:custGeom>
              <a:avLst/>
              <a:gdLst>
                <a:gd name="T0" fmla="*/ 3368 w 3817"/>
                <a:gd name="T1" fmla="*/ 2994 h 3244"/>
                <a:gd name="T2" fmla="*/ 3119 w 3817"/>
                <a:gd name="T3" fmla="*/ 3244 h 3244"/>
                <a:gd name="T4" fmla="*/ 2869 w 3817"/>
                <a:gd name="T5" fmla="*/ 2994 h 3244"/>
                <a:gd name="T6" fmla="*/ 3119 w 3817"/>
                <a:gd name="T7" fmla="*/ 2745 h 3244"/>
                <a:gd name="T8" fmla="*/ 3368 w 3817"/>
                <a:gd name="T9" fmla="*/ 2994 h 3244"/>
                <a:gd name="T10" fmla="*/ 1372 w 3817"/>
                <a:gd name="T11" fmla="*/ 2745 h 3244"/>
                <a:gd name="T12" fmla="*/ 1123 w 3817"/>
                <a:gd name="T13" fmla="*/ 2994 h 3244"/>
                <a:gd name="T14" fmla="*/ 1372 w 3817"/>
                <a:gd name="T15" fmla="*/ 3244 h 3244"/>
                <a:gd name="T16" fmla="*/ 1622 w 3817"/>
                <a:gd name="T17" fmla="*/ 2994 h 3244"/>
                <a:gd name="T18" fmla="*/ 1372 w 3817"/>
                <a:gd name="T19" fmla="*/ 2745 h 3244"/>
                <a:gd name="T20" fmla="*/ 0 w 3817"/>
                <a:gd name="T21" fmla="*/ 0 h 3244"/>
                <a:gd name="T22" fmla="*/ 457 w 3817"/>
                <a:gd name="T23" fmla="*/ 0 h 3244"/>
                <a:gd name="T24" fmla="*/ 1372 w 3817"/>
                <a:gd name="T25" fmla="*/ 2745 h 3244"/>
                <a:gd name="T26" fmla="*/ 3119 w 3817"/>
                <a:gd name="T27" fmla="*/ 2745 h 3244"/>
                <a:gd name="T28" fmla="*/ 1123 w 3817"/>
                <a:gd name="T29" fmla="*/ 1996 h 3244"/>
                <a:gd name="T30" fmla="*/ 3318 w 3817"/>
                <a:gd name="T31" fmla="*/ 1996 h 3244"/>
                <a:gd name="T32" fmla="*/ 3817 w 3817"/>
                <a:gd name="T33" fmla="*/ 499 h 3244"/>
                <a:gd name="T34" fmla="*/ 624 w 3817"/>
                <a:gd name="T35" fmla="*/ 499 h 3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17" h="3244">
                  <a:moveTo>
                    <a:pt x="3368" y="2994"/>
                  </a:moveTo>
                  <a:cubicBezTo>
                    <a:pt x="3368" y="3132"/>
                    <a:pt x="3257" y="3244"/>
                    <a:pt x="3119" y="3244"/>
                  </a:cubicBezTo>
                  <a:cubicBezTo>
                    <a:pt x="2981" y="3244"/>
                    <a:pt x="2869" y="3132"/>
                    <a:pt x="2869" y="2994"/>
                  </a:cubicBezTo>
                  <a:cubicBezTo>
                    <a:pt x="2869" y="2856"/>
                    <a:pt x="2981" y="2745"/>
                    <a:pt x="3119" y="2745"/>
                  </a:cubicBezTo>
                  <a:cubicBezTo>
                    <a:pt x="3257" y="2745"/>
                    <a:pt x="3368" y="2856"/>
                    <a:pt x="3368" y="2994"/>
                  </a:cubicBezTo>
                  <a:close/>
                  <a:moveTo>
                    <a:pt x="1372" y="2745"/>
                  </a:moveTo>
                  <a:cubicBezTo>
                    <a:pt x="1234" y="2745"/>
                    <a:pt x="1123" y="2856"/>
                    <a:pt x="1123" y="2994"/>
                  </a:cubicBezTo>
                  <a:cubicBezTo>
                    <a:pt x="1123" y="3132"/>
                    <a:pt x="1234" y="3244"/>
                    <a:pt x="1372" y="3244"/>
                  </a:cubicBezTo>
                  <a:cubicBezTo>
                    <a:pt x="1510" y="3244"/>
                    <a:pt x="1622" y="3132"/>
                    <a:pt x="1622" y="2994"/>
                  </a:cubicBezTo>
                  <a:cubicBezTo>
                    <a:pt x="1622" y="2856"/>
                    <a:pt x="1510" y="2745"/>
                    <a:pt x="1372" y="2745"/>
                  </a:cubicBezTo>
                  <a:close/>
                  <a:moveTo>
                    <a:pt x="0" y="0"/>
                  </a:moveTo>
                  <a:cubicBezTo>
                    <a:pt x="457" y="0"/>
                    <a:pt x="457" y="0"/>
                    <a:pt x="457" y="0"/>
                  </a:cubicBezTo>
                  <a:cubicBezTo>
                    <a:pt x="1372" y="2745"/>
                    <a:pt x="1372" y="2745"/>
                    <a:pt x="1372" y="2745"/>
                  </a:cubicBezTo>
                  <a:cubicBezTo>
                    <a:pt x="3119" y="2745"/>
                    <a:pt x="3119" y="2745"/>
                    <a:pt x="3119" y="2745"/>
                  </a:cubicBezTo>
                  <a:moveTo>
                    <a:pt x="1123" y="1996"/>
                  </a:moveTo>
                  <a:cubicBezTo>
                    <a:pt x="3318" y="1996"/>
                    <a:pt x="3318" y="1996"/>
                    <a:pt x="3318" y="1996"/>
                  </a:cubicBezTo>
                  <a:cubicBezTo>
                    <a:pt x="3817" y="499"/>
                    <a:pt x="3817" y="499"/>
                    <a:pt x="3817" y="499"/>
                  </a:cubicBezTo>
                  <a:cubicBezTo>
                    <a:pt x="624" y="499"/>
                    <a:pt x="624" y="499"/>
                    <a:pt x="624" y="499"/>
                  </a:cubicBezTo>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1020"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grpSp>
          <p:nvGrpSpPr>
            <p:cNvPr id="68" name="Group 67">
              <a:extLst>
                <a:ext uri="{FF2B5EF4-FFF2-40B4-BE49-F238E27FC236}">
                  <a16:creationId xmlns:a16="http://schemas.microsoft.com/office/drawing/2014/main" id="{E65326C7-3CE5-442D-BC2E-EC84967E18D1}"/>
                </a:ext>
              </a:extLst>
            </p:cNvPr>
            <p:cNvGrpSpPr/>
            <p:nvPr/>
          </p:nvGrpSpPr>
          <p:grpSpPr>
            <a:xfrm>
              <a:off x="5837305" y="519750"/>
              <a:ext cx="316510" cy="283660"/>
              <a:chOff x="5381211" y="5822591"/>
              <a:chExt cx="1439523" cy="1290119"/>
            </a:xfrm>
          </p:grpSpPr>
          <p:cxnSp>
            <p:nvCxnSpPr>
              <p:cNvPr id="87" name="Straight Connector 86">
                <a:extLst>
                  <a:ext uri="{FF2B5EF4-FFF2-40B4-BE49-F238E27FC236}">
                    <a16:creationId xmlns:a16="http://schemas.microsoft.com/office/drawing/2014/main" id="{945A79BB-053C-41AA-9D4B-617C152A8C0D}"/>
                  </a:ext>
                </a:extLst>
              </p:cNvPr>
              <p:cNvCxnSpPr>
                <a:cxnSpLocks/>
              </p:cNvCxnSpPr>
              <p:nvPr/>
            </p:nvCxnSpPr>
            <p:spPr>
              <a:xfrm flipV="1">
                <a:off x="6057900" y="6623850"/>
                <a:ext cx="64441" cy="305270"/>
              </a:xfrm>
              <a:prstGeom prst="line">
                <a:avLst/>
              </a:prstGeom>
              <a:ln w="127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3660F406-CEB2-445B-95F4-A2759A4AB047}"/>
                  </a:ext>
                </a:extLst>
              </p:cNvPr>
              <p:cNvCxnSpPr>
                <a:cxnSpLocks/>
              </p:cNvCxnSpPr>
              <p:nvPr/>
            </p:nvCxnSpPr>
            <p:spPr>
              <a:xfrm flipH="1" flipV="1">
                <a:off x="6187440" y="6596380"/>
                <a:ext cx="266700" cy="190500"/>
              </a:xfrm>
              <a:prstGeom prst="line">
                <a:avLst/>
              </a:prstGeom>
              <a:ln w="127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A2D8537E-94F0-41D4-9A43-22C4FAD126CA}"/>
                  </a:ext>
                </a:extLst>
              </p:cNvPr>
              <p:cNvCxnSpPr>
                <a:cxnSpLocks/>
              </p:cNvCxnSpPr>
              <p:nvPr/>
            </p:nvCxnSpPr>
            <p:spPr>
              <a:xfrm flipH="1">
                <a:off x="6205220" y="6555740"/>
                <a:ext cx="436881" cy="2540"/>
              </a:xfrm>
              <a:prstGeom prst="line">
                <a:avLst/>
              </a:prstGeom>
              <a:ln w="127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03C4DACF-1057-498D-8A1F-0C009FCA9B75}"/>
                  </a:ext>
                </a:extLst>
              </p:cNvPr>
              <p:cNvCxnSpPr>
                <a:cxnSpLocks/>
              </p:cNvCxnSpPr>
              <p:nvPr/>
            </p:nvCxnSpPr>
            <p:spPr>
              <a:xfrm flipH="1">
                <a:off x="5798821" y="6588760"/>
                <a:ext cx="274319" cy="157480"/>
              </a:xfrm>
              <a:prstGeom prst="line">
                <a:avLst/>
              </a:prstGeom>
              <a:ln w="127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EC13CF3A-6E46-4BF6-B9CC-C056591F5E6B}"/>
                  </a:ext>
                </a:extLst>
              </p:cNvPr>
              <p:cNvCxnSpPr>
                <a:cxnSpLocks/>
              </p:cNvCxnSpPr>
              <p:nvPr/>
            </p:nvCxnSpPr>
            <p:spPr>
              <a:xfrm flipH="1" flipV="1">
                <a:off x="5570220" y="6406515"/>
                <a:ext cx="489585" cy="131445"/>
              </a:xfrm>
              <a:prstGeom prst="line">
                <a:avLst/>
              </a:prstGeom>
              <a:ln w="127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CC5E6CA1-5B04-4BBA-9741-C08A2A554C89}"/>
                  </a:ext>
                </a:extLst>
              </p:cNvPr>
              <p:cNvCxnSpPr>
                <a:cxnSpLocks/>
              </p:cNvCxnSpPr>
              <p:nvPr/>
            </p:nvCxnSpPr>
            <p:spPr>
              <a:xfrm flipH="1" flipV="1">
                <a:off x="5785485" y="6122670"/>
                <a:ext cx="297180" cy="373380"/>
              </a:xfrm>
              <a:prstGeom prst="line">
                <a:avLst/>
              </a:prstGeom>
              <a:ln w="127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FC6244DD-C0C8-4DEE-92A4-A428C448A966}"/>
                  </a:ext>
                </a:extLst>
              </p:cNvPr>
              <p:cNvCxnSpPr>
                <a:cxnSpLocks/>
              </p:cNvCxnSpPr>
              <p:nvPr/>
            </p:nvCxnSpPr>
            <p:spPr>
              <a:xfrm flipV="1">
                <a:off x="6162040" y="6012180"/>
                <a:ext cx="187960" cy="469900"/>
              </a:xfrm>
              <a:prstGeom prst="line">
                <a:avLst/>
              </a:prstGeom>
              <a:ln w="127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4" name="Oval 93">
                <a:extLst>
                  <a:ext uri="{FF2B5EF4-FFF2-40B4-BE49-F238E27FC236}">
                    <a16:creationId xmlns:a16="http://schemas.microsoft.com/office/drawing/2014/main" id="{885CE985-2466-404E-9574-EF81F6B74477}"/>
                  </a:ext>
                </a:extLst>
              </p:cNvPr>
              <p:cNvSpPr/>
              <p:nvPr/>
            </p:nvSpPr>
            <p:spPr bwMode="auto">
              <a:xfrm>
                <a:off x="6030684" y="6445998"/>
                <a:ext cx="208390" cy="208390"/>
              </a:xfrm>
              <a:prstGeom prst="ellipse">
                <a:avLst/>
              </a:prstGeom>
              <a:solidFill>
                <a:schemeClr val="bg1"/>
              </a:solid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02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5" name="Oval 94">
                <a:extLst>
                  <a:ext uri="{FF2B5EF4-FFF2-40B4-BE49-F238E27FC236}">
                    <a16:creationId xmlns:a16="http://schemas.microsoft.com/office/drawing/2014/main" id="{E08CBF22-FD33-4BCF-9AC7-A23990ED173E}"/>
                  </a:ext>
                </a:extLst>
              </p:cNvPr>
              <p:cNvSpPr/>
              <p:nvPr/>
            </p:nvSpPr>
            <p:spPr bwMode="auto">
              <a:xfrm>
                <a:off x="6612344" y="6445998"/>
                <a:ext cx="208390" cy="208390"/>
              </a:xfrm>
              <a:prstGeom prst="ellipse">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02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6" name="Oval 95">
                <a:extLst>
                  <a:ext uri="{FF2B5EF4-FFF2-40B4-BE49-F238E27FC236}">
                    <a16:creationId xmlns:a16="http://schemas.microsoft.com/office/drawing/2014/main" id="{4D7653F7-D136-4D31-B5F6-B237228CC576}"/>
                  </a:ext>
                </a:extLst>
              </p:cNvPr>
              <p:cNvSpPr/>
              <p:nvPr/>
            </p:nvSpPr>
            <p:spPr bwMode="auto">
              <a:xfrm>
                <a:off x="6415326" y="6722858"/>
                <a:ext cx="208390" cy="208390"/>
              </a:xfrm>
              <a:prstGeom prst="ellipse">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02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7" name="Oval 96">
                <a:extLst>
                  <a:ext uri="{FF2B5EF4-FFF2-40B4-BE49-F238E27FC236}">
                    <a16:creationId xmlns:a16="http://schemas.microsoft.com/office/drawing/2014/main" id="{E4027A48-69AC-4823-9DCD-07223CB6D6FA}"/>
                  </a:ext>
                </a:extLst>
              </p:cNvPr>
              <p:cNvSpPr/>
              <p:nvPr/>
            </p:nvSpPr>
            <p:spPr bwMode="auto">
              <a:xfrm>
                <a:off x="6271983" y="5822591"/>
                <a:ext cx="208390" cy="208390"/>
              </a:xfrm>
              <a:prstGeom prst="ellipse">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02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8" name="Oval 97">
                <a:extLst>
                  <a:ext uri="{FF2B5EF4-FFF2-40B4-BE49-F238E27FC236}">
                    <a16:creationId xmlns:a16="http://schemas.microsoft.com/office/drawing/2014/main" id="{4CE79B98-4F4B-436F-97BA-945D93636791}"/>
                  </a:ext>
                </a:extLst>
              </p:cNvPr>
              <p:cNvSpPr/>
              <p:nvPr/>
            </p:nvSpPr>
            <p:spPr bwMode="auto">
              <a:xfrm>
                <a:off x="5634443" y="5952138"/>
                <a:ext cx="208390" cy="208390"/>
              </a:xfrm>
              <a:prstGeom prst="ellipse">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02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9" name="Oval 98">
                <a:extLst>
                  <a:ext uri="{FF2B5EF4-FFF2-40B4-BE49-F238E27FC236}">
                    <a16:creationId xmlns:a16="http://schemas.microsoft.com/office/drawing/2014/main" id="{80728A85-59DE-4C89-B003-37DE11CEA926}"/>
                  </a:ext>
                </a:extLst>
              </p:cNvPr>
              <p:cNvSpPr/>
              <p:nvPr/>
            </p:nvSpPr>
            <p:spPr bwMode="auto">
              <a:xfrm>
                <a:off x="5381211" y="6285981"/>
                <a:ext cx="208390" cy="208390"/>
              </a:xfrm>
              <a:prstGeom prst="ellipse">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02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0" name="Oval 99">
                <a:extLst>
                  <a:ext uri="{FF2B5EF4-FFF2-40B4-BE49-F238E27FC236}">
                    <a16:creationId xmlns:a16="http://schemas.microsoft.com/office/drawing/2014/main" id="{3EF8DC29-4046-4D3B-86E0-813E2DE5A122}"/>
                  </a:ext>
                </a:extLst>
              </p:cNvPr>
              <p:cNvSpPr/>
              <p:nvPr/>
            </p:nvSpPr>
            <p:spPr bwMode="auto">
              <a:xfrm>
                <a:off x="5618093" y="6677155"/>
                <a:ext cx="208390" cy="208390"/>
              </a:xfrm>
              <a:prstGeom prst="ellipse">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02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1" name="Oval 100">
                <a:extLst>
                  <a:ext uri="{FF2B5EF4-FFF2-40B4-BE49-F238E27FC236}">
                    <a16:creationId xmlns:a16="http://schemas.microsoft.com/office/drawing/2014/main" id="{AF1FE3D4-7E9B-4CC4-9A32-1448331EC228}"/>
                  </a:ext>
                </a:extLst>
              </p:cNvPr>
              <p:cNvSpPr/>
              <p:nvPr/>
            </p:nvSpPr>
            <p:spPr bwMode="auto">
              <a:xfrm>
                <a:off x="5941777" y="6904320"/>
                <a:ext cx="208390" cy="208390"/>
              </a:xfrm>
              <a:prstGeom prst="ellipse">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02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69" name="Group 68">
              <a:extLst>
                <a:ext uri="{FF2B5EF4-FFF2-40B4-BE49-F238E27FC236}">
                  <a16:creationId xmlns:a16="http://schemas.microsoft.com/office/drawing/2014/main" id="{191CBEE3-4A2D-4A8E-AE98-E6847AA49E63}"/>
                </a:ext>
              </a:extLst>
            </p:cNvPr>
            <p:cNvGrpSpPr/>
            <p:nvPr/>
          </p:nvGrpSpPr>
          <p:grpSpPr>
            <a:xfrm>
              <a:off x="7005651" y="545448"/>
              <a:ext cx="257217" cy="232264"/>
              <a:chOff x="2760401" y="1824177"/>
              <a:chExt cx="285697" cy="257980"/>
            </a:xfrm>
          </p:grpSpPr>
          <p:sp>
            <p:nvSpPr>
              <p:cNvPr id="84" name="Rectangle 48">
                <a:extLst>
                  <a:ext uri="{FF2B5EF4-FFF2-40B4-BE49-F238E27FC236}">
                    <a16:creationId xmlns:a16="http://schemas.microsoft.com/office/drawing/2014/main" id="{7641AC64-492E-4BDF-8DCB-78712619DB2E}"/>
                  </a:ext>
                </a:extLst>
              </p:cNvPr>
              <p:cNvSpPr>
                <a:spLocks noChangeArrowheads="1"/>
              </p:cNvSpPr>
              <p:nvPr/>
            </p:nvSpPr>
            <p:spPr bwMode="auto">
              <a:xfrm>
                <a:off x="2760401" y="1824177"/>
                <a:ext cx="285697" cy="257980"/>
              </a:xfrm>
              <a:prstGeom prst="rect">
                <a:avLst/>
              </a:pr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020" b="0" i="0" u="none" strike="noStrike" kern="1200" cap="none" spc="0" normalizeH="0" baseline="0" noProof="0">
                  <a:ln>
                    <a:noFill/>
                  </a:ln>
                  <a:solidFill>
                    <a:srgbClr val="505050"/>
                  </a:solidFill>
                  <a:effectLst/>
                  <a:uLnTx/>
                  <a:uFillTx/>
                  <a:latin typeface="Segoe UI"/>
                  <a:ea typeface="+mn-ea"/>
                  <a:cs typeface="+mn-cs"/>
                </a:endParaRPr>
              </a:p>
            </p:txBody>
          </p:sp>
          <p:sp>
            <p:nvSpPr>
              <p:cNvPr id="85" name="Freeform 49">
                <a:extLst>
                  <a:ext uri="{FF2B5EF4-FFF2-40B4-BE49-F238E27FC236}">
                    <a16:creationId xmlns:a16="http://schemas.microsoft.com/office/drawing/2014/main" id="{08809A9F-2786-4291-80C3-1779A91218C0}"/>
                  </a:ext>
                </a:extLst>
              </p:cNvPr>
              <p:cNvSpPr>
                <a:spLocks/>
              </p:cNvSpPr>
              <p:nvPr/>
            </p:nvSpPr>
            <p:spPr bwMode="auto">
              <a:xfrm>
                <a:off x="2760401" y="1929714"/>
                <a:ext cx="285697" cy="140716"/>
              </a:xfrm>
              <a:custGeom>
                <a:avLst/>
                <a:gdLst>
                  <a:gd name="T0" fmla="*/ 268 w 268"/>
                  <a:gd name="T1" fmla="*/ 132 h 132"/>
                  <a:gd name="T2" fmla="*/ 179 w 268"/>
                  <a:gd name="T3" fmla="*/ 44 h 132"/>
                  <a:gd name="T4" fmla="*/ 156 w 268"/>
                  <a:gd name="T5" fmla="*/ 66 h 132"/>
                  <a:gd name="T6" fmla="*/ 89 w 268"/>
                  <a:gd name="T7" fmla="*/ 0 h 132"/>
                  <a:gd name="T8" fmla="*/ 0 w 268"/>
                  <a:gd name="T9" fmla="*/ 88 h 132"/>
                </a:gdLst>
                <a:ahLst/>
                <a:cxnLst>
                  <a:cxn ang="0">
                    <a:pos x="T0" y="T1"/>
                  </a:cxn>
                  <a:cxn ang="0">
                    <a:pos x="T2" y="T3"/>
                  </a:cxn>
                  <a:cxn ang="0">
                    <a:pos x="T4" y="T5"/>
                  </a:cxn>
                  <a:cxn ang="0">
                    <a:pos x="T6" y="T7"/>
                  </a:cxn>
                  <a:cxn ang="0">
                    <a:pos x="T8" y="T9"/>
                  </a:cxn>
                </a:cxnLst>
                <a:rect l="0" t="0" r="r" b="b"/>
                <a:pathLst>
                  <a:path w="268" h="132">
                    <a:moveTo>
                      <a:pt x="268" y="132"/>
                    </a:moveTo>
                    <a:lnTo>
                      <a:pt x="179" y="44"/>
                    </a:lnTo>
                    <a:lnTo>
                      <a:pt x="156" y="66"/>
                    </a:lnTo>
                    <a:lnTo>
                      <a:pt x="89" y="0"/>
                    </a:lnTo>
                    <a:lnTo>
                      <a:pt x="0" y="88"/>
                    </a:lnTo>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020" b="0" i="0" u="none" strike="noStrike" kern="1200" cap="none" spc="0" normalizeH="0" baseline="0" noProof="0">
                  <a:ln>
                    <a:noFill/>
                  </a:ln>
                  <a:solidFill>
                    <a:srgbClr val="505050"/>
                  </a:solidFill>
                  <a:effectLst/>
                  <a:uLnTx/>
                  <a:uFillTx/>
                  <a:latin typeface="Segoe UI"/>
                  <a:ea typeface="+mn-ea"/>
                  <a:cs typeface="+mn-cs"/>
                </a:endParaRPr>
              </a:p>
            </p:txBody>
          </p:sp>
          <p:sp>
            <p:nvSpPr>
              <p:cNvPr id="86" name="Oval 85">
                <a:extLst>
                  <a:ext uri="{FF2B5EF4-FFF2-40B4-BE49-F238E27FC236}">
                    <a16:creationId xmlns:a16="http://schemas.microsoft.com/office/drawing/2014/main" id="{D1E9DE12-49D9-4AAC-9EA3-82B982E3CC08}"/>
                  </a:ext>
                </a:extLst>
              </p:cNvPr>
              <p:cNvSpPr>
                <a:spLocks noChangeArrowheads="1"/>
              </p:cNvSpPr>
              <p:nvPr/>
            </p:nvSpPr>
            <p:spPr bwMode="auto">
              <a:xfrm>
                <a:off x="2951221" y="1871082"/>
                <a:ext cx="47971" cy="46905"/>
              </a:xfrm>
              <a:prstGeom prst="ellipse">
                <a:avLst/>
              </a:prstGeom>
              <a:noFill/>
              <a:ln w="12700">
                <a:solidFill>
                  <a:schemeClr val="accent1"/>
                </a:solidFill>
                <a:round/>
                <a:headEnd/>
                <a:tailEnd/>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020" b="0" i="0" u="none" strike="noStrike" kern="1200" cap="none" spc="0" normalizeH="0" baseline="0" noProof="0">
                  <a:ln>
                    <a:noFill/>
                  </a:ln>
                  <a:solidFill>
                    <a:srgbClr val="505050"/>
                  </a:solidFill>
                  <a:effectLst/>
                  <a:uLnTx/>
                  <a:uFillTx/>
                  <a:latin typeface="Segoe UI"/>
                  <a:ea typeface="+mn-ea"/>
                  <a:cs typeface="+mn-cs"/>
                </a:endParaRPr>
              </a:p>
            </p:txBody>
          </p:sp>
        </p:grpSp>
        <p:sp>
          <p:nvSpPr>
            <p:cNvPr id="70" name="Freeform 254">
              <a:extLst>
                <a:ext uri="{FF2B5EF4-FFF2-40B4-BE49-F238E27FC236}">
                  <a16:creationId xmlns:a16="http://schemas.microsoft.com/office/drawing/2014/main" id="{E4E254D9-AFC7-426C-BE07-0446D4A02A98}"/>
                </a:ext>
              </a:extLst>
            </p:cNvPr>
            <p:cNvSpPr/>
            <p:nvPr/>
          </p:nvSpPr>
          <p:spPr bwMode="auto">
            <a:xfrm>
              <a:off x="8109453" y="548874"/>
              <a:ext cx="273461" cy="225413"/>
            </a:xfrm>
            <a:custGeom>
              <a:avLst/>
              <a:gdLst>
                <a:gd name="connsiteX0" fmla="*/ 2243075 w 3227827"/>
                <a:gd name="connsiteY0" fmla="*/ 0 h 2660690"/>
                <a:gd name="connsiteX1" fmla="*/ 2705138 w 3227827"/>
                <a:gd name="connsiteY1" fmla="*/ 178525 h 2660690"/>
                <a:gd name="connsiteX2" fmla="*/ 2744327 w 3227827"/>
                <a:gd name="connsiteY2" fmla="*/ 219630 h 2660690"/>
                <a:gd name="connsiteX3" fmla="*/ 2774681 w 3227827"/>
                <a:gd name="connsiteY3" fmla="*/ 217260 h 2660690"/>
                <a:gd name="connsiteX4" fmla="*/ 3179748 w 3227827"/>
                <a:gd name="connsiteY4" fmla="*/ 39644 h 2660690"/>
                <a:gd name="connsiteX5" fmla="*/ 2898534 w 3227827"/>
                <a:gd name="connsiteY5" fmla="*/ 401594 h 2660690"/>
                <a:gd name="connsiteX6" fmla="*/ 3227827 w 3227827"/>
                <a:gd name="connsiteY6" fmla="*/ 319044 h 2660690"/>
                <a:gd name="connsiteX7" fmla="*/ 2991063 w 3227827"/>
                <a:gd name="connsiteY7" fmla="*/ 666622 h 2660690"/>
                <a:gd name="connsiteX8" fmla="*/ 2924137 w 3227827"/>
                <a:gd name="connsiteY8" fmla="*/ 717139 h 2660690"/>
                <a:gd name="connsiteX9" fmla="*/ 2924693 w 3227827"/>
                <a:gd name="connsiteY9" fmla="*/ 729139 h 2660690"/>
                <a:gd name="connsiteX10" fmla="*/ 990811 w 3227827"/>
                <a:gd name="connsiteY10" fmla="*/ 2659611 h 2660690"/>
                <a:gd name="connsiteX11" fmla="*/ 83639 w 3227827"/>
                <a:gd name="connsiteY11" fmla="*/ 2429023 h 2660690"/>
                <a:gd name="connsiteX12" fmla="*/ 0 w 3227827"/>
                <a:gd name="connsiteY12" fmla="*/ 2378015 h 2660690"/>
                <a:gd name="connsiteX13" fmla="*/ 151258 w 3227827"/>
                <a:gd name="connsiteY13" fmla="*/ 2370349 h 2660690"/>
                <a:gd name="connsiteX14" fmla="*/ 899006 w 3227827"/>
                <a:gd name="connsiteY14" fmla="*/ 2129959 h 2660690"/>
                <a:gd name="connsiteX15" fmla="*/ 966223 w 3227827"/>
                <a:gd name="connsiteY15" fmla="*/ 2085120 h 2660690"/>
                <a:gd name="connsiteX16" fmla="*/ 904179 w 3227827"/>
                <a:gd name="connsiteY16" fmla="*/ 2074665 h 2660690"/>
                <a:gd name="connsiteX17" fmla="*/ 353090 w 3227827"/>
                <a:gd name="connsiteY17" fmla="*/ 1603559 h 2660690"/>
                <a:gd name="connsiteX18" fmla="*/ 608904 w 3227827"/>
                <a:gd name="connsiteY18" fmla="*/ 1614444 h 2660690"/>
                <a:gd name="connsiteX19" fmla="*/ 129933 w 3227827"/>
                <a:gd name="connsiteY19" fmla="*/ 931366 h 2660690"/>
                <a:gd name="connsiteX20" fmla="*/ 374862 w 3227827"/>
                <a:gd name="connsiteY20" fmla="*/ 993959 h 2660690"/>
                <a:gd name="connsiteX21" fmla="*/ 219740 w 3227827"/>
                <a:gd name="connsiteY21" fmla="*/ 101330 h 2660690"/>
                <a:gd name="connsiteX22" fmla="*/ 1410961 w 3227827"/>
                <a:gd name="connsiteY22" fmla="*/ 782283 h 2660690"/>
                <a:gd name="connsiteX23" fmla="*/ 1563883 w 3227827"/>
                <a:gd name="connsiteY23" fmla="*/ 792289 h 2660690"/>
                <a:gd name="connsiteX24" fmla="*/ 1563785 w 3227827"/>
                <a:gd name="connsiteY24" fmla="*/ 791863 h 2660690"/>
                <a:gd name="connsiteX25" fmla="*/ 1555866 w 3227827"/>
                <a:gd name="connsiteY25" fmla="*/ 687208 h 2660690"/>
                <a:gd name="connsiteX26" fmla="*/ 2243075 w 3227827"/>
                <a:gd name="connsiteY26" fmla="*/ 0 h 2660690"/>
                <a:gd name="connsiteX0" fmla="*/ 2243075 w 3227827"/>
                <a:gd name="connsiteY0" fmla="*/ 0 h 2660690"/>
                <a:gd name="connsiteX1" fmla="*/ 2705138 w 3227827"/>
                <a:gd name="connsiteY1" fmla="*/ 178525 h 2660690"/>
                <a:gd name="connsiteX2" fmla="*/ 2744327 w 3227827"/>
                <a:gd name="connsiteY2" fmla="*/ 219630 h 2660690"/>
                <a:gd name="connsiteX3" fmla="*/ 2774681 w 3227827"/>
                <a:gd name="connsiteY3" fmla="*/ 217260 h 2660690"/>
                <a:gd name="connsiteX4" fmla="*/ 3179748 w 3227827"/>
                <a:gd name="connsiteY4" fmla="*/ 39644 h 2660690"/>
                <a:gd name="connsiteX5" fmla="*/ 2898534 w 3227827"/>
                <a:gd name="connsiteY5" fmla="*/ 401594 h 2660690"/>
                <a:gd name="connsiteX6" fmla="*/ 3227827 w 3227827"/>
                <a:gd name="connsiteY6" fmla="*/ 319044 h 2660690"/>
                <a:gd name="connsiteX7" fmla="*/ 2991063 w 3227827"/>
                <a:gd name="connsiteY7" fmla="*/ 666622 h 2660690"/>
                <a:gd name="connsiteX8" fmla="*/ 2924137 w 3227827"/>
                <a:gd name="connsiteY8" fmla="*/ 717139 h 2660690"/>
                <a:gd name="connsiteX9" fmla="*/ 2924693 w 3227827"/>
                <a:gd name="connsiteY9" fmla="*/ 729139 h 2660690"/>
                <a:gd name="connsiteX10" fmla="*/ 990811 w 3227827"/>
                <a:gd name="connsiteY10" fmla="*/ 2659611 h 2660690"/>
                <a:gd name="connsiteX11" fmla="*/ 83639 w 3227827"/>
                <a:gd name="connsiteY11" fmla="*/ 2429023 h 2660690"/>
                <a:gd name="connsiteX12" fmla="*/ 0 w 3227827"/>
                <a:gd name="connsiteY12" fmla="*/ 2378015 h 2660690"/>
                <a:gd name="connsiteX13" fmla="*/ 151258 w 3227827"/>
                <a:gd name="connsiteY13" fmla="*/ 2370349 h 2660690"/>
                <a:gd name="connsiteX14" fmla="*/ 899006 w 3227827"/>
                <a:gd name="connsiteY14" fmla="*/ 2129959 h 2660690"/>
                <a:gd name="connsiteX15" fmla="*/ 966223 w 3227827"/>
                <a:gd name="connsiteY15" fmla="*/ 2085120 h 2660690"/>
                <a:gd name="connsiteX16" fmla="*/ 904179 w 3227827"/>
                <a:gd name="connsiteY16" fmla="*/ 2074665 h 2660690"/>
                <a:gd name="connsiteX17" fmla="*/ 353090 w 3227827"/>
                <a:gd name="connsiteY17" fmla="*/ 1603559 h 2660690"/>
                <a:gd name="connsiteX18" fmla="*/ 608904 w 3227827"/>
                <a:gd name="connsiteY18" fmla="*/ 1614444 h 2660690"/>
                <a:gd name="connsiteX19" fmla="*/ 129933 w 3227827"/>
                <a:gd name="connsiteY19" fmla="*/ 931366 h 2660690"/>
                <a:gd name="connsiteX20" fmla="*/ 374862 w 3227827"/>
                <a:gd name="connsiteY20" fmla="*/ 993959 h 2660690"/>
                <a:gd name="connsiteX21" fmla="*/ 219740 w 3227827"/>
                <a:gd name="connsiteY21" fmla="*/ 101330 h 2660690"/>
                <a:gd name="connsiteX22" fmla="*/ 1410961 w 3227827"/>
                <a:gd name="connsiteY22" fmla="*/ 782283 h 2660690"/>
                <a:gd name="connsiteX23" fmla="*/ 1563883 w 3227827"/>
                <a:gd name="connsiteY23" fmla="*/ 792289 h 2660690"/>
                <a:gd name="connsiteX24" fmla="*/ 1563785 w 3227827"/>
                <a:gd name="connsiteY24" fmla="*/ 791863 h 2660690"/>
                <a:gd name="connsiteX25" fmla="*/ 1555866 w 3227827"/>
                <a:gd name="connsiteY25" fmla="*/ 687208 h 2660690"/>
                <a:gd name="connsiteX26" fmla="*/ 2243075 w 3227827"/>
                <a:gd name="connsiteY26" fmla="*/ 0 h 2660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227827" h="2660690">
                  <a:moveTo>
                    <a:pt x="2243075" y="0"/>
                  </a:moveTo>
                  <a:cubicBezTo>
                    <a:pt x="2420981" y="0"/>
                    <a:pt x="2583098" y="67604"/>
                    <a:pt x="2705138" y="178525"/>
                  </a:cubicBezTo>
                  <a:lnTo>
                    <a:pt x="2744327" y="219630"/>
                  </a:lnTo>
                  <a:lnTo>
                    <a:pt x="2774681" y="217260"/>
                  </a:lnTo>
                  <a:cubicBezTo>
                    <a:pt x="2931135" y="197090"/>
                    <a:pt x="3033245" y="134440"/>
                    <a:pt x="3179748" y="39644"/>
                  </a:cubicBezTo>
                  <a:cubicBezTo>
                    <a:pt x="3163117" y="234680"/>
                    <a:pt x="3021300" y="307251"/>
                    <a:pt x="2898534" y="401594"/>
                  </a:cubicBezTo>
                  <a:cubicBezTo>
                    <a:pt x="3018277" y="413992"/>
                    <a:pt x="3151627" y="380125"/>
                    <a:pt x="3227827" y="319044"/>
                  </a:cubicBezTo>
                  <a:cubicBezTo>
                    <a:pt x="3167276" y="498431"/>
                    <a:pt x="3092946" y="584440"/>
                    <a:pt x="2991063" y="666622"/>
                  </a:cubicBezTo>
                  <a:lnTo>
                    <a:pt x="2924137" y="717139"/>
                  </a:lnTo>
                  <a:cubicBezTo>
                    <a:pt x="2924322" y="721139"/>
                    <a:pt x="2924508" y="725139"/>
                    <a:pt x="2924693" y="729139"/>
                  </a:cubicBezTo>
                  <a:cubicBezTo>
                    <a:pt x="2916083" y="1642648"/>
                    <a:pt x="2157998" y="2699186"/>
                    <a:pt x="990811" y="2659611"/>
                  </a:cubicBezTo>
                  <a:cubicBezTo>
                    <a:pt x="424478" y="2640408"/>
                    <a:pt x="353308" y="2576079"/>
                    <a:pt x="83639" y="2429023"/>
                  </a:cubicBezTo>
                  <a:lnTo>
                    <a:pt x="0" y="2378015"/>
                  </a:lnTo>
                  <a:lnTo>
                    <a:pt x="151258" y="2370349"/>
                  </a:lnTo>
                  <a:cubicBezTo>
                    <a:pt x="421172" y="2342832"/>
                    <a:pt x="674412" y="2258696"/>
                    <a:pt x="899006" y="2129959"/>
                  </a:cubicBezTo>
                  <a:lnTo>
                    <a:pt x="966223" y="2085120"/>
                  </a:lnTo>
                  <a:lnTo>
                    <a:pt x="904179" y="2074665"/>
                  </a:lnTo>
                  <a:cubicBezTo>
                    <a:pt x="718952" y="2036268"/>
                    <a:pt x="464668" y="1913349"/>
                    <a:pt x="353090" y="1603559"/>
                  </a:cubicBezTo>
                  <a:cubicBezTo>
                    <a:pt x="443804" y="1631680"/>
                    <a:pt x="545404" y="1648916"/>
                    <a:pt x="608904" y="1614444"/>
                  </a:cubicBezTo>
                  <a:cubicBezTo>
                    <a:pt x="337668" y="1484722"/>
                    <a:pt x="71875" y="1232538"/>
                    <a:pt x="129933" y="931366"/>
                  </a:cubicBezTo>
                  <a:cubicBezTo>
                    <a:pt x="211576" y="965837"/>
                    <a:pt x="238790" y="994867"/>
                    <a:pt x="374862" y="993959"/>
                  </a:cubicBezTo>
                  <a:cubicBezTo>
                    <a:pt x="140819" y="761730"/>
                    <a:pt x="51011" y="420644"/>
                    <a:pt x="219740" y="101330"/>
                  </a:cubicBezTo>
                  <a:cubicBezTo>
                    <a:pt x="539508" y="520431"/>
                    <a:pt x="1016949" y="731341"/>
                    <a:pt x="1410961" y="782283"/>
                  </a:cubicBezTo>
                  <a:lnTo>
                    <a:pt x="1563883" y="792289"/>
                  </a:lnTo>
                  <a:cubicBezTo>
                    <a:pt x="1563850" y="792147"/>
                    <a:pt x="1563818" y="792005"/>
                    <a:pt x="1563785" y="791863"/>
                  </a:cubicBezTo>
                  <a:cubicBezTo>
                    <a:pt x="1558571" y="757739"/>
                    <a:pt x="1555867" y="722789"/>
                    <a:pt x="1555866" y="687208"/>
                  </a:cubicBezTo>
                  <a:cubicBezTo>
                    <a:pt x="1555867" y="307674"/>
                    <a:pt x="1863540" y="-1"/>
                    <a:pt x="2243075" y="0"/>
                  </a:cubicBezTo>
                  <a:close/>
                </a:path>
              </a:pathLst>
            </a:cu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02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1" name="Group 70">
              <a:extLst>
                <a:ext uri="{FF2B5EF4-FFF2-40B4-BE49-F238E27FC236}">
                  <a16:creationId xmlns:a16="http://schemas.microsoft.com/office/drawing/2014/main" id="{8A433834-8D40-42DD-A565-2FD4FEA427B8}"/>
                </a:ext>
              </a:extLst>
            </p:cNvPr>
            <p:cNvGrpSpPr/>
            <p:nvPr/>
          </p:nvGrpSpPr>
          <p:grpSpPr>
            <a:xfrm>
              <a:off x="4810710" y="494577"/>
              <a:ext cx="266872" cy="334007"/>
              <a:chOff x="1564614" y="1427406"/>
              <a:chExt cx="256236" cy="320693"/>
            </a:xfrm>
          </p:grpSpPr>
          <p:grpSp>
            <p:nvGrpSpPr>
              <p:cNvPr id="78" name="Group 77">
                <a:extLst>
                  <a:ext uri="{FF2B5EF4-FFF2-40B4-BE49-F238E27FC236}">
                    <a16:creationId xmlns:a16="http://schemas.microsoft.com/office/drawing/2014/main" id="{EE37B6E8-2EF2-4059-9BA6-555675FD7C8A}"/>
                  </a:ext>
                </a:extLst>
              </p:cNvPr>
              <p:cNvGrpSpPr/>
              <p:nvPr/>
            </p:nvGrpSpPr>
            <p:grpSpPr>
              <a:xfrm>
                <a:off x="1591509" y="1483819"/>
                <a:ext cx="229341" cy="264280"/>
                <a:chOff x="6498112" y="3330497"/>
                <a:chExt cx="1259085" cy="1450900"/>
              </a:xfrm>
            </p:grpSpPr>
            <p:sp>
              <p:nvSpPr>
                <p:cNvPr id="80" name="Oval 8">
                  <a:extLst>
                    <a:ext uri="{FF2B5EF4-FFF2-40B4-BE49-F238E27FC236}">
                      <a16:creationId xmlns:a16="http://schemas.microsoft.com/office/drawing/2014/main" id="{EC98477C-512A-4F9D-8B55-B772CDE9F098}"/>
                    </a:ext>
                  </a:extLst>
                </p:cNvPr>
                <p:cNvSpPr>
                  <a:spLocks noChangeArrowheads="1"/>
                </p:cNvSpPr>
                <p:nvPr/>
              </p:nvSpPr>
              <p:spPr bwMode="auto">
                <a:xfrm>
                  <a:off x="7243234" y="3330497"/>
                  <a:ext cx="472157" cy="459861"/>
                </a:xfrm>
                <a:prstGeom prst="ellipse">
                  <a:avLst/>
                </a:prstGeom>
                <a:noFill/>
                <a:ln w="12700" cap="flat">
                  <a:solidFill>
                    <a:schemeClr val="accent1"/>
                  </a:solidFill>
                  <a:prstDash val="solid"/>
                  <a:miter lim="800000"/>
                  <a:headEnd/>
                  <a:tailEnd/>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020" b="0" i="0" u="none" strike="noStrike" kern="1200" cap="none" spc="0" normalizeH="0" baseline="0" noProof="0">
                    <a:ln>
                      <a:noFill/>
                    </a:ln>
                    <a:solidFill>
                      <a:srgbClr val="505050"/>
                    </a:solidFill>
                    <a:effectLst/>
                    <a:uLnTx/>
                    <a:uFillTx/>
                    <a:latin typeface="Segoe UI"/>
                    <a:ea typeface="+mn-ea"/>
                    <a:cs typeface="+mn-cs"/>
                  </a:endParaRPr>
                </a:p>
              </p:txBody>
            </p:sp>
            <p:sp>
              <p:nvSpPr>
                <p:cNvPr id="81" name="Oval 9">
                  <a:extLst>
                    <a:ext uri="{FF2B5EF4-FFF2-40B4-BE49-F238E27FC236}">
                      <a16:creationId xmlns:a16="http://schemas.microsoft.com/office/drawing/2014/main" id="{7EDD13B7-42F2-4910-A244-E6A779288484}"/>
                    </a:ext>
                  </a:extLst>
                </p:cNvPr>
                <p:cNvSpPr>
                  <a:spLocks noChangeArrowheads="1"/>
                </p:cNvSpPr>
                <p:nvPr/>
              </p:nvSpPr>
              <p:spPr bwMode="auto">
                <a:xfrm>
                  <a:off x="6611233" y="3790359"/>
                  <a:ext cx="572982" cy="575442"/>
                </a:xfrm>
                <a:prstGeom prst="ellipse">
                  <a:avLst/>
                </a:prstGeom>
                <a:noFill/>
                <a:ln w="12700" cap="flat">
                  <a:solidFill>
                    <a:schemeClr val="accent1"/>
                  </a:solidFill>
                  <a:prstDash val="solid"/>
                  <a:miter lim="800000"/>
                  <a:headEnd/>
                  <a:tailEnd/>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020" b="0" i="0" u="none" strike="noStrike" kern="1200" cap="none" spc="0" normalizeH="0" baseline="0" noProof="0">
                    <a:ln>
                      <a:noFill/>
                    </a:ln>
                    <a:solidFill>
                      <a:srgbClr val="505050"/>
                    </a:solidFill>
                    <a:effectLst/>
                    <a:uLnTx/>
                    <a:uFillTx/>
                    <a:latin typeface="Segoe UI"/>
                    <a:ea typeface="+mn-ea"/>
                    <a:cs typeface="+mn-cs"/>
                  </a:endParaRPr>
                </a:p>
              </p:txBody>
            </p:sp>
            <p:sp>
              <p:nvSpPr>
                <p:cNvPr id="82" name="Freeform 12">
                  <a:extLst>
                    <a:ext uri="{FF2B5EF4-FFF2-40B4-BE49-F238E27FC236}">
                      <a16:creationId xmlns:a16="http://schemas.microsoft.com/office/drawing/2014/main" id="{C49F5D0B-6BBB-422B-BE0F-0AAFF0BCE2B3}"/>
                    </a:ext>
                  </a:extLst>
                </p:cNvPr>
                <p:cNvSpPr>
                  <a:spLocks/>
                </p:cNvSpPr>
                <p:nvPr/>
              </p:nvSpPr>
              <p:spPr bwMode="auto">
                <a:xfrm>
                  <a:off x="6498112" y="4365800"/>
                  <a:ext cx="816438" cy="415597"/>
                </a:xfrm>
                <a:custGeom>
                  <a:avLst/>
                  <a:gdLst>
                    <a:gd name="T0" fmla="*/ 57 w 57"/>
                    <a:gd name="T1" fmla="*/ 29 h 29"/>
                    <a:gd name="T2" fmla="*/ 28 w 57"/>
                    <a:gd name="T3" fmla="*/ 0 h 29"/>
                    <a:gd name="T4" fmla="*/ 0 w 57"/>
                    <a:gd name="T5" fmla="*/ 29 h 29"/>
                  </a:gdLst>
                  <a:ahLst/>
                  <a:cxnLst>
                    <a:cxn ang="0">
                      <a:pos x="T0" y="T1"/>
                    </a:cxn>
                    <a:cxn ang="0">
                      <a:pos x="T2" y="T3"/>
                    </a:cxn>
                    <a:cxn ang="0">
                      <a:pos x="T4" y="T5"/>
                    </a:cxn>
                  </a:cxnLst>
                  <a:rect l="0" t="0" r="r" b="b"/>
                  <a:pathLst>
                    <a:path w="57" h="29">
                      <a:moveTo>
                        <a:pt x="57" y="29"/>
                      </a:moveTo>
                      <a:cubicBezTo>
                        <a:pt x="57" y="13"/>
                        <a:pt x="44" y="0"/>
                        <a:pt x="28" y="0"/>
                      </a:cubicBezTo>
                      <a:cubicBezTo>
                        <a:pt x="13" y="0"/>
                        <a:pt x="0" y="13"/>
                        <a:pt x="0" y="29"/>
                      </a:cubicBezTo>
                    </a:path>
                  </a:pathLst>
                </a:custGeom>
                <a:noFill/>
                <a:ln w="12700" cap="flat">
                  <a:solidFill>
                    <a:schemeClr val="accent1"/>
                  </a:solidFill>
                  <a:prstDash val="solid"/>
                  <a:miter lim="800000"/>
                  <a:headEnd/>
                  <a:tailEnd/>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020" b="0" i="0" u="none" strike="noStrike" kern="1200" cap="none" spc="0" normalizeH="0" baseline="0" noProof="0">
                    <a:ln>
                      <a:noFill/>
                    </a:ln>
                    <a:solidFill>
                      <a:srgbClr val="505050"/>
                    </a:solidFill>
                    <a:effectLst/>
                    <a:uLnTx/>
                    <a:uFillTx/>
                    <a:latin typeface="Segoe UI"/>
                    <a:ea typeface="+mn-ea"/>
                    <a:cs typeface="+mn-cs"/>
                  </a:endParaRPr>
                </a:p>
              </p:txBody>
            </p:sp>
            <p:sp>
              <p:nvSpPr>
                <p:cNvPr id="83" name="Freeform 13">
                  <a:extLst>
                    <a:ext uri="{FF2B5EF4-FFF2-40B4-BE49-F238E27FC236}">
                      <a16:creationId xmlns:a16="http://schemas.microsoft.com/office/drawing/2014/main" id="{86661A05-546B-4095-A364-71D1F187E929}"/>
                    </a:ext>
                  </a:extLst>
                </p:cNvPr>
                <p:cNvSpPr>
                  <a:spLocks/>
                </p:cNvSpPr>
                <p:nvPr/>
              </p:nvSpPr>
              <p:spPr bwMode="auto">
                <a:xfrm>
                  <a:off x="7184215" y="3790359"/>
                  <a:ext cx="572982" cy="287721"/>
                </a:xfrm>
                <a:custGeom>
                  <a:avLst/>
                  <a:gdLst>
                    <a:gd name="T0" fmla="*/ 40 w 40"/>
                    <a:gd name="T1" fmla="*/ 20 h 20"/>
                    <a:gd name="T2" fmla="*/ 20 w 40"/>
                    <a:gd name="T3" fmla="*/ 0 h 20"/>
                    <a:gd name="T4" fmla="*/ 0 w 40"/>
                    <a:gd name="T5" fmla="*/ 20 h 20"/>
                  </a:gdLst>
                  <a:ahLst/>
                  <a:cxnLst>
                    <a:cxn ang="0">
                      <a:pos x="T0" y="T1"/>
                    </a:cxn>
                    <a:cxn ang="0">
                      <a:pos x="T2" y="T3"/>
                    </a:cxn>
                    <a:cxn ang="0">
                      <a:pos x="T4" y="T5"/>
                    </a:cxn>
                  </a:cxnLst>
                  <a:rect l="0" t="0" r="r" b="b"/>
                  <a:pathLst>
                    <a:path w="40" h="20">
                      <a:moveTo>
                        <a:pt x="40" y="20"/>
                      </a:moveTo>
                      <a:cubicBezTo>
                        <a:pt x="40" y="9"/>
                        <a:pt x="31" y="0"/>
                        <a:pt x="20" y="0"/>
                      </a:cubicBezTo>
                      <a:cubicBezTo>
                        <a:pt x="9" y="0"/>
                        <a:pt x="0" y="9"/>
                        <a:pt x="0" y="20"/>
                      </a:cubicBezTo>
                    </a:path>
                  </a:pathLst>
                </a:custGeom>
                <a:noFill/>
                <a:ln w="12700" cap="flat">
                  <a:solidFill>
                    <a:schemeClr val="accent1"/>
                  </a:solidFill>
                  <a:prstDash val="solid"/>
                  <a:miter lim="800000"/>
                  <a:headEnd/>
                  <a:tailEnd/>
                </a:ln>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020" b="0" i="0" u="none" strike="noStrike" kern="1200" cap="none" spc="0" normalizeH="0" baseline="0" noProof="0">
                    <a:ln>
                      <a:noFill/>
                    </a:ln>
                    <a:solidFill>
                      <a:srgbClr val="505050"/>
                    </a:solidFill>
                    <a:effectLst/>
                    <a:uLnTx/>
                    <a:uFillTx/>
                    <a:latin typeface="Segoe UI"/>
                    <a:ea typeface="+mn-ea"/>
                    <a:cs typeface="+mn-cs"/>
                  </a:endParaRPr>
                </a:p>
              </p:txBody>
            </p:sp>
          </p:grpSp>
          <p:sp>
            <p:nvSpPr>
              <p:cNvPr id="79" name="Freeform: Shape 168">
                <a:extLst>
                  <a:ext uri="{FF2B5EF4-FFF2-40B4-BE49-F238E27FC236}">
                    <a16:creationId xmlns:a16="http://schemas.microsoft.com/office/drawing/2014/main" id="{7C33AED3-DB0A-435A-AD57-5BB48FFF85FB}"/>
                  </a:ext>
                </a:extLst>
              </p:cNvPr>
              <p:cNvSpPr>
                <a:spLocks/>
              </p:cNvSpPr>
              <p:nvPr/>
            </p:nvSpPr>
            <p:spPr bwMode="auto">
              <a:xfrm flipH="1">
                <a:off x="1564614" y="1427406"/>
                <a:ext cx="122892" cy="103468"/>
              </a:xfrm>
              <a:custGeom>
                <a:avLst/>
                <a:gdLst>
                  <a:gd name="connsiteX0" fmla="*/ 0 w 541845"/>
                  <a:gd name="connsiteY0" fmla="*/ 0 h 456200"/>
                  <a:gd name="connsiteX1" fmla="*/ 541845 w 541845"/>
                  <a:gd name="connsiteY1" fmla="*/ 0 h 456200"/>
                  <a:gd name="connsiteX2" fmla="*/ 541845 w 541845"/>
                  <a:gd name="connsiteY2" fmla="*/ 336005 h 456200"/>
                  <a:gd name="connsiteX3" fmla="*/ 170403 w 541845"/>
                  <a:gd name="connsiteY3" fmla="*/ 336005 h 456200"/>
                  <a:gd name="connsiteX4" fmla="*/ 50208 w 541845"/>
                  <a:gd name="connsiteY4" fmla="*/ 456200 h 456200"/>
                  <a:gd name="connsiteX5" fmla="*/ 50208 w 541845"/>
                  <a:gd name="connsiteY5" fmla="*/ 336005 h 456200"/>
                  <a:gd name="connsiteX6" fmla="*/ 0 w 541845"/>
                  <a:gd name="connsiteY6" fmla="*/ 336005 h 45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1845" h="456200">
                    <a:moveTo>
                      <a:pt x="0" y="0"/>
                    </a:moveTo>
                    <a:lnTo>
                      <a:pt x="541845" y="0"/>
                    </a:lnTo>
                    <a:lnTo>
                      <a:pt x="541845" y="336005"/>
                    </a:lnTo>
                    <a:lnTo>
                      <a:pt x="170403" y="336005"/>
                    </a:lnTo>
                    <a:lnTo>
                      <a:pt x="50208" y="456200"/>
                    </a:lnTo>
                    <a:lnTo>
                      <a:pt x="50208" y="336005"/>
                    </a:lnTo>
                    <a:lnTo>
                      <a:pt x="0" y="336005"/>
                    </a:lnTo>
                    <a:close/>
                  </a:path>
                </a:pathLst>
              </a:custGeom>
              <a:noFill/>
              <a:ln w="12700">
                <a:solidFill>
                  <a:schemeClr val="accent1"/>
                </a:solidFill>
                <a:round/>
                <a:headEnd/>
                <a:tailEnd/>
              </a:ln>
            </p:spPr>
            <p:txBody>
              <a:bodyPr vert="horz" wrap="square" lIns="93260" tIns="46630" rIns="93260" bIns="46630" numCol="1" anchor="t" anchorCtr="0" compatLnSpc="1">
                <a:prstTxWarp prst="textNoShape">
                  <a:avLst/>
                </a:prstTxWarp>
                <a:no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02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72" name="Group 71">
              <a:extLst>
                <a:ext uri="{FF2B5EF4-FFF2-40B4-BE49-F238E27FC236}">
                  <a16:creationId xmlns:a16="http://schemas.microsoft.com/office/drawing/2014/main" id="{73277BF7-CE98-4457-AF86-08E46EF2A600}"/>
                </a:ext>
              </a:extLst>
            </p:cNvPr>
            <p:cNvGrpSpPr/>
            <p:nvPr/>
          </p:nvGrpSpPr>
          <p:grpSpPr>
            <a:xfrm>
              <a:off x="9141203" y="521466"/>
              <a:ext cx="330712" cy="280229"/>
              <a:chOff x="2907342" y="5439822"/>
              <a:chExt cx="478274" cy="405267"/>
            </a:xfrm>
          </p:grpSpPr>
          <p:grpSp>
            <p:nvGrpSpPr>
              <p:cNvPr id="73" name="Group 72">
                <a:extLst>
                  <a:ext uri="{FF2B5EF4-FFF2-40B4-BE49-F238E27FC236}">
                    <a16:creationId xmlns:a16="http://schemas.microsoft.com/office/drawing/2014/main" id="{0B4D9C4F-3A82-47B1-BBBC-D9DE1B0C21DE}"/>
                  </a:ext>
                </a:extLst>
              </p:cNvPr>
              <p:cNvGrpSpPr/>
              <p:nvPr/>
            </p:nvGrpSpPr>
            <p:grpSpPr>
              <a:xfrm rot="2348880">
                <a:off x="3117544" y="5439822"/>
                <a:ext cx="268072" cy="138560"/>
                <a:chOff x="2946400" y="1075143"/>
                <a:chExt cx="6491514" cy="3355305"/>
              </a:xfrm>
            </p:grpSpPr>
            <p:sp>
              <p:nvSpPr>
                <p:cNvPr id="75" name="Freeform: Shape 70">
                  <a:extLst>
                    <a:ext uri="{FF2B5EF4-FFF2-40B4-BE49-F238E27FC236}">
                      <a16:creationId xmlns:a16="http://schemas.microsoft.com/office/drawing/2014/main" id="{73CC60D9-52EE-48F8-B7A3-4876CC0E1971}"/>
                    </a:ext>
                  </a:extLst>
                </p:cNvPr>
                <p:cNvSpPr/>
                <p:nvPr/>
              </p:nvSpPr>
              <p:spPr>
                <a:xfrm>
                  <a:off x="2946400" y="1075143"/>
                  <a:ext cx="6491514" cy="1508609"/>
                </a:xfrm>
                <a:custGeom>
                  <a:avLst/>
                  <a:gdLst>
                    <a:gd name="connsiteX0" fmla="*/ 0 w 6491514"/>
                    <a:gd name="connsiteY0" fmla="*/ 7257 h 7257"/>
                    <a:gd name="connsiteX1" fmla="*/ 6491514 w 6491514"/>
                    <a:gd name="connsiteY1" fmla="*/ 0 h 7257"/>
                    <a:gd name="connsiteX0" fmla="*/ 0 w 10000"/>
                    <a:gd name="connsiteY0" fmla="*/ 1245584 h 1245584"/>
                    <a:gd name="connsiteX1" fmla="*/ 10000 w 10000"/>
                    <a:gd name="connsiteY1" fmla="*/ 1235584 h 1245584"/>
                    <a:gd name="connsiteX0" fmla="*/ 0 w 10000"/>
                    <a:gd name="connsiteY0" fmla="*/ 2078828 h 2078828"/>
                    <a:gd name="connsiteX1" fmla="*/ 10000 w 10000"/>
                    <a:gd name="connsiteY1" fmla="*/ 2068828 h 2078828"/>
                  </a:gdLst>
                  <a:ahLst/>
                  <a:cxnLst>
                    <a:cxn ang="0">
                      <a:pos x="connsiteX0" y="connsiteY0"/>
                    </a:cxn>
                    <a:cxn ang="0">
                      <a:pos x="connsiteX1" y="connsiteY1"/>
                    </a:cxn>
                  </a:cxnLst>
                  <a:rect l="l" t="t" r="r" b="b"/>
                  <a:pathLst>
                    <a:path w="10000" h="2078828">
                      <a:moveTo>
                        <a:pt x="0" y="2078828"/>
                      </a:moveTo>
                      <a:cubicBezTo>
                        <a:pt x="2528" y="-719561"/>
                        <a:pt x="7466" y="-662893"/>
                        <a:pt x="10000" y="2068828"/>
                      </a:cubicBezTo>
                    </a:path>
                  </a:pathLst>
                </a:cu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020" b="0" i="0" u="none" strike="noStrike" kern="1200" cap="none" spc="0" normalizeH="0" baseline="0" noProof="0">
                    <a:ln>
                      <a:noFill/>
                    </a:ln>
                    <a:solidFill>
                      <a:srgbClr val="FFFFFF"/>
                    </a:solidFill>
                    <a:effectLst/>
                    <a:uLnTx/>
                    <a:uFillTx/>
                    <a:latin typeface="Segoe UI"/>
                    <a:ea typeface="+mn-ea"/>
                    <a:cs typeface="+mn-cs"/>
                  </a:endParaRPr>
                </a:p>
              </p:txBody>
            </p:sp>
            <p:sp>
              <p:nvSpPr>
                <p:cNvPr id="76" name="Freeform: Shape 71">
                  <a:extLst>
                    <a:ext uri="{FF2B5EF4-FFF2-40B4-BE49-F238E27FC236}">
                      <a16:creationId xmlns:a16="http://schemas.microsoft.com/office/drawing/2014/main" id="{4A246B93-297B-4966-A879-26D18E6706C5}"/>
                    </a:ext>
                  </a:extLst>
                </p:cNvPr>
                <p:cNvSpPr/>
                <p:nvPr/>
              </p:nvSpPr>
              <p:spPr>
                <a:xfrm>
                  <a:off x="3773672" y="2292383"/>
                  <a:ext cx="4836971" cy="1202289"/>
                </a:xfrm>
                <a:custGeom>
                  <a:avLst/>
                  <a:gdLst>
                    <a:gd name="connsiteX0" fmla="*/ 0 w 6491514"/>
                    <a:gd name="connsiteY0" fmla="*/ 7257 h 7257"/>
                    <a:gd name="connsiteX1" fmla="*/ 6491514 w 6491514"/>
                    <a:gd name="connsiteY1" fmla="*/ 0 h 7257"/>
                    <a:gd name="connsiteX0" fmla="*/ 0 w 10000"/>
                    <a:gd name="connsiteY0" fmla="*/ 1245584 h 1245584"/>
                    <a:gd name="connsiteX1" fmla="*/ 10000 w 10000"/>
                    <a:gd name="connsiteY1" fmla="*/ 1235584 h 1245584"/>
                    <a:gd name="connsiteX0" fmla="*/ 0 w 10000"/>
                    <a:gd name="connsiteY0" fmla="*/ 2078828 h 2078828"/>
                    <a:gd name="connsiteX1" fmla="*/ 10000 w 10000"/>
                    <a:gd name="connsiteY1" fmla="*/ 2068828 h 2078828"/>
                  </a:gdLst>
                  <a:ahLst/>
                  <a:cxnLst>
                    <a:cxn ang="0">
                      <a:pos x="connsiteX0" y="connsiteY0"/>
                    </a:cxn>
                    <a:cxn ang="0">
                      <a:pos x="connsiteX1" y="connsiteY1"/>
                    </a:cxn>
                  </a:cxnLst>
                  <a:rect l="l" t="t" r="r" b="b"/>
                  <a:pathLst>
                    <a:path w="10000" h="2078828">
                      <a:moveTo>
                        <a:pt x="0" y="2078828"/>
                      </a:moveTo>
                      <a:cubicBezTo>
                        <a:pt x="2528" y="-719561"/>
                        <a:pt x="7466" y="-662893"/>
                        <a:pt x="10000" y="2068828"/>
                      </a:cubicBezTo>
                    </a:path>
                  </a:pathLst>
                </a:cu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020" b="0" i="0" u="none" strike="noStrike" kern="1200" cap="none" spc="0" normalizeH="0" baseline="0" noProof="0">
                    <a:ln>
                      <a:noFill/>
                    </a:ln>
                    <a:solidFill>
                      <a:srgbClr val="FFFFFF"/>
                    </a:solidFill>
                    <a:effectLst/>
                    <a:uLnTx/>
                    <a:uFillTx/>
                    <a:latin typeface="Segoe UI"/>
                    <a:ea typeface="+mn-ea"/>
                    <a:cs typeface="+mn-cs"/>
                  </a:endParaRPr>
                </a:p>
              </p:txBody>
            </p:sp>
            <p:sp>
              <p:nvSpPr>
                <p:cNvPr id="77" name="Freeform: Shape 72">
                  <a:extLst>
                    <a:ext uri="{FF2B5EF4-FFF2-40B4-BE49-F238E27FC236}">
                      <a16:creationId xmlns:a16="http://schemas.microsoft.com/office/drawing/2014/main" id="{1C96185D-50C4-4E8B-9117-8B24AE15D22A}"/>
                    </a:ext>
                  </a:extLst>
                </p:cNvPr>
                <p:cNvSpPr/>
                <p:nvPr/>
              </p:nvSpPr>
              <p:spPr>
                <a:xfrm>
                  <a:off x="4676759" y="3637770"/>
                  <a:ext cx="3030796" cy="792678"/>
                </a:xfrm>
                <a:custGeom>
                  <a:avLst/>
                  <a:gdLst>
                    <a:gd name="connsiteX0" fmla="*/ 0 w 6491514"/>
                    <a:gd name="connsiteY0" fmla="*/ 7257 h 7257"/>
                    <a:gd name="connsiteX1" fmla="*/ 6491514 w 6491514"/>
                    <a:gd name="connsiteY1" fmla="*/ 0 h 7257"/>
                    <a:gd name="connsiteX0" fmla="*/ 0 w 10000"/>
                    <a:gd name="connsiteY0" fmla="*/ 1245584 h 1245584"/>
                    <a:gd name="connsiteX1" fmla="*/ 10000 w 10000"/>
                    <a:gd name="connsiteY1" fmla="*/ 1235584 h 1245584"/>
                    <a:gd name="connsiteX0" fmla="*/ 0 w 10000"/>
                    <a:gd name="connsiteY0" fmla="*/ 2078828 h 2078828"/>
                    <a:gd name="connsiteX1" fmla="*/ 10000 w 10000"/>
                    <a:gd name="connsiteY1" fmla="*/ 2068828 h 2078828"/>
                  </a:gdLst>
                  <a:ahLst/>
                  <a:cxnLst>
                    <a:cxn ang="0">
                      <a:pos x="connsiteX0" y="connsiteY0"/>
                    </a:cxn>
                    <a:cxn ang="0">
                      <a:pos x="connsiteX1" y="connsiteY1"/>
                    </a:cxn>
                  </a:cxnLst>
                  <a:rect l="l" t="t" r="r" b="b"/>
                  <a:pathLst>
                    <a:path w="10000" h="2078828">
                      <a:moveTo>
                        <a:pt x="0" y="2078828"/>
                      </a:moveTo>
                      <a:cubicBezTo>
                        <a:pt x="2528" y="-719561"/>
                        <a:pt x="7466" y="-662893"/>
                        <a:pt x="10000" y="2068828"/>
                      </a:cubicBezTo>
                    </a:path>
                  </a:pathLst>
                </a:cu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020" b="0" i="0" u="none" strike="noStrike" kern="1200" cap="none" spc="0" normalizeH="0" baseline="0" noProof="0">
                    <a:ln>
                      <a:noFill/>
                    </a:ln>
                    <a:solidFill>
                      <a:srgbClr val="FFFFFF"/>
                    </a:solidFill>
                    <a:effectLst/>
                    <a:uLnTx/>
                    <a:uFillTx/>
                    <a:latin typeface="Segoe UI"/>
                    <a:ea typeface="+mn-ea"/>
                    <a:cs typeface="+mn-cs"/>
                  </a:endParaRPr>
                </a:p>
              </p:txBody>
            </p:sp>
          </p:grpSp>
          <p:sp>
            <p:nvSpPr>
              <p:cNvPr id="74" name="Freeform 5">
                <a:extLst>
                  <a:ext uri="{FF2B5EF4-FFF2-40B4-BE49-F238E27FC236}">
                    <a16:creationId xmlns:a16="http://schemas.microsoft.com/office/drawing/2014/main" id="{284CE1EA-A58A-4EF5-875E-414868916D2D}"/>
                  </a:ext>
                </a:extLst>
              </p:cNvPr>
              <p:cNvSpPr>
                <a:spLocks noEditPoints="1"/>
              </p:cNvSpPr>
              <p:nvPr/>
            </p:nvSpPr>
            <p:spPr bwMode="auto">
              <a:xfrm>
                <a:off x="2907342" y="5583169"/>
                <a:ext cx="435355" cy="261920"/>
              </a:xfrm>
              <a:custGeom>
                <a:avLst/>
                <a:gdLst>
                  <a:gd name="T0" fmla="*/ 27 w 339"/>
                  <a:gd name="T1" fmla="*/ 70 h 204"/>
                  <a:gd name="T2" fmla="*/ 287 w 339"/>
                  <a:gd name="T3" fmla="*/ 70 h 204"/>
                  <a:gd name="T4" fmla="*/ 339 w 339"/>
                  <a:gd name="T5" fmla="*/ 122 h 204"/>
                  <a:gd name="T6" fmla="*/ 339 w 339"/>
                  <a:gd name="T7" fmla="*/ 160 h 204"/>
                  <a:gd name="T8" fmla="*/ 318 w 339"/>
                  <a:gd name="T9" fmla="*/ 182 h 204"/>
                  <a:gd name="T10" fmla="*/ 294 w 339"/>
                  <a:gd name="T11" fmla="*/ 182 h 204"/>
                  <a:gd name="T12" fmla="*/ 297 w 339"/>
                  <a:gd name="T13" fmla="*/ 168 h 204"/>
                  <a:gd name="T14" fmla="*/ 261 w 339"/>
                  <a:gd name="T15" fmla="*/ 131 h 204"/>
                  <a:gd name="T16" fmla="*/ 224 w 339"/>
                  <a:gd name="T17" fmla="*/ 168 h 204"/>
                  <a:gd name="T18" fmla="*/ 261 w 339"/>
                  <a:gd name="T19" fmla="*/ 204 h 204"/>
                  <a:gd name="T20" fmla="*/ 297 w 339"/>
                  <a:gd name="T21" fmla="*/ 168 h 204"/>
                  <a:gd name="T22" fmla="*/ 95 w 339"/>
                  <a:gd name="T23" fmla="*/ 168 h 204"/>
                  <a:gd name="T24" fmla="*/ 59 w 339"/>
                  <a:gd name="T25" fmla="*/ 131 h 204"/>
                  <a:gd name="T26" fmla="*/ 22 w 339"/>
                  <a:gd name="T27" fmla="*/ 168 h 204"/>
                  <a:gd name="T28" fmla="*/ 59 w 339"/>
                  <a:gd name="T29" fmla="*/ 204 h 204"/>
                  <a:gd name="T30" fmla="*/ 95 w 339"/>
                  <a:gd name="T31" fmla="*/ 168 h 204"/>
                  <a:gd name="T32" fmla="*/ 63 w 339"/>
                  <a:gd name="T33" fmla="*/ 0 h 204"/>
                  <a:gd name="T34" fmla="*/ 10 w 339"/>
                  <a:gd name="T35" fmla="*/ 105 h 204"/>
                  <a:gd name="T36" fmla="*/ 0 w 339"/>
                  <a:gd name="T37" fmla="*/ 139 h 204"/>
                  <a:gd name="T38" fmla="*/ 24 w 339"/>
                  <a:gd name="T39" fmla="*/ 178 h 204"/>
                  <a:gd name="T40" fmla="*/ 271 w 339"/>
                  <a:gd name="T41" fmla="*/ 70 h 204"/>
                  <a:gd name="T42" fmla="*/ 222 w 339"/>
                  <a:gd name="T43" fmla="*/ 15 h 204"/>
                  <a:gd name="T44" fmla="*/ 194 w 339"/>
                  <a:gd name="T45" fmla="*/ 0 h 204"/>
                  <a:gd name="T46" fmla="*/ 37 w 339"/>
                  <a:gd name="T47" fmla="*/ 0 h 204"/>
                  <a:gd name="T48" fmla="*/ 227 w 339"/>
                  <a:gd name="T49" fmla="*/ 182 h 204"/>
                  <a:gd name="T50" fmla="*/ 92 w 339"/>
                  <a:gd name="T51" fmla="*/ 182 h 204"/>
                  <a:gd name="T52" fmla="*/ 134 w 339"/>
                  <a:gd name="T53" fmla="*/ 182 h 204"/>
                  <a:gd name="T54" fmla="*/ 134 w 339"/>
                  <a:gd name="T55" fmla="*/ 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9" h="204">
                    <a:moveTo>
                      <a:pt x="27" y="70"/>
                    </a:moveTo>
                    <a:cubicBezTo>
                      <a:pt x="287" y="70"/>
                      <a:pt x="287" y="70"/>
                      <a:pt x="287" y="70"/>
                    </a:cubicBezTo>
                    <a:cubicBezTo>
                      <a:pt x="316" y="70"/>
                      <a:pt x="339" y="94"/>
                      <a:pt x="339" y="122"/>
                    </a:cubicBezTo>
                    <a:cubicBezTo>
                      <a:pt x="339" y="160"/>
                      <a:pt x="339" y="160"/>
                      <a:pt x="339" y="160"/>
                    </a:cubicBezTo>
                    <a:cubicBezTo>
                      <a:pt x="339" y="172"/>
                      <a:pt x="330" y="182"/>
                      <a:pt x="318" y="182"/>
                    </a:cubicBezTo>
                    <a:cubicBezTo>
                      <a:pt x="294" y="182"/>
                      <a:pt x="294" y="182"/>
                      <a:pt x="294" y="182"/>
                    </a:cubicBezTo>
                    <a:moveTo>
                      <a:pt x="297" y="168"/>
                    </a:moveTo>
                    <a:cubicBezTo>
                      <a:pt x="297" y="148"/>
                      <a:pt x="281" y="131"/>
                      <a:pt x="261" y="131"/>
                    </a:cubicBezTo>
                    <a:cubicBezTo>
                      <a:pt x="241" y="131"/>
                      <a:pt x="224" y="148"/>
                      <a:pt x="224" y="168"/>
                    </a:cubicBezTo>
                    <a:cubicBezTo>
                      <a:pt x="224" y="188"/>
                      <a:pt x="241" y="204"/>
                      <a:pt x="261" y="204"/>
                    </a:cubicBezTo>
                    <a:cubicBezTo>
                      <a:pt x="281" y="204"/>
                      <a:pt x="297" y="188"/>
                      <a:pt x="297" y="168"/>
                    </a:cubicBezTo>
                    <a:close/>
                    <a:moveTo>
                      <a:pt x="95" y="168"/>
                    </a:moveTo>
                    <a:cubicBezTo>
                      <a:pt x="95" y="148"/>
                      <a:pt x="79" y="131"/>
                      <a:pt x="59" y="131"/>
                    </a:cubicBezTo>
                    <a:cubicBezTo>
                      <a:pt x="39" y="131"/>
                      <a:pt x="22" y="148"/>
                      <a:pt x="22" y="168"/>
                    </a:cubicBezTo>
                    <a:cubicBezTo>
                      <a:pt x="22" y="188"/>
                      <a:pt x="39" y="204"/>
                      <a:pt x="59" y="204"/>
                    </a:cubicBezTo>
                    <a:cubicBezTo>
                      <a:pt x="79" y="204"/>
                      <a:pt x="95" y="188"/>
                      <a:pt x="95" y="168"/>
                    </a:cubicBezTo>
                    <a:close/>
                    <a:moveTo>
                      <a:pt x="63" y="0"/>
                    </a:moveTo>
                    <a:cubicBezTo>
                      <a:pt x="63" y="0"/>
                      <a:pt x="20" y="84"/>
                      <a:pt x="10" y="105"/>
                    </a:cubicBezTo>
                    <a:cubicBezTo>
                      <a:pt x="0" y="127"/>
                      <a:pt x="0" y="139"/>
                      <a:pt x="0" y="139"/>
                    </a:cubicBezTo>
                    <a:cubicBezTo>
                      <a:pt x="0" y="154"/>
                      <a:pt x="9" y="173"/>
                      <a:pt x="24" y="178"/>
                    </a:cubicBezTo>
                    <a:moveTo>
                      <a:pt x="271" y="70"/>
                    </a:moveTo>
                    <a:cubicBezTo>
                      <a:pt x="222" y="15"/>
                      <a:pt x="222" y="15"/>
                      <a:pt x="222" y="15"/>
                    </a:cubicBezTo>
                    <a:cubicBezTo>
                      <a:pt x="214" y="5"/>
                      <a:pt x="206" y="0"/>
                      <a:pt x="194" y="0"/>
                    </a:cubicBezTo>
                    <a:cubicBezTo>
                      <a:pt x="37" y="0"/>
                      <a:pt x="37" y="0"/>
                      <a:pt x="37" y="0"/>
                    </a:cubicBezTo>
                    <a:moveTo>
                      <a:pt x="227" y="182"/>
                    </a:moveTo>
                    <a:cubicBezTo>
                      <a:pt x="92" y="182"/>
                      <a:pt x="92" y="182"/>
                      <a:pt x="92" y="182"/>
                    </a:cubicBezTo>
                    <a:moveTo>
                      <a:pt x="134" y="182"/>
                    </a:moveTo>
                    <a:cubicBezTo>
                      <a:pt x="134" y="0"/>
                      <a:pt x="134" y="0"/>
                      <a:pt x="134" y="0"/>
                    </a:cubicBezTo>
                  </a:path>
                </a:pathLst>
              </a:custGeom>
              <a:noFill/>
              <a:ln w="12700">
                <a:solidFill>
                  <a:schemeClr val="accent1"/>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grpSp>
      <p:sp>
        <p:nvSpPr>
          <p:cNvPr id="102" name="Right Bracket 101">
            <a:extLst>
              <a:ext uri="{FF2B5EF4-FFF2-40B4-BE49-F238E27FC236}">
                <a16:creationId xmlns:a16="http://schemas.microsoft.com/office/drawing/2014/main" id="{E9F14817-F345-4F6B-8EAD-C219961D243F}"/>
              </a:ext>
            </a:extLst>
          </p:cNvPr>
          <p:cNvSpPr/>
          <p:nvPr/>
        </p:nvSpPr>
        <p:spPr>
          <a:xfrm rot="16200000">
            <a:off x="7913272" y="1407537"/>
            <a:ext cx="65313" cy="7740608"/>
          </a:xfrm>
          <a:prstGeom prst="rightBracket">
            <a:avLst/>
          </a:prstGeom>
          <a:ln w="12700">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020" b="0" i="0" u="none" strike="noStrike" kern="1200" cap="none" spc="0" normalizeH="0" baseline="0" noProof="0">
              <a:ln>
                <a:noFill/>
              </a:ln>
              <a:solidFill>
                <a:srgbClr val="505050"/>
              </a:solidFill>
              <a:effectLst/>
              <a:uLnTx/>
              <a:uFillTx/>
              <a:latin typeface="Segoe UI"/>
              <a:ea typeface="+mn-ea"/>
              <a:cs typeface="+mn-cs"/>
            </a:endParaRPr>
          </a:p>
        </p:txBody>
      </p:sp>
      <p:sp>
        <p:nvSpPr>
          <p:cNvPr id="103" name="Rectangle 102">
            <a:extLst>
              <a:ext uri="{FF2B5EF4-FFF2-40B4-BE49-F238E27FC236}">
                <a16:creationId xmlns:a16="http://schemas.microsoft.com/office/drawing/2014/main" id="{1339FB3C-FED7-4F2B-A6FF-D38A735AA24E}"/>
              </a:ext>
            </a:extLst>
          </p:cNvPr>
          <p:cNvSpPr/>
          <p:nvPr/>
        </p:nvSpPr>
        <p:spPr>
          <a:xfrm>
            <a:off x="4175902" y="4264404"/>
            <a:ext cx="1360577" cy="270285"/>
          </a:xfrm>
          <a:prstGeom prst="rect">
            <a:avLst/>
          </a:prstGeom>
        </p:spPr>
        <p:txBody>
          <a:bodyPr wrap="none">
            <a:spAutoFit/>
          </a:bodyPr>
          <a:lstStyle/>
          <a:p>
            <a:pPr marL="0" marR="0" lvl="0" indent="0" algn="l" defTabSz="932239" rtl="0" eaLnBrk="1" fontAlgn="auto" latinLnBrk="0" hangingPunct="1">
              <a:lnSpc>
                <a:spcPct val="100000"/>
              </a:lnSpc>
              <a:spcBef>
                <a:spcPts val="0"/>
              </a:spcBef>
              <a:spcAft>
                <a:spcPts val="2448"/>
              </a:spcAft>
              <a:buClrTx/>
              <a:buSzTx/>
              <a:buFontTx/>
              <a:buNone/>
              <a:tabLst/>
              <a:defRPr/>
            </a:pPr>
            <a:r>
              <a:rPr kumimoji="0" lang="en-US" sz="1122" b="0" i="0" u="none" strike="noStrike" kern="0" cap="none" spc="50" normalizeH="0" baseline="0" noProof="0">
                <a:ln>
                  <a:noFill/>
                </a:ln>
                <a:solidFill>
                  <a:srgbClr val="505050"/>
                </a:solidFill>
                <a:effectLst/>
                <a:uLnTx/>
                <a:uFillTx/>
                <a:latin typeface="Segoe UI Semilight" charset="0"/>
                <a:ea typeface="Segoe UI Semilight" charset="0"/>
                <a:cs typeface="Segoe UI Semilight" charset="0"/>
              </a:rPr>
              <a:t>Data warehouses</a:t>
            </a:r>
          </a:p>
        </p:txBody>
      </p:sp>
      <p:sp>
        <p:nvSpPr>
          <p:cNvPr id="104" name="Rectangle 103">
            <a:extLst>
              <a:ext uri="{FF2B5EF4-FFF2-40B4-BE49-F238E27FC236}">
                <a16:creationId xmlns:a16="http://schemas.microsoft.com/office/drawing/2014/main" id="{47CC481A-855F-44FA-9F60-05897B39AE02}"/>
              </a:ext>
            </a:extLst>
          </p:cNvPr>
          <p:cNvSpPr/>
          <p:nvPr/>
        </p:nvSpPr>
        <p:spPr>
          <a:xfrm>
            <a:off x="4175902" y="4571455"/>
            <a:ext cx="899531" cy="270285"/>
          </a:xfrm>
          <a:prstGeom prst="rect">
            <a:avLst/>
          </a:prstGeom>
        </p:spPr>
        <p:txBody>
          <a:bodyPr wrap="none">
            <a:spAutoFit/>
          </a:bodyPr>
          <a:lstStyle/>
          <a:p>
            <a:pPr marL="0" marR="0" lvl="0" indent="0" algn="l" defTabSz="932239" rtl="0" eaLnBrk="1" fontAlgn="auto" latinLnBrk="0" hangingPunct="1">
              <a:lnSpc>
                <a:spcPct val="100000"/>
              </a:lnSpc>
              <a:spcBef>
                <a:spcPts val="0"/>
              </a:spcBef>
              <a:spcAft>
                <a:spcPts val="2448"/>
              </a:spcAft>
              <a:buClrTx/>
              <a:buSzTx/>
              <a:buFontTx/>
              <a:buNone/>
              <a:tabLst/>
              <a:defRPr/>
            </a:pPr>
            <a:r>
              <a:rPr kumimoji="0" lang="en-US" sz="1122" b="0" i="0" u="none" strike="noStrike" kern="0" cap="none" spc="50" normalizeH="0" baseline="0" noProof="0">
                <a:ln>
                  <a:noFill/>
                </a:ln>
                <a:solidFill>
                  <a:srgbClr val="505050"/>
                </a:solidFill>
                <a:effectLst/>
                <a:uLnTx/>
                <a:uFillTx/>
                <a:latin typeface="Segoe UI Semilight" charset="0"/>
                <a:ea typeface="Segoe UI Semilight" charset="0"/>
                <a:cs typeface="Segoe UI Semilight" charset="0"/>
              </a:rPr>
              <a:t>Data lakes</a:t>
            </a:r>
          </a:p>
        </p:txBody>
      </p:sp>
      <p:sp>
        <p:nvSpPr>
          <p:cNvPr id="105" name="Rectangle 104">
            <a:extLst>
              <a:ext uri="{FF2B5EF4-FFF2-40B4-BE49-F238E27FC236}">
                <a16:creationId xmlns:a16="http://schemas.microsoft.com/office/drawing/2014/main" id="{86262CB7-7C1F-434E-ACB3-BCA411B5E89D}"/>
              </a:ext>
            </a:extLst>
          </p:cNvPr>
          <p:cNvSpPr/>
          <p:nvPr/>
        </p:nvSpPr>
        <p:spPr>
          <a:xfrm>
            <a:off x="4175903" y="3957354"/>
            <a:ext cx="1738241" cy="270285"/>
          </a:xfrm>
          <a:prstGeom prst="rect">
            <a:avLst/>
          </a:prstGeom>
        </p:spPr>
        <p:txBody>
          <a:bodyPr wrap="none">
            <a:spAutoFit/>
          </a:bodyPr>
          <a:lstStyle/>
          <a:p>
            <a:pPr marL="0" marR="0" lvl="0" indent="0" algn="l" defTabSz="932239" rtl="0" eaLnBrk="1" fontAlgn="auto" latinLnBrk="0" hangingPunct="1">
              <a:lnSpc>
                <a:spcPct val="100000"/>
              </a:lnSpc>
              <a:spcBef>
                <a:spcPts val="0"/>
              </a:spcBef>
              <a:spcAft>
                <a:spcPts val="2448"/>
              </a:spcAft>
              <a:buClrTx/>
              <a:buSzTx/>
              <a:buFontTx/>
              <a:buNone/>
              <a:tabLst/>
              <a:defRPr/>
            </a:pPr>
            <a:r>
              <a:rPr kumimoji="0" lang="en-US" sz="1122" b="0" i="0" u="none" strike="noStrike" kern="0" cap="none" spc="50" normalizeH="0" baseline="0" noProof="0">
                <a:ln>
                  <a:noFill/>
                </a:ln>
                <a:solidFill>
                  <a:srgbClr val="505050"/>
                </a:solidFill>
                <a:effectLst/>
                <a:uLnTx/>
                <a:uFillTx/>
                <a:latin typeface="Segoe UI Semilight" charset="0"/>
                <a:ea typeface="Segoe UI Semilight" charset="0"/>
                <a:cs typeface="Segoe UI Semilight" charset="0"/>
              </a:rPr>
              <a:t>Operational databases</a:t>
            </a:r>
          </a:p>
        </p:txBody>
      </p:sp>
      <p:grpSp>
        <p:nvGrpSpPr>
          <p:cNvPr id="106" name="Group 105">
            <a:extLst>
              <a:ext uri="{FF2B5EF4-FFF2-40B4-BE49-F238E27FC236}">
                <a16:creationId xmlns:a16="http://schemas.microsoft.com/office/drawing/2014/main" id="{B9880B3E-8D87-4D8A-86FF-4C9B8FD34AD6}"/>
              </a:ext>
            </a:extLst>
          </p:cNvPr>
          <p:cNvGrpSpPr/>
          <p:nvPr/>
        </p:nvGrpSpPr>
        <p:grpSpPr>
          <a:xfrm>
            <a:off x="6359086" y="2756907"/>
            <a:ext cx="2362594" cy="337512"/>
            <a:chOff x="5054800" y="3227099"/>
            <a:chExt cx="2316479" cy="330924"/>
          </a:xfrm>
        </p:grpSpPr>
        <p:cxnSp>
          <p:nvCxnSpPr>
            <p:cNvPr id="107" name="Straight Connector 106">
              <a:extLst>
                <a:ext uri="{FF2B5EF4-FFF2-40B4-BE49-F238E27FC236}">
                  <a16:creationId xmlns:a16="http://schemas.microsoft.com/office/drawing/2014/main" id="{209669AF-7DC4-4E97-8B6C-1B25B20487E1}"/>
                </a:ext>
              </a:extLst>
            </p:cNvPr>
            <p:cNvCxnSpPr/>
            <p:nvPr/>
          </p:nvCxnSpPr>
          <p:spPr>
            <a:xfrm flipH="1">
              <a:off x="5054800" y="3390220"/>
              <a:ext cx="2316479" cy="0"/>
            </a:xfrm>
            <a:prstGeom prst="line">
              <a:avLst/>
            </a:prstGeom>
            <a:ln w="1270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8" name="Rectangle 107">
              <a:extLst>
                <a:ext uri="{FF2B5EF4-FFF2-40B4-BE49-F238E27FC236}">
                  <a16:creationId xmlns:a16="http://schemas.microsoft.com/office/drawing/2014/main" id="{AD570580-339F-41B5-95F6-A386A7B3BF05}"/>
                </a:ext>
              </a:extLst>
            </p:cNvPr>
            <p:cNvSpPr/>
            <p:nvPr/>
          </p:nvSpPr>
          <p:spPr>
            <a:xfrm>
              <a:off x="5755222" y="3227099"/>
              <a:ext cx="915636" cy="330924"/>
            </a:xfrm>
            <a:prstGeom prst="rect">
              <a:avLst/>
            </a:prstGeom>
            <a:solidFill>
              <a:schemeClr val="tx1"/>
            </a:solidFill>
          </p:spPr>
          <p:txBody>
            <a:bodyPr wrap="none">
              <a:spAutoFit/>
            </a:bodyPr>
            <a:lstStyle/>
            <a:p>
              <a:pPr marL="0" marR="0" lvl="0" indent="0" algn="ctr" defTabSz="932293" rtl="0" eaLnBrk="1" fontAlgn="base" latinLnBrk="0" hangingPunct="1">
                <a:lnSpc>
                  <a:spcPct val="95000"/>
                </a:lnSpc>
                <a:spcBef>
                  <a:spcPct val="0"/>
                </a:spcBef>
                <a:spcAft>
                  <a:spcPct val="0"/>
                </a:spcAft>
                <a:buClrTx/>
                <a:buSzTx/>
                <a:buFontTx/>
                <a:buNone/>
                <a:tabLst/>
                <a:defRPr/>
              </a:pPr>
              <a:r>
                <a:rPr kumimoji="0" lang="en-US" sz="1632" b="0" i="0" u="none" strike="noStrike" kern="0" cap="none" spc="50" normalizeH="0" baseline="0" noProof="0">
                  <a:ln>
                    <a:noFill/>
                  </a:ln>
                  <a:solidFill>
                    <a:srgbClr val="505050"/>
                  </a:solidFill>
                  <a:effectLst/>
                  <a:uLnTx/>
                  <a:uFillTx/>
                  <a:latin typeface="Segoe UI Semilight" charset="0"/>
                  <a:ea typeface="Segoe UI Semilight" charset="0"/>
                  <a:cs typeface="Segoe UI Semilight" charset="0"/>
                </a:rPr>
                <a:t>HYBRID</a:t>
              </a:r>
            </a:p>
          </p:txBody>
        </p:sp>
      </p:grpSp>
      <p:sp>
        <p:nvSpPr>
          <p:cNvPr id="109" name="Rectangle 108">
            <a:extLst>
              <a:ext uri="{FF2B5EF4-FFF2-40B4-BE49-F238E27FC236}">
                <a16:creationId xmlns:a16="http://schemas.microsoft.com/office/drawing/2014/main" id="{79C0E102-1030-4187-B173-B14255DF455C}"/>
              </a:ext>
            </a:extLst>
          </p:cNvPr>
          <p:cNvSpPr/>
          <p:nvPr/>
        </p:nvSpPr>
        <p:spPr>
          <a:xfrm>
            <a:off x="4600355" y="3432549"/>
            <a:ext cx="1030323" cy="246283"/>
          </a:xfrm>
          <a:prstGeom prst="rect">
            <a:avLst/>
          </a:prstGeom>
        </p:spPr>
        <p:txBody>
          <a:bodyPr wrap="none">
            <a:spAutoFit/>
          </a:bodyPr>
          <a:lstStyle/>
          <a:p>
            <a:pPr marL="0" marR="0" lvl="0" indent="0" algn="ctr" defTabSz="932293" rtl="0" eaLnBrk="1" fontAlgn="base" latinLnBrk="0" hangingPunct="1">
              <a:lnSpc>
                <a:spcPct val="95000"/>
              </a:lnSpc>
              <a:spcBef>
                <a:spcPct val="0"/>
              </a:spcBef>
              <a:spcAft>
                <a:spcPct val="0"/>
              </a:spcAft>
              <a:buClrTx/>
              <a:buSzTx/>
              <a:buFontTx/>
              <a:buNone/>
              <a:tabLst/>
              <a:defRPr/>
            </a:pPr>
            <a:r>
              <a:rPr kumimoji="0" lang="en-US" sz="1020" b="1" i="0" u="none" strike="noStrike" kern="0" cap="none" spc="50" normalizeH="0" baseline="0" noProof="0">
                <a:ln>
                  <a:noFill/>
                </a:ln>
                <a:solidFill>
                  <a:srgbClr val="505050"/>
                </a:solidFill>
                <a:effectLst/>
                <a:uLnTx/>
                <a:uFillTx/>
                <a:latin typeface="Segoe UI Semibold" charset="0"/>
                <a:ea typeface="Segoe UI Semibold" charset="0"/>
                <a:cs typeface="Segoe UI Semibold" charset="0"/>
              </a:rPr>
              <a:t>On-premises</a:t>
            </a:r>
          </a:p>
        </p:txBody>
      </p:sp>
      <p:grpSp>
        <p:nvGrpSpPr>
          <p:cNvPr id="110" name="Group 109">
            <a:extLst>
              <a:ext uri="{FF2B5EF4-FFF2-40B4-BE49-F238E27FC236}">
                <a16:creationId xmlns:a16="http://schemas.microsoft.com/office/drawing/2014/main" id="{83586412-F580-42D6-AA2B-D583E200B2BF}"/>
              </a:ext>
            </a:extLst>
          </p:cNvPr>
          <p:cNvGrpSpPr/>
          <p:nvPr/>
        </p:nvGrpSpPr>
        <p:grpSpPr>
          <a:xfrm>
            <a:off x="4329786" y="1705544"/>
            <a:ext cx="1571465" cy="1683249"/>
            <a:chOff x="5548133" y="3722592"/>
            <a:chExt cx="1334254" cy="1429166"/>
          </a:xfrm>
        </p:grpSpPr>
        <p:sp>
          <p:nvSpPr>
            <p:cNvPr id="111" name="building_7">
              <a:extLst>
                <a:ext uri="{FF2B5EF4-FFF2-40B4-BE49-F238E27FC236}">
                  <a16:creationId xmlns:a16="http://schemas.microsoft.com/office/drawing/2014/main" id="{686DD6AC-68EF-4700-B32F-5FD863FE0603}"/>
                </a:ext>
              </a:extLst>
            </p:cNvPr>
            <p:cNvSpPr>
              <a:spLocks noChangeAspect="1" noEditPoints="1"/>
            </p:cNvSpPr>
            <p:nvPr/>
          </p:nvSpPr>
          <p:spPr bwMode="auto">
            <a:xfrm>
              <a:off x="5548133" y="3759744"/>
              <a:ext cx="1334254" cy="1392014"/>
            </a:xfrm>
            <a:custGeom>
              <a:avLst/>
              <a:gdLst>
                <a:gd name="T0" fmla="*/ 231 w 231"/>
                <a:gd name="T1" fmla="*/ 241 h 241"/>
                <a:gd name="T2" fmla="*/ 0 w 231"/>
                <a:gd name="T3" fmla="*/ 241 h 241"/>
                <a:gd name="T4" fmla="*/ 135 w 231"/>
                <a:gd name="T5" fmla="*/ 241 h 241"/>
                <a:gd name="T6" fmla="*/ 135 w 231"/>
                <a:gd name="T7" fmla="*/ 111 h 241"/>
                <a:gd name="T8" fmla="*/ 14 w 231"/>
                <a:gd name="T9" fmla="*/ 111 h 241"/>
                <a:gd name="T10" fmla="*/ 14 w 231"/>
                <a:gd name="T11" fmla="*/ 241 h 241"/>
                <a:gd name="T12" fmla="*/ 217 w 231"/>
                <a:gd name="T13" fmla="*/ 241 h 241"/>
                <a:gd name="T14" fmla="*/ 217 w 231"/>
                <a:gd name="T15" fmla="*/ 58 h 241"/>
                <a:gd name="T16" fmla="*/ 101 w 231"/>
                <a:gd name="T17" fmla="*/ 58 h 241"/>
                <a:gd name="T18" fmla="*/ 101 w 231"/>
                <a:gd name="T19" fmla="*/ 97 h 241"/>
                <a:gd name="T20" fmla="*/ 140 w 231"/>
                <a:gd name="T21" fmla="*/ 44 h 241"/>
                <a:gd name="T22" fmla="*/ 140 w 231"/>
                <a:gd name="T23" fmla="*/ 0 h 241"/>
                <a:gd name="T24" fmla="*/ 82 w 231"/>
                <a:gd name="T25" fmla="*/ 44 h 241"/>
                <a:gd name="T26" fmla="*/ 82 w 231"/>
                <a:gd name="T27" fmla="*/ 92 h 241"/>
                <a:gd name="T28" fmla="*/ 178 w 231"/>
                <a:gd name="T29" fmla="*/ 241 h 241"/>
                <a:gd name="T30" fmla="*/ 178 w 231"/>
                <a:gd name="T31" fmla="*/ 198 h 241"/>
                <a:gd name="T32" fmla="*/ 150 w 231"/>
                <a:gd name="T33" fmla="*/ 198 h 241"/>
                <a:gd name="T34" fmla="*/ 97 w 231"/>
                <a:gd name="T35" fmla="*/ 241 h 241"/>
                <a:gd name="T36" fmla="*/ 97 w 231"/>
                <a:gd name="T37" fmla="*/ 198 h 241"/>
                <a:gd name="T38" fmla="*/ 58 w 231"/>
                <a:gd name="T39" fmla="*/ 198 h 241"/>
                <a:gd name="T40" fmla="*/ 58 w 231"/>
                <a:gd name="T41" fmla="*/ 239 h 241"/>
                <a:gd name="T42" fmla="*/ 97 w 231"/>
                <a:gd name="T43" fmla="*/ 241 h 241"/>
                <a:gd name="T44" fmla="*/ 97 w 231"/>
                <a:gd name="T45" fmla="*/ 198 h 241"/>
                <a:gd name="T46" fmla="*/ 58 w 231"/>
                <a:gd name="T47" fmla="*/ 198 h 241"/>
                <a:gd name="T48" fmla="*/ 58 w 231"/>
                <a:gd name="T49" fmla="*/ 239 h 241"/>
                <a:gd name="T50" fmla="*/ 227 w 231"/>
                <a:gd name="T51" fmla="*/ 164 h 241"/>
                <a:gd name="T52" fmla="*/ 227 w 231"/>
                <a:gd name="T53" fmla="*/ 164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31" h="241">
                  <a:moveTo>
                    <a:pt x="231" y="241"/>
                  </a:moveTo>
                  <a:lnTo>
                    <a:pt x="0" y="241"/>
                  </a:lnTo>
                  <a:moveTo>
                    <a:pt x="135" y="241"/>
                  </a:moveTo>
                  <a:lnTo>
                    <a:pt x="135" y="111"/>
                  </a:lnTo>
                  <a:lnTo>
                    <a:pt x="14" y="111"/>
                  </a:lnTo>
                  <a:lnTo>
                    <a:pt x="14" y="241"/>
                  </a:lnTo>
                  <a:moveTo>
                    <a:pt x="217" y="241"/>
                  </a:moveTo>
                  <a:lnTo>
                    <a:pt x="217" y="58"/>
                  </a:lnTo>
                  <a:lnTo>
                    <a:pt x="101" y="58"/>
                  </a:lnTo>
                  <a:lnTo>
                    <a:pt x="101" y="97"/>
                  </a:lnTo>
                  <a:moveTo>
                    <a:pt x="140" y="44"/>
                  </a:moveTo>
                  <a:lnTo>
                    <a:pt x="140" y="0"/>
                  </a:lnTo>
                  <a:lnTo>
                    <a:pt x="82" y="44"/>
                  </a:lnTo>
                  <a:lnTo>
                    <a:pt x="82" y="92"/>
                  </a:lnTo>
                  <a:moveTo>
                    <a:pt x="178" y="241"/>
                  </a:moveTo>
                  <a:lnTo>
                    <a:pt x="178" y="198"/>
                  </a:lnTo>
                  <a:lnTo>
                    <a:pt x="150" y="198"/>
                  </a:lnTo>
                  <a:moveTo>
                    <a:pt x="97" y="241"/>
                  </a:moveTo>
                  <a:lnTo>
                    <a:pt x="97" y="198"/>
                  </a:lnTo>
                  <a:lnTo>
                    <a:pt x="58" y="198"/>
                  </a:lnTo>
                  <a:lnTo>
                    <a:pt x="58" y="239"/>
                  </a:lnTo>
                  <a:moveTo>
                    <a:pt x="97" y="241"/>
                  </a:moveTo>
                  <a:lnTo>
                    <a:pt x="97" y="198"/>
                  </a:lnTo>
                  <a:lnTo>
                    <a:pt x="58" y="198"/>
                  </a:lnTo>
                  <a:lnTo>
                    <a:pt x="58" y="239"/>
                  </a:lnTo>
                  <a:moveTo>
                    <a:pt x="227" y="164"/>
                  </a:moveTo>
                  <a:lnTo>
                    <a:pt x="227" y="164"/>
                  </a:lnTo>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02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2" name="Rectangle 111">
              <a:extLst>
                <a:ext uri="{FF2B5EF4-FFF2-40B4-BE49-F238E27FC236}">
                  <a16:creationId xmlns:a16="http://schemas.microsoft.com/office/drawing/2014/main" id="{8744E521-B065-4AAC-AED1-66C25843FABA}"/>
                </a:ext>
              </a:extLst>
            </p:cNvPr>
            <p:cNvSpPr/>
            <p:nvPr/>
          </p:nvSpPr>
          <p:spPr bwMode="auto">
            <a:xfrm>
              <a:off x="5548136" y="3722592"/>
              <a:ext cx="1117503" cy="34326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3" name="Rectangle 112">
              <a:extLst>
                <a:ext uri="{FF2B5EF4-FFF2-40B4-BE49-F238E27FC236}">
                  <a16:creationId xmlns:a16="http://schemas.microsoft.com/office/drawing/2014/main" id="{B00943AE-26F0-47EA-AF65-037950EBF3BA}"/>
                </a:ext>
              </a:extLst>
            </p:cNvPr>
            <p:cNvSpPr/>
            <p:nvPr/>
          </p:nvSpPr>
          <p:spPr bwMode="auto">
            <a:xfrm>
              <a:off x="5617712" y="3861970"/>
              <a:ext cx="486601" cy="51164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14" name="Group 113">
            <a:extLst>
              <a:ext uri="{FF2B5EF4-FFF2-40B4-BE49-F238E27FC236}">
                <a16:creationId xmlns:a16="http://schemas.microsoft.com/office/drawing/2014/main" id="{83336C2C-9F87-4002-9B12-45B4F07B1B52}"/>
              </a:ext>
            </a:extLst>
          </p:cNvPr>
          <p:cNvGrpSpPr/>
          <p:nvPr/>
        </p:nvGrpSpPr>
        <p:grpSpPr>
          <a:xfrm>
            <a:off x="9179520" y="2304550"/>
            <a:ext cx="1969397" cy="1375882"/>
            <a:chOff x="3090983" y="3011354"/>
            <a:chExt cx="1378580" cy="963119"/>
          </a:xfrm>
        </p:grpSpPr>
        <p:sp>
          <p:nvSpPr>
            <p:cNvPr id="115" name="Freeform: Shape 27">
              <a:extLst>
                <a:ext uri="{FF2B5EF4-FFF2-40B4-BE49-F238E27FC236}">
                  <a16:creationId xmlns:a16="http://schemas.microsoft.com/office/drawing/2014/main" id="{D6183B20-C14C-4C85-B87D-9399784C02F8}"/>
                </a:ext>
              </a:extLst>
            </p:cNvPr>
            <p:cNvSpPr/>
            <p:nvPr/>
          </p:nvSpPr>
          <p:spPr bwMode="auto">
            <a:xfrm flipV="1">
              <a:off x="3090983" y="3011354"/>
              <a:ext cx="1378580" cy="759946"/>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020" b="0" i="0" u="none" strike="noStrike" kern="1200" cap="none" spc="0" normalizeH="0" baseline="0" noProof="0">
                <a:ln>
                  <a:noFill/>
                </a:ln>
                <a:solidFill>
                  <a:srgbClr val="505050"/>
                </a:solidFill>
                <a:effectLst/>
                <a:uLnTx/>
                <a:uFillTx/>
                <a:latin typeface="Segoe UI"/>
                <a:ea typeface="+mn-ea"/>
                <a:cs typeface="+mn-cs"/>
              </a:endParaRPr>
            </a:p>
          </p:txBody>
        </p:sp>
        <p:sp>
          <p:nvSpPr>
            <p:cNvPr id="116" name="Rectangle 115">
              <a:extLst>
                <a:ext uri="{FF2B5EF4-FFF2-40B4-BE49-F238E27FC236}">
                  <a16:creationId xmlns:a16="http://schemas.microsoft.com/office/drawing/2014/main" id="{50511056-4874-48B7-9283-B4D0C73F72C3}"/>
                </a:ext>
              </a:extLst>
            </p:cNvPr>
            <p:cNvSpPr/>
            <p:nvPr/>
          </p:nvSpPr>
          <p:spPr>
            <a:xfrm>
              <a:off x="3563939" y="3802075"/>
              <a:ext cx="404218" cy="172398"/>
            </a:xfrm>
            <a:prstGeom prst="rect">
              <a:avLst/>
            </a:prstGeom>
          </p:spPr>
          <p:txBody>
            <a:bodyPr wrap="none">
              <a:spAutoFit/>
            </a:bodyPr>
            <a:lstStyle/>
            <a:p>
              <a:pPr marL="0" marR="0" lvl="0" indent="0" algn="ctr" defTabSz="932293" rtl="0" eaLnBrk="1" fontAlgn="base" latinLnBrk="0" hangingPunct="1">
                <a:lnSpc>
                  <a:spcPct val="95000"/>
                </a:lnSpc>
                <a:spcBef>
                  <a:spcPct val="0"/>
                </a:spcBef>
                <a:spcAft>
                  <a:spcPct val="0"/>
                </a:spcAft>
                <a:buClrTx/>
                <a:buSzTx/>
                <a:buFontTx/>
                <a:buNone/>
                <a:tabLst/>
                <a:defRPr/>
              </a:pPr>
              <a:r>
                <a:rPr kumimoji="0" lang="en-US" sz="1020" b="1" i="0" u="none" strike="noStrike" kern="0" cap="none" spc="50" normalizeH="0" baseline="0" noProof="0">
                  <a:ln>
                    <a:noFill/>
                  </a:ln>
                  <a:solidFill>
                    <a:srgbClr val="505050"/>
                  </a:solidFill>
                  <a:effectLst/>
                  <a:uLnTx/>
                  <a:uFillTx/>
                  <a:latin typeface="Segoe UI Semibold" charset="0"/>
                  <a:ea typeface="Segoe UI Semibold" charset="0"/>
                  <a:cs typeface="Segoe UI Semibold" charset="0"/>
                </a:rPr>
                <a:t>Cloud</a:t>
              </a:r>
            </a:p>
          </p:txBody>
        </p:sp>
      </p:grpSp>
      <p:sp>
        <p:nvSpPr>
          <p:cNvPr id="117" name="Rectangle 116">
            <a:extLst>
              <a:ext uri="{FF2B5EF4-FFF2-40B4-BE49-F238E27FC236}">
                <a16:creationId xmlns:a16="http://schemas.microsoft.com/office/drawing/2014/main" id="{C54E9BE7-3974-468B-A6A5-AA9DB0DC8EFD}"/>
              </a:ext>
            </a:extLst>
          </p:cNvPr>
          <p:cNvSpPr/>
          <p:nvPr/>
        </p:nvSpPr>
        <p:spPr>
          <a:xfrm>
            <a:off x="9836925" y="4304636"/>
            <a:ext cx="1360577" cy="270285"/>
          </a:xfrm>
          <a:prstGeom prst="rect">
            <a:avLst/>
          </a:prstGeom>
        </p:spPr>
        <p:txBody>
          <a:bodyPr wrap="none">
            <a:spAutoFit/>
          </a:bodyPr>
          <a:lstStyle/>
          <a:p>
            <a:pPr marL="0" marR="0" lvl="0" indent="0" algn="r" defTabSz="932239" rtl="0" eaLnBrk="1" fontAlgn="auto" latinLnBrk="0" hangingPunct="1">
              <a:lnSpc>
                <a:spcPct val="100000"/>
              </a:lnSpc>
              <a:spcBef>
                <a:spcPts val="0"/>
              </a:spcBef>
              <a:spcAft>
                <a:spcPts val="2448"/>
              </a:spcAft>
              <a:buClrTx/>
              <a:buSzTx/>
              <a:buFontTx/>
              <a:buNone/>
              <a:tabLst/>
              <a:defRPr/>
            </a:pPr>
            <a:r>
              <a:rPr kumimoji="0" lang="en-US" sz="1122" b="0" i="0" u="none" strike="noStrike" kern="0" cap="none" spc="50" normalizeH="0" baseline="0" noProof="0">
                <a:ln>
                  <a:noFill/>
                </a:ln>
                <a:solidFill>
                  <a:srgbClr val="505050"/>
                </a:solidFill>
                <a:effectLst/>
                <a:uLnTx/>
                <a:uFillTx/>
                <a:latin typeface="Segoe UI Semilight" charset="0"/>
                <a:ea typeface="Segoe UI Semilight" charset="0"/>
                <a:cs typeface="Segoe UI Semilight" charset="0"/>
              </a:rPr>
              <a:t>Data warehouses</a:t>
            </a:r>
          </a:p>
        </p:txBody>
      </p:sp>
      <p:sp>
        <p:nvSpPr>
          <p:cNvPr id="118" name="Rectangle 117">
            <a:extLst>
              <a:ext uri="{FF2B5EF4-FFF2-40B4-BE49-F238E27FC236}">
                <a16:creationId xmlns:a16="http://schemas.microsoft.com/office/drawing/2014/main" id="{41330234-FE4A-4F0B-86DE-EE93BC1F56EF}"/>
              </a:ext>
            </a:extLst>
          </p:cNvPr>
          <p:cNvSpPr/>
          <p:nvPr/>
        </p:nvSpPr>
        <p:spPr>
          <a:xfrm>
            <a:off x="10297971" y="4611688"/>
            <a:ext cx="899531" cy="270285"/>
          </a:xfrm>
          <a:prstGeom prst="rect">
            <a:avLst/>
          </a:prstGeom>
        </p:spPr>
        <p:txBody>
          <a:bodyPr wrap="none">
            <a:spAutoFit/>
          </a:bodyPr>
          <a:lstStyle/>
          <a:p>
            <a:pPr marL="0" marR="0" lvl="0" indent="0" algn="r" defTabSz="932239" rtl="0" eaLnBrk="1" fontAlgn="auto" latinLnBrk="0" hangingPunct="1">
              <a:lnSpc>
                <a:spcPct val="100000"/>
              </a:lnSpc>
              <a:spcBef>
                <a:spcPts val="0"/>
              </a:spcBef>
              <a:spcAft>
                <a:spcPts val="2448"/>
              </a:spcAft>
              <a:buClrTx/>
              <a:buSzTx/>
              <a:buFontTx/>
              <a:buNone/>
              <a:tabLst/>
              <a:defRPr/>
            </a:pPr>
            <a:r>
              <a:rPr kumimoji="0" lang="en-US" sz="1122" b="0" i="0" u="none" strike="noStrike" kern="0" cap="none" spc="50" normalizeH="0" baseline="0" noProof="0">
                <a:ln>
                  <a:noFill/>
                </a:ln>
                <a:solidFill>
                  <a:srgbClr val="505050"/>
                </a:solidFill>
                <a:effectLst/>
                <a:uLnTx/>
                <a:uFillTx/>
                <a:latin typeface="Segoe UI Semilight" charset="0"/>
                <a:ea typeface="Segoe UI Semilight" charset="0"/>
                <a:cs typeface="Segoe UI Semilight" charset="0"/>
              </a:rPr>
              <a:t>Data lakes</a:t>
            </a:r>
          </a:p>
        </p:txBody>
      </p:sp>
      <p:sp>
        <p:nvSpPr>
          <p:cNvPr id="119" name="Rectangle 118">
            <a:extLst>
              <a:ext uri="{FF2B5EF4-FFF2-40B4-BE49-F238E27FC236}">
                <a16:creationId xmlns:a16="http://schemas.microsoft.com/office/drawing/2014/main" id="{D6F639EC-4CAF-44FB-8973-DB52DB437ACA}"/>
              </a:ext>
            </a:extLst>
          </p:cNvPr>
          <p:cNvSpPr/>
          <p:nvPr/>
        </p:nvSpPr>
        <p:spPr>
          <a:xfrm>
            <a:off x="9459261" y="3997586"/>
            <a:ext cx="1738241" cy="270285"/>
          </a:xfrm>
          <a:prstGeom prst="rect">
            <a:avLst/>
          </a:prstGeom>
        </p:spPr>
        <p:txBody>
          <a:bodyPr wrap="none">
            <a:spAutoFit/>
          </a:bodyPr>
          <a:lstStyle/>
          <a:p>
            <a:pPr marL="0" marR="0" lvl="0" indent="0" algn="r" defTabSz="932239" rtl="0" eaLnBrk="1" fontAlgn="auto" latinLnBrk="0" hangingPunct="1">
              <a:lnSpc>
                <a:spcPct val="100000"/>
              </a:lnSpc>
              <a:spcBef>
                <a:spcPts val="0"/>
              </a:spcBef>
              <a:spcAft>
                <a:spcPts val="2448"/>
              </a:spcAft>
              <a:buClrTx/>
              <a:buSzTx/>
              <a:buFontTx/>
              <a:buNone/>
              <a:tabLst/>
              <a:defRPr/>
            </a:pPr>
            <a:r>
              <a:rPr kumimoji="0" lang="en-US" sz="1122" b="0" i="0" u="none" strike="noStrike" kern="0" cap="none" spc="50" normalizeH="0" baseline="0" noProof="0">
                <a:ln>
                  <a:noFill/>
                </a:ln>
                <a:solidFill>
                  <a:srgbClr val="505050"/>
                </a:solidFill>
                <a:effectLst/>
                <a:uLnTx/>
                <a:uFillTx/>
                <a:latin typeface="Segoe UI Semilight" charset="0"/>
                <a:ea typeface="Segoe UI Semilight" charset="0"/>
                <a:cs typeface="Segoe UI Semilight" charset="0"/>
              </a:rPr>
              <a:t>Operational databases</a:t>
            </a:r>
          </a:p>
        </p:txBody>
      </p:sp>
      <p:grpSp>
        <p:nvGrpSpPr>
          <p:cNvPr id="120" name="Group 119">
            <a:extLst>
              <a:ext uri="{FF2B5EF4-FFF2-40B4-BE49-F238E27FC236}">
                <a16:creationId xmlns:a16="http://schemas.microsoft.com/office/drawing/2014/main" id="{1B2FD6EB-98B8-458F-A46F-8DD35E9434BB}"/>
              </a:ext>
            </a:extLst>
          </p:cNvPr>
          <p:cNvGrpSpPr/>
          <p:nvPr/>
        </p:nvGrpSpPr>
        <p:grpSpPr>
          <a:xfrm>
            <a:off x="4075625" y="1599440"/>
            <a:ext cx="7740608" cy="224962"/>
            <a:chOff x="3916078" y="1065351"/>
            <a:chExt cx="7589520" cy="220571"/>
          </a:xfrm>
        </p:grpSpPr>
        <p:sp>
          <p:nvSpPr>
            <p:cNvPr id="121" name="Right Bracket 120">
              <a:extLst>
                <a:ext uri="{FF2B5EF4-FFF2-40B4-BE49-F238E27FC236}">
                  <a16:creationId xmlns:a16="http://schemas.microsoft.com/office/drawing/2014/main" id="{B6CDEFF4-5532-46D6-8B05-0DFE2B65572E}"/>
                </a:ext>
              </a:extLst>
            </p:cNvPr>
            <p:cNvSpPr/>
            <p:nvPr/>
          </p:nvSpPr>
          <p:spPr>
            <a:xfrm rot="5400000" flipV="1">
              <a:off x="7678819" y="-2697390"/>
              <a:ext cx="64038" cy="7589520"/>
            </a:xfrm>
            <a:prstGeom prst="rightBracket">
              <a:avLst/>
            </a:prstGeom>
            <a:ln w="12700">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020" b="0" i="0" u="none" strike="noStrike" kern="1200" cap="none" spc="0" normalizeH="0" baseline="0" noProof="0">
                <a:ln>
                  <a:noFill/>
                </a:ln>
                <a:solidFill>
                  <a:srgbClr val="505050"/>
                </a:solidFill>
                <a:effectLst/>
                <a:uLnTx/>
                <a:uFillTx/>
                <a:latin typeface="Segoe UI"/>
                <a:ea typeface="+mn-ea"/>
                <a:cs typeface="+mn-cs"/>
              </a:endParaRPr>
            </a:p>
          </p:txBody>
        </p:sp>
        <p:cxnSp>
          <p:nvCxnSpPr>
            <p:cNvPr id="122" name="Straight Arrow Connector 121">
              <a:extLst>
                <a:ext uri="{FF2B5EF4-FFF2-40B4-BE49-F238E27FC236}">
                  <a16:creationId xmlns:a16="http://schemas.microsoft.com/office/drawing/2014/main" id="{A5BF0A12-E375-4D93-B21D-77B6D91F5221}"/>
                </a:ext>
              </a:extLst>
            </p:cNvPr>
            <p:cNvCxnSpPr/>
            <p:nvPr/>
          </p:nvCxnSpPr>
          <p:spPr>
            <a:xfrm rot="5400000">
              <a:off x="7646799" y="1221883"/>
              <a:ext cx="128079"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43533151"/>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p:cNvSpPr/>
          <p:nvPr/>
        </p:nvSpPr>
        <p:spPr bwMode="auto">
          <a:xfrm>
            <a:off x="-14420" y="3315332"/>
            <a:ext cx="12434711" cy="3648409"/>
          </a:xfrm>
          <a:prstGeom prst="rect">
            <a:avLst/>
          </a:prstGeom>
          <a:solidFill>
            <a:srgbClr val="3D85C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75" name="Rectangle 117"/>
          <p:cNvSpPr>
            <a:spLocks noChangeArrowheads="1"/>
          </p:cNvSpPr>
          <p:nvPr/>
        </p:nvSpPr>
        <p:spPr bwMode="auto">
          <a:xfrm>
            <a:off x="5539369" y="4266066"/>
            <a:ext cx="678869" cy="2723993"/>
          </a:xfrm>
          <a:prstGeom prst="rect">
            <a:avLst/>
          </a:prstGeom>
          <a:solidFill>
            <a:srgbClr val="045BA6"/>
          </a:solidFill>
          <a:ln>
            <a:noFill/>
          </a:ln>
        </p:spPr>
        <p:txBody>
          <a:bodyPr vert="horz" wrap="square" lIns="91427" tIns="45713" rIns="91427" bIns="45713" numCol="1" anchor="t" anchorCtr="0" compatLnSpc="1">
            <a:prstTxWarp prst="textNoShape">
              <a:avLst/>
            </a:prstTxWarp>
          </a:bodyPr>
          <a:lstStyle/>
          <a:p>
            <a:pPr defTabSz="932039">
              <a:defRPr/>
            </a:pPr>
            <a:endParaRPr lang="de-DE">
              <a:solidFill>
                <a:srgbClr val="FFFFFF"/>
              </a:solidFill>
            </a:endParaRPr>
          </a:p>
        </p:txBody>
      </p:sp>
      <p:sp>
        <p:nvSpPr>
          <p:cNvPr id="176" name="Isosceles Triangle 175"/>
          <p:cNvSpPr/>
          <p:nvPr/>
        </p:nvSpPr>
        <p:spPr bwMode="auto">
          <a:xfrm rot="10800000" flipH="1">
            <a:off x="4908557" y="5380991"/>
            <a:ext cx="547110" cy="643294"/>
          </a:xfrm>
          <a:prstGeom prst="triangle">
            <a:avLst>
              <a:gd name="adj" fmla="val 0"/>
            </a:avLst>
          </a:prstGeom>
          <a:solidFill>
            <a:srgbClr val="2274B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77" name="Rectangle 42"/>
          <p:cNvSpPr>
            <a:spLocks noChangeArrowheads="1"/>
          </p:cNvSpPr>
          <p:nvPr/>
        </p:nvSpPr>
        <p:spPr bwMode="auto">
          <a:xfrm>
            <a:off x="4534908" y="5718653"/>
            <a:ext cx="660214" cy="1271407"/>
          </a:xfrm>
          <a:prstGeom prst="rect">
            <a:avLst/>
          </a:prstGeom>
          <a:solidFill>
            <a:srgbClr val="2274B6"/>
          </a:solidFill>
          <a:ln>
            <a:noFill/>
          </a:ln>
        </p:spPr>
        <p:txBody>
          <a:bodyPr vert="horz" wrap="square" lIns="91427" tIns="45713" rIns="91427" bIns="45713" numCol="1" anchor="t" anchorCtr="0" compatLnSpc="1">
            <a:prstTxWarp prst="textNoShape">
              <a:avLst/>
            </a:prstTxWarp>
          </a:bodyPr>
          <a:lstStyle/>
          <a:p>
            <a:pPr defTabSz="932039">
              <a:defRPr/>
            </a:pPr>
            <a:endParaRPr lang="de-DE">
              <a:solidFill>
                <a:srgbClr val="FFFFFF"/>
              </a:solidFill>
            </a:endParaRPr>
          </a:p>
        </p:txBody>
      </p:sp>
      <p:sp>
        <p:nvSpPr>
          <p:cNvPr id="178" name="Freeform 46"/>
          <p:cNvSpPr>
            <a:spLocks/>
          </p:cNvSpPr>
          <p:nvPr/>
        </p:nvSpPr>
        <p:spPr bwMode="auto">
          <a:xfrm>
            <a:off x="4907137" y="5059972"/>
            <a:ext cx="637236" cy="1930088"/>
          </a:xfrm>
          <a:custGeom>
            <a:avLst/>
            <a:gdLst>
              <a:gd name="T0" fmla="*/ 0 w 416"/>
              <a:gd name="T1" fmla="*/ 630 h 1260"/>
              <a:gd name="T2" fmla="*/ 0 w 416"/>
              <a:gd name="T3" fmla="*/ 1260 h 1260"/>
              <a:gd name="T4" fmla="*/ 416 w 416"/>
              <a:gd name="T5" fmla="*/ 1260 h 1260"/>
              <a:gd name="T6" fmla="*/ 416 w 416"/>
              <a:gd name="T7" fmla="*/ 0 h 1260"/>
              <a:gd name="T8" fmla="*/ 0 w 416"/>
              <a:gd name="T9" fmla="*/ 630 h 1260"/>
            </a:gdLst>
            <a:ahLst/>
            <a:cxnLst>
              <a:cxn ang="0">
                <a:pos x="T0" y="T1"/>
              </a:cxn>
              <a:cxn ang="0">
                <a:pos x="T2" y="T3"/>
              </a:cxn>
              <a:cxn ang="0">
                <a:pos x="T4" y="T5"/>
              </a:cxn>
              <a:cxn ang="0">
                <a:pos x="T6" y="T7"/>
              </a:cxn>
              <a:cxn ang="0">
                <a:pos x="T8" y="T9"/>
              </a:cxn>
            </a:cxnLst>
            <a:rect l="0" t="0" r="r" b="b"/>
            <a:pathLst>
              <a:path w="416" h="1260">
                <a:moveTo>
                  <a:pt x="0" y="630"/>
                </a:moveTo>
                <a:lnTo>
                  <a:pt x="0" y="1260"/>
                </a:lnTo>
                <a:lnTo>
                  <a:pt x="416" y="1260"/>
                </a:lnTo>
                <a:lnTo>
                  <a:pt x="416" y="0"/>
                </a:lnTo>
                <a:lnTo>
                  <a:pt x="0" y="630"/>
                </a:lnTo>
                <a:close/>
              </a:path>
            </a:pathLst>
          </a:custGeom>
          <a:solidFill>
            <a:srgbClr val="0093E2"/>
          </a:solidFill>
          <a:ln>
            <a:noFill/>
          </a:ln>
        </p:spPr>
        <p:txBody>
          <a:bodyPr vert="horz" wrap="square" lIns="91427" tIns="45713" rIns="91427" bIns="45713" numCol="1" anchor="t" anchorCtr="0" compatLnSpc="1">
            <a:prstTxWarp prst="textNoShape">
              <a:avLst/>
            </a:prstTxWarp>
          </a:bodyPr>
          <a:lstStyle/>
          <a:p>
            <a:pPr defTabSz="932039">
              <a:defRPr/>
            </a:pPr>
            <a:endParaRPr lang="de-DE">
              <a:solidFill>
                <a:srgbClr val="FFFFFF"/>
              </a:solidFill>
            </a:endParaRPr>
          </a:p>
        </p:txBody>
      </p:sp>
      <p:sp>
        <p:nvSpPr>
          <p:cNvPr id="179" name="Rectangle 100"/>
          <p:cNvSpPr>
            <a:spLocks noChangeArrowheads="1"/>
          </p:cNvSpPr>
          <p:nvPr/>
        </p:nvSpPr>
        <p:spPr bwMode="auto">
          <a:xfrm>
            <a:off x="5377405" y="5516454"/>
            <a:ext cx="94973" cy="197605"/>
          </a:xfrm>
          <a:prstGeom prst="rect">
            <a:avLst/>
          </a:prstGeom>
          <a:solidFill>
            <a:srgbClr val="00B0F0"/>
          </a:solidFill>
          <a:ln>
            <a:noFill/>
          </a:ln>
        </p:spPr>
        <p:txBody>
          <a:bodyPr vert="horz" wrap="square" lIns="91427" tIns="45713" rIns="91427" bIns="45713" numCol="1" anchor="t" anchorCtr="0" compatLnSpc="1">
            <a:prstTxWarp prst="textNoShape">
              <a:avLst/>
            </a:prstTxWarp>
          </a:bodyPr>
          <a:lstStyle/>
          <a:p>
            <a:pPr defTabSz="932039">
              <a:defRPr/>
            </a:pPr>
            <a:endParaRPr lang="de-DE">
              <a:solidFill>
                <a:srgbClr val="FFFFFF"/>
              </a:solidFill>
            </a:endParaRPr>
          </a:p>
        </p:txBody>
      </p:sp>
      <p:sp>
        <p:nvSpPr>
          <p:cNvPr id="180" name="Rectangle 102"/>
          <p:cNvSpPr>
            <a:spLocks noChangeArrowheads="1"/>
          </p:cNvSpPr>
          <p:nvPr/>
        </p:nvSpPr>
        <p:spPr bwMode="auto">
          <a:xfrm>
            <a:off x="5176738" y="5789116"/>
            <a:ext cx="90377" cy="197605"/>
          </a:xfrm>
          <a:prstGeom prst="rect">
            <a:avLst/>
          </a:prstGeom>
          <a:solidFill>
            <a:srgbClr val="00B0F0"/>
          </a:solidFill>
          <a:ln>
            <a:noFill/>
          </a:ln>
        </p:spPr>
        <p:txBody>
          <a:bodyPr vert="horz" wrap="square" lIns="91427" tIns="45713" rIns="91427" bIns="45713" numCol="1" anchor="t" anchorCtr="0" compatLnSpc="1">
            <a:prstTxWarp prst="textNoShape">
              <a:avLst/>
            </a:prstTxWarp>
          </a:bodyPr>
          <a:lstStyle/>
          <a:p>
            <a:pPr defTabSz="932039">
              <a:defRPr/>
            </a:pPr>
            <a:endParaRPr lang="de-DE">
              <a:solidFill>
                <a:srgbClr val="FFFFFF"/>
              </a:solidFill>
            </a:endParaRPr>
          </a:p>
        </p:txBody>
      </p:sp>
      <p:sp>
        <p:nvSpPr>
          <p:cNvPr id="181" name="Rectangle 103"/>
          <p:cNvSpPr>
            <a:spLocks noChangeArrowheads="1"/>
          </p:cNvSpPr>
          <p:nvPr/>
        </p:nvSpPr>
        <p:spPr bwMode="auto">
          <a:xfrm>
            <a:off x="5377405" y="5789116"/>
            <a:ext cx="94973" cy="197605"/>
          </a:xfrm>
          <a:prstGeom prst="rect">
            <a:avLst/>
          </a:prstGeom>
          <a:solidFill>
            <a:srgbClr val="00B0F0"/>
          </a:solidFill>
          <a:ln>
            <a:noFill/>
          </a:ln>
        </p:spPr>
        <p:txBody>
          <a:bodyPr vert="horz" wrap="square" lIns="91427" tIns="45713" rIns="91427" bIns="45713" numCol="1" anchor="t" anchorCtr="0" compatLnSpc="1">
            <a:prstTxWarp prst="textNoShape">
              <a:avLst/>
            </a:prstTxWarp>
          </a:bodyPr>
          <a:lstStyle/>
          <a:p>
            <a:pPr defTabSz="932039">
              <a:defRPr/>
            </a:pPr>
            <a:endParaRPr lang="de-DE">
              <a:solidFill>
                <a:srgbClr val="FFFFFF"/>
              </a:solidFill>
            </a:endParaRPr>
          </a:p>
        </p:txBody>
      </p:sp>
      <p:sp>
        <p:nvSpPr>
          <p:cNvPr id="182" name="Rectangle 104"/>
          <p:cNvSpPr>
            <a:spLocks noChangeArrowheads="1"/>
          </p:cNvSpPr>
          <p:nvPr/>
        </p:nvSpPr>
        <p:spPr bwMode="auto">
          <a:xfrm>
            <a:off x="4971474" y="6063312"/>
            <a:ext cx="94973" cy="193008"/>
          </a:xfrm>
          <a:prstGeom prst="rect">
            <a:avLst/>
          </a:prstGeom>
          <a:solidFill>
            <a:srgbClr val="00B0F0"/>
          </a:solidFill>
          <a:ln>
            <a:noFill/>
          </a:ln>
        </p:spPr>
        <p:txBody>
          <a:bodyPr vert="horz" wrap="square" lIns="91427" tIns="45713" rIns="91427" bIns="45713" numCol="1" anchor="t" anchorCtr="0" compatLnSpc="1">
            <a:prstTxWarp prst="textNoShape">
              <a:avLst/>
            </a:prstTxWarp>
          </a:bodyPr>
          <a:lstStyle/>
          <a:p>
            <a:pPr defTabSz="932039">
              <a:defRPr/>
            </a:pPr>
            <a:endParaRPr lang="de-DE">
              <a:solidFill>
                <a:srgbClr val="FFFFFF"/>
              </a:solidFill>
            </a:endParaRPr>
          </a:p>
        </p:txBody>
      </p:sp>
      <p:sp>
        <p:nvSpPr>
          <p:cNvPr id="183" name="Rectangle 105"/>
          <p:cNvSpPr>
            <a:spLocks noChangeArrowheads="1"/>
          </p:cNvSpPr>
          <p:nvPr/>
        </p:nvSpPr>
        <p:spPr bwMode="auto">
          <a:xfrm>
            <a:off x="5176738" y="6063312"/>
            <a:ext cx="90377" cy="193008"/>
          </a:xfrm>
          <a:prstGeom prst="rect">
            <a:avLst/>
          </a:prstGeom>
          <a:solidFill>
            <a:srgbClr val="00B0F0"/>
          </a:solidFill>
          <a:ln>
            <a:noFill/>
          </a:ln>
        </p:spPr>
        <p:txBody>
          <a:bodyPr vert="horz" wrap="square" lIns="91427" tIns="45713" rIns="91427" bIns="45713" numCol="1" anchor="t" anchorCtr="0" compatLnSpc="1">
            <a:prstTxWarp prst="textNoShape">
              <a:avLst/>
            </a:prstTxWarp>
          </a:bodyPr>
          <a:lstStyle/>
          <a:p>
            <a:pPr defTabSz="932039">
              <a:defRPr/>
            </a:pPr>
            <a:endParaRPr lang="de-DE">
              <a:solidFill>
                <a:srgbClr val="FFFFFF"/>
              </a:solidFill>
            </a:endParaRPr>
          </a:p>
        </p:txBody>
      </p:sp>
      <p:sp>
        <p:nvSpPr>
          <p:cNvPr id="184" name="Rectangle 106"/>
          <p:cNvSpPr>
            <a:spLocks noChangeArrowheads="1"/>
          </p:cNvSpPr>
          <p:nvPr/>
        </p:nvSpPr>
        <p:spPr bwMode="auto">
          <a:xfrm>
            <a:off x="5377405" y="6063312"/>
            <a:ext cx="94973" cy="193008"/>
          </a:xfrm>
          <a:prstGeom prst="rect">
            <a:avLst/>
          </a:prstGeom>
          <a:solidFill>
            <a:srgbClr val="00B0F0"/>
          </a:solidFill>
          <a:ln>
            <a:noFill/>
          </a:ln>
        </p:spPr>
        <p:txBody>
          <a:bodyPr vert="horz" wrap="square" lIns="91427" tIns="45713" rIns="91427" bIns="45713" numCol="1" anchor="t" anchorCtr="0" compatLnSpc="1">
            <a:prstTxWarp prst="textNoShape">
              <a:avLst/>
            </a:prstTxWarp>
          </a:bodyPr>
          <a:lstStyle/>
          <a:p>
            <a:pPr defTabSz="932039">
              <a:defRPr/>
            </a:pPr>
            <a:endParaRPr lang="de-DE">
              <a:solidFill>
                <a:srgbClr val="FFFFFF"/>
              </a:solidFill>
            </a:endParaRPr>
          </a:p>
        </p:txBody>
      </p:sp>
      <p:sp>
        <p:nvSpPr>
          <p:cNvPr id="185" name="Rectangle 107"/>
          <p:cNvSpPr>
            <a:spLocks noChangeArrowheads="1"/>
          </p:cNvSpPr>
          <p:nvPr/>
        </p:nvSpPr>
        <p:spPr bwMode="auto">
          <a:xfrm>
            <a:off x="4971474" y="6335976"/>
            <a:ext cx="94973" cy="193008"/>
          </a:xfrm>
          <a:prstGeom prst="rect">
            <a:avLst/>
          </a:prstGeom>
          <a:solidFill>
            <a:srgbClr val="00B0F0"/>
          </a:solidFill>
          <a:ln>
            <a:noFill/>
          </a:ln>
        </p:spPr>
        <p:txBody>
          <a:bodyPr vert="horz" wrap="square" lIns="91427" tIns="45713" rIns="91427" bIns="45713" numCol="1" anchor="t" anchorCtr="0" compatLnSpc="1">
            <a:prstTxWarp prst="textNoShape">
              <a:avLst/>
            </a:prstTxWarp>
          </a:bodyPr>
          <a:lstStyle/>
          <a:p>
            <a:pPr defTabSz="932039">
              <a:defRPr/>
            </a:pPr>
            <a:endParaRPr lang="de-DE">
              <a:solidFill>
                <a:srgbClr val="FFFFFF"/>
              </a:solidFill>
            </a:endParaRPr>
          </a:p>
        </p:txBody>
      </p:sp>
      <p:sp>
        <p:nvSpPr>
          <p:cNvPr id="186" name="Rectangle 108"/>
          <p:cNvSpPr>
            <a:spLocks noChangeArrowheads="1"/>
          </p:cNvSpPr>
          <p:nvPr/>
        </p:nvSpPr>
        <p:spPr bwMode="auto">
          <a:xfrm>
            <a:off x="5176738" y="6335976"/>
            <a:ext cx="90377" cy="193008"/>
          </a:xfrm>
          <a:prstGeom prst="rect">
            <a:avLst/>
          </a:prstGeom>
          <a:solidFill>
            <a:srgbClr val="00B0F0"/>
          </a:solidFill>
          <a:ln>
            <a:noFill/>
          </a:ln>
        </p:spPr>
        <p:txBody>
          <a:bodyPr vert="horz" wrap="square" lIns="91427" tIns="45713" rIns="91427" bIns="45713" numCol="1" anchor="t" anchorCtr="0" compatLnSpc="1">
            <a:prstTxWarp prst="textNoShape">
              <a:avLst/>
            </a:prstTxWarp>
          </a:bodyPr>
          <a:lstStyle/>
          <a:p>
            <a:pPr defTabSz="932039">
              <a:defRPr/>
            </a:pPr>
            <a:endParaRPr lang="de-DE">
              <a:solidFill>
                <a:srgbClr val="FFFFFF"/>
              </a:solidFill>
            </a:endParaRPr>
          </a:p>
        </p:txBody>
      </p:sp>
      <p:sp>
        <p:nvSpPr>
          <p:cNvPr id="187" name="Rectangle 109"/>
          <p:cNvSpPr>
            <a:spLocks noChangeArrowheads="1"/>
          </p:cNvSpPr>
          <p:nvPr/>
        </p:nvSpPr>
        <p:spPr bwMode="auto">
          <a:xfrm>
            <a:off x="5377405" y="6335976"/>
            <a:ext cx="94973" cy="193008"/>
          </a:xfrm>
          <a:prstGeom prst="rect">
            <a:avLst/>
          </a:prstGeom>
          <a:solidFill>
            <a:srgbClr val="00B0F0"/>
          </a:solidFill>
          <a:ln>
            <a:noFill/>
          </a:ln>
        </p:spPr>
        <p:txBody>
          <a:bodyPr vert="horz" wrap="square" lIns="91427" tIns="45713" rIns="91427" bIns="45713" numCol="1" anchor="t" anchorCtr="0" compatLnSpc="1">
            <a:prstTxWarp prst="textNoShape">
              <a:avLst/>
            </a:prstTxWarp>
          </a:bodyPr>
          <a:lstStyle/>
          <a:p>
            <a:pPr defTabSz="932039">
              <a:defRPr/>
            </a:pPr>
            <a:endParaRPr lang="de-DE">
              <a:solidFill>
                <a:srgbClr val="FFFFFF"/>
              </a:solidFill>
            </a:endParaRPr>
          </a:p>
        </p:txBody>
      </p:sp>
      <p:sp>
        <p:nvSpPr>
          <p:cNvPr id="188" name="Rectangle 110"/>
          <p:cNvSpPr>
            <a:spLocks noChangeArrowheads="1"/>
          </p:cNvSpPr>
          <p:nvPr/>
        </p:nvSpPr>
        <p:spPr bwMode="auto">
          <a:xfrm>
            <a:off x="4971474" y="6608638"/>
            <a:ext cx="94973" cy="193008"/>
          </a:xfrm>
          <a:prstGeom prst="rect">
            <a:avLst/>
          </a:prstGeom>
          <a:solidFill>
            <a:srgbClr val="00B0F0"/>
          </a:solidFill>
          <a:ln>
            <a:noFill/>
          </a:ln>
        </p:spPr>
        <p:txBody>
          <a:bodyPr vert="horz" wrap="square" lIns="91427" tIns="45713" rIns="91427" bIns="45713" numCol="1" anchor="t" anchorCtr="0" compatLnSpc="1">
            <a:prstTxWarp prst="textNoShape">
              <a:avLst/>
            </a:prstTxWarp>
          </a:bodyPr>
          <a:lstStyle/>
          <a:p>
            <a:pPr defTabSz="932039">
              <a:defRPr/>
            </a:pPr>
            <a:endParaRPr lang="de-DE">
              <a:solidFill>
                <a:srgbClr val="FFFFFF"/>
              </a:solidFill>
            </a:endParaRPr>
          </a:p>
        </p:txBody>
      </p:sp>
      <p:sp>
        <p:nvSpPr>
          <p:cNvPr id="189" name="Rectangle 111"/>
          <p:cNvSpPr>
            <a:spLocks noChangeArrowheads="1"/>
          </p:cNvSpPr>
          <p:nvPr/>
        </p:nvSpPr>
        <p:spPr bwMode="auto">
          <a:xfrm>
            <a:off x="5176738" y="6608638"/>
            <a:ext cx="90377" cy="193008"/>
          </a:xfrm>
          <a:prstGeom prst="rect">
            <a:avLst/>
          </a:prstGeom>
          <a:solidFill>
            <a:srgbClr val="00B0F0"/>
          </a:solidFill>
          <a:ln>
            <a:noFill/>
          </a:ln>
        </p:spPr>
        <p:txBody>
          <a:bodyPr vert="horz" wrap="square" lIns="91427" tIns="45713" rIns="91427" bIns="45713" numCol="1" anchor="t" anchorCtr="0" compatLnSpc="1">
            <a:prstTxWarp prst="textNoShape">
              <a:avLst/>
            </a:prstTxWarp>
          </a:bodyPr>
          <a:lstStyle/>
          <a:p>
            <a:pPr defTabSz="932039">
              <a:defRPr/>
            </a:pPr>
            <a:endParaRPr lang="de-DE">
              <a:solidFill>
                <a:srgbClr val="FFFFFF"/>
              </a:solidFill>
            </a:endParaRPr>
          </a:p>
        </p:txBody>
      </p:sp>
      <p:sp>
        <p:nvSpPr>
          <p:cNvPr id="190" name="Rectangle 112"/>
          <p:cNvSpPr>
            <a:spLocks noChangeArrowheads="1"/>
          </p:cNvSpPr>
          <p:nvPr/>
        </p:nvSpPr>
        <p:spPr bwMode="auto">
          <a:xfrm>
            <a:off x="5377405" y="6608638"/>
            <a:ext cx="94973" cy="193008"/>
          </a:xfrm>
          <a:prstGeom prst="rect">
            <a:avLst/>
          </a:prstGeom>
          <a:solidFill>
            <a:srgbClr val="00B0F0"/>
          </a:solidFill>
          <a:ln>
            <a:noFill/>
          </a:ln>
        </p:spPr>
        <p:txBody>
          <a:bodyPr vert="horz" wrap="square" lIns="91427" tIns="45713" rIns="91427" bIns="45713" numCol="1" anchor="t" anchorCtr="0" compatLnSpc="1">
            <a:prstTxWarp prst="textNoShape">
              <a:avLst/>
            </a:prstTxWarp>
          </a:bodyPr>
          <a:lstStyle/>
          <a:p>
            <a:pPr defTabSz="932039">
              <a:defRPr/>
            </a:pPr>
            <a:endParaRPr lang="de-DE">
              <a:solidFill>
                <a:srgbClr val="FFFFFF"/>
              </a:solidFill>
            </a:endParaRPr>
          </a:p>
        </p:txBody>
      </p:sp>
      <p:sp>
        <p:nvSpPr>
          <p:cNvPr id="191" name="Rectangle 116"/>
          <p:cNvSpPr>
            <a:spLocks noChangeArrowheads="1"/>
          </p:cNvSpPr>
          <p:nvPr/>
        </p:nvSpPr>
        <p:spPr bwMode="auto">
          <a:xfrm>
            <a:off x="3713518" y="5718652"/>
            <a:ext cx="568039" cy="1271408"/>
          </a:xfrm>
          <a:prstGeom prst="rect">
            <a:avLst/>
          </a:prstGeom>
          <a:solidFill>
            <a:srgbClr val="2274B6"/>
          </a:solidFill>
          <a:ln>
            <a:noFill/>
          </a:ln>
        </p:spPr>
        <p:txBody>
          <a:bodyPr vert="horz" wrap="square" lIns="91427" tIns="45713" rIns="91427" bIns="45713" numCol="1" anchor="t" anchorCtr="0" compatLnSpc="1">
            <a:prstTxWarp prst="textNoShape">
              <a:avLst/>
            </a:prstTxWarp>
          </a:bodyPr>
          <a:lstStyle/>
          <a:p>
            <a:pPr defTabSz="932039">
              <a:defRPr/>
            </a:pPr>
            <a:endParaRPr lang="de-DE">
              <a:solidFill>
                <a:srgbClr val="FFFFFF"/>
              </a:solidFill>
            </a:endParaRPr>
          </a:p>
        </p:txBody>
      </p:sp>
      <p:sp>
        <p:nvSpPr>
          <p:cNvPr id="192" name="Rectangle 117"/>
          <p:cNvSpPr>
            <a:spLocks noChangeArrowheads="1"/>
          </p:cNvSpPr>
          <p:nvPr/>
        </p:nvSpPr>
        <p:spPr bwMode="auto">
          <a:xfrm>
            <a:off x="4106869" y="5495138"/>
            <a:ext cx="678869" cy="1494923"/>
          </a:xfrm>
          <a:prstGeom prst="rect">
            <a:avLst/>
          </a:prstGeom>
          <a:solidFill>
            <a:srgbClr val="2274B6"/>
          </a:solidFill>
          <a:ln>
            <a:noFill/>
          </a:ln>
        </p:spPr>
        <p:txBody>
          <a:bodyPr vert="horz" wrap="square" lIns="91427" tIns="45713" rIns="91427" bIns="45713" numCol="1" anchor="t" anchorCtr="0" compatLnSpc="1">
            <a:prstTxWarp prst="textNoShape">
              <a:avLst/>
            </a:prstTxWarp>
          </a:bodyPr>
          <a:lstStyle/>
          <a:p>
            <a:pPr defTabSz="932039">
              <a:defRPr/>
            </a:pPr>
            <a:endParaRPr lang="de-DE">
              <a:solidFill>
                <a:srgbClr val="FFFFFF"/>
              </a:solidFill>
            </a:endParaRPr>
          </a:p>
        </p:txBody>
      </p:sp>
      <p:grpSp>
        <p:nvGrpSpPr>
          <p:cNvPr id="231" name="Group 230"/>
          <p:cNvGrpSpPr/>
          <p:nvPr/>
        </p:nvGrpSpPr>
        <p:grpSpPr>
          <a:xfrm>
            <a:off x="5651568" y="4266066"/>
            <a:ext cx="454472" cy="2723994"/>
            <a:chOff x="8546306" y="746197"/>
            <a:chExt cx="424695" cy="2545519"/>
          </a:xfrm>
        </p:grpSpPr>
        <p:sp>
          <p:nvSpPr>
            <p:cNvPr id="232" name="Line 160"/>
            <p:cNvSpPr>
              <a:spLocks noChangeShapeType="1"/>
            </p:cNvSpPr>
            <p:nvPr/>
          </p:nvSpPr>
          <p:spPr bwMode="auto">
            <a:xfrm>
              <a:off x="8971001" y="746197"/>
              <a:ext cx="0" cy="2545519"/>
            </a:xfrm>
            <a:prstGeom prst="line">
              <a:avLst/>
            </a:prstGeom>
            <a:noFill/>
            <a:ln w="26988" cap="flat">
              <a:solidFill>
                <a:srgbClr val="0093E2"/>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039">
                <a:defRPr/>
              </a:pPr>
              <a:endParaRPr lang="de-DE">
                <a:solidFill>
                  <a:srgbClr val="FFFFFF"/>
                </a:solidFill>
              </a:endParaRPr>
            </a:p>
          </p:txBody>
        </p:sp>
        <p:sp>
          <p:nvSpPr>
            <p:cNvPr id="233" name="Line 161"/>
            <p:cNvSpPr>
              <a:spLocks noChangeShapeType="1"/>
            </p:cNvSpPr>
            <p:nvPr/>
          </p:nvSpPr>
          <p:spPr bwMode="auto">
            <a:xfrm>
              <a:off x="8866155" y="746197"/>
              <a:ext cx="0" cy="2545519"/>
            </a:xfrm>
            <a:prstGeom prst="line">
              <a:avLst/>
            </a:prstGeom>
            <a:noFill/>
            <a:ln w="26988" cap="flat">
              <a:solidFill>
                <a:srgbClr val="0093E2"/>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039">
                <a:defRPr/>
              </a:pPr>
              <a:endParaRPr lang="de-DE">
                <a:solidFill>
                  <a:srgbClr val="FFFFFF"/>
                </a:solidFill>
              </a:endParaRPr>
            </a:p>
          </p:txBody>
        </p:sp>
        <p:sp>
          <p:nvSpPr>
            <p:cNvPr id="234" name="Line 162"/>
            <p:cNvSpPr>
              <a:spLocks noChangeShapeType="1"/>
            </p:cNvSpPr>
            <p:nvPr/>
          </p:nvSpPr>
          <p:spPr bwMode="auto">
            <a:xfrm>
              <a:off x="8757327" y="746197"/>
              <a:ext cx="0" cy="2545519"/>
            </a:xfrm>
            <a:prstGeom prst="line">
              <a:avLst/>
            </a:prstGeom>
            <a:noFill/>
            <a:ln w="26988" cap="flat">
              <a:solidFill>
                <a:srgbClr val="0093E2"/>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039">
                <a:defRPr/>
              </a:pPr>
              <a:endParaRPr lang="de-DE">
                <a:solidFill>
                  <a:srgbClr val="FFFFFF"/>
                </a:solidFill>
              </a:endParaRPr>
            </a:p>
          </p:txBody>
        </p:sp>
        <p:sp>
          <p:nvSpPr>
            <p:cNvPr id="235" name="Line 163"/>
            <p:cNvSpPr>
              <a:spLocks noChangeShapeType="1"/>
            </p:cNvSpPr>
            <p:nvPr/>
          </p:nvSpPr>
          <p:spPr bwMode="auto">
            <a:xfrm>
              <a:off x="8651153" y="746197"/>
              <a:ext cx="0" cy="2545519"/>
            </a:xfrm>
            <a:prstGeom prst="line">
              <a:avLst/>
            </a:prstGeom>
            <a:noFill/>
            <a:ln w="26988" cap="flat">
              <a:solidFill>
                <a:srgbClr val="0093E2"/>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039">
                <a:defRPr/>
              </a:pPr>
              <a:endParaRPr lang="de-DE">
                <a:solidFill>
                  <a:srgbClr val="FFFFFF"/>
                </a:solidFill>
              </a:endParaRPr>
            </a:p>
          </p:txBody>
        </p:sp>
        <p:sp>
          <p:nvSpPr>
            <p:cNvPr id="236" name="Line 164"/>
            <p:cNvSpPr>
              <a:spLocks noChangeShapeType="1"/>
            </p:cNvSpPr>
            <p:nvPr/>
          </p:nvSpPr>
          <p:spPr bwMode="auto">
            <a:xfrm>
              <a:off x="8546306" y="746197"/>
              <a:ext cx="0" cy="2545519"/>
            </a:xfrm>
            <a:prstGeom prst="line">
              <a:avLst/>
            </a:prstGeom>
            <a:noFill/>
            <a:ln w="26988" cap="flat">
              <a:solidFill>
                <a:srgbClr val="0093E2"/>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039">
                <a:defRPr/>
              </a:pPr>
              <a:endParaRPr lang="de-DE">
                <a:solidFill>
                  <a:srgbClr val="FFFFFF"/>
                </a:solidFill>
              </a:endParaRPr>
            </a:p>
          </p:txBody>
        </p:sp>
      </p:grpSp>
      <p:sp>
        <p:nvSpPr>
          <p:cNvPr id="23" name="Freeform 5"/>
          <p:cNvSpPr>
            <a:spLocks/>
          </p:cNvSpPr>
          <p:nvPr/>
        </p:nvSpPr>
        <p:spPr bwMode="auto">
          <a:xfrm>
            <a:off x="883" y="4089820"/>
            <a:ext cx="3712636" cy="2900241"/>
          </a:xfrm>
          <a:custGeom>
            <a:avLst/>
            <a:gdLst>
              <a:gd name="T0" fmla="*/ 2339 w 2339"/>
              <a:gd name="T1" fmla="*/ 1336 h 1946"/>
              <a:gd name="T2" fmla="*/ 2230 w 2339"/>
              <a:gd name="T3" fmla="*/ 1268 h 1946"/>
              <a:gd name="T4" fmla="*/ 2230 w 2339"/>
              <a:gd name="T5" fmla="*/ 681 h 1946"/>
              <a:gd name="T6" fmla="*/ 2166 w 2339"/>
              <a:gd name="T7" fmla="*/ 681 h 1946"/>
              <a:gd name="T8" fmla="*/ 2166 w 2339"/>
              <a:gd name="T9" fmla="*/ 1134 h 1946"/>
              <a:gd name="T10" fmla="*/ 2131 w 2339"/>
              <a:gd name="T11" fmla="*/ 1155 h 1946"/>
              <a:gd name="T12" fmla="*/ 2131 w 2339"/>
              <a:gd name="T13" fmla="*/ 603 h 1946"/>
              <a:gd name="T14" fmla="*/ 2025 w 2339"/>
              <a:gd name="T15" fmla="*/ 603 h 1946"/>
              <a:gd name="T16" fmla="*/ 2025 w 2339"/>
              <a:gd name="T17" fmla="*/ 512 h 1946"/>
              <a:gd name="T18" fmla="*/ 1965 w 2339"/>
              <a:gd name="T19" fmla="*/ 512 h 1946"/>
              <a:gd name="T20" fmla="*/ 1965 w 2339"/>
              <a:gd name="T21" fmla="*/ 371 h 1946"/>
              <a:gd name="T22" fmla="*/ 1927 w 2339"/>
              <a:gd name="T23" fmla="*/ 371 h 1946"/>
              <a:gd name="T24" fmla="*/ 1927 w 2339"/>
              <a:gd name="T25" fmla="*/ 511 h 1946"/>
              <a:gd name="T26" fmla="*/ 1858 w 2339"/>
              <a:gd name="T27" fmla="*/ 511 h 1946"/>
              <a:gd name="T28" fmla="*/ 1858 w 2339"/>
              <a:gd name="T29" fmla="*/ 601 h 1946"/>
              <a:gd name="T30" fmla="*/ 1735 w 2339"/>
              <a:gd name="T31" fmla="*/ 601 h 1946"/>
              <a:gd name="T32" fmla="*/ 1735 w 2339"/>
              <a:gd name="T33" fmla="*/ 1140 h 1946"/>
              <a:gd name="T34" fmla="*/ 1542 w 2339"/>
              <a:gd name="T35" fmla="*/ 1140 h 1946"/>
              <a:gd name="T36" fmla="*/ 1542 w 2339"/>
              <a:gd name="T37" fmla="*/ 914 h 1946"/>
              <a:gd name="T38" fmla="*/ 1383 w 2339"/>
              <a:gd name="T39" fmla="*/ 914 h 1946"/>
              <a:gd name="T40" fmla="*/ 1383 w 2339"/>
              <a:gd name="T41" fmla="*/ 1253 h 1946"/>
              <a:gd name="T42" fmla="*/ 1315 w 2339"/>
              <a:gd name="T43" fmla="*/ 1253 h 1946"/>
              <a:gd name="T44" fmla="*/ 1315 w 2339"/>
              <a:gd name="T45" fmla="*/ 1114 h 1946"/>
              <a:gd name="T46" fmla="*/ 1126 w 2339"/>
              <a:gd name="T47" fmla="*/ 1114 h 1946"/>
              <a:gd name="T48" fmla="*/ 1126 w 2339"/>
              <a:gd name="T49" fmla="*/ 725 h 1946"/>
              <a:gd name="T50" fmla="*/ 817 w 2339"/>
              <a:gd name="T51" fmla="*/ 725 h 1946"/>
              <a:gd name="T52" fmla="*/ 817 w 2339"/>
              <a:gd name="T53" fmla="*/ 1301 h 1946"/>
              <a:gd name="T54" fmla="*/ 779 w 2339"/>
              <a:gd name="T55" fmla="*/ 1277 h 1946"/>
              <a:gd name="T56" fmla="*/ 779 w 2339"/>
              <a:gd name="T57" fmla="*/ 0 h 1946"/>
              <a:gd name="T58" fmla="*/ 673 w 2339"/>
              <a:gd name="T59" fmla="*/ 0 h 1946"/>
              <a:gd name="T60" fmla="*/ 673 w 2339"/>
              <a:gd name="T61" fmla="*/ 535 h 1946"/>
              <a:gd name="T62" fmla="*/ 416 w 2339"/>
              <a:gd name="T63" fmla="*/ 535 h 1946"/>
              <a:gd name="T64" fmla="*/ 416 w 2339"/>
              <a:gd name="T65" fmla="*/ 1216 h 1946"/>
              <a:gd name="T66" fmla="*/ 370 w 2339"/>
              <a:gd name="T67" fmla="*/ 1216 h 1946"/>
              <a:gd name="T68" fmla="*/ 370 w 2339"/>
              <a:gd name="T69" fmla="*/ 211 h 1946"/>
              <a:gd name="T70" fmla="*/ 0 w 2339"/>
              <a:gd name="T71" fmla="*/ 211 h 1946"/>
              <a:gd name="T72" fmla="*/ 0 w 2339"/>
              <a:gd name="T73" fmla="*/ 1946 h 1946"/>
              <a:gd name="T74" fmla="*/ 2339 w 2339"/>
              <a:gd name="T75" fmla="*/ 1946 h 1946"/>
              <a:gd name="T76" fmla="*/ 2339 w 2339"/>
              <a:gd name="T77" fmla="*/ 1336 h 19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339" h="1946">
                <a:moveTo>
                  <a:pt x="2339" y="1336"/>
                </a:moveTo>
                <a:lnTo>
                  <a:pt x="2230" y="1268"/>
                </a:lnTo>
                <a:lnTo>
                  <a:pt x="2230" y="681"/>
                </a:lnTo>
                <a:lnTo>
                  <a:pt x="2166" y="681"/>
                </a:lnTo>
                <a:lnTo>
                  <a:pt x="2166" y="1134"/>
                </a:lnTo>
                <a:lnTo>
                  <a:pt x="2131" y="1155"/>
                </a:lnTo>
                <a:lnTo>
                  <a:pt x="2131" y="603"/>
                </a:lnTo>
                <a:lnTo>
                  <a:pt x="2025" y="603"/>
                </a:lnTo>
                <a:lnTo>
                  <a:pt x="2025" y="512"/>
                </a:lnTo>
                <a:lnTo>
                  <a:pt x="1965" y="512"/>
                </a:lnTo>
                <a:lnTo>
                  <a:pt x="1965" y="371"/>
                </a:lnTo>
                <a:lnTo>
                  <a:pt x="1927" y="371"/>
                </a:lnTo>
                <a:lnTo>
                  <a:pt x="1927" y="511"/>
                </a:lnTo>
                <a:lnTo>
                  <a:pt x="1858" y="511"/>
                </a:lnTo>
                <a:lnTo>
                  <a:pt x="1858" y="601"/>
                </a:lnTo>
                <a:lnTo>
                  <a:pt x="1735" y="601"/>
                </a:lnTo>
                <a:lnTo>
                  <a:pt x="1735" y="1140"/>
                </a:lnTo>
                <a:lnTo>
                  <a:pt x="1542" y="1140"/>
                </a:lnTo>
                <a:lnTo>
                  <a:pt x="1542" y="914"/>
                </a:lnTo>
                <a:lnTo>
                  <a:pt x="1383" y="914"/>
                </a:lnTo>
                <a:lnTo>
                  <a:pt x="1383" y="1253"/>
                </a:lnTo>
                <a:lnTo>
                  <a:pt x="1315" y="1253"/>
                </a:lnTo>
                <a:lnTo>
                  <a:pt x="1315" y="1114"/>
                </a:lnTo>
                <a:lnTo>
                  <a:pt x="1126" y="1114"/>
                </a:lnTo>
                <a:lnTo>
                  <a:pt x="1126" y="725"/>
                </a:lnTo>
                <a:lnTo>
                  <a:pt x="817" y="725"/>
                </a:lnTo>
                <a:lnTo>
                  <a:pt x="817" y="1301"/>
                </a:lnTo>
                <a:lnTo>
                  <a:pt x="779" y="1277"/>
                </a:lnTo>
                <a:lnTo>
                  <a:pt x="779" y="0"/>
                </a:lnTo>
                <a:lnTo>
                  <a:pt x="673" y="0"/>
                </a:lnTo>
                <a:lnTo>
                  <a:pt x="673" y="535"/>
                </a:lnTo>
                <a:lnTo>
                  <a:pt x="416" y="535"/>
                </a:lnTo>
                <a:lnTo>
                  <a:pt x="416" y="1216"/>
                </a:lnTo>
                <a:lnTo>
                  <a:pt x="370" y="1216"/>
                </a:lnTo>
                <a:lnTo>
                  <a:pt x="370" y="211"/>
                </a:lnTo>
                <a:lnTo>
                  <a:pt x="0" y="211"/>
                </a:lnTo>
                <a:lnTo>
                  <a:pt x="0" y="1946"/>
                </a:lnTo>
                <a:lnTo>
                  <a:pt x="2339" y="1946"/>
                </a:lnTo>
                <a:lnTo>
                  <a:pt x="2339" y="1336"/>
                </a:lnTo>
                <a:close/>
              </a:path>
            </a:pathLst>
          </a:custGeom>
          <a:solidFill>
            <a:srgbClr val="2274B6"/>
          </a:solidFill>
          <a:ln>
            <a:noFill/>
          </a:ln>
        </p:spPr>
        <p:txBody>
          <a:bodyPr vert="horz" wrap="square" lIns="91427" tIns="45713" rIns="91427" bIns="45713" numCol="1" anchor="t" anchorCtr="0" compatLnSpc="1">
            <a:prstTxWarp prst="textNoShape">
              <a:avLst/>
            </a:prstTxWarp>
          </a:bodyPr>
          <a:lstStyle/>
          <a:p>
            <a:pPr defTabSz="932039"/>
            <a:endParaRPr lang="de-DE">
              <a:solidFill>
                <a:srgbClr val="FFFFFF"/>
              </a:solidFill>
            </a:endParaRPr>
          </a:p>
        </p:txBody>
      </p:sp>
      <p:sp>
        <p:nvSpPr>
          <p:cNvPr id="32" name="Rectangle 14"/>
          <p:cNvSpPr>
            <a:spLocks noChangeArrowheads="1"/>
          </p:cNvSpPr>
          <p:nvPr/>
        </p:nvSpPr>
        <p:spPr bwMode="auto">
          <a:xfrm>
            <a:off x="456432" y="4556769"/>
            <a:ext cx="80951" cy="82538"/>
          </a:xfrm>
          <a:prstGeom prst="rect">
            <a:avLst/>
          </a:prstGeom>
          <a:solidFill>
            <a:srgbClr val="0078D7"/>
          </a:solidFill>
          <a:ln>
            <a:noFill/>
          </a:ln>
        </p:spPr>
        <p:txBody>
          <a:bodyPr vert="horz" wrap="square" lIns="91427" tIns="45713" rIns="91427" bIns="45713" numCol="1" anchor="t" anchorCtr="0" compatLnSpc="1">
            <a:prstTxWarp prst="textNoShape">
              <a:avLst/>
            </a:prstTxWarp>
          </a:bodyPr>
          <a:lstStyle/>
          <a:p>
            <a:pPr defTabSz="932039"/>
            <a:endParaRPr lang="de-DE">
              <a:solidFill>
                <a:srgbClr val="FFFFFF"/>
              </a:solidFill>
            </a:endParaRPr>
          </a:p>
        </p:txBody>
      </p:sp>
      <p:sp>
        <p:nvSpPr>
          <p:cNvPr id="33" name="Rectangle 15"/>
          <p:cNvSpPr>
            <a:spLocks noChangeArrowheads="1"/>
          </p:cNvSpPr>
          <p:nvPr/>
        </p:nvSpPr>
        <p:spPr bwMode="auto">
          <a:xfrm>
            <a:off x="324688" y="4556769"/>
            <a:ext cx="80951" cy="82538"/>
          </a:xfrm>
          <a:prstGeom prst="rect">
            <a:avLst/>
          </a:prstGeom>
          <a:solidFill>
            <a:srgbClr val="0078D7"/>
          </a:solidFill>
          <a:ln>
            <a:noFill/>
          </a:ln>
        </p:spPr>
        <p:txBody>
          <a:bodyPr vert="horz" wrap="square" lIns="91427" tIns="45713" rIns="91427" bIns="45713" numCol="1" anchor="t" anchorCtr="0" compatLnSpc="1">
            <a:prstTxWarp prst="textNoShape">
              <a:avLst/>
            </a:prstTxWarp>
          </a:bodyPr>
          <a:lstStyle/>
          <a:p>
            <a:pPr defTabSz="932039"/>
            <a:endParaRPr lang="de-DE">
              <a:solidFill>
                <a:srgbClr val="FFFFFF"/>
              </a:solidFill>
            </a:endParaRPr>
          </a:p>
        </p:txBody>
      </p:sp>
      <p:sp>
        <p:nvSpPr>
          <p:cNvPr id="34" name="Rectangle 16"/>
          <p:cNvSpPr>
            <a:spLocks noChangeArrowheads="1"/>
          </p:cNvSpPr>
          <p:nvPr/>
        </p:nvSpPr>
        <p:spPr bwMode="auto">
          <a:xfrm>
            <a:off x="192944" y="4556769"/>
            <a:ext cx="80951" cy="82538"/>
          </a:xfrm>
          <a:prstGeom prst="rect">
            <a:avLst/>
          </a:prstGeom>
          <a:solidFill>
            <a:srgbClr val="0078D7"/>
          </a:solidFill>
          <a:ln>
            <a:noFill/>
          </a:ln>
        </p:spPr>
        <p:txBody>
          <a:bodyPr vert="horz" wrap="square" lIns="91427" tIns="45713" rIns="91427" bIns="45713" numCol="1" anchor="t" anchorCtr="0" compatLnSpc="1">
            <a:prstTxWarp prst="textNoShape">
              <a:avLst/>
            </a:prstTxWarp>
          </a:bodyPr>
          <a:lstStyle/>
          <a:p>
            <a:pPr defTabSz="932039"/>
            <a:endParaRPr lang="de-DE">
              <a:solidFill>
                <a:srgbClr val="FFFFFF"/>
              </a:solidFill>
            </a:endParaRPr>
          </a:p>
        </p:txBody>
      </p:sp>
      <p:sp>
        <p:nvSpPr>
          <p:cNvPr id="36" name="Rectangle 17"/>
          <p:cNvSpPr>
            <a:spLocks noChangeArrowheads="1"/>
          </p:cNvSpPr>
          <p:nvPr/>
        </p:nvSpPr>
        <p:spPr bwMode="auto">
          <a:xfrm>
            <a:off x="59613" y="4556769"/>
            <a:ext cx="80951" cy="82538"/>
          </a:xfrm>
          <a:prstGeom prst="rect">
            <a:avLst/>
          </a:prstGeom>
          <a:solidFill>
            <a:srgbClr val="0078D7"/>
          </a:solidFill>
          <a:ln>
            <a:noFill/>
          </a:ln>
        </p:spPr>
        <p:txBody>
          <a:bodyPr vert="horz" wrap="square" lIns="91427" tIns="45713" rIns="91427" bIns="45713" numCol="1" anchor="t" anchorCtr="0" compatLnSpc="1">
            <a:prstTxWarp prst="textNoShape">
              <a:avLst/>
            </a:prstTxWarp>
          </a:bodyPr>
          <a:lstStyle/>
          <a:p>
            <a:pPr defTabSz="932039"/>
            <a:endParaRPr lang="de-DE">
              <a:solidFill>
                <a:srgbClr val="FFFFFF"/>
              </a:solidFill>
            </a:endParaRPr>
          </a:p>
        </p:txBody>
      </p:sp>
      <p:sp>
        <p:nvSpPr>
          <p:cNvPr id="37" name="Rectangle 18"/>
          <p:cNvSpPr>
            <a:spLocks noChangeArrowheads="1"/>
          </p:cNvSpPr>
          <p:nvPr/>
        </p:nvSpPr>
        <p:spPr bwMode="auto">
          <a:xfrm>
            <a:off x="456432" y="4678989"/>
            <a:ext cx="80951" cy="82538"/>
          </a:xfrm>
          <a:prstGeom prst="rect">
            <a:avLst/>
          </a:prstGeom>
          <a:solidFill>
            <a:srgbClr val="0078D7"/>
          </a:solidFill>
          <a:ln>
            <a:noFill/>
          </a:ln>
        </p:spPr>
        <p:txBody>
          <a:bodyPr vert="horz" wrap="square" lIns="91427" tIns="45713" rIns="91427" bIns="45713" numCol="1" anchor="t" anchorCtr="0" compatLnSpc="1">
            <a:prstTxWarp prst="textNoShape">
              <a:avLst/>
            </a:prstTxWarp>
          </a:bodyPr>
          <a:lstStyle/>
          <a:p>
            <a:pPr defTabSz="932039"/>
            <a:endParaRPr lang="de-DE">
              <a:solidFill>
                <a:srgbClr val="FFFFFF"/>
              </a:solidFill>
            </a:endParaRPr>
          </a:p>
        </p:txBody>
      </p:sp>
      <p:sp>
        <p:nvSpPr>
          <p:cNvPr id="38" name="Rectangle 19"/>
          <p:cNvSpPr>
            <a:spLocks noChangeArrowheads="1"/>
          </p:cNvSpPr>
          <p:nvPr/>
        </p:nvSpPr>
        <p:spPr bwMode="auto">
          <a:xfrm>
            <a:off x="324688" y="4678989"/>
            <a:ext cx="80951" cy="82538"/>
          </a:xfrm>
          <a:prstGeom prst="rect">
            <a:avLst/>
          </a:prstGeom>
          <a:solidFill>
            <a:srgbClr val="0078D7"/>
          </a:solidFill>
          <a:ln>
            <a:noFill/>
          </a:ln>
        </p:spPr>
        <p:txBody>
          <a:bodyPr vert="horz" wrap="square" lIns="91427" tIns="45713" rIns="91427" bIns="45713" numCol="1" anchor="t" anchorCtr="0" compatLnSpc="1">
            <a:prstTxWarp prst="textNoShape">
              <a:avLst/>
            </a:prstTxWarp>
          </a:bodyPr>
          <a:lstStyle/>
          <a:p>
            <a:pPr defTabSz="932039"/>
            <a:endParaRPr lang="de-DE">
              <a:solidFill>
                <a:srgbClr val="FFFFFF"/>
              </a:solidFill>
            </a:endParaRPr>
          </a:p>
        </p:txBody>
      </p:sp>
      <p:sp>
        <p:nvSpPr>
          <p:cNvPr id="40" name="Rectangle 20"/>
          <p:cNvSpPr>
            <a:spLocks noChangeArrowheads="1"/>
          </p:cNvSpPr>
          <p:nvPr/>
        </p:nvSpPr>
        <p:spPr bwMode="auto">
          <a:xfrm>
            <a:off x="192944" y="4678989"/>
            <a:ext cx="80951" cy="82538"/>
          </a:xfrm>
          <a:prstGeom prst="rect">
            <a:avLst/>
          </a:prstGeom>
          <a:solidFill>
            <a:srgbClr val="0078D7"/>
          </a:solidFill>
          <a:ln>
            <a:noFill/>
          </a:ln>
        </p:spPr>
        <p:txBody>
          <a:bodyPr vert="horz" wrap="square" lIns="91427" tIns="45713" rIns="91427" bIns="45713" numCol="1" anchor="t" anchorCtr="0" compatLnSpc="1">
            <a:prstTxWarp prst="textNoShape">
              <a:avLst/>
            </a:prstTxWarp>
          </a:bodyPr>
          <a:lstStyle/>
          <a:p>
            <a:pPr defTabSz="932039"/>
            <a:endParaRPr lang="de-DE">
              <a:solidFill>
                <a:srgbClr val="FFFFFF"/>
              </a:solidFill>
            </a:endParaRPr>
          </a:p>
        </p:txBody>
      </p:sp>
      <p:sp>
        <p:nvSpPr>
          <p:cNvPr id="41" name="Rectangle 21"/>
          <p:cNvSpPr>
            <a:spLocks noChangeArrowheads="1"/>
          </p:cNvSpPr>
          <p:nvPr/>
        </p:nvSpPr>
        <p:spPr bwMode="auto">
          <a:xfrm>
            <a:off x="59613" y="4678989"/>
            <a:ext cx="80951" cy="82538"/>
          </a:xfrm>
          <a:prstGeom prst="rect">
            <a:avLst/>
          </a:prstGeom>
          <a:solidFill>
            <a:srgbClr val="0078D7"/>
          </a:solidFill>
          <a:ln>
            <a:noFill/>
          </a:ln>
        </p:spPr>
        <p:txBody>
          <a:bodyPr vert="horz" wrap="square" lIns="91427" tIns="45713" rIns="91427" bIns="45713" numCol="1" anchor="t" anchorCtr="0" compatLnSpc="1">
            <a:prstTxWarp prst="textNoShape">
              <a:avLst/>
            </a:prstTxWarp>
          </a:bodyPr>
          <a:lstStyle/>
          <a:p>
            <a:pPr defTabSz="932039"/>
            <a:endParaRPr lang="de-DE">
              <a:solidFill>
                <a:srgbClr val="FFFFFF"/>
              </a:solidFill>
            </a:endParaRPr>
          </a:p>
        </p:txBody>
      </p:sp>
      <p:sp>
        <p:nvSpPr>
          <p:cNvPr id="42" name="Rectangle 22"/>
          <p:cNvSpPr>
            <a:spLocks noChangeArrowheads="1"/>
          </p:cNvSpPr>
          <p:nvPr/>
        </p:nvSpPr>
        <p:spPr bwMode="auto">
          <a:xfrm>
            <a:off x="456432" y="4802797"/>
            <a:ext cx="80951" cy="80951"/>
          </a:xfrm>
          <a:prstGeom prst="rect">
            <a:avLst/>
          </a:prstGeom>
          <a:solidFill>
            <a:srgbClr val="0078D7"/>
          </a:solidFill>
          <a:ln>
            <a:noFill/>
          </a:ln>
        </p:spPr>
        <p:txBody>
          <a:bodyPr vert="horz" wrap="square" lIns="91427" tIns="45713" rIns="91427" bIns="45713" numCol="1" anchor="t" anchorCtr="0" compatLnSpc="1">
            <a:prstTxWarp prst="textNoShape">
              <a:avLst/>
            </a:prstTxWarp>
          </a:bodyPr>
          <a:lstStyle/>
          <a:p>
            <a:pPr defTabSz="932039"/>
            <a:endParaRPr lang="de-DE">
              <a:solidFill>
                <a:srgbClr val="FFFFFF"/>
              </a:solidFill>
            </a:endParaRPr>
          </a:p>
        </p:txBody>
      </p:sp>
      <p:sp>
        <p:nvSpPr>
          <p:cNvPr id="43" name="Rectangle 23"/>
          <p:cNvSpPr>
            <a:spLocks noChangeArrowheads="1"/>
          </p:cNvSpPr>
          <p:nvPr/>
        </p:nvSpPr>
        <p:spPr bwMode="auto">
          <a:xfrm>
            <a:off x="324688" y="4802797"/>
            <a:ext cx="80951" cy="80951"/>
          </a:xfrm>
          <a:prstGeom prst="rect">
            <a:avLst/>
          </a:prstGeom>
          <a:solidFill>
            <a:srgbClr val="0078D7"/>
          </a:solidFill>
          <a:ln>
            <a:noFill/>
          </a:ln>
        </p:spPr>
        <p:txBody>
          <a:bodyPr vert="horz" wrap="square" lIns="91427" tIns="45713" rIns="91427" bIns="45713" numCol="1" anchor="t" anchorCtr="0" compatLnSpc="1">
            <a:prstTxWarp prst="textNoShape">
              <a:avLst/>
            </a:prstTxWarp>
          </a:bodyPr>
          <a:lstStyle/>
          <a:p>
            <a:pPr defTabSz="932039"/>
            <a:endParaRPr lang="de-DE">
              <a:solidFill>
                <a:srgbClr val="FFFFFF"/>
              </a:solidFill>
            </a:endParaRPr>
          </a:p>
        </p:txBody>
      </p:sp>
      <p:sp>
        <p:nvSpPr>
          <p:cNvPr id="44" name="Rectangle 24"/>
          <p:cNvSpPr>
            <a:spLocks noChangeArrowheads="1"/>
          </p:cNvSpPr>
          <p:nvPr/>
        </p:nvSpPr>
        <p:spPr bwMode="auto">
          <a:xfrm>
            <a:off x="192944" y="4802797"/>
            <a:ext cx="80951" cy="80951"/>
          </a:xfrm>
          <a:prstGeom prst="rect">
            <a:avLst/>
          </a:prstGeom>
          <a:solidFill>
            <a:srgbClr val="0078D7"/>
          </a:solidFill>
          <a:ln>
            <a:noFill/>
          </a:ln>
        </p:spPr>
        <p:txBody>
          <a:bodyPr vert="horz" wrap="square" lIns="91427" tIns="45713" rIns="91427" bIns="45713" numCol="1" anchor="t" anchorCtr="0" compatLnSpc="1">
            <a:prstTxWarp prst="textNoShape">
              <a:avLst/>
            </a:prstTxWarp>
          </a:bodyPr>
          <a:lstStyle/>
          <a:p>
            <a:pPr defTabSz="932039"/>
            <a:endParaRPr lang="de-DE">
              <a:solidFill>
                <a:srgbClr val="FFFFFF"/>
              </a:solidFill>
            </a:endParaRPr>
          </a:p>
        </p:txBody>
      </p:sp>
      <p:sp>
        <p:nvSpPr>
          <p:cNvPr id="45" name="Rectangle 25"/>
          <p:cNvSpPr>
            <a:spLocks noChangeArrowheads="1"/>
          </p:cNvSpPr>
          <p:nvPr/>
        </p:nvSpPr>
        <p:spPr bwMode="auto">
          <a:xfrm>
            <a:off x="59613" y="4802797"/>
            <a:ext cx="80951" cy="80951"/>
          </a:xfrm>
          <a:prstGeom prst="rect">
            <a:avLst/>
          </a:prstGeom>
          <a:solidFill>
            <a:srgbClr val="0078D7"/>
          </a:solidFill>
          <a:ln>
            <a:noFill/>
          </a:ln>
        </p:spPr>
        <p:txBody>
          <a:bodyPr vert="horz" wrap="square" lIns="91427" tIns="45713" rIns="91427" bIns="45713" numCol="1" anchor="t" anchorCtr="0" compatLnSpc="1">
            <a:prstTxWarp prst="textNoShape">
              <a:avLst/>
            </a:prstTxWarp>
          </a:bodyPr>
          <a:lstStyle/>
          <a:p>
            <a:pPr defTabSz="932039"/>
            <a:endParaRPr lang="de-DE">
              <a:solidFill>
                <a:srgbClr val="FFFFFF"/>
              </a:solidFill>
            </a:endParaRPr>
          </a:p>
        </p:txBody>
      </p:sp>
      <p:sp>
        <p:nvSpPr>
          <p:cNvPr id="46" name="Rectangle 26"/>
          <p:cNvSpPr>
            <a:spLocks noChangeArrowheads="1"/>
          </p:cNvSpPr>
          <p:nvPr/>
        </p:nvSpPr>
        <p:spPr bwMode="auto">
          <a:xfrm>
            <a:off x="456432" y="4925017"/>
            <a:ext cx="80951" cy="80951"/>
          </a:xfrm>
          <a:prstGeom prst="rect">
            <a:avLst/>
          </a:prstGeom>
          <a:solidFill>
            <a:srgbClr val="0078D7"/>
          </a:solidFill>
          <a:ln>
            <a:noFill/>
          </a:ln>
        </p:spPr>
        <p:txBody>
          <a:bodyPr vert="horz" wrap="square" lIns="91427" tIns="45713" rIns="91427" bIns="45713" numCol="1" anchor="t" anchorCtr="0" compatLnSpc="1">
            <a:prstTxWarp prst="textNoShape">
              <a:avLst/>
            </a:prstTxWarp>
          </a:bodyPr>
          <a:lstStyle/>
          <a:p>
            <a:pPr defTabSz="932039"/>
            <a:endParaRPr lang="de-DE">
              <a:solidFill>
                <a:srgbClr val="FFFFFF"/>
              </a:solidFill>
            </a:endParaRPr>
          </a:p>
        </p:txBody>
      </p:sp>
      <p:sp>
        <p:nvSpPr>
          <p:cNvPr id="47" name="Rectangle 27"/>
          <p:cNvSpPr>
            <a:spLocks noChangeArrowheads="1"/>
          </p:cNvSpPr>
          <p:nvPr/>
        </p:nvSpPr>
        <p:spPr bwMode="auto">
          <a:xfrm>
            <a:off x="324688" y="4925017"/>
            <a:ext cx="80951" cy="80951"/>
          </a:xfrm>
          <a:prstGeom prst="rect">
            <a:avLst/>
          </a:prstGeom>
          <a:solidFill>
            <a:srgbClr val="0078D7"/>
          </a:solidFill>
          <a:ln>
            <a:noFill/>
          </a:ln>
        </p:spPr>
        <p:txBody>
          <a:bodyPr vert="horz" wrap="square" lIns="91427" tIns="45713" rIns="91427" bIns="45713" numCol="1" anchor="t" anchorCtr="0" compatLnSpc="1">
            <a:prstTxWarp prst="textNoShape">
              <a:avLst/>
            </a:prstTxWarp>
          </a:bodyPr>
          <a:lstStyle/>
          <a:p>
            <a:pPr defTabSz="932039"/>
            <a:endParaRPr lang="de-DE">
              <a:solidFill>
                <a:srgbClr val="FFFFFF"/>
              </a:solidFill>
            </a:endParaRPr>
          </a:p>
        </p:txBody>
      </p:sp>
      <p:sp>
        <p:nvSpPr>
          <p:cNvPr id="48" name="Rectangle 28"/>
          <p:cNvSpPr>
            <a:spLocks noChangeArrowheads="1"/>
          </p:cNvSpPr>
          <p:nvPr/>
        </p:nvSpPr>
        <p:spPr bwMode="auto">
          <a:xfrm>
            <a:off x="192944" y="4925017"/>
            <a:ext cx="80951" cy="80951"/>
          </a:xfrm>
          <a:prstGeom prst="rect">
            <a:avLst/>
          </a:prstGeom>
          <a:solidFill>
            <a:srgbClr val="0078D7"/>
          </a:solidFill>
          <a:ln>
            <a:noFill/>
          </a:ln>
        </p:spPr>
        <p:txBody>
          <a:bodyPr vert="horz" wrap="square" lIns="91427" tIns="45713" rIns="91427" bIns="45713" numCol="1" anchor="t" anchorCtr="0" compatLnSpc="1">
            <a:prstTxWarp prst="textNoShape">
              <a:avLst/>
            </a:prstTxWarp>
          </a:bodyPr>
          <a:lstStyle/>
          <a:p>
            <a:pPr defTabSz="932039"/>
            <a:endParaRPr lang="de-DE">
              <a:solidFill>
                <a:srgbClr val="FFFFFF"/>
              </a:solidFill>
            </a:endParaRPr>
          </a:p>
        </p:txBody>
      </p:sp>
      <p:sp>
        <p:nvSpPr>
          <p:cNvPr id="49" name="Rectangle 29"/>
          <p:cNvSpPr>
            <a:spLocks noChangeArrowheads="1"/>
          </p:cNvSpPr>
          <p:nvPr/>
        </p:nvSpPr>
        <p:spPr bwMode="auto">
          <a:xfrm>
            <a:off x="59613" y="4925017"/>
            <a:ext cx="80951" cy="80951"/>
          </a:xfrm>
          <a:prstGeom prst="rect">
            <a:avLst/>
          </a:prstGeom>
          <a:solidFill>
            <a:srgbClr val="0078D7"/>
          </a:solidFill>
          <a:ln>
            <a:noFill/>
          </a:ln>
        </p:spPr>
        <p:txBody>
          <a:bodyPr vert="horz" wrap="square" lIns="91427" tIns="45713" rIns="91427" bIns="45713" numCol="1" anchor="t" anchorCtr="0" compatLnSpc="1">
            <a:prstTxWarp prst="textNoShape">
              <a:avLst/>
            </a:prstTxWarp>
          </a:bodyPr>
          <a:lstStyle/>
          <a:p>
            <a:pPr defTabSz="932039"/>
            <a:endParaRPr lang="de-DE">
              <a:solidFill>
                <a:srgbClr val="FFFFFF"/>
              </a:solidFill>
            </a:endParaRPr>
          </a:p>
        </p:txBody>
      </p:sp>
      <p:sp>
        <p:nvSpPr>
          <p:cNvPr id="50" name="Rectangle 30"/>
          <p:cNvSpPr>
            <a:spLocks noChangeArrowheads="1"/>
          </p:cNvSpPr>
          <p:nvPr/>
        </p:nvSpPr>
        <p:spPr bwMode="auto">
          <a:xfrm>
            <a:off x="456432" y="5047237"/>
            <a:ext cx="80951" cy="82538"/>
          </a:xfrm>
          <a:prstGeom prst="rect">
            <a:avLst/>
          </a:prstGeom>
          <a:solidFill>
            <a:srgbClr val="0078D7"/>
          </a:solidFill>
          <a:ln>
            <a:noFill/>
          </a:ln>
        </p:spPr>
        <p:txBody>
          <a:bodyPr vert="horz" wrap="square" lIns="91427" tIns="45713" rIns="91427" bIns="45713" numCol="1" anchor="t" anchorCtr="0" compatLnSpc="1">
            <a:prstTxWarp prst="textNoShape">
              <a:avLst/>
            </a:prstTxWarp>
          </a:bodyPr>
          <a:lstStyle/>
          <a:p>
            <a:pPr defTabSz="932039"/>
            <a:endParaRPr lang="de-DE">
              <a:solidFill>
                <a:srgbClr val="FFFFFF"/>
              </a:solidFill>
            </a:endParaRPr>
          </a:p>
        </p:txBody>
      </p:sp>
      <p:sp>
        <p:nvSpPr>
          <p:cNvPr id="51" name="Rectangle 31"/>
          <p:cNvSpPr>
            <a:spLocks noChangeArrowheads="1"/>
          </p:cNvSpPr>
          <p:nvPr/>
        </p:nvSpPr>
        <p:spPr bwMode="auto">
          <a:xfrm>
            <a:off x="324688" y="5047237"/>
            <a:ext cx="80951" cy="82538"/>
          </a:xfrm>
          <a:prstGeom prst="rect">
            <a:avLst/>
          </a:prstGeom>
          <a:solidFill>
            <a:srgbClr val="0078D7"/>
          </a:solidFill>
          <a:ln>
            <a:noFill/>
          </a:ln>
        </p:spPr>
        <p:txBody>
          <a:bodyPr vert="horz" wrap="square" lIns="91427" tIns="45713" rIns="91427" bIns="45713" numCol="1" anchor="t" anchorCtr="0" compatLnSpc="1">
            <a:prstTxWarp prst="textNoShape">
              <a:avLst/>
            </a:prstTxWarp>
          </a:bodyPr>
          <a:lstStyle/>
          <a:p>
            <a:pPr defTabSz="932039"/>
            <a:endParaRPr lang="de-DE">
              <a:solidFill>
                <a:srgbClr val="FFFFFF"/>
              </a:solidFill>
            </a:endParaRPr>
          </a:p>
        </p:txBody>
      </p:sp>
      <p:sp>
        <p:nvSpPr>
          <p:cNvPr id="52" name="Rectangle 32"/>
          <p:cNvSpPr>
            <a:spLocks noChangeArrowheads="1"/>
          </p:cNvSpPr>
          <p:nvPr/>
        </p:nvSpPr>
        <p:spPr bwMode="auto">
          <a:xfrm>
            <a:off x="192944" y="5047237"/>
            <a:ext cx="80951" cy="82538"/>
          </a:xfrm>
          <a:prstGeom prst="rect">
            <a:avLst/>
          </a:prstGeom>
          <a:solidFill>
            <a:srgbClr val="0078D7"/>
          </a:solidFill>
          <a:ln>
            <a:noFill/>
          </a:ln>
        </p:spPr>
        <p:txBody>
          <a:bodyPr vert="horz" wrap="square" lIns="91427" tIns="45713" rIns="91427" bIns="45713" numCol="1" anchor="t" anchorCtr="0" compatLnSpc="1">
            <a:prstTxWarp prst="textNoShape">
              <a:avLst/>
            </a:prstTxWarp>
          </a:bodyPr>
          <a:lstStyle/>
          <a:p>
            <a:pPr defTabSz="932039"/>
            <a:endParaRPr lang="de-DE">
              <a:solidFill>
                <a:srgbClr val="FFFFFF"/>
              </a:solidFill>
            </a:endParaRPr>
          </a:p>
        </p:txBody>
      </p:sp>
      <p:sp>
        <p:nvSpPr>
          <p:cNvPr id="53" name="Rectangle 33"/>
          <p:cNvSpPr>
            <a:spLocks noChangeArrowheads="1"/>
          </p:cNvSpPr>
          <p:nvPr/>
        </p:nvSpPr>
        <p:spPr bwMode="auto">
          <a:xfrm>
            <a:off x="59613" y="5047237"/>
            <a:ext cx="80951" cy="82538"/>
          </a:xfrm>
          <a:prstGeom prst="rect">
            <a:avLst/>
          </a:prstGeom>
          <a:solidFill>
            <a:srgbClr val="0078D7"/>
          </a:solidFill>
          <a:ln>
            <a:noFill/>
          </a:ln>
        </p:spPr>
        <p:txBody>
          <a:bodyPr vert="horz" wrap="square" lIns="91427" tIns="45713" rIns="91427" bIns="45713" numCol="1" anchor="t" anchorCtr="0" compatLnSpc="1">
            <a:prstTxWarp prst="textNoShape">
              <a:avLst/>
            </a:prstTxWarp>
          </a:bodyPr>
          <a:lstStyle/>
          <a:p>
            <a:pPr defTabSz="932039"/>
            <a:endParaRPr lang="de-DE">
              <a:solidFill>
                <a:srgbClr val="FFFFFF"/>
              </a:solidFill>
            </a:endParaRPr>
          </a:p>
        </p:txBody>
      </p:sp>
      <p:sp>
        <p:nvSpPr>
          <p:cNvPr id="54" name="Rectangle 34"/>
          <p:cNvSpPr>
            <a:spLocks noChangeArrowheads="1"/>
          </p:cNvSpPr>
          <p:nvPr/>
        </p:nvSpPr>
        <p:spPr bwMode="auto">
          <a:xfrm>
            <a:off x="456432" y="5169457"/>
            <a:ext cx="80951" cy="82538"/>
          </a:xfrm>
          <a:prstGeom prst="rect">
            <a:avLst/>
          </a:prstGeom>
          <a:solidFill>
            <a:srgbClr val="0078D7"/>
          </a:solidFill>
          <a:ln>
            <a:noFill/>
          </a:ln>
        </p:spPr>
        <p:txBody>
          <a:bodyPr vert="horz" wrap="square" lIns="91427" tIns="45713" rIns="91427" bIns="45713" numCol="1" anchor="t" anchorCtr="0" compatLnSpc="1">
            <a:prstTxWarp prst="textNoShape">
              <a:avLst/>
            </a:prstTxWarp>
          </a:bodyPr>
          <a:lstStyle/>
          <a:p>
            <a:pPr defTabSz="932039"/>
            <a:endParaRPr lang="de-DE">
              <a:solidFill>
                <a:srgbClr val="FFFFFF"/>
              </a:solidFill>
            </a:endParaRPr>
          </a:p>
        </p:txBody>
      </p:sp>
      <p:sp>
        <p:nvSpPr>
          <p:cNvPr id="55" name="Rectangle 35"/>
          <p:cNvSpPr>
            <a:spLocks noChangeArrowheads="1"/>
          </p:cNvSpPr>
          <p:nvPr/>
        </p:nvSpPr>
        <p:spPr bwMode="auto">
          <a:xfrm>
            <a:off x="324688" y="5169457"/>
            <a:ext cx="80951" cy="82538"/>
          </a:xfrm>
          <a:prstGeom prst="rect">
            <a:avLst/>
          </a:prstGeom>
          <a:solidFill>
            <a:srgbClr val="0078D7"/>
          </a:solidFill>
          <a:ln>
            <a:noFill/>
          </a:ln>
        </p:spPr>
        <p:txBody>
          <a:bodyPr vert="horz" wrap="square" lIns="91427" tIns="45713" rIns="91427" bIns="45713" numCol="1" anchor="t" anchorCtr="0" compatLnSpc="1">
            <a:prstTxWarp prst="textNoShape">
              <a:avLst/>
            </a:prstTxWarp>
          </a:bodyPr>
          <a:lstStyle/>
          <a:p>
            <a:pPr defTabSz="932039"/>
            <a:endParaRPr lang="de-DE">
              <a:solidFill>
                <a:srgbClr val="FFFFFF"/>
              </a:solidFill>
            </a:endParaRPr>
          </a:p>
        </p:txBody>
      </p:sp>
      <p:sp>
        <p:nvSpPr>
          <p:cNvPr id="56" name="Rectangle 36"/>
          <p:cNvSpPr>
            <a:spLocks noChangeArrowheads="1"/>
          </p:cNvSpPr>
          <p:nvPr/>
        </p:nvSpPr>
        <p:spPr bwMode="auto">
          <a:xfrm>
            <a:off x="192944" y="5169457"/>
            <a:ext cx="80951" cy="82538"/>
          </a:xfrm>
          <a:prstGeom prst="rect">
            <a:avLst/>
          </a:prstGeom>
          <a:solidFill>
            <a:srgbClr val="0078D7"/>
          </a:solidFill>
          <a:ln>
            <a:noFill/>
          </a:ln>
        </p:spPr>
        <p:txBody>
          <a:bodyPr vert="horz" wrap="square" lIns="91427" tIns="45713" rIns="91427" bIns="45713" numCol="1" anchor="t" anchorCtr="0" compatLnSpc="1">
            <a:prstTxWarp prst="textNoShape">
              <a:avLst/>
            </a:prstTxWarp>
          </a:bodyPr>
          <a:lstStyle/>
          <a:p>
            <a:pPr defTabSz="932039"/>
            <a:endParaRPr lang="de-DE">
              <a:solidFill>
                <a:srgbClr val="FFFFFF"/>
              </a:solidFill>
            </a:endParaRPr>
          </a:p>
        </p:txBody>
      </p:sp>
      <p:sp>
        <p:nvSpPr>
          <p:cNvPr id="57" name="Rectangle 37"/>
          <p:cNvSpPr>
            <a:spLocks noChangeArrowheads="1"/>
          </p:cNvSpPr>
          <p:nvPr/>
        </p:nvSpPr>
        <p:spPr bwMode="auto">
          <a:xfrm>
            <a:off x="59613" y="5169457"/>
            <a:ext cx="80951" cy="82538"/>
          </a:xfrm>
          <a:prstGeom prst="rect">
            <a:avLst/>
          </a:prstGeom>
          <a:solidFill>
            <a:srgbClr val="0078D7"/>
          </a:solidFill>
          <a:ln>
            <a:noFill/>
          </a:ln>
        </p:spPr>
        <p:txBody>
          <a:bodyPr vert="horz" wrap="square" lIns="91427" tIns="45713" rIns="91427" bIns="45713" numCol="1" anchor="t" anchorCtr="0" compatLnSpc="1">
            <a:prstTxWarp prst="textNoShape">
              <a:avLst/>
            </a:prstTxWarp>
          </a:bodyPr>
          <a:lstStyle/>
          <a:p>
            <a:pPr defTabSz="932039"/>
            <a:endParaRPr lang="de-DE">
              <a:solidFill>
                <a:srgbClr val="FFFFFF"/>
              </a:solidFill>
            </a:endParaRPr>
          </a:p>
        </p:txBody>
      </p:sp>
      <p:sp>
        <p:nvSpPr>
          <p:cNvPr id="58" name="Rectangle 38"/>
          <p:cNvSpPr>
            <a:spLocks noChangeArrowheads="1"/>
          </p:cNvSpPr>
          <p:nvPr/>
        </p:nvSpPr>
        <p:spPr bwMode="auto">
          <a:xfrm>
            <a:off x="456432" y="5293264"/>
            <a:ext cx="80951" cy="80951"/>
          </a:xfrm>
          <a:prstGeom prst="rect">
            <a:avLst/>
          </a:prstGeom>
          <a:solidFill>
            <a:srgbClr val="0078D7"/>
          </a:solidFill>
          <a:ln>
            <a:noFill/>
          </a:ln>
        </p:spPr>
        <p:txBody>
          <a:bodyPr vert="horz" wrap="square" lIns="91427" tIns="45713" rIns="91427" bIns="45713" numCol="1" anchor="t" anchorCtr="0" compatLnSpc="1">
            <a:prstTxWarp prst="textNoShape">
              <a:avLst/>
            </a:prstTxWarp>
          </a:bodyPr>
          <a:lstStyle/>
          <a:p>
            <a:pPr defTabSz="932039"/>
            <a:endParaRPr lang="de-DE">
              <a:solidFill>
                <a:srgbClr val="FFFFFF"/>
              </a:solidFill>
            </a:endParaRPr>
          </a:p>
        </p:txBody>
      </p:sp>
      <p:sp>
        <p:nvSpPr>
          <p:cNvPr id="59" name="Rectangle 39"/>
          <p:cNvSpPr>
            <a:spLocks noChangeArrowheads="1"/>
          </p:cNvSpPr>
          <p:nvPr/>
        </p:nvSpPr>
        <p:spPr bwMode="auto">
          <a:xfrm>
            <a:off x="324688" y="5293264"/>
            <a:ext cx="80951" cy="80951"/>
          </a:xfrm>
          <a:prstGeom prst="rect">
            <a:avLst/>
          </a:prstGeom>
          <a:solidFill>
            <a:srgbClr val="0078D7"/>
          </a:solidFill>
          <a:ln>
            <a:noFill/>
          </a:ln>
        </p:spPr>
        <p:txBody>
          <a:bodyPr vert="horz" wrap="square" lIns="91427" tIns="45713" rIns="91427" bIns="45713" numCol="1" anchor="t" anchorCtr="0" compatLnSpc="1">
            <a:prstTxWarp prst="textNoShape">
              <a:avLst/>
            </a:prstTxWarp>
          </a:bodyPr>
          <a:lstStyle/>
          <a:p>
            <a:pPr defTabSz="932039"/>
            <a:endParaRPr lang="de-DE">
              <a:solidFill>
                <a:srgbClr val="FFFFFF"/>
              </a:solidFill>
            </a:endParaRPr>
          </a:p>
        </p:txBody>
      </p:sp>
      <p:sp>
        <p:nvSpPr>
          <p:cNvPr id="60" name="Rectangle 40"/>
          <p:cNvSpPr>
            <a:spLocks noChangeArrowheads="1"/>
          </p:cNvSpPr>
          <p:nvPr/>
        </p:nvSpPr>
        <p:spPr bwMode="auto">
          <a:xfrm>
            <a:off x="192944" y="5293264"/>
            <a:ext cx="80951" cy="80951"/>
          </a:xfrm>
          <a:prstGeom prst="rect">
            <a:avLst/>
          </a:prstGeom>
          <a:solidFill>
            <a:srgbClr val="0078D7"/>
          </a:solidFill>
          <a:ln>
            <a:noFill/>
          </a:ln>
        </p:spPr>
        <p:txBody>
          <a:bodyPr vert="horz" wrap="square" lIns="91427" tIns="45713" rIns="91427" bIns="45713" numCol="1" anchor="t" anchorCtr="0" compatLnSpc="1">
            <a:prstTxWarp prst="textNoShape">
              <a:avLst/>
            </a:prstTxWarp>
          </a:bodyPr>
          <a:lstStyle/>
          <a:p>
            <a:pPr defTabSz="932039"/>
            <a:endParaRPr lang="de-DE">
              <a:solidFill>
                <a:srgbClr val="FFFFFF"/>
              </a:solidFill>
            </a:endParaRPr>
          </a:p>
        </p:txBody>
      </p:sp>
      <p:sp>
        <p:nvSpPr>
          <p:cNvPr id="61" name="Rectangle 41"/>
          <p:cNvSpPr>
            <a:spLocks noChangeArrowheads="1"/>
          </p:cNvSpPr>
          <p:nvPr/>
        </p:nvSpPr>
        <p:spPr bwMode="auto">
          <a:xfrm>
            <a:off x="59613" y="5293264"/>
            <a:ext cx="80951" cy="80951"/>
          </a:xfrm>
          <a:prstGeom prst="rect">
            <a:avLst/>
          </a:prstGeom>
          <a:solidFill>
            <a:srgbClr val="0078D7"/>
          </a:solidFill>
          <a:ln>
            <a:noFill/>
          </a:ln>
        </p:spPr>
        <p:txBody>
          <a:bodyPr vert="horz" wrap="square" lIns="91427" tIns="45713" rIns="91427" bIns="45713" numCol="1" anchor="t" anchorCtr="0" compatLnSpc="1">
            <a:prstTxWarp prst="textNoShape">
              <a:avLst/>
            </a:prstTxWarp>
          </a:bodyPr>
          <a:lstStyle/>
          <a:p>
            <a:pPr defTabSz="932039"/>
            <a:endParaRPr lang="de-DE">
              <a:solidFill>
                <a:srgbClr val="FFFFFF"/>
              </a:solidFill>
            </a:endParaRPr>
          </a:p>
        </p:txBody>
      </p:sp>
      <p:sp>
        <p:nvSpPr>
          <p:cNvPr id="62" name="Rectangle 42"/>
          <p:cNvSpPr>
            <a:spLocks noChangeArrowheads="1"/>
          </p:cNvSpPr>
          <p:nvPr/>
        </p:nvSpPr>
        <p:spPr bwMode="auto">
          <a:xfrm>
            <a:off x="456432" y="5415485"/>
            <a:ext cx="80951" cy="80951"/>
          </a:xfrm>
          <a:prstGeom prst="rect">
            <a:avLst/>
          </a:prstGeom>
          <a:solidFill>
            <a:srgbClr val="0078D7"/>
          </a:solidFill>
          <a:ln>
            <a:noFill/>
          </a:ln>
        </p:spPr>
        <p:txBody>
          <a:bodyPr vert="horz" wrap="square" lIns="91427" tIns="45713" rIns="91427" bIns="45713" numCol="1" anchor="t" anchorCtr="0" compatLnSpc="1">
            <a:prstTxWarp prst="textNoShape">
              <a:avLst/>
            </a:prstTxWarp>
          </a:bodyPr>
          <a:lstStyle/>
          <a:p>
            <a:pPr defTabSz="932039"/>
            <a:endParaRPr lang="de-DE">
              <a:solidFill>
                <a:srgbClr val="FFFFFF"/>
              </a:solidFill>
            </a:endParaRPr>
          </a:p>
        </p:txBody>
      </p:sp>
      <p:sp>
        <p:nvSpPr>
          <p:cNvPr id="63" name="Rectangle 43"/>
          <p:cNvSpPr>
            <a:spLocks noChangeArrowheads="1"/>
          </p:cNvSpPr>
          <p:nvPr/>
        </p:nvSpPr>
        <p:spPr bwMode="auto">
          <a:xfrm>
            <a:off x="324688" y="5415485"/>
            <a:ext cx="80951" cy="80951"/>
          </a:xfrm>
          <a:prstGeom prst="rect">
            <a:avLst/>
          </a:prstGeom>
          <a:solidFill>
            <a:srgbClr val="0078D7"/>
          </a:solidFill>
          <a:ln>
            <a:noFill/>
          </a:ln>
        </p:spPr>
        <p:txBody>
          <a:bodyPr vert="horz" wrap="square" lIns="91427" tIns="45713" rIns="91427" bIns="45713" numCol="1" anchor="t" anchorCtr="0" compatLnSpc="1">
            <a:prstTxWarp prst="textNoShape">
              <a:avLst/>
            </a:prstTxWarp>
          </a:bodyPr>
          <a:lstStyle/>
          <a:p>
            <a:pPr defTabSz="932039"/>
            <a:endParaRPr lang="de-DE">
              <a:solidFill>
                <a:srgbClr val="FFFFFF"/>
              </a:solidFill>
            </a:endParaRPr>
          </a:p>
        </p:txBody>
      </p:sp>
      <p:sp>
        <p:nvSpPr>
          <p:cNvPr id="64" name="Rectangle 44"/>
          <p:cNvSpPr>
            <a:spLocks noChangeArrowheads="1"/>
          </p:cNvSpPr>
          <p:nvPr/>
        </p:nvSpPr>
        <p:spPr bwMode="auto">
          <a:xfrm>
            <a:off x="192944" y="5415485"/>
            <a:ext cx="80951" cy="80951"/>
          </a:xfrm>
          <a:prstGeom prst="rect">
            <a:avLst/>
          </a:prstGeom>
          <a:solidFill>
            <a:srgbClr val="0078D7"/>
          </a:solidFill>
          <a:ln>
            <a:noFill/>
          </a:ln>
        </p:spPr>
        <p:txBody>
          <a:bodyPr vert="horz" wrap="square" lIns="91427" tIns="45713" rIns="91427" bIns="45713" numCol="1" anchor="t" anchorCtr="0" compatLnSpc="1">
            <a:prstTxWarp prst="textNoShape">
              <a:avLst/>
            </a:prstTxWarp>
          </a:bodyPr>
          <a:lstStyle/>
          <a:p>
            <a:pPr defTabSz="932039"/>
            <a:endParaRPr lang="de-DE">
              <a:solidFill>
                <a:srgbClr val="FFFFFF"/>
              </a:solidFill>
            </a:endParaRPr>
          </a:p>
        </p:txBody>
      </p:sp>
      <p:sp>
        <p:nvSpPr>
          <p:cNvPr id="65" name="Rectangle 45"/>
          <p:cNvSpPr>
            <a:spLocks noChangeArrowheads="1"/>
          </p:cNvSpPr>
          <p:nvPr/>
        </p:nvSpPr>
        <p:spPr bwMode="auto">
          <a:xfrm>
            <a:off x="59613" y="5415485"/>
            <a:ext cx="80951" cy="80951"/>
          </a:xfrm>
          <a:prstGeom prst="rect">
            <a:avLst/>
          </a:prstGeom>
          <a:solidFill>
            <a:srgbClr val="0078D7"/>
          </a:solidFill>
          <a:ln>
            <a:noFill/>
          </a:ln>
        </p:spPr>
        <p:txBody>
          <a:bodyPr vert="horz" wrap="square" lIns="91427" tIns="45713" rIns="91427" bIns="45713" numCol="1" anchor="t" anchorCtr="0" compatLnSpc="1">
            <a:prstTxWarp prst="textNoShape">
              <a:avLst/>
            </a:prstTxWarp>
          </a:bodyPr>
          <a:lstStyle/>
          <a:p>
            <a:pPr defTabSz="932039"/>
            <a:endParaRPr lang="de-DE">
              <a:solidFill>
                <a:srgbClr val="FFFFFF"/>
              </a:solidFill>
            </a:endParaRPr>
          </a:p>
        </p:txBody>
      </p:sp>
      <p:sp>
        <p:nvSpPr>
          <p:cNvPr id="66" name="Rectangle 46"/>
          <p:cNvSpPr>
            <a:spLocks noChangeArrowheads="1"/>
          </p:cNvSpPr>
          <p:nvPr/>
        </p:nvSpPr>
        <p:spPr bwMode="auto">
          <a:xfrm>
            <a:off x="456432" y="5539293"/>
            <a:ext cx="80951" cy="80951"/>
          </a:xfrm>
          <a:prstGeom prst="rect">
            <a:avLst/>
          </a:prstGeom>
          <a:solidFill>
            <a:srgbClr val="0078D7"/>
          </a:solidFill>
          <a:ln>
            <a:noFill/>
          </a:ln>
        </p:spPr>
        <p:txBody>
          <a:bodyPr vert="horz" wrap="square" lIns="91427" tIns="45713" rIns="91427" bIns="45713" numCol="1" anchor="t" anchorCtr="0" compatLnSpc="1">
            <a:prstTxWarp prst="textNoShape">
              <a:avLst/>
            </a:prstTxWarp>
          </a:bodyPr>
          <a:lstStyle/>
          <a:p>
            <a:pPr defTabSz="932039"/>
            <a:endParaRPr lang="de-DE">
              <a:solidFill>
                <a:srgbClr val="FFFFFF"/>
              </a:solidFill>
            </a:endParaRPr>
          </a:p>
        </p:txBody>
      </p:sp>
      <p:sp>
        <p:nvSpPr>
          <p:cNvPr id="67" name="Rectangle 47"/>
          <p:cNvSpPr>
            <a:spLocks noChangeArrowheads="1"/>
          </p:cNvSpPr>
          <p:nvPr/>
        </p:nvSpPr>
        <p:spPr bwMode="auto">
          <a:xfrm>
            <a:off x="324688" y="5539293"/>
            <a:ext cx="80951" cy="80951"/>
          </a:xfrm>
          <a:prstGeom prst="rect">
            <a:avLst/>
          </a:prstGeom>
          <a:solidFill>
            <a:srgbClr val="0078D7"/>
          </a:solidFill>
          <a:ln>
            <a:noFill/>
          </a:ln>
        </p:spPr>
        <p:txBody>
          <a:bodyPr vert="horz" wrap="square" lIns="91427" tIns="45713" rIns="91427" bIns="45713" numCol="1" anchor="t" anchorCtr="0" compatLnSpc="1">
            <a:prstTxWarp prst="textNoShape">
              <a:avLst/>
            </a:prstTxWarp>
          </a:bodyPr>
          <a:lstStyle/>
          <a:p>
            <a:pPr defTabSz="932039"/>
            <a:endParaRPr lang="de-DE">
              <a:solidFill>
                <a:srgbClr val="FFFFFF"/>
              </a:solidFill>
            </a:endParaRPr>
          </a:p>
        </p:txBody>
      </p:sp>
      <p:sp>
        <p:nvSpPr>
          <p:cNvPr id="68" name="Rectangle 48"/>
          <p:cNvSpPr>
            <a:spLocks noChangeArrowheads="1"/>
          </p:cNvSpPr>
          <p:nvPr/>
        </p:nvSpPr>
        <p:spPr bwMode="auto">
          <a:xfrm>
            <a:off x="192944" y="5539293"/>
            <a:ext cx="80951" cy="80951"/>
          </a:xfrm>
          <a:prstGeom prst="rect">
            <a:avLst/>
          </a:prstGeom>
          <a:solidFill>
            <a:srgbClr val="0078D7"/>
          </a:solidFill>
          <a:ln>
            <a:noFill/>
          </a:ln>
        </p:spPr>
        <p:txBody>
          <a:bodyPr vert="horz" wrap="square" lIns="91427" tIns="45713" rIns="91427" bIns="45713" numCol="1" anchor="t" anchorCtr="0" compatLnSpc="1">
            <a:prstTxWarp prst="textNoShape">
              <a:avLst/>
            </a:prstTxWarp>
          </a:bodyPr>
          <a:lstStyle/>
          <a:p>
            <a:pPr defTabSz="932039"/>
            <a:endParaRPr lang="de-DE">
              <a:solidFill>
                <a:srgbClr val="FFFFFF"/>
              </a:solidFill>
            </a:endParaRPr>
          </a:p>
        </p:txBody>
      </p:sp>
      <p:sp>
        <p:nvSpPr>
          <p:cNvPr id="69" name="Rectangle 49"/>
          <p:cNvSpPr>
            <a:spLocks noChangeArrowheads="1"/>
          </p:cNvSpPr>
          <p:nvPr/>
        </p:nvSpPr>
        <p:spPr bwMode="auto">
          <a:xfrm>
            <a:off x="59613" y="5539293"/>
            <a:ext cx="80951" cy="80951"/>
          </a:xfrm>
          <a:prstGeom prst="rect">
            <a:avLst/>
          </a:prstGeom>
          <a:solidFill>
            <a:srgbClr val="0078D7"/>
          </a:solidFill>
          <a:ln>
            <a:noFill/>
          </a:ln>
        </p:spPr>
        <p:txBody>
          <a:bodyPr vert="horz" wrap="square" lIns="91427" tIns="45713" rIns="91427" bIns="45713" numCol="1" anchor="t" anchorCtr="0" compatLnSpc="1">
            <a:prstTxWarp prst="textNoShape">
              <a:avLst/>
            </a:prstTxWarp>
          </a:bodyPr>
          <a:lstStyle/>
          <a:p>
            <a:pPr defTabSz="932039"/>
            <a:endParaRPr lang="de-DE">
              <a:solidFill>
                <a:srgbClr val="FFFFFF"/>
              </a:solidFill>
            </a:endParaRPr>
          </a:p>
        </p:txBody>
      </p:sp>
      <p:sp>
        <p:nvSpPr>
          <p:cNvPr id="73" name="Rectangle 56"/>
          <p:cNvSpPr>
            <a:spLocks noChangeArrowheads="1"/>
          </p:cNvSpPr>
          <p:nvPr/>
        </p:nvSpPr>
        <p:spPr bwMode="auto">
          <a:xfrm>
            <a:off x="775471" y="5051999"/>
            <a:ext cx="171426" cy="88887"/>
          </a:xfrm>
          <a:prstGeom prst="rect">
            <a:avLst/>
          </a:prstGeom>
          <a:solidFill>
            <a:srgbClr val="2274B6"/>
          </a:solidFill>
          <a:ln>
            <a:noFill/>
          </a:ln>
        </p:spPr>
        <p:txBody>
          <a:bodyPr vert="horz" wrap="square" lIns="91427" tIns="45713" rIns="91427" bIns="45713" numCol="1" anchor="t" anchorCtr="0" compatLnSpc="1">
            <a:prstTxWarp prst="textNoShape">
              <a:avLst/>
            </a:prstTxWarp>
          </a:bodyPr>
          <a:lstStyle/>
          <a:p>
            <a:pPr defTabSz="932039"/>
            <a:endParaRPr lang="de-DE">
              <a:solidFill>
                <a:srgbClr val="FFFFFF"/>
              </a:solidFill>
            </a:endParaRPr>
          </a:p>
        </p:txBody>
      </p:sp>
      <p:sp>
        <p:nvSpPr>
          <p:cNvPr id="74" name="Rectangle 60"/>
          <p:cNvSpPr>
            <a:spLocks noChangeArrowheads="1"/>
          </p:cNvSpPr>
          <p:nvPr/>
        </p:nvSpPr>
        <p:spPr bwMode="auto">
          <a:xfrm>
            <a:off x="732616" y="5232948"/>
            <a:ext cx="98411" cy="96824"/>
          </a:xfrm>
          <a:prstGeom prst="rect">
            <a:avLst/>
          </a:prstGeom>
          <a:solidFill>
            <a:srgbClr val="00B0F0"/>
          </a:solidFill>
          <a:ln>
            <a:noFill/>
          </a:ln>
        </p:spPr>
        <p:txBody>
          <a:bodyPr vert="horz" wrap="square" lIns="91427" tIns="45713" rIns="91427" bIns="45713" numCol="1" anchor="t" anchorCtr="0" compatLnSpc="1">
            <a:prstTxWarp prst="textNoShape">
              <a:avLst/>
            </a:prstTxWarp>
          </a:bodyPr>
          <a:lstStyle/>
          <a:p>
            <a:pPr defTabSz="932039"/>
            <a:endParaRPr lang="de-DE">
              <a:solidFill>
                <a:srgbClr val="FFFFFF"/>
              </a:solidFill>
            </a:endParaRPr>
          </a:p>
        </p:txBody>
      </p:sp>
      <p:sp>
        <p:nvSpPr>
          <p:cNvPr id="75" name="Rectangle 61"/>
          <p:cNvSpPr>
            <a:spLocks noChangeArrowheads="1"/>
          </p:cNvSpPr>
          <p:nvPr/>
        </p:nvSpPr>
        <p:spPr bwMode="auto">
          <a:xfrm>
            <a:off x="894518" y="5232948"/>
            <a:ext cx="98411" cy="96824"/>
          </a:xfrm>
          <a:prstGeom prst="rect">
            <a:avLst/>
          </a:prstGeom>
          <a:solidFill>
            <a:srgbClr val="00B0F0"/>
          </a:solidFill>
          <a:ln>
            <a:noFill/>
          </a:ln>
        </p:spPr>
        <p:txBody>
          <a:bodyPr vert="horz" wrap="square" lIns="91427" tIns="45713" rIns="91427" bIns="45713" numCol="1" anchor="t" anchorCtr="0" compatLnSpc="1">
            <a:prstTxWarp prst="textNoShape">
              <a:avLst/>
            </a:prstTxWarp>
          </a:bodyPr>
          <a:lstStyle/>
          <a:p>
            <a:pPr defTabSz="932039"/>
            <a:endParaRPr lang="de-DE">
              <a:solidFill>
                <a:srgbClr val="FFFFFF"/>
              </a:solidFill>
            </a:endParaRPr>
          </a:p>
        </p:txBody>
      </p:sp>
      <p:sp>
        <p:nvSpPr>
          <p:cNvPr id="76" name="Rectangle 62"/>
          <p:cNvSpPr>
            <a:spLocks noChangeArrowheads="1"/>
          </p:cNvSpPr>
          <p:nvPr/>
        </p:nvSpPr>
        <p:spPr bwMode="auto">
          <a:xfrm>
            <a:off x="1284990" y="5232948"/>
            <a:ext cx="98411" cy="96824"/>
          </a:xfrm>
          <a:prstGeom prst="rect">
            <a:avLst/>
          </a:prstGeom>
          <a:solidFill>
            <a:srgbClr val="0093E2"/>
          </a:solidFill>
          <a:ln>
            <a:noFill/>
          </a:ln>
        </p:spPr>
        <p:txBody>
          <a:bodyPr vert="horz" wrap="square" lIns="91427" tIns="45713" rIns="91427" bIns="45713" numCol="1" anchor="t" anchorCtr="0" compatLnSpc="1">
            <a:prstTxWarp prst="textNoShape">
              <a:avLst/>
            </a:prstTxWarp>
          </a:bodyPr>
          <a:lstStyle/>
          <a:p>
            <a:pPr defTabSz="932039"/>
            <a:endParaRPr lang="de-DE">
              <a:solidFill>
                <a:srgbClr val="FFFFFF"/>
              </a:solidFill>
            </a:endParaRPr>
          </a:p>
        </p:txBody>
      </p:sp>
      <p:sp>
        <p:nvSpPr>
          <p:cNvPr id="77" name="Rectangle 63"/>
          <p:cNvSpPr>
            <a:spLocks noChangeArrowheads="1"/>
          </p:cNvSpPr>
          <p:nvPr/>
        </p:nvSpPr>
        <p:spPr bwMode="auto">
          <a:xfrm>
            <a:off x="1448478" y="5232948"/>
            <a:ext cx="98411" cy="96824"/>
          </a:xfrm>
          <a:prstGeom prst="rect">
            <a:avLst/>
          </a:prstGeom>
          <a:solidFill>
            <a:srgbClr val="0093E2"/>
          </a:solidFill>
          <a:ln>
            <a:noFill/>
          </a:ln>
        </p:spPr>
        <p:txBody>
          <a:bodyPr vert="horz" wrap="square" lIns="91427" tIns="45713" rIns="91427" bIns="45713" numCol="1" anchor="t" anchorCtr="0" compatLnSpc="1">
            <a:prstTxWarp prst="textNoShape">
              <a:avLst/>
            </a:prstTxWarp>
          </a:bodyPr>
          <a:lstStyle/>
          <a:p>
            <a:pPr defTabSz="932039"/>
            <a:endParaRPr lang="de-DE">
              <a:solidFill>
                <a:srgbClr val="FFFFFF"/>
              </a:solidFill>
            </a:endParaRPr>
          </a:p>
        </p:txBody>
      </p:sp>
      <p:sp>
        <p:nvSpPr>
          <p:cNvPr id="78" name="Rectangle 64"/>
          <p:cNvSpPr>
            <a:spLocks noChangeArrowheads="1"/>
          </p:cNvSpPr>
          <p:nvPr/>
        </p:nvSpPr>
        <p:spPr bwMode="auto">
          <a:xfrm>
            <a:off x="1611968" y="5232948"/>
            <a:ext cx="98411" cy="96824"/>
          </a:xfrm>
          <a:prstGeom prst="rect">
            <a:avLst/>
          </a:prstGeom>
          <a:solidFill>
            <a:srgbClr val="0093E2"/>
          </a:solidFill>
          <a:ln>
            <a:noFill/>
          </a:ln>
        </p:spPr>
        <p:txBody>
          <a:bodyPr vert="horz" wrap="square" lIns="91427" tIns="45713" rIns="91427" bIns="45713" numCol="1" anchor="t" anchorCtr="0" compatLnSpc="1">
            <a:prstTxWarp prst="textNoShape">
              <a:avLst/>
            </a:prstTxWarp>
          </a:bodyPr>
          <a:lstStyle/>
          <a:p>
            <a:pPr defTabSz="932039"/>
            <a:endParaRPr lang="de-DE">
              <a:solidFill>
                <a:srgbClr val="FFFFFF"/>
              </a:solidFill>
            </a:endParaRPr>
          </a:p>
        </p:txBody>
      </p:sp>
      <p:sp>
        <p:nvSpPr>
          <p:cNvPr id="79" name="Rectangle 65"/>
          <p:cNvSpPr>
            <a:spLocks noChangeArrowheads="1"/>
          </p:cNvSpPr>
          <p:nvPr/>
        </p:nvSpPr>
        <p:spPr bwMode="auto">
          <a:xfrm>
            <a:off x="732616" y="5420246"/>
            <a:ext cx="98411" cy="96824"/>
          </a:xfrm>
          <a:prstGeom prst="rect">
            <a:avLst/>
          </a:prstGeom>
          <a:solidFill>
            <a:srgbClr val="00B0F0"/>
          </a:solidFill>
          <a:ln>
            <a:noFill/>
          </a:ln>
        </p:spPr>
        <p:txBody>
          <a:bodyPr vert="horz" wrap="square" lIns="91427" tIns="45713" rIns="91427" bIns="45713" numCol="1" anchor="t" anchorCtr="0" compatLnSpc="1">
            <a:prstTxWarp prst="textNoShape">
              <a:avLst/>
            </a:prstTxWarp>
          </a:bodyPr>
          <a:lstStyle/>
          <a:p>
            <a:pPr defTabSz="932039"/>
            <a:endParaRPr lang="de-DE">
              <a:solidFill>
                <a:srgbClr val="FFFFFF"/>
              </a:solidFill>
            </a:endParaRPr>
          </a:p>
        </p:txBody>
      </p:sp>
      <p:sp>
        <p:nvSpPr>
          <p:cNvPr id="80" name="Rectangle 66"/>
          <p:cNvSpPr>
            <a:spLocks noChangeArrowheads="1"/>
          </p:cNvSpPr>
          <p:nvPr/>
        </p:nvSpPr>
        <p:spPr bwMode="auto">
          <a:xfrm>
            <a:off x="894518" y="5420246"/>
            <a:ext cx="98411" cy="96824"/>
          </a:xfrm>
          <a:prstGeom prst="rect">
            <a:avLst/>
          </a:prstGeom>
          <a:solidFill>
            <a:srgbClr val="00B0F0"/>
          </a:solidFill>
          <a:ln>
            <a:noFill/>
          </a:ln>
        </p:spPr>
        <p:txBody>
          <a:bodyPr vert="horz" wrap="square" lIns="91427" tIns="45713" rIns="91427" bIns="45713" numCol="1" anchor="t" anchorCtr="0" compatLnSpc="1">
            <a:prstTxWarp prst="textNoShape">
              <a:avLst/>
            </a:prstTxWarp>
          </a:bodyPr>
          <a:lstStyle/>
          <a:p>
            <a:pPr defTabSz="932039"/>
            <a:endParaRPr lang="de-DE">
              <a:solidFill>
                <a:srgbClr val="FFFFFF"/>
              </a:solidFill>
            </a:endParaRPr>
          </a:p>
        </p:txBody>
      </p:sp>
      <p:sp>
        <p:nvSpPr>
          <p:cNvPr id="81" name="Rectangle 67"/>
          <p:cNvSpPr>
            <a:spLocks noChangeArrowheads="1"/>
          </p:cNvSpPr>
          <p:nvPr/>
        </p:nvSpPr>
        <p:spPr bwMode="auto">
          <a:xfrm>
            <a:off x="1265940" y="5420246"/>
            <a:ext cx="98411" cy="96824"/>
          </a:xfrm>
          <a:prstGeom prst="rect">
            <a:avLst/>
          </a:prstGeom>
          <a:solidFill>
            <a:srgbClr val="0093E2"/>
          </a:solidFill>
          <a:ln>
            <a:noFill/>
          </a:ln>
        </p:spPr>
        <p:txBody>
          <a:bodyPr vert="horz" wrap="square" lIns="91427" tIns="45713" rIns="91427" bIns="45713" numCol="1" anchor="t" anchorCtr="0" compatLnSpc="1">
            <a:prstTxWarp prst="textNoShape">
              <a:avLst/>
            </a:prstTxWarp>
          </a:bodyPr>
          <a:lstStyle/>
          <a:p>
            <a:pPr defTabSz="932039"/>
            <a:endParaRPr lang="de-DE">
              <a:solidFill>
                <a:srgbClr val="FFFFFF"/>
              </a:solidFill>
            </a:endParaRPr>
          </a:p>
        </p:txBody>
      </p:sp>
      <p:sp>
        <p:nvSpPr>
          <p:cNvPr id="82" name="Rectangle 68"/>
          <p:cNvSpPr>
            <a:spLocks noChangeArrowheads="1"/>
          </p:cNvSpPr>
          <p:nvPr/>
        </p:nvSpPr>
        <p:spPr bwMode="auto">
          <a:xfrm>
            <a:off x="1429429" y="5420246"/>
            <a:ext cx="98411" cy="96824"/>
          </a:xfrm>
          <a:prstGeom prst="rect">
            <a:avLst/>
          </a:prstGeom>
          <a:solidFill>
            <a:srgbClr val="0093E2"/>
          </a:solidFill>
          <a:ln>
            <a:noFill/>
          </a:ln>
        </p:spPr>
        <p:txBody>
          <a:bodyPr vert="horz" wrap="square" lIns="91427" tIns="45713" rIns="91427" bIns="45713" numCol="1" anchor="t" anchorCtr="0" compatLnSpc="1">
            <a:prstTxWarp prst="textNoShape">
              <a:avLst/>
            </a:prstTxWarp>
          </a:bodyPr>
          <a:lstStyle/>
          <a:p>
            <a:pPr defTabSz="932039"/>
            <a:endParaRPr lang="de-DE">
              <a:solidFill>
                <a:srgbClr val="FFFFFF"/>
              </a:solidFill>
            </a:endParaRPr>
          </a:p>
        </p:txBody>
      </p:sp>
      <p:sp>
        <p:nvSpPr>
          <p:cNvPr id="83" name="Rectangle 69"/>
          <p:cNvSpPr>
            <a:spLocks noChangeArrowheads="1"/>
          </p:cNvSpPr>
          <p:nvPr/>
        </p:nvSpPr>
        <p:spPr bwMode="auto">
          <a:xfrm>
            <a:off x="1592919" y="5420246"/>
            <a:ext cx="98411" cy="96824"/>
          </a:xfrm>
          <a:prstGeom prst="rect">
            <a:avLst/>
          </a:prstGeom>
          <a:solidFill>
            <a:srgbClr val="0093E2"/>
          </a:solidFill>
          <a:ln>
            <a:noFill/>
          </a:ln>
        </p:spPr>
        <p:txBody>
          <a:bodyPr vert="horz" wrap="square" lIns="91427" tIns="45713" rIns="91427" bIns="45713" numCol="1" anchor="t" anchorCtr="0" compatLnSpc="1">
            <a:prstTxWarp prst="textNoShape">
              <a:avLst/>
            </a:prstTxWarp>
          </a:bodyPr>
          <a:lstStyle/>
          <a:p>
            <a:pPr defTabSz="932039"/>
            <a:endParaRPr lang="de-DE">
              <a:solidFill>
                <a:srgbClr val="FFFFFF"/>
              </a:solidFill>
            </a:endParaRPr>
          </a:p>
        </p:txBody>
      </p:sp>
      <p:sp>
        <p:nvSpPr>
          <p:cNvPr id="84" name="Rectangle 70"/>
          <p:cNvSpPr>
            <a:spLocks noChangeArrowheads="1"/>
          </p:cNvSpPr>
          <p:nvPr/>
        </p:nvSpPr>
        <p:spPr bwMode="auto">
          <a:xfrm>
            <a:off x="732616" y="5607545"/>
            <a:ext cx="98411" cy="96824"/>
          </a:xfrm>
          <a:prstGeom prst="rect">
            <a:avLst/>
          </a:prstGeom>
          <a:solidFill>
            <a:srgbClr val="00B0F0"/>
          </a:solidFill>
          <a:ln>
            <a:noFill/>
          </a:ln>
        </p:spPr>
        <p:txBody>
          <a:bodyPr vert="horz" wrap="square" lIns="91427" tIns="45713" rIns="91427" bIns="45713" numCol="1" anchor="t" anchorCtr="0" compatLnSpc="1">
            <a:prstTxWarp prst="textNoShape">
              <a:avLst/>
            </a:prstTxWarp>
          </a:bodyPr>
          <a:lstStyle/>
          <a:p>
            <a:pPr defTabSz="932039"/>
            <a:endParaRPr lang="de-DE">
              <a:solidFill>
                <a:srgbClr val="FFFFFF"/>
              </a:solidFill>
            </a:endParaRPr>
          </a:p>
        </p:txBody>
      </p:sp>
      <p:sp>
        <p:nvSpPr>
          <p:cNvPr id="85" name="Rectangle 71"/>
          <p:cNvSpPr>
            <a:spLocks noChangeArrowheads="1"/>
          </p:cNvSpPr>
          <p:nvPr/>
        </p:nvSpPr>
        <p:spPr bwMode="auto">
          <a:xfrm>
            <a:off x="894518" y="5607545"/>
            <a:ext cx="98411" cy="96824"/>
          </a:xfrm>
          <a:prstGeom prst="rect">
            <a:avLst/>
          </a:prstGeom>
          <a:solidFill>
            <a:srgbClr val="00B0F0"/>
          </a:solidFill>
          <a:ln>
            <a:noFill/>
          </a:ln>
        </p:spPr>
        <p:txBody>
          <a:bodyPr vert="horz" wrap="square" lIns="91427" tIns="45713" rIns="91427" bIns="45713" numCol="1" anchor="t" anchorCtr="0" compatLnSpc="1">
            <a:prstTxWarp prst="textNoShape">
              <a:avLst/>
            </a:prstTxWarp>
          </a:bodyPr>
          <a:lstStyle/>
          <a:p>
            <a:pPr defTabSz="932039"/>
            <a:endParaRPr lang="de-DE">
              <a:solidFill>
                <a:srgbClr val="FFFFFF"/>
              </a:solidFill>
            </a:endParaRPr>
          </a:p>
        </p:txBody>
      </p:sp>
      <p:sp>
        <p:nvSpPr>
          <p:cNvPr id="86" name="Rectangle 72"/>
          <p:cNvSpPr>
            <a:spLocks noChangeArrowheads="1"/>
          </p:cNvSpPr>
          <p:nvPr/>
        </p:nvSpPr>
        <p:spPr bwMode="auto">
          <a:xfrm>
            <a:off x="1265940" y="5607545"/>
            <a:ext cx="98411" cy="96824"/>
          </a:xfrm>
          <a:prstGeom prst="rect">
            <a:avLst/>
          </a:prstGeom>
          <a:solidFill>
            <a:srgbClr val="0093E2"/>
          </a:solidFill>
          <a:ln>
            <a:noFill/>
          </a:ln>
        </p:spPr>
        <p:txBody>
          <a:bodyPr vert="horz" wrap="square" lIns="91427" tIns="45713" rIns="91427" bIns="45713" numCol="1" anchor="t" anchorCtr="0" compatLnSpc="1">
            <a:prstTxWarp prst="textNoShape">
              <a:avLst/>
            </a:prstTxWarp>
          </a:bodyPr>
          <a:lstStyle/>
          <a:p>
            <a:pPr defTabSz="932039"/>
            <a:endParaRPr lang="de-DE">
              <a:solidFill>
                <a:srgbClr val="FFFFFF"/>
              </a:solidFill>
            </a:endParaRPr>
          </a:p>
        </p:txBody>
      </p:sp>
      <p:sp>
        <p:nvSpPr>
          <p:cNvPr id="87" name="Rectangle 73"/>
          <p:cNvSpPr>
            <a:spLocks noChangeArrowheads="1"/>
          </p:cNvSpPr>
          <p:nvPr/>
        </p:nvSpPr>
        <p:spPr bwMode="auto">
          <a:xfrm>
            <a:off x="1429429" y="5607545"/>
            <a:ext cx="98411" cy="96824"/>
          </a:xfrm>
          <a:prstGeom prst="rect">
            <a:avLst/>
          </a:prstGeom>
          <a:solidFill>
            <a:srgbClr val="0093E2"/>
          </a:solidFill>
          <a:ln>
            <a:noFill/>
          </a:ln>
        </p:spPr>
        <p:txBody>
          <a:bodyPr vert="horz" wrap="square" lIns="91427" tIns="45713" rIns="91427" bIns="45713" numCol="1" anchor="t" anchorCtr="0" compatLnSpc="1">
            <a:prstTxWarp prst="textNoShape">
              <a:avLst/>
            </a:prstTxWarp>
          </a:bodyPr>
          <a:lstStyle/>
          <a:p>
            <a:pPr defTabSz="932039"/>
            <a:endParaRPr lang="de-DE">
              <a:solidFill>
                <a:srgbClr val="FFFFFF"/>
              </a:solidFill>
            </a:endParaRPr>
          </a:p>
        </p:txBody>
      </p:sp>
      <p:sp>
        <p:nvSpPr>
          <p:cNvPr id="88" name="Rectangle 74"/>
          <p:cNvSpPr>
            <a:spLocks noChangeArrowheads="1"/>
          </p:cNvSpPr>
          <p:nvPr/>
        </p:nvSpPr>
        <p:spPr bwMode="auto">
          <a:xfrm>
            <a:off x="1592919" y="5607545"/>
            <a:ext cx="98411" cy="96824"/>
          </a:xfrm>
          <a:prstGeom prst="rect">
            <a:avLst/>
          </a:prstGeom>
          <a:solidFill>
            <a:srgbClr val="0093E2"/>
          </a:solidFill>
          <a:ln>
            <a:noFill/>
          </a:ln>
        </p:spPr>
        <p:txBody>
          <a:bodyPr vert="horz" wrap="square" lIns="91427" tIns="45713" rIns="91427" bIns="45713" numCol="1" anchor="t" anchorCtr="0" compatLnSpc="1">
            <a:prstTxWarp prst="textNoShape">
              <a:avLst/>
            </a:prstTxWarp>
          </a:bodyPr>
          <a:lstStyle/>
          <a:p>
            <a:pPr defTabSz="932039"/>
            <a:endParaRPr lang="de-DE">
              <a:solidFill>
                <a:srgbClr val="FFFFFF"/>
              </a:solidFill>
            </a:endParaRPr>
          </a:p>
        </p:txBody>
      </p:sp>
      <p:sp>
        <p:nvSpPr>
          <p:cNvPr id="89" name="Rectangle 75"/>
          <p:cNvSpPr>
            <a:spLocks noChangeArrowheads="1"/>
          </p:cNvSpPr>
          <p:nvPr/>
        </p:nvSpPr>
        <p:spPr bwMode="auto">
          <a:xfrm>
            <a:off x="732616" y="5794843"/>
            <a:ext cx="98411" cy="96824"/>
          </a:xfrm>
          <a:prstGeom prst="rect">
            <a:avLst/>
          </a:prstGeom>
          <a:solidFill>
            <a:srgbClr val="00B0F0"/>
          </a:solidFill>
          <a:ln>
            <a:noFill/>
          </a:ln>
        </p:spPr>
        <p:txBody>
          <a:bodyPr vert="horz" wrap="square" lIns="91427" tIns="45713" rIns="91427" bIns="45713" numCol="1" anchor="t" anchorCtr="0" compatLnSpc="1">
            <a:prstTxWarp prst="textNoShape">
              <a:avLst/>
            </a:prstTxWarp>
          </a:bodyPr>
          <a:lstStyle/>
          <a:p>
            <a:pPr defTabSz="932039"/>
            <a:endParaRPr lang="de-DE">
              <a:solidFill>
                <a:srgbClr val="FFFFFF"/>
              </a:solidFill>
            </a:endParaRPr>
          </a:p>
        </p:txBody>
      </p:sp>
      <p:sp>
        <p:nvSpPr>
          <p:cNvPr id="90" name="Rectangle 76"/>
          <p:cNvSpPr>
            <a:spLocks noChangeArrowheads="1"/>
          </p:cNvSpPr>
          <p:nvPr/>
        </p:nvSpPr>
        <p:spPr bwMode="auto">
          <a:xfrm>
            <a:off x="894518" y="5794843"/>
            <a:ext cx="98411" cy="96824"/>
          </a:xfrm>
          <a:prstGeom prst="rect">
            <a:avLst/>
          </a:prstGeom>
          <a:solidFill>
            <a:srgbClr val="00B0F0"/>
          </a:solidFill>
          <a:ln>
            <a:noFill/>
          </a:ln>
        </p:spPr>
        <p:txBody>
          <a:bodyPr vert="horz" wrap="square" lIns="91427" tIns="45713" rIns="91427" bIns="45713" numCol="1" anchor="t" anchorCtr="0" compatLnSpc="1">
            <a:prstTxWarp prst="textNoShape">
              <a:avLst/>
            </a:prstTxWarp>
          </a:bodyPr>
          <a:lstStyle/>
          <a:p>
            <a:pPr defTabSz="932039"/>
            <a:endParaRPr lang="de-DE">
              <a:solidFill>
                <a:srgbClr val="FFFFFF"/>
              </a:solidFill>
            </a:endParaRPr>
          </a:p>
        </p:txBody>
      </p:sp>
      <p:sp>
        <p:nvSpPr>
          <p:cNvPr id="91" name="Rectangle 77"/>
          <p:cNvSpPr>
            <a:spLocks noChangeArrowheads="1"/>
          </p:cNvSpPr>
          <p:nvPr/>
        </p:nvSpPr>
        <p:spPr bwMode="auto">
          <a:xfrm>
            <a:off x="1265940" y="5794843"/>
            <a:ext cx="98411" cy="96824"/>
          </a:xfrm>
          <a:prstGeom prst="rect">
            <a:avLst/>
          </a:prstGeom>
          <a:solidFill>
            <a:srgbClr val="0093E2"/>
          </a:solidFill>
          <a:ln>
            <a:noFill/>
          </a:ln>
        </p:spPr>
        <p:txBody>
          <a:bodyPr vert="horz" wrap="square" lIns="91427" tIns="45713" rIns="91427" bIns="45713" numCol="1" anchor="t" anchorCtr="0" compatLnSpc="1">
            <a:prstTxWarp prst="textNoShape">
              <a:avLst/>
            </a:prstTxWarp>
          </a:bodyPr>
          <a:lstStyle/>
          <a:p>
            <a:pPr defTabSz="932039"/>
            <a:endParaRPr lang="de-DE">
              <a:solidFill>
                <a:srgbClr val="FFFFFF"/>
              </a:solidFill>
            </a:endParaRPr>
          </a:p>
        </p:txBody>
      </p:sp>
      <p:sp>
        <p:nvSpPr>
          <p:cNvPr id="92" name="Rectangle 78"/>
          <p:cNvSpPr>
            <a:spLocks noChangeArrowheads="1"/>
          </p:cNvSpPr>
          <p:nvPr/>
        </p:nvSpPr>
        <p:spPr bwMode="auto">
          <a:xfrm>
            <a:off x="1429429" y="5794843"/>
            <a:ext cx="98411" cy="96824"/>
          </a:xfrm>
          <a:prstGeom prst="rect">
            <a:avLst/>
          </a:prstGeom>
          <a:solidFill>
            <a:srgbClr val="0093E2"/>
          </a:solidFill>
          <a:ln>
            <a:noFill/>
          </a:ln>
        </p:spPr>
        <p:txBody>
          <a:bodyPr vert="horz" wrap="square" lIns="91427" tIns="45713" rIns="91427" bIns="45713" numCol="1" anchor="t" anchorCtr="0" compatLnSpc="1">
            <a:prstTxWarp prst="textNoShape">
              <a:avLst/>
            </a:prstTxWarp>
          </a:bodyPr>
          <a:lstStyle/>
          <a:p>
            <a:pPr defTabSz="932039"/>
            <a:endParaRPr lang="de-DE">
              <a:solidFill>
                <a:srgbClr val="FFFFFF"/>
              </a:solidFill>
            </a:endParaRPr>
          </a:p>
        </p:txBody>
      </p:sp>
      <p:sp>
        <p:nvSpPr>
          <p:cNvPr id="93" name="Rectangle 79"/>
          <p:cNvSpPr>
            <a:spLocks noChangeArrowheads="1"/>
          </p:cNvSpPr>
          <p:nvPr/>
        </p:nvSpPr>
        <p:spPr bwMode="auto">
          <a:xfrm>
            <a:off x="1592919" y="5794843"/>
            <a:ext cx="98411" cy="96824"/>
          </a:xfrm>
          <a:prstGeom prst="rect">
            <a:avLst/>
          </a:prstGeom>
          <a:solidFill>
            <a:srgbClr val="0093E2"/>
          </a:solidFill>
          <a:ln>
            <a:noFill/>
          </a:ln>
        </p:spPr>
        <p:txBody>
          <a:bodyPr vert="horz" wrap="square" lIns="91427" tIns="45713" rIns="91427" bIns="45713" numCol="1" anchor="t" anchorCtr="0" compatLnSpc="1">
            <a:prstTxWarp prst="textNoShape">
              <a:avLst/>
            </a:prstTxWarp>
          </a:bodyPr>
          <a:lstStyle/>
          <a:p>
            <a:pPr defTabSz="932039"/>
            <a:endParaRPr lang="de-DE">
              <a:solidFill>
                <a:srgbClr val="FFFFFF"/>
              </a:solidFill>
            </a:endParaRPr>
          </a:p>
        </p:txBody>
      </p:sp>
      <p:sp>
        <p:nvSpPr>
          <p:cNvPr id="94" name="Rectangle 80"/>
          <p:cNvSpPr>
            <a:spLocks noChangeArrowheads="1"/>
          </p:cNvSpPr>
          <p:nvPr/>
        </p:nvSpPr>
        <p:spPr bwMode="auto">
          <a:xfrm>
            <a:off x="732616" y="5982142"/>
            <a:ext cx="98411" cy="98411"/>
          </a:xfrm>
          <a:prstGeom prst="rect">
            <a:avLst/>
          </a:prstGeom>
          <a:solidFill>
            <a:srgbClr val="00B0F0"/>
          </a:solidFill>
          <a:ln>
            <a:noFill/>
          </a:ln>
        </p:spPr>
        <p:txBody>
          <a:bodyPr vert="horz" wrap="square" lIns="91427" tIns="45713" rIns="91427" bIns="45713" numCol="1" anchor="t" anchorCtr="0" compatLnSpc="1">
            <a:prstTxWarp prst="textNoShape">
              <a:avLst/>
            </a:prstTxWarp>
          </a:bodyPr>
          <a:lstStyle/>
          <a:p>
            <a:pPr defTabSz="932039"/>
            <a:endParaRPr lang="de-DE">
              <a:solidFill>
                <a:srgbClr val="FFFFFF"/>
              </a:solidFill>
            </a:endParaRPr>
          </a:p>
        </p:txBody>
      </p:sp>
      <p:sp>
        <p:nvSpPr>
          <p:cNvPr id="95" name="Rectangle 81"/>
          <p:cNvSpPr>
            <a:spLocks noChangeArrowheads="1"/>
          </p:cNvSpPr>
          <p:nvPr/>
        </p:nvSpPr>
        <p:spPr bwMode="auto">
          <a:xfrm>
            <a:off x="894518" y="5982142"/>
            <a:ext cx="98411" cy="98411"/>
          </a:xfrm>
          <a:prstGeom prst="rect">
            <a:avLst/>
          </a:prstGeom>
          <a:solidFill>
            <a:srgbClr val="00B0F0"/>
          </a:solidFill>
          <a:ln>
            <a:noFill/>
          </a:ln>
        </p:spPr>
        <p:txBody>
          <a:bodyPr vert="horz" wrap="square" lIns="91427" tIns="45713" rIns="91427" bIns="45713" numCol="1" anchor="t" anchorCtr="0" compatLnSpc="1">
            <a:prstTxWarp prst="textNoShape">
              <a:avLst/>
            </a:prstTxWarp>
          </a:bodyPr>
          <a:lstStyle/>
          <a:p>
            <a:pPr defTabSz="932039"/>
            <a:endParaRPr lang="de-DE">
              <a:solidFill>
                <a:srgbClr val="FFFFFF"/>
              </a:solidFill>
            </a:endParaRPr>
          </a:p>
        </p:txBody>
      </p:sp>
      <p:sp>
        <p:nvSpPr>
          <p:cNvPr id="96" name="Rectangle 82"/>
          <p:cNvSpPr>
            <a:spLocks noChangeArrowheads="1"/>
          </p:cNvSpPr>
          <p:nvPr/>
        </p:nvSpPr>
        <p:spPr bwMode="auto">
          <a:xfrm>
            <a:off x="1265940" y="5982142"/>
            <a:ext cx="98411" cy="98411"/>
          </a:xfrm>
          <a:prstGeom prst="rect">
            <a:avLst/>
          </a:prstGeom>
          <a:solidFill>
            <a:srgbClr val="0093E2"/>
          </a:solidFill>
          <a:ln>
            <a:noFill/>
          </a:ln>
        </p:spPr>
        <p:txBody>
          <a:bodyPr vert="horz" wrap="square" lIns="91427" tIns="45713" rIns="91427" bIns="45713" numCol="1" anchor="t" anchorCtr="0" compatLnSpc="1">
            <a:prstTxWarp prst="textNoShape">
              <a:avLst/>
            </a:prstTxWarp>
          </a:bodyPr>
          <a:lstStyle/>
          <a:p>
            <a:pPr defTabSz="932039"/>
            <a:endParaRPr lang="de-DE">
              <a:solidFill>
                <a:srgbClr val="FFFFFF"/>
              </a:solidFill>
            </a:endParaRPr>
          </a:p>
        </p:txBody>
      </p:sp>
      <p:sp>
        <p:nvSpPr>
          <p:cNvPr id="101" name="Rectangle 83"/>
          <p:cNvSpPr>
            <a:spLocks noChangeArrowheads="1"/>
          </p:cNvSpPr>
          <p:nvPr/>
        </p:nvSpPr>
        <p:spPr bwMode="auto">
          <a:xfrm>
            <a:off x="1429429" y="5982142"/>
            <a:ext cx="98411" cy="98411"/>
          </a:xfrm>
          <a:prstGeom prst="rect">
            <a:avLst/>
          </a:prstGeom>
          <a:solidFill>
            <a:srgbClr val="0093E2"/>
          </a:solidFill>
          <a:ln>
            <a:noFill/>
          </a:ln>
        </p:spPr>
        <p:txBody>
          <a:bodyPr vert="horz" wrap="square" lIns="91427" tIns="45713" rIns="91427" bIns="45713" numCol="1" anchor="t" anchorCtr="0" compatLnSpc="1">
            <a:prstTxWarp prst="textNoShape">
              <a:avLst/>
            </a:prstTxWarp>
          </a:bodyPr>
          <a:lstStyle/>
          <a:p>
            <a:pPr defTabSz="932039"/>
            <a:endParaRPr lang="de-DE">
              <a:solidFill>
                <a:srgbClr val="FFFFFF"/>
              </a:solidFill>
            </a:endParaRPr>
          </a:p>
        </p:txBody>
      </p:sp>
      <p:sp>
        <p:nvSpPr>
          <p:cNvPr id="102" name="Rectangle 84"/>
          <p:cNvSpPr>
            <a:spLocks noChangeArrowheads="1"/>
          </p:cNvSpPr>
          <p:nvPr/>
        </p:nvSpPr>
        <p:spPr bwMode="auto">
          <a:xfrm>
            <a:off x="1592919" y="5982142"/>
            <a:ext cx="98411" cy="98411"/>
          </a:xfrm>
          <a:prstGeom prst="rect">
            <a:avLst/>
          </a:prstGeom>
          <a:solidFill>
            <a:srgbClr val="0093E2"/>
          </a:solidFill>
          <a:ln>
            <a:noFill/>
          </a:ln>
        </p:spPr>
        <p:txBody>
          <a:bodyPr vert="horz" wrap="square" lIns="91427" tIns="45713" rIns="91427" bIns="45713" numCol="1" anchor="t" anchorCtr="0" compatLnSpc="1">
            <a:prstTxWarp prst="textNoShape">
              <a:avLst/>
            </a:prstTxWarp>
          </a:bodyPr>
          <a:lstStyle/>
          <a:p>
            <a:pPr defTabSz="932039"/>
            <a:endParaRPr lang="de-DE">
              <a:solidFill>
                <a:srgbClr val="FFFFFF"/>
              </a:solidFill>
            </a:endParaRPr>
          </a:p>
        </p:txBody>
      </p:sp>
      <p:sp>
        <p:nvSpPr>
          <p:cNvPr id="104" name="Rectangle 85"/>
          <p:cNvSpPr>
            <a:spLocks noChangeArrowheads="1"/>
          </p:cNvSpPr>
          <p:nvPr/>
        </p:nvSpPr>
        <p:spPr bwMode="auto">
          <a:xfrm>
            <a:off x="732616" y="6169441"/>
            <a:ext cx="98411" cy="98411"/>
          </a:xfrm>
          <a:prstGeom prst="rect">
            <a:avLst/>
          </a:prstGeom>
          <a:solidFill>
            <a:srgbClr val="00B0F0"/>
          </a:solidFill>
          <a:ln>
            <a:noFill/>
          </a:ln>
        </p:spPr>
        <p:txBody>
          <a:bodyPr vert="horz" wrap="square" lIns="91427" tIns="45713" rIns="91427" bIns="45713" numCol="1" anchor="t" anchorCtr="0" compatLnSpc="1">
            <a:prstTxWarp prst="textNoShape">
              <a:avLst/>
            </a:prstTxWarp>
          </a:bodyPr>
          <a:lstStyle/>
          <a:p>
            <a:pPr defTabSz="932039"/>
            <a:endParaRPr lang="de-DE">
              <a:solidFill>
                <a:srgbClr val="FFFFFF"/>
              </a:solidFill>
            </a:endParaRPr>
          </a:p>
        </p:txBody>
      </p:sp>
      <p:sp>
        <p:nvSpPr>
          <p:cNvPr id="106" name="Rectangle 86"/>
          <p:cNvSpPr>
            <a:spLocks noChangeArrowheads="1"/>
          </p:cNvSpPr>
          <p:nvPr/>
        </p:nvSpPr>
        <p:spPr bwMode="auto">
          <a:xfrm>
            <a:off x="894518" y="6169441"/>
            <a:ext cx="98411" cy="98411"/>
          </a:xfrm>
          <a:prstGeom prst="rect">
            <a:avLst/>
          </a:prstGeom>
          <a:solidFill>
            <a:srgbClr val="00B0F0"/>
          </a:solidFill>
          <a:ln>
            <a:noFill/>
          </a:ln>
        </p:spPr>
        <p:txBody>
          <a:bodyPr vert="horz" wrap="square" lIns="91427" tIns="45713" rIns="91427" bIns="45713" numCol="1" anchor="t" anchorCtr="0" compatLnSpc="1">
            <a:prstTxWarp prst="textNoShape">
              <a:avLst/>
            </a:prstTxWarp>
          </a:bodyPr>
          <a:lstStyle/>
          <a:p>
            <a:pPr defTabSz="932039"/>
            <a:endParaRPr lang="de-DE">
              <a:solidFill>
                <a:srgbClr val="FFFFFF"/>
              </a:solidFill>
            </a:endParaRPr>
          </a:p>
        </p:txBody>
      </p:sp>
      <p:sp>
        <p:nvSpPr>
          <p:cNvPr id="107" name="Rectangle 87"/>
          <p:cNvSpPr>
            <a:spLocks noChangeArrowheads="1"/>
          </p:cNvSpPr>
          <p:nvPr/>
        </p:nvSpPr>
        <p:spPr bwMode="auto">
          <a:xfrm>
            <a:off x="1265940" y="6169441"/>
            <a:ext cx="98411" cy="98411"/>
          </a:xfrm>
          <a:prstGeom prst="rect">
            <a:avLst/>
          </a:prstGeom>
          <a:solidFill>
            <a:srgbClr val="0093E2"/>
          </a:solidFill>
          <a:ln>
            <a:noFill/>
          </a:ln>
        </p:spPr>
        <p:txBody>
          <a:bodyPr vert="horz" wrap="square" lIns="91427" tIns="45713" rIns="91427" bIns="45713" numCol="1" anchor="t" anchorCtr="0" compatLnSpc="1">
            <a:prstTxWarp prst="textNoShape">
              <a:avLst/>
            </a:prstTxWarp>
          </a:bodyPr>
          <a:lstStyle/>
          <a:p>
            <a:pPr defTabSz="932039"/>
            <a:endParaRPr lang="de-DE">
              <a:solidFill>
                <a:srgbClr val="FFFFFF"/>
              </a:solidFill>
            </a:endParaRPr>
          </a:p>
        </p:txBody>
      </p:sp>
      <p:sp>
        <p:nvSpPr>
          <p:cNvPr id="108" name="Rectangle 88"/>
          <p:cNvSpPr>
            <a:spLocks noChangeArrowheads="1"/>
          </p:cNvSpPr>
          <p:nvPr/>
        </p:nvSpPr>
        <p:spPr bwMode="auto">
          <a:xfrm>
            <a:off x="1429429" y="6169441"/>
            <a:ext cx="98411" cy="98411"/>
          </a:xfrm>
          <a:prstGeom prst="rect">
            <a:avLst/>
          </a:prstGeom>
          <a:solidFill>
            <a:srgbClr val="0093E2"/>
          </a:solidFill>
          <a:ln>
            <a:noFill/>
          </a:ln>
        </p:spPr>
        <p:txBody>
          <a:bodyPr vert="horz" wrap="square" lIns="91427" tIns="45713" rIns="91427" bIns="45713" numCol="1" anchor="t" anchorCtr="0" compatLnSpc="1">
            <a:prstTxWarp prst="textNoShape">
              <a:avLst/>
            </a:prstTxWarp>
          </a:bodyPr>
          <a:lstStyle/>
          <a:p>
            <a:pPr defTabSz="932039"/>
            <a:endParaRPr lang="de-DE">
              <a:solidFill>
                <a:srgbClr val="FFFFFF"/>
              </a:solidFill>
            </a:endParaRPr>
          </a:p>
        </p:txBody>
      </p:sp>
      <p:sp>
        <p:nvSpPr>
          <p:cNvPr id="109" name="Rectangle 89"/>
          <p:cNvSpPr>
            <a:spLocks noChangeArrowheads="1"/>
          </p:cNvSpPr>
          <p:nvPr/>
        </p:nvSpPr>
        <p:spPr bwMode="auto">
          <a:xfrm>
            <a:off x="1592919" y="6169441"/>
            <a:ext cx="98411" cy="98411"/>
          </a:xfrm>
          <a:prstGeom prst="rect">
            <a:avLst/>
          </a:prstGeom>
          <a:solidFill>
            <a:srgbClr val="0093E2"/>
          </a:solidFill>
          <a:ln>
            <a:noFill/>
          </a:ln>
        </p:spPr>
        <p:txBody>
          <a:bodyPr vert="horz" wrap="square" lIns="91427" tIns="45713" rIns="91427" bIns="45713" numCol="1" anchor="t" anchorCtr="0" compatLnSpc="1">
            <a:prstTxWarp prst="textNoShape">
              <a:avLst/>
            </a:prstTxWarp>
          </a:bodyPr>
          <a:lstStyle/>
          <a:p>
            <a:pPr defTabSz="932039"/>
            <a:endParaRPr lang="de-DE">
              <a:solidFill>
                <a:srgbClr val="FFFFFF"/>
              </a:solidFill>
            </a:endParaRPr>
          </a:p>
        </p:txBody>
      </p:sp>
      <p:sp>
        <p:nvSpPr>
          <p:cNvPr id="110" name="Rectangle 90"/>
          <p:cNvSpPr>
            <a:spLocks noChangeArrowheads="1"/>
          </p:cNvSpPr>
          <p:nvPr/>
        </p:nvSpPr>
        <p:spPr bwMode="auto">
          <a:xfrm>
            <a:off x="732616" y="6356739"/>
            <a:ext cx="98411" cy="98411"/>
          </a:xfrm>
          <a:prstGeom prst="rect">
            <a:avLst/>
          </a:prstGeom>
          <a:solidFill>
            <a:srgbClr val="00B0F0"/>
          </a:solidFill>
          <a:ln>
            <a:noFill/>
          </a:ln>
        </p:spPr>
        <p:txBody>
          <a:bodyPr vert="horz" wrap="square" lIns="91427" tIns="45713" rIns="91427" bIns="45713" numCol="1" anchor="t" anchorCtr="0" compatLnSpc="1">
            <a:prstTxWarp prst="textNoShape">
              <a:avLst/>
            </a:prstTxWarp>
          </a:bodyPr>
          <a:lstStyle/>
          <a:p>
            <a:pPr defTabSz="932039"/>
            <a:endParaRPr lang="de-DE">
              <a:solidFill>
                <a:srgbClr val="FFFFFF"/>
              </a:solidFill>
            </a:endParaRPr>
          </a:p>
        </p:txBody>
      </p:sp>
      <p:sp>
        <p:nvSpPr>
          <p:cNvPr id="111" name="Rectangle 91"/>
          <p:cNvSpPr>
            <a:spLocks noChangeArrowheads="1"/>
          </p:cNvSpPr>
          <p:nvPr/>
        </p:nvSpPr>
        <p:spPr bwMode="auto">
          <a:xfrm>
            <a:off x="894518" y="6356739"/>
            <a:ext cx="98411" cy="98411"/>
          </a:xfrm>
          <a:prstGeom prst="rect">
            <a:avLst/>
          </a:prstGeom>
          <a:solidFill>
            <a:srgbClr val="00B0F0"/>
          </a:solidFill>
          <a:ln>
            <a:noFill/>
          </a:ln>
        </p:spPr>
        <p:txBody>
          <a:bodyPr vert="horz" wrap="square" lIns="91427" tIns="45713" rIns="91427" bIns="45713" numCol="1" anchor="t" anchorCtr="0" compatLnSpc="1">
            <a:prstTxWarp prst="textNoShape">
              <a:avLst/>
            </a:prstTxWarp>
          </a:bodyPr>
          <a:lstStyle/>
          <a:p>
            <a:pPr defTabSz="932039"/>
            <a:endParaRPr lang="de-DE">
              <a:solidFill>
                <a:srgbClr val="FFFFFF"/>
              </a:solidFill>
            </a:endParaRPr>
          </a:p>
        </p:txBody>
      </p:sp>
      <p:sp>
        <p:nvSpPr>
          <p:cNvPr id="112" name="Rectangle 92"/>
          <p:cNvSpPr>
            <a:spLocks noChangeArrowheads="1"/>
          </p:cNvSpPr>
          <p:nvPr/>
        </p:nvSpPr>
        <p:spPr bwMode="auto">
          <a:xfrm>
            <a:off x="1265940" y="6356739"/>
            <a:ext cx="98411" cy="98411"/>
          </a:xfrm>
          <a:prstGeom prst="rect">
            <a:avLst/>
          </a:prstGeom>
          <a:solidFill>
            <a:srgbClr val="0093E2"/>
          </a:solidFill>
          <a:ln>
            <a:noFill/>
          </a:ln>
        </p:spPr>
        <p:txBody>
          <a:bodyPr vert="horz" wrap="square" lIns="91427" tIns="45713" rIns="91427" bIns="45713" numCol="1" anchor="t" anchorCtr="0" compatLnSpc="1">
            <a:prstTxWarp prst="textNoShape">
              <a:avLst/>
            </a:prstTxWarp>
          </a:bodyPr>
          <a:lstStyle/>
          <a:p>
            <a:pPr defTabSz="932039"/>
            <a:endParaRPr lang="de-DE">
              <a:solidFill>
                <a:srgbClr val="FFFFFF"/>
              </a:solidFill>
            </a:endParaRPr>
          </a:p>
        </p:txBody>
      </p:sp>
      <p:sp>
        <p:nvSpPr>
          <p:cNvPr id="113" name="Rectangle 93"/>
          <p:cNvSpPr>
            <a:spLocks noChangeArrowheads="1"/>
          </p:cNvSpPr>
          <p:nvPr/>
        </p:nvSpPr>
        <p:spPr bwMode="auto">
          <a:xfrm>
            <a:off x="1429429" y="6356739"/>
            <a:ext cx="98411" cy="98411"/>
          </a:xfrm>
          <a:prstGeom prst="rect">
            <a:avLst/>
          </a:prstGeom>
          <a:solidFill>
            <a:srgbClr val="0093E2"/>
          </a:solidFill>
          <a:ln>
            <a:noFill/>
          </a:ln>
        </p:spPr>
        <p:txBody>
          <a:bodyPr vert="horz" wrap="square" lIns="91427" tIns="45713" rIns="91427" bIns="45713" numCol="1" anchor="t" anchorCtr="0" compatLnSpc="1">
            <a:prstTxWarp prst="textNoShape">
              <a:avLst/>
            </a:prstTxWarp>
          </a:bodyPr>
          <a:lstStyle/>
          <a:p>
            <a:pPr defTabSz="932039"/>
            <a:endParaRPr lang="de-DE">
              <a:solidFill>
                <a:srgbClr val="FFFFFF"/>
              </a:solidFill>
            </a:endParaRPr>
          </a:p>
        </p:txBody>
      </p:sp>
      <p:sp>
        <p:nvSpPr>
          <p:cNvPr id="114" name="Rectangle 94"/>
          <p:cNvSpPr>
            <a:spLocks noChangeArrowheads="1"/>
          </p:cNvSpPr>
          <p:nvPr/>
        </p:nvSpPr>
        <p:spPr bwMode="auto">
          <a:xfrm>
            <a:off x="1592919" y="6356739"/>
            <a:ext cx="98411" cy="98411"/>
          </a:xfrm>
          <a:prstGeom prst="rect">
            <a:avLst/>
          </a:prstGeom>
          <a:solidFill>
            <a:srgbClr val="0093E2"/>
          </a:solidFill>
          <a:ln>
            <a:noFill/>
          </a:ln>
        </p:spPr>
        <p:txBody>
          <a:bodyPr vert="horz" wrap="square" lIns="91427" tIns="45713" rIns="91427" bIns="45713" numCol="1" anchor="t" anchorCtr="0" compatLnSpc="1">
            <a:prstTxWarp prst="textNoShape">
              <a:avLst/>
            </a:prstTxWarp>
          </a:bodyPr>
          <a:lstStyle/>
          <a:p>
            <a:pPr defTabSz="932039"/>
            <a:endParaRPr lang="de-DE">
              <a:solidFill>
                <a:srgbClr val="FFFFFF"/>
              </a:solidFill>
            </a:endParaRPr>
          </a:p>
        </p:txBody>
      </p:sp>
      <p:sp>
        <p:nvSpPr>
          <p:cNvPr id="115" name="Rectangle 95"/>
          <p:cNvSpPr>
            <a:spLocks noChangeArrowheads="1"/>
          </p:cNvSpPr>
          <p:nvPr/>
        </p:nvSpPr>
        <p:spPr bwMode="auto">
          <a:xfrm>
            <a:off x="732616" y="6544037"/>
            <a:ext cx="98411" cy="98411"/>
          </a:xfrm>
          <a:prstGeom prst="rect">
            <a:avLst/>
          </a:prstGeom>
          <a:solidFill>
            <a:srgbClr val="00B0F0"/>
          </a:solidFill>
          <a:ln>
            <a:noFill/>
          </a:ln>
        </p:spPr>
        <p:txBody>
          <a:bodyPr vert="horz" wrap="square" lIns="91427" tIns="45713" rIns="91427" bIns="45713" numCol="1" anchor="t" anchorCtr="0" compatLnSpc="1">
            <a:prstTxWarp prst="textNoShape">
              <a:avLst/>
            </a:prstTxWarp>
          </a:bodyPr>
          <a:lstStyle/>
          <a:p>
            <a:pPr defTabSz="932039"/>
            <a:endParaRPr lang="de-DE">
              <a:solidFill>
                <a:srgbClr val="FFFFFF"/>
              </a:solidFill>
            </a:endParaRPr>
          </a:p>
        </p:txBody>
      </p:sp>
      <p:sp>
        <p:nvSpPr>
          <p:cNvPr id="116" name="Rectangle 96"/>
          <p:cNvSpPr>
            <a:spLocks noChangeArrowheads="1"/>
          </p:cNvSpPr>
          <p:nvPr/>
        </p:nvSpPr>
        <p:spPr bwMode="auto">
          <a:xfrm>
            <a:off x="894518" y="6544037"/>
            <a:ext cx="98411" cy="98411"/>
          </a:xfrm>
          <a:prstGeom prst="rect">
            <a:avLst/>
          </a:prstGeom>
          <a:solidFill>
            <a:srgbClr val="00B0F0"/>
          </a:solidFill>
          <a:ln>
            <a:noFill/>
          </a:ln>
        </p:spPr>
        <p:txBody>
          <a:bodyPr vert="horz" wrap="square" lIns="91427" tIns="45713" rIns="91427" bIns="45713" numCol="1" anchor="t" anchorCtr="0" compatLnSpc="1">
            <a:prstTxWarp prst="textNoShape">
              <a:avLst/>
            </a:prstTxWarp>
          </a:bodyPr>
          <a:lstStyle/>
          <a:p>
            <a:pPr defTabSz="932039"/>
            <a:endParaRPr lang="de-DE">
              <a:solidFill>
                <a:srgbClr val="FFFFFF"/>
              </a:solidFill>
            </a:endParaRPr>
          </a:p>
        </p:txBody>
      </p:sp>
      <p:sp>
        <p:nvSpPr>
          <p:cNvPr id="117" name="Rectangle 97"/>
          <p:cNvSpPr>
            <a:spLocks noChangeArrowheads="1"/>
          </p:cNvSpPr>
          <p:nvPr/>
        </p:nvSpPr>
        <p:spPr bwMode="auto">
          <a:xfrm>
            <a:off x="1265940" y="6544037"/>
            <a:ext cx="98411" cy="98411"/>
          </a:xfrm>
          <a:prstGeom prst="rect">
            <a:avLst/>
          </a:prstGeom>
          <a:solidFill>
            <a:srgbClr val="0093E2"/>
          </a:solidFill>
          <a:ln>
            <a:noFill/>
          </a:ln>
        </p:spPr>
        <p:txBody>
          <a:bodyPr vert="horz" wrap="square" lIns="91427" tIns="45713" rIns="91427" bIns="45713" numCol="1" anchor="t" anchorCtr="0" compatLnSpc="1">
            <a:prstTxWarp prst="textNoShape">
              <a:avLst/>
            </a:prstTxWarp>
          </a:bodyPr>
          <a:lstStyle/>
          <a:p>
            <a:pPr defTabSz="932039"/>
            <a:endParaRPr lang="de-DE">
              <a:solidFill>
                <a:srgbClr val="FFFFFF"/>
              </a:solidFill>
            </a:endParaRPr>
          </a:p>
        </p:txBody>
      </p:sp>
      <p:sp>
        <p:nvSpPr>
          <p:cNvPr id="118" name="Rectangle 98"/>
          <p:cNvSpPr>
            <a:spLocks noChangeArrowheads="1"/>
          </p:cNvSpPr>
          <p:nvPr/>
        </p:nvSpPr>
        <p:spPr bwMode="auto">
          <a:xfrm>
            <a:off x="1429429" y="6544037"/>
            <a:ext cx="98411" cy="98411"/>
          </a:xfrm>
          <a:prstGeom prst="rect">
            <a:avLst/>
          </a:prstGeom>
          <a:solidFill>
            <a:srgbClr val="0093E2"/>
          </a:solidFill>
          <a:ln>
            <a:noFill/>
          </a:ln>
        </p:spPr>
        <p:txBody>
          <a:bodyPr vert="horz" wrap="square" lIns="91427" tIns="45713" rIns="91427" bIns="45713" numCol="1" anchor="t" anchorCtr="0" compatLnSpc="1">
            <a:prstTxWarp prst="textNoShape">
              <a:avLst/>
            </a:prstTxWarp>
          </a:bodyPr>
          <a:lstStyle/>
          <a:p>
            <a:pPr defTabSz="932039"/>
            <a:endParaRPr lang="de-DE">
              <a:solidFill>
                <a:srgbClr val="FFFFFF"/>
              </a:solidFill>
            </a:endParaRPr>
          </a:p>
        </p:txBody>
      </p:sp>
      <p:sp>
        <p:nvSpPr>
          <p:cNvPr id="122" name="Rectangle 99"/>
          <p:cNvSpPr>
            <a:spLocks noChangeArrowheads="1"/>
          </p:cNvSpPr>
          <p:nvPr/>
        </p:nvSpPr>
        <p:spPr bwMode="auto">
          <a:xfrm>
            <a:off x="1592919" y="6544037"/>
            <a:ext cx="98411" cy="98411"/>
          </a:xfrm>
          <a:prstGeom prst="rect">
            <a:avLst/>
          </a:prstGeom>
          <a:solidFill>
            <a:srgbClr val="0093E2"/>
          </a:solidFill>
          <a:ln>
            <a:noFill/>
          </a:ln>
        </p:spPr>
        <p:txBody>
          <a:bodyPr vert="horz" wrap="square" lIns="91427" tIns="45713" rIns="91427" bIns="45713" numCol="1" anchor="t" anchorCtr="0" compatLnSpc="1">
            <a:prstTxWarp prst="textNoShape">
              <a:avLst/>
            </a:prstTxWarp>
          </a:bodyPr>
          <a:lstStyle/>
          <a:p>
            <a:pPr defTabSz="932039"/>
            <a:endParaRPr lang="de-DE">
              <a:solidFill>
                <a:srgbClr val="FFFFFF"/>
              </a:solidFill>
            </a:endParaRPr>
          </a:p>
        </p:txBody>
      </p:sp>
      <p:sp>
        <p:nvSpPr>
          <p:cNvPr id="125" name="Rectangle 62"/>
          <p:cNvSpPr>
            <a:spLocks noChangeArrowheads="1"/>
          </p:cNvSpPr>
          <p:nvPr/>
        </p:nvSpPr>
        <p:spPr bwMode="auto">
          <a:xfrm>
            <a:off x="1292927" y="5239297"/>
            <a:ext cx="98411" cy="96824"/>
          </a:xfrm>
          <a:prstGeom prst="rect">
            <a:avLst/>
          </a:prstGeom>
          <a:solidFill>
            <a:srgbClr val="0093E2"/>
          </a:solidFill>
          <a:ln>
            <a:noFill/>
          </a:ln>
        </p:spPr>
        <p:txBody>
          <a:bodyPr vert="horz" wrap="square" lIns="91427" tIns="45713" rIns="91427" bIns="45713" numCol="1" anchor="t" anchorCtr="0" compatLnSpc="1">
            <a:prstTxWarp prst="textNoShape">
              <a:avLst/>
            </a:prstTxWarp>
          </a:bodyPr>
          <a:lstStyle/>
          <a:p>
            <a:pPr defTabSz="932039"/>
            <a:endParaRPr lang="de-DE">
              <a:solidFill>
                <a:srgbClr val="FFFFFF"/>
              </a:solidFill>
            </a:endParaRPr>
          </a:p>
        </p:txBody>
      </p:sp>
      <p:sp>
        <p:nvSpPr>
          <p:cNvPr id="126" name="Rectangle 63"/>
          <p:cNvSpPr>
            <a:spLocks noChangeArrowheads="1"/>
          </p:cNvSpPr>
          <p:nvPr/>
        </p:nvSpPr>
        <p:spPr bwMode="auto">
          <a:xfrm>
            <a:off x="1456415" y="5239297"/>
            <a:ext cx="98411" cy="96824"/>
          </a:xfrm>
          <a:prstGeom prst="rect">
            <a:avLst/>
          </a:prstGeom>
          <a:solidFill>
            <a:srgbClr val="0093E2"/>
          </a:solidFill>
          <a:ln>
            <a:noFill/>
          </a:ln>
        </p:spPr>
        <p:txBody>
          <a:bodyPr vert="horz" wrap="square" lIns="91427" tIns="45713" rIns="91427" bIns="45713" numCol="1" anchor="t" anchorCtr="0" compatLnSpc="1">
            <a:prstTxWarp prst="textNoShape">
              <a:avLst/>
            </a:prstTxWarp>
          </a:bodyPr>
          <a:lstStyle/>
          <a:p>
            <a:pPr defTabSz="932039"/>
            <a:endParaRPr lang="de-DE">
              <a:solidFill>
                <a:srgbClr val="FFFFFF"/>
              </a:solidFill>
            </a:endParaRPr>
          </a:p>
        </p:txBody>
      </p:sp>
      <p:sp>
        <p:nvSpPr>
          <p:cNvPr id="127" name="Rectangle 64"/>
          <p:cNvSpPr>
            <a:spLocks noChangeArrowheads="1"/>
          </p:cNvSpPr>
          <p:nvPr/>
        </p:nvSpPr>
        <p:spPr bwMode="auto">
          <a:xfrm>
            <a:off x="1619905" y="5239297"/>
            <a:ext cx="98411" cy="96824"/>
          </a:xfrm>
          <a:prstGeom prst="rect">
            <a:avLst/>
          </a:prstGeom>
          <a:solidFill>
            <a:srgbClr val="0093E2"/>
          </a:solidFill>
          <a:ln>
            <a:noFill/>
          </a:ln>
        </p:spPr>
        <p:txBody>
          <a:bodyPr vert="horz" wrap="square" lIns="91427" tIns="45713" rIns="91427" bIns="45713" numCol="1" anchor="t" anchorCtr="0" compatLnSpc="1">
            <a:prstTxWarp prst="textNoShape">
              <a:avLst/>
            </a:prstTxWarp>
          </a:bodyPr>
          <a:lstStyle/>
          <a:p>
            <a:pPr defTabSz="932039"/>
            <a:endParaRPr lang="de-DE">
              <a:solidFill>
                <a:srgbClr val="FFFFFF"/>
              </a:solidFill>
            </a:endParaRPr>
          </a:p>
        </p:txBody>
      </p:sp>
      <p:sp>
        <p:nvSpPr>
          <p:cNvPr id="128" name="Rectangle 67"/>
          <p:cNvSpPr>
            <a:spLocks noChangeArrowheads="1"/>
          </p:cNvSpPr>
          <p:nvPr/>
        </p:nvSpPr>
        <p:spPr bwMode="auto">
          <a:xfrm>
            <a:off x="1273877" y="5426595"/>
            <a:ext cx="98411" cy="96824"/>
          </a:xfrm>
          <a:prstGeom prst="rect">
            <a:avLst/>
          </a:prstGeom>
          <a:solidFill>
            <a:srgbClr val="0093E2"/>
          </a:solidFill>
          <a:ln>
            <a:noFill/>
          </a:ln>
        </p:spPr>
        <p:txBody>
          <a:bodyPr vert="horz" wrap="square" lIns="91427" tIns="45713" rIns="91427" bIns="45713" numCol="1" anchor="t" anchorCtr="0" compatLnSpc="1">
            <a:prstTxWarp prst="textNoShape">
              <a:avLst/>
            </a:prstTxWarp>
          </a:bodyPr>
          <a:lstStyle/>
          <a:p>
            <a:pPr defTabSz="932039"/>
            <a:endParaRPr lang="de-DE">
              <a:solidFill>
                <a:srgbClr val="FFFFFF"/>
              </a:solidFill>
            </a:endParaRPr>
          </a:p>
        </p:txBody>
      </p:sp>
      <p:sp>
        <p:nvSpPr>
          <p:cNvPr id="129" name="Rectangle 68"/>
          <p:cNvSpPr>
            <a:spLocks noChangeArrowheads="1"/>
          </p:cNvSpPr>
          <p:nvPr/>
        </p:nvSpPr>
        <p:spPr bwMode="auto">
          <a:xfrm>
            <a:off x="1437366" y="5426595"/>
            <a:ext cx="98411" cy="96824"/>
          </a:xfrm>
          <a:prstGeom prst="rect">
            <a:avLst/>
          </a:prstGeom>
          <a:solidFill>
            <a:srgbClr val="0093E2"/>
          </a:solidFill>
          <a:ln>
            <a:noFill/>
          </a:ln>
        </p:spPr>
        <p:txBody>
          <a:bodyPr vert="horz" wrap="square" lIns="91427" tIns="45713" rIns="91427" bIns="45713" numCol="1" anchor="t" anchorCtr="0" compatLnSpc="1">
            <a:prstTxWarp prst="textNoShape">
              <a:avLst/>
            </a:prstTxWarp>
          </a:bodyPr>
          <a:lstStyle/>
          <a:p>
            <a:pPr defTabSz="932039"/>
            <a:endParaRPr lang="de-DE">
              <a:solidFill>
                <a:srgbClr val="FFFFFF"/>
              </a:solidFill>
            </a:endParaRPr>
          </a:p>
        </p:txBody>
      </p:sp>
      <p:sp>
        <p:nvSpPr>
          <p:cNvPr id="130" name="Rectangle 69"/>
          <p:cNvSpPr>
            <a:spLocks noChangeArrowheads="1"/>
          </p:cNvSpPr>
          <p:nvPr/>
        </p:nvSpPr>
        <p:spPr bwMode="auto">
          <a:xfrm>
            <a:off x="1600855" y="5426595"/>
            <a:ext cx="98411" cy="96824"/>
          </a:xfrm>
          <a:prstGeom prst="rect">
            <a:avLst/>
          </a:prstGeom>
          <a:solidFill>
            <a:srgbClr val="0093E2"/>
          </a:solidFill>
          <a:ln>
            <a:noFill/>
          </a:ln>
        </p:spPr>
        <p:txBody>
          <a:bodyPr vert="horz" wrap="square" lIns="91427" tIns="45713" rIns="91427" bIns="45713" numCol="1" anchor="t" anchorCtr="0" compatLnSpc="1">
            <a:prstTxWarp prst="textNoShape">
              <a:avLst/>
            </a:prstTxWarp>
          </a:bodyPr>
          <a:lstStyle/>
          <a:p>
            <a:pPr defTabSz="932039"/>
            <a:endParaRPr lang="de-DE">
              <a:solidFill>
                <a:srgbClr val="FFFFFF"/>
              </a:solidFill>
            </a:endParaRPr>
          </a:p>
        </p:txBody>
      </p:sp>
      <p:sp>
        <p:nvSpPr>
          <p:cNvPr id="131" name="Rectangle 72"/>
          <p:cNvSpPr>
            <a:spLocks noChangeArrowheads="1"/>
          </p:cNvSpPr>
          <p:nvPr/>
        </p:nvSpPr>
        <p:spPr bwMode="auto">
          <a:xfrm>
            <a:off x="1273877" y="5613894"/>
            <a:ext cx="98411" cy="96824"/>
          </a:xfrm>
          <a:prstGeom prst="rect">
            <a:avLst/>
          </a:prstGeom>
          <a:solidFill>
            <a:srgbClr val="0093E2"/>
          </a:solidFill>
          <a:ln>
            <a:noFill/>
          </a:ln>
        </p:spPr>
        <p:txBody>
          <a:bodyPr vert="horz" wrap="square" lIns="91427" tIns="45713" rIns="91427" bIns="45713" numCol="1" anchor="t" anchorCtr="0" compatLnSpc="1">
            <a:prstTxWarp prst="textNoShape">
              <a:avLst/>
            </a:prstTxWarp>
          </a:bodyPr>
          <a:lstStyle/>
          <a:p>
            <a:pPr defTabSz="932039"/>
            <a:endParaRPr lang="de-DE">
              <a:solidFill>
                <a:srgbClr val="FFFFFF"/>
              </a:solidFill>
            </a:endParaRPr>
          </a:p>
        </p:txBody>
      </p:sp>
      <p:sp>
        <p:nvSpPr>
          <p:cNvPr id="132" name="Rectangle 73"/>
          <p:cNvSpPr>
            <a:spLocks noChangeArrowheads="1"/>
          </p:cNvSpPr>
          <p:nvPr/>
        </p:nvSpPr>
        <p:spPr bwMode="auto">
          <a:xfrm>
            <a:off x="1437366" y="5613894"/>
            <a:ext cx="98411" cy="96824"/>
          </a:xfrm>
          <a:prstGeom prst="rect">
            <a:avLst/>
          </a:prstGeom>
          <a:solidFill>
            <a:srgbClr val="0093E2"/>
          </a:solidFill>
          <a:ln>
            <a:noFill/>
          </a:ln>
        </p:spPr>
        <p:txBody>
          <a:bodyPr vert="horz" wrap="square" lIns="91427" tIns="45713" rIns="91427" bIns="45713" numCol="1" anchor="t" anchorCtr="0" compatLnSpc="1">
            <a:prstTxWarp prst="textNoShape">
              <a:avLst/>
            </a:prstTxWarp>
          </a:bodyPr>
          <a:lstStyle/>
          <a:p>
            <a:pPr defTabSz="932039"/>
            <a:endParaRPr lang="de-DE">
              <a:solidFill>
                <a:srgbClr val="FFFFFF"/>
              </a:solidFill>
            </a:endParaRPr>
          </a:p>
        </p:txBody>
      </p:sp>
      <p:sp>
        <p:nvSpPr>
          <p:cNvPr id="133" name="Rectangle 74"/>
          <p:cNvSpPr>
            <a:spLocks noChangeArrowheads="1"/>
          </p:cNvSpPr>
          <p:nvPr/>
        </p:nvSpPr>
        <p:spPr bwMode="auto">
          <a:xfrm>
            <a:off x="1600855" y="5613894"/>
            <a:ext cx="98411" cy="96824"/>
          </a:xfrm>
          <a:prstGeom prst="rect">
            <a:avLst/>
          </a:prstGeom>
          <a:solidFill>
            <a:srgbClr val="0093E2"/>
          </a:solidFill>
          <a:ln>
            <a:noFill/>
          </a:ln>
        </p:spPr>
        <p:txBody>
          <a:bodyPr vert="horz" wrap="square" lIns="91427" tIns="45713" rIns="91427" bIns="45713" numCol="1" anchor="t" anchorCtr="0" compatLnSpc="1">
            <a:prstTxWarp prst="textNoShape">
              <a:avLst/>
            </a:prstTxWarp>
          </a:bodyPr>
          <a:lstStyle/>
          <a:p>
            <a:pPr defTabSz="932039"/>
            <a:endParaRPr lang="de-DE">
              <a:solidFill>
                <a:srgbClr val="FFFFFF"/>
              </a:solidFill>
            </a:endParaRPr>
          </a:p>
        </p:txBody>
      </p:sp>
      <p:sp>
        <p:nvSpPr>
          <p:cNvPr id="134" name="Rectangle 77"/>
          <p:cNvSpPr>
            <a:spLocks noChangeArrowheads="1"/>
          </p:cNvSpPr>
          <p:nvPr/>
        </p:nvSpPr>
        <p:spPr bwMode="auto">
          <a:xfrm>
            <a:off x="1273877" y="5801192"/>
            <a:ext cx="98411" cy="96824"/>
          </a:xfrm>
          <a:prstGeom prst="rect">
            <a:avLst/>
          </a:prstGeom>
          <a:solidFill>
            <a:srgbClr val="0093E2"/>
          </a:solidFill>
          <a:ln>
            <a:noFill/>
          </a:ln>
        </p:spPr>
        <p:txBody>
          <a:bodyPr vert="horz" wrap="square" lIns="91427" tIns="45713" rIns="91427" bIns="45713" numCol="1" anchor="t" anchorCtr="0" compatLnSpc="1">
            <a:prstTxWarp prst="textNoShape">
              <a:avLst/>
            </a:prstTxWarp>
          </a:bodyPr>
          <a:lstStyle/>
          <a:p>
            <a:pPr defTabSz="932039"/>
            <a:endParaRPr lang="de-DE">
              <a:solidFill>
                <a:srgbClr val="FFFFFF"/>
              </a:solidFill>
            </a:endParaRPr>
          </a:p>
        </p:txBody>
      </p:sp>
      <p:sp>
        <p:nvSpPr>
          <p:cNvPr id="135" name="Rectangle 78"/>
          <p:cNvSpPr>
            <a:spLocks noChangeArrowheads="1"/>
          </p:cNvSpPr>
          <p:nvPr/>
        </p:nvSpPr>
        <p:spPr bwMode="auto">
          <a:xfrm>
            <a:off x="1437366" y="5801192"/>
            <a:ext cx="98411" cy="96824"/>
          </a:xfrm>
          <a:prstGeom prst="rect">
            <a:avLst/>
          </a:prstGeom>
          <a:solidFill>
            <a:srgbClr val="0093E2"/>
          </a:solidFill>
          <a:ln>
            <a:noFill/>
          </a:ln>
        </p:spPr>
        <p:txBody>
          <a:bodyPr vert="horz" wrap="square" lIns="91427" tIns="45713" rIns="91427" bIns="45713" numCol="1" anchor="t" anchorCtr="0" compatLnSpc="1">
            <a:prstTxWarp prst="textNoShape">
              <a:avLst/>
            </a:prstTxWarp>
          </a:bodyPr>
          <a:lstStyle/>
          <a:p>
            <a:pPr defTabSz="932039"/>
            <a:endParaRPr lang="de-DE">
              <a:solidFill>
                <a:srgbClr val="FFFFFF"/>
              </a:solidFill>
            </a:endParaRPr>
          </a:p>
        </p:txBody>
      </p:sp>
      <p:sp>
        <p:nvSpPr>
          <p:cNvPr id="136" name="Rectangle 79"/>
          <p:cNvSpPr>
            <a:spLocks noChangeArrowheads="1"/>
          </p:cNvSpPr>
          <p:nvPr/>
        </p:nvSpPr>
        <p:spPr bwMode="auto">
          <a:xfrm>
            <a:off x="1600855" y="5801192"/>
            <a:ext cx="98411" cy="96824"/>
          </a:xfrm>
          <a:prstGeom prst="rect">
            <a:avLst/>
          </a:prstGeom>
          <a:solidFill>
            <a:srgbClr val="0093E2"/>
          </a:solidFill>
          <a:ln>
            <a:noFill/>
          </a:ln>
        </p:spPr>
        <p:txBody>
          <a:bodyPr vert="horz" wrap="square" lIns="91427" tIns="45713" rIns="91427" bIns="45713" numCol="1" anchor="t" anchorCtr="0" compatLnSpc="1">
            <a:prstTxWarp prst="textNoShape">
              <a:avLst/>
            </a:prstTxWarp>
          </a:bodyPr>
          <a:lstStyle/>
          <a:p>
            <a:pPr defTabSz="932039"/>
            <a:endParaRPr lang="de-DE">
              <a:solidFill>
                <a:srgbClr val="FFFFFF"/>
              </a:solidFill>
            </a:endParaRPr>
          </a:p>
        </p:txBody>
      </p:sp>
      <p:sp>
        <p:nvSpPr>
          <p:cNvPr id="137" name="Rectangle 82"/>
          <p:cNvSpPr>
            <a:spLocks noChangeArrowheads="1"/>
          </p:cNvSpPr>
          <p:nvPr/>
        </p:nvSpPr>
        <p:spPr bwMode="auto">
          <a:xfrm>
            <a:off x="1273877" y="5988491"/>
            <a:ext cx="98411" cy="98411"/>
          </a:xfrm>
          <a:prstGeom prst="rect">
            <a:avLst/>
          </a:prstGeom>
          <a:solidFill>
            <a:srgbClr val="0093E2"/>
          </a:solidFill>
          <a:ln>
            <a:noFill/>
          </a:ln>
        </p:spPr>
        <p:txBody>
          <a:bodyPr vert="horz" wrap="square" lIns="91427" tIns="45713" rIns="91427" bIns="45713" numCol="1" anchor="t" anchorCtr="0" compatLnSpc="1">
            <a:prstTxWarp prst="textNoShape">
              <a:avLst/>
            </a:prstTxWarp>
          </a:bodyPr>
          <a:lstStyle/>
          <a:p>
            <a:pPr defTabSz="932039"/>
            <a:endParaRPr lang="de-DE">
              <a:solidFill>
                <a:srgbClr val="FFFFFF"/>
              </a:solidFill>
            </a:endParaRPr>
          </a:p>
        </p:txBody>
      </p:sp>
      <p:sp>
        <p:nvSpPr>
          <p:cNvPr id="138" name="Rectangle 83"/>
          <p:cNvSpPr>
            <a:spLocks noChangeArrowheads="1"/>
          </p:cNvSpPr>
          <p:nvPr/>
        </p:nvSpPr>
        <p:spPr bwMode="auto">
          <a:xfrm>
            <a:off x="1437366" y="5988491"/>
            <a:ext cx="98411" cy="98411"/>
          </a:xfrm>
          <a:prstGeom prst="rect">
            <a:avLst/>
          </a:prstGeom>
          <a:solidFill>
            <a:srgbClr val="0093E2"/>
          </a:solidFill>
          <a:ln>
            <a:noFill/>
          </a:ln>
        </p:spPr>
        <p:txBody>
          <a:bodyPr vert="horz" wrap="square" lIns="91427" tIns="45713" rIns="91427" bIns="45713" numCol="1" anchor="t" anchorCtr="0" compatLnSpc="1">
            <a:prstTxWarp prst="textNoShape">
              <a:avLst/>
            </a:prstTxWarp>
          </a:bodyPr>
          <a:lstStyle/>
          <a:p>
            <a:pPr defTabSz="932039"/>
            <a:endParaRPr lang="de-DE">
              <a:solidFill>
                <a:srgbClr val="FFFFFF"/>
              </a:solidFill>
            </a:endParaRPr>
          </a:p>
        </p:txBody>
      </p:sp>
      <p:sp>
        <p:nvSpPr>
          <p:cNvPr id="139" name="Rectangle 84"/>
          <p:cNvSpPr>
            <a:spLocks noChangeArrowheads="1"/>
          </p:cNvSpPr>
          <p:nvPr/>
        </p:nvSpPr>
        <p:spPr bwMode="auto">
          <a:xfrm>
            <a:off x="1600855" y="5988491"/>
            <a:ext cx="98411" cy="98411"/>
          </a:xfrm>
          <a:prstGeom prst="rect">
            <a:avLst/>
          </a:prstGeom>
          <a:solidFill>
            <a:srgbClr val="0093E2"/>
          </a:solidFill>
          <a:ln>
            <a:noFill/>
          </a:ln>
        </p:spPr>
        <p:txBody>
          <a:bodyPr vert="horz" wrap="square" lIns="91427" tIns="45713" rIns="91427" bIns="45713" numCol="1" anchor="t" anchorCtr="0" compatLnSpc="1">
            <a:prstTxWarp prst="textNoShape">
              <a:avLst/>
            </a:prstTxWarp>
          </a:bodyPr>
          <a:lstStyle/>
          <a:p>
            <a:pPr defTabSz="932039"/>
            <a:endParaRPr lang="de-DE">
              <a:solidFill>
                <a:srgbClr val="FFFFFF"/>
              </a:solidFill>
            </a:endParaRPr>
          </a:p>
        </p:txBody>
      </p:sp>
      <p:sp>
        <p:nvSpPr>
          <p:cNvPr id="140" name="Rectangle 87"/>
          <p:cNvSpPr>
            <a:spLocks noChangeArrowheads="1"/>
          </p:cNvSpPr>
          <p:nvPr/>
        </p:nvSpPr>
        <p:spPr bwMode="auto">
          <a:xfrm>
            <a:off x="1273877" y="6175790"/>
            <a:ext cx="98411" cy="98411"/>
          </a:xfrm>
          <a:prstGeom prst="rect">
            <a:avLst/>
          </a:prstGeom>
          <a:solidFill>
            <a:srgbClr val="0093E2"/>
          </a:solidFill>
          <a:ln>
            <a:noFill/>
          </a:ln>
        </p:spPr>
        <p:txBody>
          <a:bodyPr vert="horz" wrap="square" lIns="91427" tIns="45713" rIns="91427" bIns="45713" numCol="1" anchor="t" anchorCtr="0" compatLnSpc="1">
            <a:prstTxWarp prst="textNoShape">
              <a:avLst/>
            </a:prstTxWarp>
          </a:bodyPr>
          <a:lstStyle/>
          <a:p>
            <a:pPr defTabSz="932039"/>
            <a:endParaRPr lang="de-DE">
              <a:solidFill>
                <a:srgbClr val="FFFFFF"/>
              </a:solidFill>
            </a:endParaRPr>
          </a:p>
        </p:txBody>
      </p:sp>
      <p:sp>
        <p:nvSpPr>
          <p:cNvPr id="141" name="Rectangle 88"/>
          <p:cNvSpPr>
            <a:spLocks noChangeArrowheads="1"/>
          </p:cNvSpPr>
          <p:nvPr/>
        </p:nvSpPr>
        <p:spPr bwMode="auto">
          <a:xfrm>
            <a:off x="1437366" y="6175790"/>
            <a:ext cx="98411" cy="98411"/>
          </a:xfrm>
          <a:prstGeom prst="rect">
            <a:avLst/>
          </a:prstGeom>
          <a:solidFill>
            <a:srgbClr val="0093E2"/>
          </a:solidFill>
          <a:ln>
            <a:noFill/>
          </a:ln>
        </p:spPr>
        <p:txBody>
          <a:bodyPr vert="horz" wrap="square" lIns="91427" tIns="45713" rIns="91427" bIns="45713" numCol="1" anchor="t" anchorCtr="0" compatLnSpc="1">
            <a:prstTxWarp prst="textNoShape">
              <a:avLst/>
            </a:prstTxWarp>
          </a:bodyPr>
          <a:lstStyle/>
          <a:p>
            <a:pPr defTabSz="932039"/>
            <a:endParaRPr lang="de-DE">
              <a:solidFill>
                <a:srgbClr val="FFFFFF"/>
              </a:solidFill>
            </a:endParaRPr>
          </a:p>
        </p:txBody>
      </p:sp>
      <p:sp>
        <p:nvSpPr>
          <p:cNvPr id="142" name="Rectangle 89"/>
          <p:cNvSpPr>
            <a:spLocks noChangeArrowheads="1"/>
          </p:cNvSpPr>
          <p:nvPr/>
        </p:nvSpPr>
        <p:spPr bwMode="auto">
          <a:xfrm>
            <a:off x="1600855" y="6175790"/>
            <a:ext cx="98411" cy="98411"/>
          </a:xfrm>
          <a:prstGeom prst="rect">
            <a:avLst/>
          </a:prstGeom>
          <a:solidFill>
            <a:srgbClr val="0093E2"/>
          </a:solidFill>
          <a:ln>
            <a:noFill/>
          </a:ln>
        </p:spPr>
        <p:txBody>
          <a:bodyPr vert="horz" wrap="square" lIns="91427" tIns="45713" rIns="91427" bIns="45713" numCol="1" anchor="t" anchorCtr="0" compatLnSpc="1">
            <a:prstTxWarp prst="textNoShape">
              <a:avLst/>
            </a:prstTxWarp>
          </a:bodyPr>
          <a:lstStyle/>
          <a:p>
            <a:pPr defTabSz="932039"/>
            <a:endParaRPr lang="de-DE">
              <a:solidFill>
                <a:srgbClr val="FFFFFF"/>
              </a:solidFill>
            </a:endParaRPr>
          </a:p>
        </p:txBody>
      </p:sp>
      <p:sp>
        <p:nvSpPr>
          <p:cNvPr id="143" name="Rectangle 92"/>
          <p:cNvSpPr>
            <a:spLocks noChangeArrowheads="1"/>
          </p:cNvSpPr>
          <p:nvPr/>
        </p:nvSpPr>
        <p:spPr bwMode="auto">
          <a:xfrm>
            <a:off x="1273877" y="6363088"/>
            <a:ext cx="98411" cy="98411"/>
          </a:xfrm>
          <a:prstGeom prst="rect">
            <a:avLst/>
          </a:prstGeom>
          <a:solidFill>
            <a:srgbClr val="0093E2"/>
          </a:solidFill>
          <a:ln>
            <a:noFill/>
          </a:ln>
        </p:spPr>
        <p:txBody>
          <a:bodyPr vert="horz" wrap="square" lIns="91427" tIns="45713" rIns="91427" bIns="45713" numCol="1" anchor="t" anchorCtr="0" compatLnSpc="1">
            <a:prstTxWarp prst="textNoShape">
              <a:avLst/>
            </a:prstTxWarp>
          </a:bodyPr>
          <a:lstStyle/>
          <a:p>
            <a:pPr defTabSz="932039"/>
            <a:endParaRPr lang="de-DE">
              <a:solidFill>
                <a:srgbClr val="FFFFFF"/>
              </a:solidFill>
            </a:endParaRPr>
          </a:p>
        </p:txBody>
      </p:sp>
      <p:sp>
        <p:nvSpPr>
          <p:cNvPr id="144" name="Rectangle 93"/>
          <p:cNvSpPr>
            <a:spLocks noChangeArrowheads="1"/>
          </p:cNvSpPr>
          <p:nvPr/>
        </p:nvSpPr>
        <p:spPr bwMode="auto">
          <a:xfrm>
            <a:off x="1437366" y="6363088"/>
            <a:ext cx="98411" cy="98411"/>
          </a:xfrm>
          <a:prstGeom prst="rect">
            <a:avLst/>
          </a:prstGeom>
          <a:solidFill>
            <a:srgbClr val="0093E2"/>
          </a:solidFill>
          <a:ln>
            <a:noFill/>
          </a:ln>
        </p:spPr>
        <p:txBody>
          <a:bodyPr vert="horz" wrap="square" lIns="91427" tIns="45713" rIns="91427" bIns="45713" numCol="1" anchor="t" anchorCtr="0" compatLnSpc="1">
            <a:prstTxWarp prst="textNoShape">
              <a:avLst/>
            </a:prstTxWarp>
          </a:bodyPr>
          <a:lstStyle/>
          <a:p>
            <a:pPr defTabSz="932039"/>
            <a:endParaRPr lang="de-DE">
              <a:solidFill>
                <a:srgbClr val="FFFFFF"/>
              </a:solidFill>
            </a:endParaRPr>
          </a:p>
        </p:txBody>
      </p:sp>
      <p:sp>
        <p:nvSpPr>
          <p:cNvPr id="145" name="Rectangle 94"/>
          <p:cNvSpPr>
            <a:spLocks noChangeArrowheads="1"/>
          </p:cNvSpPr>
          <p:nvPr/>
        </p:nvSpPr>
        <p:spPr bwMode="auto">
          <a:xfrm>
            <a:off x="1600855" y="6363088"/>
            <a:ext cx="98411" cy="98411"/>
          </a:xfrm>
          <a:prstGeom prst="rect">
            <a:avLst/>
          </a:prstGeom>
          <a:solidFill>
            <a:srgbClr val="0093E2"/>
          </a:solidFill>
          <a:ln>
            <a:noFill/>
          </a:ln>
        </p:spPr>
        <p:txBody>
          <a:bodyPr vert="horz" wrap="square" lIns="91427" tIns="45713" rIns="91427" bIns="45713" numCol="1" anchor="t" anchorCtr="0" compatLnSpc="1">
            <a:prstTxWarp prst="textNoShape">
              <a:avLst/>
            </a:prstTxWarp>
          </a:bodyPr>
          <a:lstStyle/>
          <a:p>
            <a:pPr defTabSz="932039"/>
            <a:endParaRPr lang="de-DE">
              <a:solidFill>
                <a:srgbClr val="FFFFFF"/>
              </a:solidFill>
            </a:endParaRPr>
          </a:p>
        </p:txBody>
      </p:sp>
      <p:sp>
        <p:nvSpPr>
          <p:cNvPr id="146" name="Rectangle 97"/>
          <p:cNvSpPr>
            <a:spLocks noChangeArrowheads="1"/>
          </p:cNvSpPr>
          <p:nvPr/>
        </p:nvSpPr>
        <p:spPr bwMode="auto">
          <a:xfrm>
            <a:off x="1273877" y="6550386"/>
            <a:ext cx="98411" cy="98411"/>
          </a:xfrm>
          <a:prstGeom prst="rect">
            <a:avLst/>
          </a:prstGeom>
          <a:solidFill>
            <a:srgbClr val="0093E2"/>
          </a:solidFill>
          <a:ln>
            <a:noFill/>
          </a:ln>
        </p:spPr>
        <p:txBody>
          <a:bodyPr vert="horz" wrap="square" lIns="91427" tIns="45713" rIns="91427" bIns="45713" numCol="1" anchor="t" anchorCtr="0" compatLnSpc="1">
            <a:prstTxWarp prst="textNoShape">
              <a:avLst/>
            </a:prstTxWarp>
          </a:bodyPr>
          <a:lstStyle/>
          <a:p>
            <a:pPr defTabSz="932039"/>
            <a:endParaRPr lang="de-DE">
              <a:solidFill>
                <a:srgbClr val="FFFFFF"/>
              </a:solidFill>
            </a:endParaRPr>
          </a:p>
        </p:txBody>
      </p:sp>
      <p:sp>
        <p:nvSpPr>
          <p:cNvPr id="147" name="Rectangle 98"/>
          <p:cNvSpPr>
            <a:spLocks noChangeArrowheads="1"/>
          </p:cNvSpPr>
          <p:nvPr/>
        </p:nvSpPr>
        <p:spPr bwMode="auto">
          <a:xfrm>
            <a:off x="1437366" y="6550386"/>
            <a:ext cx="98411" cy="98411"/>
          </a:xfrm>
          <a:prstGeom prst="rect">
            <a:avLst/>
          </a:prstGeom>
          <a:solidFill>
            <a:srgbClr val="0093E2"/>
          </a:solidFill>
          <a:ln>
            <a:noFill/>
          </a:ln>
        </p:spPr>
        <p:txBody>
          <a:bodyPr vert="horz" wrap="square" lIns="91427" tIns="45713" rIns="91427" bIns="45713" numCol="1" anchor="t" anchorCtr="0" compatLnSpc="1">
            <a:prstTxWarp prst="textNoShape">
              <a:avLst/>
            </a:prstTxWarp>
          </a:bodyPr>
          <a:lstStyle/>
          <a:p>
            <a:pPr defTabSz="932039"/>
            <a:endParaRPr lang="de-DE">
              <a:solidFill>
                <a:srgbClr val="FFFFFF"/>
              </a:solidFill>
            </a:endParaRPr>
          </a:p>
        </p:txBody>
      </p:sp>
      <p:sp>
        <p:nvSpPr>
          <p:cNvPr id="148" name="Rectangle 59"/>
          <p:cNvSpPr>
            <a:spLocks noChangeArrowheads="1"/>
          </p:cNvSpPr>
          <p:nvPr/>
        </p:nvSpPr>
        <p:spPr bwMode="auto">
          <a:xfrm>
            <a:off x="1218324" y="5142475"/>
            <a:ext cx="524296" cy="1847586"/>
          </a:xfrm>
          <a:prstGeom prst="rect">
            <a:avLst/>
          </a:prstGeom>
          <a:solidFill>
            <a:srgbClr val="2274B6"/>
          </a:solidFill>
          <a:ln>
            <a:noFill/>
          </a:ln>
        </p:spPr>
        <p:txBody>
          <a:bodyPr vert="horz" wrap="square" lIns="91427" tIns="45713" rIns="91427" bIns="45713" numCol="1" anchor="t" anchorCtr="0" compatLnSpc="1">
            <a:prstTxWarp prst="textNoShape">
              <a:avLst/>
            </a:prstTxWarp>
          </a:bodyPr>
          <a:lstStyle/>
          <a:p>
            <a:pPr defTabSz="932039"/>
            <a:endParaRPr lang="de-DE">
              <a:solidFill>
                <a:srgbClr val="FFFFFF"/>
              </a:solidFill>
            </a:endParaRPr>
          </a:p>
        </p:txBody>
      </p:sp>
      <p:sp>
        <p:nvSpPr>
          <p:cNvPr id="155" name="Rectangle 72"/>
          <p:cNvSpPr>
            <a:spLocks noChangeArrowheads="1"/>
          </p:cNvSpPr>
          <p:nvPr/>
        </p:nvSpPr>
        <p:spPr bwMode="auto">
          <a:xfrm>
            <a:off x="1281814" y="5620243"/>
            <a:ext cx="98411" cy="96824"/>
          </a:xfrm>
          <a:prstGeom prst="rect">
            <a:avLst/>
          </a:prstGeom>
          <a:solidFill>
            <a:srgbClr val="0093E2"/>
          </a:solidFill>
          <a:ln>
            <a:noFill/>
          </a:ln>
        </p:spPr>
        <p:txBody>
          <a:bodyPr vert="horz" wrap="square" lIns="91427" tIns="45713" rIns="91427" bIns="45713" numCol="1" anchor="t" anchorCtr="0" compatLnSpc="1">
            <a:prstTxWarp prst="textNoShape">
              <a:avLst/>
            </a:prstTxWarp>
          </a:bodyPr>
          <a:lstStyle/>
          <a:p>
            <a:pPr defTabSz="932039"/>
            <a:endParaRPr lang="de-DE">
              <a:solidFill>
                <a:srgbClr val="FFFFFF"/>
              </a:solidFill>
            </a:endParaRPr>
          </a:p>
        </p:txBody>
      </p:sp>
      <p:sp>
        <p:nvSpPr>
          <p:cNvPr id="156" name="Rectangle 73"/>
          <p:cNvSpPr>
            <a:spLocks noChangeArrowheads="1"/>
          </p:cNvSpPr>
          <p:nvPr/>
        </p:nvSpPr>
        <p:spPr bwMode="auto">
          <a:xfrm>
            <a:off x="1445303" y="5620243"/>
            <a:ext cx="98411" cy="96824"/>
          </a:xfrm>
          <a:prstGeom prst="rect">
            <a:avLst/>
          </a:prstGeom>
          <a:solidFill>
            <a:srgbClr val="0093E2"/>
          </a:solidFill>
          <a:ln>
            <a:noFill/>
          </a:ln>
        </p:spPr>
        <p:txBody>
          <a:bodyPr vert="horz" wrap="square" lIns="91427" tIns="45713" rIns="91427" bIns="45713" numCol="1" anchor="t" anchorCtr="0" compatLnSpc="1">
            <a:prstTxWarp prst="textNoShape">
              <a:avLst/>
            </a:prstTxWarp>
          </a:bodyPr>
          <a:lstStyle/>
          <a:p>
            <a:pPr defTabSz="932039"/>
            <a:endParaRPr lang="de-DE">
              <a:solidFill>
                <a:srgbClr val="FFFFFF"/>
              </a:solidFill>
            </a:endParaRPr>
          </a:p>
        </p:txBody>
      </p:sp>
      <p:sp>
        <p:nvSpPr>
          <p:cNvPr id="157" name="Rectangle 74"/>
          <p:cNvSpPr>
            <a:spLocks noChangeArrowheads="1"/>
          </p:cNvSpPr>
          <p:nvPr/>
        </p:nvSpPr>
        <p:spPr bwMode="auto">
          <a:xfrm>
            <a:off x="1608792" y="5620243"/>
            <a:ext cx="98411" cy="96824"/>
          </a:xfrm>
          <a:prstGeom prst="rect">
            <a:avLst/>
          </a:prstGeom>
          <a:solidFill>
            <a:srgbClr val="0093E2"/>
          </a:solidFill>
          <a:ln>
            <a:noFill/>
          </a:ln>
        </p:spPr>
        <p:txBody>
          <a:bodyPr vert="horz" wrap="square" lIns="91427" tIns="45713" rIns="91427" bIns="45713" numCol="1" anchor="t" anchorCtr="0" compatLnSpc="1">
            <a:prstTxWarp prst="textNoShape">
              <a:avLst/>
            </a:prstTxWarp>
          </a:bodyPr>
          <a:lstStyle/>
          <a:p>
            <a:pPr defTabSz="932039"/>
            <a:endParaRPr lang="de-DE">
              <a:solidFill>
                <a:srgbClr val="FFFFFF"/>
              </a:solidFill>
            </a:endParaRPr>
          </a:p>
        </p:txBody>
      </p:sp>
      <p:sp>
        <p:nvSpPr>
          <p:cNvPr id="158" name="Rectangle 77"/>
          <p:cNvSpPr>
            <a:spLocks noChangeArrowheads="1"/>
          </p:cNvSpPr>
          <p:nvPr/>
        </p:nvSpPr>
        <p:spPr bwMode="auto">
          <a:xfrm>
            <a:off x="1281814" y="5807541"/>
            <a:ext cx="98411" cy="96824"/>
          </a:xfrm>
          <a:prstGeom prst="rect">
            <a:avLst/>
          </a:prstGeom>
          <a:solidFill>
            <a:srgbClr val="0093E2"/>
          </a:solidFill>
          <a:ln>
            <a:noFill/>
          </a:ln>
        </p:spPr>
        <p:txBody>
          <a:bodyPr vert="horz" wrap="square" lIns="91427" tIns="45713" rIns="91427" bIns="45713" numCol="1" anchor="t" anchorCtr="0" compatLnSpc="1">
            <a:prstTxWarp prst="textNoShape">
              <a:avLst/>
            </a:prstTxWarp>
          </a:bodyPr>
          <a:lstStyle/>
          <a:p>
            <a:pPr defTabSz="932039"/>
            <a:endParaRPr lang="de-DE">
              <a:solidFill>
                <a:srgbClr val="FFFFFF"/>
              </a:solidFill>
            </a:endParaRPr>
          </a:p>
        </p:txBody>
      </p:sp>
      <p:sp>
        <p:nvSpPr>
          <p:cNvPr id="159" name="Rectangle 78"/>
          <p:cNvSpPr>
            <a:spLocks noChangeArrowheads="1"/>
          </p:cNvSpPr>
          <p:nvPr/>
        </p:nvSpPr>
        <p:spPr bwMode="auto">
          <a:xfrm>
            <a:off x="1445303" y="5807541"/>
            <a:ext cx="98411" cy="96824"/>
          </a:xfrm>
          <a:prstGeom prst="rect">
            <a:avLst/>
          </a:prstGeom>
          <a:solidFill>
            <a:srgbClr val="0093E2"/>
          </a:solidFill>
          <a:ln>
            <a:noFill/>
          </a:ln>
        </p:spPr>
        <p:txBody>
          <a:bodyPr vert="horz" wrap="square" lIns="91427" tIns="45713" rIns="91427" bIns="45713" numCol="1" anchor="t" anchorCtr="0" compatLnSpc="1">
            <a:prstTxWarp prst="textNoShape">
              <a:avLst/>
            </a:prstTxWarp>
          </a:bodyPr>
          <a:lstStyle/>
          <a:p>
            <a:pPr defTabSz="932039"/>
            <a:endParaRPr lang="de-DE">
              <a:solidFill>
                <a:srgbClr val="FFFFFF"/>
              </a:solidFill>
            </a:endParaRPr>
          </a:p>
        </p:txBody>
      </p:sp>
      <p:sp>
        <p:nvSpPr>
          <p:cNvPr id="160" name="Rectangle 79"/>
          <p:cNvSpPr>
            <a:spLocks noChangeArrowheads="1"/>
          </p:cNvSpPr>
          <p:nvPr/>
        </p:nvSpPr>
        <p:spPr bwMode="auto">
          <a:xfrm>
            <a:off x="1608792" y="5807541"/>
            <a:ext cx="98411" cy="96824"/>
          </a:xfrm>
          <a:prstGeom prst="rect">
            <a:avLst/>
          </a:prstGeom>
          <a:solidFill>
            <a:srgbClr val="0093E2"/>
          </a:solidFill>
          <a:ln>
            <a:noFill/>
          </a:ln>
        </p:spPr>
        <p:txBody>
          <a:bodyPr vert="horz" wrap="square" lIns="91427" tIns="45713" rIns="91427" bIns="45713" numCol="1" anchor="t" anchorCtr="0" compatLnSpc="1">
            <a:prstTxWarp prst="textNoShape">
              <a:avLst/>
            </a:prstTxWarp>
          </a:bodyPr>
          <a:lstStyle/>
          <a:p>
            <a:pPr defTabSz="932039"/>
            <a:endParaRPr lang="de-DE">
              <a:solidFill>
                <a:srgbClr val="FFFFFF"/>
              </a:solidFill>
            </a:endParaRPr>
          </a:p>
        </p:txBody>
      </p:sp>
      <p:sp>
        <p:nvSpPr>
          <p:cNvPr id="161" name="Rectangle 82"/>
          <p:cNvSpPr>
            <a:spLocks noChangeArrowheads="1"/>
          </p:cNvSpPr>
          <p:nvPr/>
        </p:nvSpPr>
        <p:spPr bwMode="auto">
          <a:xfrm>
            <a:off x="1281814" y="5994840"/>
            <a:ext cx="98411" cy="98411"/>
          </a:xfrm>
          <a:prstGeom prst="rect">
            <a:avLst/>
          </a:prstGeom>
          <a:solidFill>
            <a:srgbClr val="0093E2"/>
          </a:solidFill>
          <a:ln>
            <a:noFill/>
          </a:ln>
        </p:spPr>
        <p:txBody>
          <a:bodyPr vert="horz" wrap="square" lIns="91427" tIns="45713" rIns="91427" bIns="45713" numCol="1" anchor="t" anchorCtr="0" compatLnSpc="1">
            <a:prstTxWarp prst="textNoShape">
              <a:avLst/>
            </a:prstTxWarp>
          </a:bodyPr>
          <a:lstStyle/>
          <a:p>
            <a:pPr defTabSz="932039"/>
            <a:endParaRPr lang="de-DE">
              <a:solidFill>
                <a:srgbClr val="FFFFFF"/>
              </a:solidFill>
            </a:endParaRPr>
          </a:p>
        </p:txBody>
      </p:sp>
      <p:sp>
        <p:nvSpPr>
          <p:cNvPr id="162" name="Rectangle 83"/>
          <p:cNvSpPr>
            <a:spLocks noChangeArrowheads="1"/>
          </p:cNvSpPr>
          <p:nvPr/>
        </p:nvSpPr>
        <p:spPr bwMode="auto">
          <a:xfrm>
            <a:off x="1445303" y="5994840"/>
            <a:ext cx="98411" cy="98411"/>
          </a:xfrm>
          <a:prstGeom prst="rect">
            <a:avLst/>
          </a:prstGeom>
          <a:solidFill>
            <a:srgbClr val="0093E2"/>
          </a:solidFill>
          <a:ln>
            <a:noFill/>
          </a:ln>
        </p:spPr>
        <p:txBody>
          <a:bodyPr vert="horz" wrap="square" lIns="91427" tIns="45713" rIns="91427" bIns="45713" numCol="1" anchor="t" anchorCtr="0" compatLnSpc="1">
            <a:prstTxWarp prst="textNoShape">
              <a:avLst/>
            </a:prstTxWarp>
          </a:bodyPr>
          <a:lstStyle/>
          <a:p>
            <a:pPr defTabSz="932039"/>
            <a:endParaRPr lang="de-DE">
              <a:solidFill>
                <a:srgbClr val="FFFFFF"/>
              </a:solidFill>
            </a:endParaRPr>
          </a:p>
        </p:txBody>
      </p:sp>
      <p:sp>
        <p:nvSpPr>
          <p:cNvPr id="163" name="Rectangle 84"/>
          <p:cNvSpPr>
            <a:spLocks noChangeArrowheads="1"/>
          </p:cNvSpPr>
          <p:nvPr/>
        </p:nvSpPr>
        <p:spPr bwMode="auto">
          <a:xfrm>
            <a:off x="1608792" y="5994840"/>
            <a:ext cx="98411" cy="98411"/>
          </a:xfrm>
          <a:prstGeom prst="rect">
            <a:avLst/>
          </a:prstGeom>
          <a:solidFill>
            <a:srgbClr val="0093E2"/>
          </a:solidFill>
          <a:ln>
            <a:noFill/>
          </a:ln>
        </p:spPr>
        <p:txBody>
          <a:bodyPr vert="horz" wrap="square" lIns="91427" tIns="45713" rIns="91427" bIns="45713" numCol="1" anchor="t" anchorCtr="0" compatLnSpc="1">
            <a:prstTxWarp prst="textNoShape">
              <a:avLst/>
            </a:prstTxWarp>
          </a:bodyPr>
          <a:lstStyle/>
          <a:p>
            <a:pPr defTabSz="932039"/>
            <a:endParaRPr lang="de-DE">
              <a:solidFill>
                <a:srgbClr val="FFFFFF"/>
              </a:solidFill>
            </a:endParaRPr>
          </a:p>
        </p:txBody>
      </p:sp>
      <p:sp>
        <p:nvSpPr>
          <p:cNvPr id="164" name="Rectangle 87"/>
          <p:cNvSpPr>
            <a:spLocks noChangeArrowheads="1"/>
          </p:cNvSpPr>
          <p:nvPr/>
        </p:nvSpPr>
        <p:spPr bwMode="auto">
          <a:xfrm>
            <a:off x="1281814" y="6182139"/>
            <a:ext cx="98411" cy="98411"/>
          </a:xfrm>
          <a:prstGeom prst="rect">
            <a:avLst/>
          </a:prstGeom>
          <a:solidFill>
            <a:srgbClr val="0093E2"/>
          </a:solidFill>
          <a:ln>
            <a:noFill/>
          </a:ln>
        </p:spPr>
        <p:txBody>
          <a:bodyPr vert="horz" wrap="square" lIns="91427" tIns="45713" rIns="91427" bIns="45713" numCol="1" anchor="t" anchorCtr="0" compatLnSpc="1">
            <a:prstTxWarp prst="textNoShape">
              <a:avLst/>
            </a:prstTxWarp>
          </a:bodyPr>
          <a:lstStyle/>
          <a:p>
            <a:pPr defTabSz="932039"/>
            <a:endParaRPr lang="de-DE">
              <a:solidFill>
                <a:srgbClr val="FFFFFF"/>
              </a:solidFill>
            </a:endParaRPr>
          </a:p>
        </p:txBody>
      </p:sp>
      <p:sp>
        <p:nvSpPr>
          <p:cNvPr id="165" name="Rectangle 88"/>
          <p:cNvSpPr>
            <a:spLocks noChangeArrowheads="1"/>
          </p:cNvSpPr>
          <p:nvPr/>
        </p:nvSpPr>
        <p:spPr bwMode="auto">
          <a:xfrm>
            <a:off x="1445303" y="6182139"/>
            <a:ext cx="98411" cy="98411"/>
          </a:xfrm>
          <a:prstGeom prst="rect">
            <a:avLst/>
          </a:prstGeom>
          <a:solidFill>
            <a:srgbClr val="0093E2"/>
          </a:solidFill>
          <a:ln>
            <a:noFill/>
          </a:ln>
        </p:spPr>
        <p:txBody>
          <a:bodyPr vert="horz" wrap="square" lIns="91427" tIns="45713" rIns="91427" bIns="45713" numCol="1" anchor="t" anchorCtr="0" compatLnSpc="1">
            <a:prstTxWarp prst="textNoShape">
              <a:avLst/>
            </a:prstTxWarp>
          </a:bodyPr>
          <a:lstStyle/>
          <a:p>
            <a:pPr defTabSz="932039"/>
            <a:endParaRPr lang="de-DE">
              <a:solidFill>
                <a:srgbClr val="FFFFFF"/>
              </a:solidFill>
            </a:endParaRPr>
          </a:p>
        </p:txBody>
      </p:sp>
      <p:sp>
        <p:nvSpPr>
          <p:cNvPr id="166" name="Rectangle 89"/>
          <p:cNvSpPr>
            <a:spLocks noChangeArrowheads="1"/>
          </p:cNvSpPr>
          <p:nvPr/>
        </p:nvSpPr>
        <p:spPr bwMode="auto">
          <a:xfrm>
            <a:off x="1608792" y="6182139"/>
            <a:ext cx="98411" cy="98411"/>
          </a:xfrm>
          <a:prstGeom prst="rect">
            <a:avLst/>
          </a:prstGeom>
          <a:solidFill>
            <a:srgbClr val="0093E2"/>
          </a:solidFill>
          <a:ln>
            <a:noFill/>
          </a:ln>
        </p:spPr>
        <p:txBody>
          <a:bodyPr vert="horz" wrap="square" lIns="91427" tIns="45713" rIns="91427" bIns="45713" numCol="1" anchor="t" anchorCtr="0" compatLnSpc="1">
            <a:prstTxWarp prst="textNoShape">
              <a:avLst/>
            </a:prstTxWarp>
          </a:bodyPr>
          <a:lstStyle/>
          <a:p>
            <a:pPr defTabSz="932039"/>
            <a:endParaRPr lang="de-DE">
              <a:solidFill>
                <a:srgbClr val="FFFFFF"/>
              </a:solidFill>
            </a:endParaRPr>
          </a:p>
        </p:txBody>
      </p:sp>
      <p:sp>
        <p:nvSpPr>
          <p:cNvPr id="167" name="Rectangle 92"/>
          <p:cNvSpPr>
            <a:spLocks noChangeArrowheads="1"/>
          </p:cNvSpPr>
          <p:nvPr/>
        </p:nvSpPr>
        <p:spPr bwMode="auto">
          <a:xfrm>
            <a:off x="1281814" y="6369437"/>
            <a:ext cx="98411" cy="98411"/>
          </a:xfrm>
          <a:prstGeom prst="rect">
            <a:avLst/>
          </a:prstGeom>
          <a:solidFill>
            <a:srgbClr val="0093E2"/>
          </a:solidFill>
          <a:ln>
            <a:noFill/>
          </a:ln>
        </p:spPr>
        <p:txBody>
          <a:bodyPr vert="horz" wrap="square" lIns="91427" tIns="45713" rIns="91427" bIns="45713" numCol="1" anchor="t" anchorCtr="0" compatLnSpc="1">
            <a:prstTxWarp prst="textNoShape">
              <a:avLst/>
            </a:prstTxWarp>
          </a:bodyPr>
          <a:lstStyle/>
          <a:p>
            <a:pPr defTabSz="932039"/>
            <a:endParaRPr lang="de-DE">
              <a:solidFill>
                <a:srgbClr val="FFFFFF"/>
              </a:solidFill>
            </a:endParaRPr>
          </a:p>
        </p:txBody>
      </p:sp>
      <p:sp>
        <p:nvSpPr>
          <p:cNvPr id="168" name="Rectangle 93"/>
          <p:cNvSpPr>
            <a:spLocks noChangeArrowheads="1"/>
          </p:cNvSpPr>
          <p:nvPr/>
        </p:nvSpPr>
        <p:spPr bwMode="auto">
          <a:xfrm>
            <a:off x="1445303" y="6369437"/>
            <a:ext cx="98411" cy="98411"/>
          </a:xfrm>
          <a:prstGeom prst="rect">
            <a:avLst/>
          </a:prstGeom>
          <a:solidFill>
            <a:srgbClr val="0093E2"/>
          </a:solidFill>
          <a:ln>
            <a:noFill/>
          </a:ln>
        </p:spPr>
        <p:txBody>
          <a:bodyPr vert="horz" wrap="square" lIns="91427" tIns="45713" rIns="91427" bIns="45713" numCol="1" anchor="t" anchorCtr="0" compatLnSpc="1">
            <a:prstTxWarp prst="textNoShape">
              <a:avLst/>
            </a:prstTxWarp>
          </a:bodyPr>
          <a:lstStyle/>
          <a:p>
            <a:pPr defTabSz="932039"/>
            <a:endParaRPr lang="de-DE">
              <a:solidFill>
                <a:srgbClr val="FFFFFF"/>
              </a:solidFill>
            </a:endParaRPr>
          </a:p>
        </p:txBody>
      </p:sp>
      <p:sp>
        <p:nvSpPr>
          <p:cNvPr id="169" name="Rectangle 94"/>
          <p:cNvSpPr>
            <a:spLocks noChangeArrowheads="1"/>
          </p:cNvSpPr>
          <p:nvPr/>
        </p:nvSpPr>
        <p:spPr bwMode="auto">
          <a:xfrm>
            <a:off x="1608792" y="6369437"/>
            <a:ext cx="98411" cy="98411"/>
          </a:xfrm>
          <a:prstGeom prst="rect">
            <a:avLst/>
          </a:prstGeom>
          <a:solidFill>
            <a:srgbClr val="0093E2"/>
          </a:solidFill>
          <a:ln>
            <a:noFill/>
          </a:ln>
        </p:spPr>
        <p:txBody>
          <a:bodyPr vert="horz" wrap="square" lIns="91427" tIns="45713" rIns="91427" bIns="45713" numCol="1" anchor="t" anchorCtr="0" compatLnSpc="1">
            <a:prstTxWarp prst="textNoShape">
              <a:avLst/>
            </a:prstTxWarp>
          </a:bodyPr>
          <a:lstStyle/>
          <a:p>
            <a:pPr defTabSz="932039"/>
            <a:endParaRPr lang="de-DE">
              <a:solidFill>
                <a:srgbClr val="FFFFFF"/>
              </a:solidFill>
            </a:endParaRPr>
          </a:p>
        </p:txBody>
      </p:sp>
      <p:sp>
        <p:nvSpPr>
          <p:cNvPr id="170" name="Rectangle 97"/>
          <p:cNvSpPr>
            <a:spLocks noChangeArrowheads="1"/>
          </p:cNvSpPr>
          <p:nvPr/>
        </p:nvSpPr>
        <p:spPr bwMode="auto">
          <a:xfrm>
            <a:off x="1281814" y="6556735"/>
            <a:ext cx="98411" cy="98411"/>
          </a:xfrm>
          <a:prstGeom prst="rect">
            <a:avLst/>
          </a:prstGeom>
          <a:solidFill>
            <a:srgbClr val="0093E2"/>
          </a:solidFill>
          <a:ln>
            <a:noFill/>
          </a:ln>
        </p:spPr>
        <p:txBody>
          <a:bodyPr vert="horz" wrap="square" lIns="91427" tIns="45713" rIns="91427" bIns="45713" numCol="1" anchor="t" anchorCtr="0" compatLnSpc="1">
            <a:prstTxWarp prst="textNoShape">
              <a:avLst/>
            </a:prstTxWarp>
          </a:bodyPr>
          <a:lstStyle/>
          <a:p>
            <a:pPr defTabSz="932039"/>
            <a:endParaRPr lang="de-DE">
              <a:solidFill>
                <a:srgbClr val="FFFFFF"/>
              </a:solidFill>
            </a:endParaRPr>
          </a:p>
        </p:txBody>
      </p:sp>
      <p:sp>
        <p:nvSpPr>
          <p:cNvPr id="171" name="Rectangle 98"/>
          <p:cNvSpPr>
            <a:spLocks noChangeArrowheads="1"/>
          </p:cNvSpPr>
          <p:nvPr/>
        </p:nvSpPr>
        <p:spPr bwMode="auto">
          <a:xfrm>
            <a:off x="1445303" y="6556735"/>
            <a:ext cx="98411" cy="98411"/>
          </a:xfrm>
          <a:prstGeom prst="rect">
            <a:avLst/>
          </a:prstGeom>
          <a:solidFill>
            <a:srgbClr val="0093E2"/>
          </a:solidFill>
          <a:ln>
            <a:noFill/>
          </a:ln>
        </p:spPr>
        <p:txBody>
          <a:bodyPr vert="horz" wrap="square" lIns="91427" tIns="45713" rIns="91427" bIns="45713" numCol="1" anchor="t" anchorCtr="0" compatLnSpc="1">
            <a:prstTxWarp prst="textNoShape">
              <a:avLst/>
            </a:prstTxWarp>
          </a:bodyPr>
          <a:lstStyle/>
          <a:p>
            <a:pPr defTabSz="932039"/>
            <a:endParaRPr lang="de-DE">
              <a:solidFill>
                <a:srgbClr val="FFFFFF"/>
              </a:solidFill>
            </a:endParaRPr>
          </a:p>
        </p:txBody>
      </p:sp>
      <p:sp>
        <p:nvSpPr>
          <p:cNvPr id="172" name="Rectangle 98"/>
          <p:cNvSpPr>
            <a:spLocks noChangeArrowheads="1"/>
          </p:cNvSpPr>
          <p:nvPr/>
        </p:nvSpPr>
        <p:spPr bwMode="auto">
          <a:xfrm>
            <a:off x="1608792" y="6556735"/>
            <a:ext cx="98411" cy="98411"/>
          </a:xfrm>
          <a:prstGeom prst="rect">
            <a:avLst/>
          </a:prstGeom>
          <a:solidFill>
            <a:srgbClr val="0093E2"/>
          </a:solidFill>
          <a:ln>
            <a:noFill/>
          </a:ln>
        </p:spPr>
        <p:txBody>
          <a:bodyPr vert="horz" wrap="square" lIns="91427" tIns="45713" rIns="91427" bIns="45713" numCol="1" anchor="t" anchorCtr="0" compatLnSpc="1">
            <a:prstTxWarp prst="textNoShape">
              <a:avLst/>
            </a:prstTxWarp>
          </a:bodyPr>
          <a:lstStyle/>
          <a:p>
            <a:pPr defTabSz="932039"/>
            <a:endParaRPr lang="de-DE">
              <a:solidFill>
                <a:srgbClr val="FFFFFF"/>
              </a:solidFill>
            </a:endParaRPr>
          </a:p>
        </p:txBody>
      </p:sp>
      <p:sp>
        <p:nvSpPr>
          <p:cNvPr id="35" name="Rectangle 34"/>
          <p:cNvSpPr/>
          <p:nvPr/>
        </p:nvSpPr>
        <p:spPr bwMode="auto">
          <a:xfrm>
            <a:off x="13623" y="57"/>
            <a:ext cx="12434710" cy="3335367"/>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0" name="TextBox 119"/>
          <p:cNvSpPr txBox="1"/>
          <p:nvPr/>
        </p:nvSpPr>
        <p:spPr>
          <a:xfrm>
            <a:off x="1143985" y="811523"/>
            <a:ext cx="3922463" cy="1107739"/>
          </a:xfrm>
          <a:prstGeom prst="rect">
            <a:avLst/>
          </a:prstGeom>
          <a:noFill/>
        </p:spPr>
        <p:txBody>
          <a:bodyPr wrap="square" lIns="0" tIns="0" rIns="0" bIns="0" rtlCol="0">
            <a:spAutoFit/>
          </a:bodyPr>
          <a:lstStyle/>
          <a:p>
            <a:pPr algn="ctr" defTabSz="932148">
              <a:lnSpc>
                <a:spcPct val="90000"/>
              </a:lnSpc>
              <a:defRPr/>
            </a:pPr>
            <a:r>
              <a:rPr lang="en-US" sz="3999" b="1" kern="0">
                <a:gradFill>
                  <a:gsLst>
                    <a:gs pos="0">
                      <a:srgbClr val="E51489">
                        <a:lumMod val="5000"/>
                        <a:lumOff val="95000"/>
                      </a:srgbClr>
                    </a:gs>
                    <a:gs pos="100000">
                      <a:srgbClr val="FFFFFF"/>
                    </a:gs>
                  </a:gsLst>
                  <a:lin ang="5400000" scaled="1"/>
                </a:gradFill>
                <a:cs typeface="Segoe UI Semilight" panose="020B0402040204020203" pitchFamily="34" charset="0"/>
              </a:rPr>
              <a:t>SAP on Microsoft Azure</a:t>
            </a:r>
            <a:endParaRPr lang="en-US" sz="3999" kern="0">
              <a:gradFill>
                <a:gsLst>
                  <a:gs pos="0">
                    <a:srgbClr val="E51489">
                      <a:lumMod val="5000"/>
                      <a:lumOff val="95000"/>
                    </a:srgbClr>
                  </a:gs>
                  <a:gs pos="100000">
                    <a:srgbClr val="FFFFFF"/>
                  </a:gs>
                </a:gsLst>
                <a:lin ang="5400000" scaled="1"/>
              </a:gradFill>
              <a:latin typeface="Segoe UI Light"/>
              <a:cs typeface="Segoe UI Semilight" panose="020B0402040204020203" pitchFamily="34" charset="0"/>
            </a:endParaRPr>
          </a:p>
        </p:txBody>
      </p:sp>
      <p:pic>
        <p:nvPicPr>
          <p:cNvPr id="195" name="Picture 194"/>
          <p:cNvPicPr>
            <a:picLocks noChangeAspect="1"/>
          </p:cNvPicPr>
          <p:nvPr/>
        </p:nvPicPr>
        <p:blipFill>
          <a:blip r:embed="rId3"/>
          <a:stretch>
            <a:fillRect/>
          </a:stretch>
        </p:blipFill>
        <p:spPr>
          <a:xfrm>
            <a:off x="184589" y="409625"/>
            <a:ext cx="1081351" cy="576380"/>
          </a:xfrm>
          <a:prstGeom prst="rect">
            <a:avLst/>
          </a:prstGeom>
        </p:spPr>
      </p:pic>
      <p:sp>
        <p:nvSpPr>
          <p:cNvPr id="201" name="Rectangle 200"/>
          <p:cNvSpPr/>
          <p:nvPr/>
        </p:nvSpPr>
        <p:spPr bwMode="auto">
          <a:xfrm>
            <a:off x="6215675" y="4464"/>
            <a:ext cx="6219918" cy="6985597"/>
          </a:xfrm>
          <a:prstGeom prst="rect">
            <a:avLst/>
          </a:prstGeom>
          <a:solidFill>
            <a:srgbClr val="5C2D9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307" tIns="45652" rIns="91307" bIns="45652" numCol="1" rtlCol="0" anchor="ctr" anchorCtr="0" compatLnSpc="1">
            <a:prstTxWarp prst="textNoShape">
              <a:avLst/>
            </a:prstTxWarp>
          </a:bodyPr>
          <a:lstStyle/>
          <a:p>
            <a:pPr algn="ctr" defTabSz="912763" fontAlgn="base">
              <a:lnSpc>
                <a:spcPct val="90000"/>
              </a:lnSpc>
              <a:spcBef>
                <a:spcPct val="0"/>
              </a:spcBef>
              <a:spcAft>
                <a:spcPct val="0"/>
              </a:spcAft>
              <a:defRPr/>
            </a:pPr>
            <a:endParaRPr lang="en-US" sz="1998" spc="-50">
              <a:gradFill>
                <a:gsLst>
                  <a:gs pos="0">
                    <a:srgbClr val="FFFFFF"/>
                  </a:gs>
                  <a:gs pos="100000">
                    <a:srgbClr val="FFFFFF"/>
                  </a:gs>
                </a:gsLst>
                <a:lin ang="5400000" scaled="0"/>
              </a:gradFill>
            </a:endParaRPr>
          </a:p>
        </p:txBody>
      </p:sp>
      <p:sp>
        <p:nvSpPr>
          <p:cNvPr id="203" name="TextBox 202"/>
          <p:cNvSpPr txBox="1"/>
          <p:nvPr/>
        </p:nvSpPr>
        <p:spPr>
          <a:xfrm>
            <a:off x="6180822" y="-4466"/>
            <a:ext cx="6279663" cy="6994525"/>
          </a:xfrm>
          <a:prstGeom prst="rect">
            <a:avLst/>
          </a:prstGeom>
          <a:solidFill>
            <a:schemeClr val="tx1"/>
          </a:solidFill>
          <a:ln>
            <a:noFill/>
          </a:ln>
        </p:spPr>
        <p:txBody>
          <a:bodyPr wrap="square" lIns="182854" tIns="0" bIns="0" rtlCol="0" anchor="ctr" anchorCtr="0">
            <a:noAutofit/>
          </a:bodyPr>
          <a:lstStyle/>
          <a:p>
            <a:pPr algn="ctr" defTabSz="932563">
              <a:spcAft>
                <a:spcPts val="1110"/>
              </a:spcAft>
              <a:defRPr/>
            </a:pPr>
            <a:endParaRPr lang="en-US" sz="2800" spc="40">
              <a:gradFill>
                <a:gsLst>
                  <a:gs pos="7258">
                    <a:srgbClr val="FFFFFF"/>
                  </a:gs>
                  <a:gs pos="19000">
                    <a:srgbClr val="FFFFFF"/>
                  </a:gs>
                </a:gsLst>
                <a:lin ang="5400000" scaled="1"/>
              </a:gradFill>
              <a:latin typeface="Segoe UI Light"/>
              <a:cs typeface="Segoe UI Semibold" panose="020B0702040204020203" pitchFamily="34" charset="0"/>
            </a:endParaRPr>
          </a:p>
        </p:txBody>
      </p:sp>
      <p:sp>
        <p:nvSpPr>
          <p:cNvPr id="105" name="Rectangle 104"/>
          <p:cNvSpPr/>
          <p:nvPr/>
        </p:nvSpPr>
        <p:spPr bwMode="auto">
          <a:xfrm>
            <a:off x="6424556" y="4729607"/>
            <a:ext cx="5686004" cy="52014"/>
          </a:xfrm>
          <a:prstGeom prst="rect">
            <a:avLst/>
          </a:prstGeom>
          <a:solidFill>
            <a:schemeClr val="tx2">
              <a:lumMod val="65000"/>
              <a:alpha val="38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 name="TextBox 2"/>
          <p:cNvSpPr txBox="1"/>
          <p:nvPr/>
        </p:nvSpPr>
        <p:spPr>
          <a:xfrm>
            <a:off x="9146857" y="3652006"/>
            <a:ext cx="5333244" cy="634440"/>
          </a:xfrm>
          <a:prstGeom prst="rect">
            <a:avLst/>
          </a:prstGeom>
          <a:noFill/>
        </p:spPr>
        <p:txBody>
          <a:bodyPr wrap="square" lIns="182854" tIns="146283" rIns="182854" bIns="146283" rtlCol="0">
            <a:spAutoFit/>
          </a:bodyPr>
          <a:lstStyle/>
          <a:p>
            <a:pPr defTabSz="932039">
              <a:lnSpc>
                <a:spcPct val="90000"/>
              </a:lnSpc>
              <a:spcAft>
                <a:spcPts val="600"/>
              </a:spcAft>
            </a:pPr>
            <a:r>
              <a:rPr lang="en-US" sz="2400">
                <a:gradFill>
                  <a:gsLst>
                    <a:gs pos="2917">
                      <a:srgbClr val="FFFFFF"/>
                    </a:gs>
                    <a:gs pos="30000">
                      <a:srgbClr val="FFFFFF"/>
                    </a:gs>
                  </a:gsLst>
                  <a:lin ang="5400000" scaled="0"/>
                </a:gradFill>
              </a:rPr>
              <a:t>De</a:t>
            </a:r>
            <a:endParaRPr lang="en-US" sz="2400">
              <a:solidFill>
                <a:srgbClr val="3C3C3C"/>
              </a:solidFill>
            </a:endParaRPr>
          </a:p>
        </p:txBody>
      </p:sp>
      <p:sp>
        <p:nvSpPr>
          <p:cNvPr id="222" name="Rectangle 221"/>
          <p:cNvSpPr/>
          <p:nvPr/>
        </p:nvSpPr>
        <p:spPr bwMode="auto">
          <a:xfrm>
            <a:off x="6401508" y="2963442"/>
            <a:ext cx="5686004" cy="52014"/>
          </a:xfrm>
          <a:prstGeom prst="rect">
            <a:avLst/>
          </a:prstGeom>
          <a:solidFill>
            <a:schemeClr val="tx2">
              <a:lumMod val="65000"/>
              <a:alpha val="38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60" name="TextBox 259">
            <a:extLst/>
          </p:cNvPr>
          <p:cNvSpPr txBox="1"/>
          <p:nvPr/>
        </p:nvSpPr>
        <p:spPr>
          <a:xfrm>
            <a:off x="6025842" y="687944"/>
            <a:ext cx="6173347" cy="634440"/>
          </a:xfrm>
          <a:prstGeom prst="rect">
            <a:avLst/>
          </a:prstGeom>
          <a:noFill/>
        </p:spPr>
        <p:txBody>
          <a:bodyPr wrap="square" lIns="182854" tIns="146283" rIns="182854" bIns="146283" rtlCol="0">
            <a:spAutoFit/>
          </a:bodyPr>
          <a:lstStyle/>
          <a:p>
            <a:pPr algn="ctr" defTabSz="932148">
              <a:lnSpc>
                <a:spcPct val="90000"/>
              </a:lnSpc>
              <a:defRPr/>
            </a:pPr>
            <a:r>
              <a:rPr lang="en-US" sz="2400" kern="0" spc="20">
                <a:solidFill>
                  <a:srgbClr val="3C3C3C"/>
                </a:solidFill>
                <a:cs typeface="Segoe UI Semilight" panose="020B0402040204020203" pitchFamily="34" charset="0"/>
              </a:rPr>
              <a:t>Consider enterprise integration when</a:t>
            </a:r>
          </a:p>
        </p:txBody>
      </p:sp>
      <p:grpSp>
        <p:nvGrpSpPr>
          <p:cNvPr id="289" name="Group 109"/>
          <p:cNvGrpSpPr>
            <a:grpSpLocks noChangeAspect="1"/>
          </p:cNvGrpSpPr>
          <p:nvPr/>
        </p:nvGrpSpPr>
        <p:grpSpPr bwMode="auto">
          <a:xfrm>
            <a:off x="75605" y="1389434"/>
            <a:ext cx="5424244" cy="3780021"/>
            <a:chOff x="927" y="683"/>
            <a:chExt cx="4800" cy="3345"/>
          </a:xfrm>
        </p:grpSpPr>
        <p:sp>
          <p:nvSpPr>
            <p:cNvPr id="290" name="AutoShape 108"/>
            <p:cNvSpPr>
              <a:spLocks noChangeAspect="1" noChangeArrowheads="1" noTextEdit="1"/>
            </p:cNvSpPr>
            <p:nvPr/>
          </p:nvSpPr>
          <p:spPr bwMode="auto">
            <a:xfrm>
              <a:off x="927" y="702"/>
              <a:ext cx="4781" cy="3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FFFFFF"/>
                </a:solidFill>
              </a:endParaRPr>
            </a:p>
          </p:txBody>
        </p:sp>
        <p:sp>
          <p:nvSpPr>
            <p:cNvPr id="291" name="Rectangle 110"/>
            <p:cNvSpPr>
              <a:spLocks noChangeArrowheads="1"/>
            </p:cNvSpPr>
            <p:nvPr/>
          </p:nvSpPr>
          <p:spPr bwMode="auto">
            <a:xfrm>
              <a:off x="1552" y="1445"/>
              <a:ext cx="3600" cy="2399"/>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FFFFFF"/>
                </a:solidFill>
              </a:endParaRPr>
            </a:p>
          </p:txBody>
        </p:sp>
        <p:sp>
          <p:nvSpPr>
            <p:cNvPr id="292" name="Rectangle 111"/>
            <p:cNvSpPr>
              <a:spLocks noChangeArrowheads="1"/>
            </p:cNvSpPr>
            <p:nvPr/>
          </p:nvSpPr>
          <p:spPr bwMode="auto">
            <a:xfrm>
              <a:off x="947" y="683"/>
              <a:ext cx="4780" cy="3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FFFFFF"/>
                </a:solidFill>
              </a:endParaRPr>
            </a:p>
          </p:txBody>
        </p:sp>
        <p:sp>
          <p:nvSpPr>
            <p:cNvPr id="293" name="Freeform 112"/>
            <p:cNvSpPr>
              <a:spLocks/>
            </p:cNvSpPr>
            <p:nvPr/>
          </p:nvSpPr>
          <p:spPr bwMode="auto">
            <a:xfrm>
              <a:off x="2308" y="2412"/>
              <a:ext cx="239" cy="194"/>
            </a:xfrm>
            <a:custGeom>
              <a:avLst/>
              <a:gdLst>
                <a:gd name="T0" fmla="*/ 0 w 239"/>
                <a:gd name="T1" fmla="*/ 100 h 194"/>
                <a:gd name="T2" fmla="*/ 39 w 239"/>
                <a:gd name="T3" fmla="*/ 194 h 194"/>
                <a:gd name="T4" fmla="*/ 239 w 239"/>
                <a:gd name="T5" fmla="*/ 131 h 194"/>
                <a:gd name="T6" fmla="*/ 192 w 239"/>
                <a:gd name="T7" fmla="*/ 0 h 194"/>
                <a:gd name="T8" fmla="*/ 0 w 239"/>
                <a:gd name="T9" fmla="*/ 100 h 194"/>
              </a:gdLst>
              <a:ahLst/>
              <a:cxnLst>
                <a:cxn ang="0">
                  <a:pos x="T0" y="T1"/>
                </a:cxn>
                <a:cxn ang="0">
                  <a:pos x="T2" y="T3"/>
                </a:cxn>
                <a:cxn ang="0">
                  <a:pos x="T4" y="T5"/>
                </a:cxn>
                <a:cxn ang="0">
                  <a:pos x="T6" y="T7"/>
                </a:cxn>
                <a:cxn ang="0">
                  <a:pos x="T8" y="T9"/>
                </a:cxn>
              </a:cxnLst>
              <a:rect l="0" t="0" r="r" b="b"/>
              <a:pathLst>
                <a:path w="239" h="194">
                  <a:moveTo>
                    <a:pt x="0" y="100"/>
                  </a:moveTo>
                  <a:lnTo>
                    <a:pt x="39" y="194"/>
                  </a:lnTo>
                  <a:lnTo>
                    <a:pt x="239" y="131"/>
                  </a:lnTo>
                  <a:lnTo>
                    <a:pt x="192" y="0"/>
                  </a:lnTo>
                  <a:lnTo>
                    <a:pt x="0" y="10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FFFFFF"/>
                </a:solidFill>
              </a:endParaRPr>
            </a:p>
          </p:txBody>
        </p:sp>
        <p:sp>
          <p:nvSpPr>
            <p:cNvPr id="294" name="Freeform 113"/>
            <p:cNvSpPr>
              <a:spLocks/>
            </p:cNvSpPr>
            <p:nvPr/>
          </p:nvSpPr>
          <p:spPr bwMode="auto">
            <a:xfrm>
              <a:off x="2448" y="2398"/>
              <a:ext cx="160" cy="157"/>
            </a:xfrm>
            <a:custGeom>
              <a:avLst/>
              <a:gdLst>
                <a:gd name="T0" fmla="*/ 35 w 107"/>
                <a:gd name="T1" fmla="*/ 10 h 106"/>
                <a:gd name="T2" fmla="*/ 97 w 107"/>
                <a:gd name="T3" fmla="*/ 35 h 106"/>
                <a:gd name="T4" fmla="*/ 72 w 107"/>
                <a:gd name="T5" fmla="*/ 96 h 106"/>
                <a:gd name="T6" fmla="*/ 10 w 107"/>
                <a:gd name="T7" fmla="*/ 71 h 106"/>
                <a:gd name="T8" fmla="*/ 35 w 107"/>
                <a:gd name="T9" fmla="*/ 10 h 106"/>
              </a:gdLst>
              <a:ahLst/>
              <a:cxnLst>
                <a:cxn ang="0">
                  <a:pos x="T0" y="T1"/>
                </a:cxn>
                <a:cxn ang="0">
                  <a:pos x="T2" y="T3"/>
                </a:cxn>
                <a:cxn ang="0">
                  <a:pos x="T4" y="T5"/>
                </a:cxn>
                <a:cxn ang="0">
                  <a:pos x="T6" y="T7"/>
                </a:cxn>
                <a:cxn ang="0">
                  <a:pos x="T8" y="T9"/>
                </a:cxn>
              </a:cxnLst>
              <a:rect l="0" t="0" r="r" b="b"/>
              <a:pathLst>
                <a:path w="107" h="106">
                  <a:moveTo>
                    <a:pt x="35" y="10"/>
                  </a:moveTo>
                  <a:cubicBezTo>
                    <a:pt x="59" y="0"/>
                    <a:pt x="87" y="11"/>
                    <a:pt x="97" y="35"/>
                  </a:cubicBezTo>
                  <a:cubicBezTo>
                    <a:pt x="107" y="59"/>
                    <a:pt x="96" y="86"/>
                    <a:pt x="72" y="96"/>
                  </a:cubicBezTo>
                  <a:cubicBezTo>
                    <a:pt x="48" y="106"/>
                    <a:pt x="20" y="95"/>
                    <a:pt x="10" y="71"/>
                  </a:cubicBezTo>
                  <a:cubicBezTo>
                    <a:pt x="0" y="47"/>
                    <a:pt x="11" y="20"/>
                    <a:pt x="35" y="1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FFFFFF"/>
                </a:solidFill>
              </a:endParaRPr>
            </a:p>
          </p:txBody>
        </p:sp>
        <p:sp>
          <p:nvSpPr>
            <p:cNvPr id="295" name="Freeform 114"/>
            <p:cNvSpPr>
              <a:spLocks/>
            </p:cNvSpPr>
            <p:nvPr/>
          </p:nvSpPr>
          <p:spPr bwMode="auto">
            <a:xfrm>
              <a:off x="2315" y="2710"/>
              <a:ext cx="118" cy="229"/>
            </a:xfrm>
            <a:custGeom>
              <a:avLst/>
              <a:gdLst>
                <a:gd name="T0" fmla="*/ 6 w 79"/>
                <a:gd name="T1" fmla="*/ 66 h 154"/>
                <a:gd name="T2" fmla="*/ 20 w 79"/>
                <a:gd name="T3" fmla="*/ 127 h 154"/>
                <a:gd name="T4" fmla="*/ 35 w 79"/>
                <a:gd name="T5" fmla="*/ 134 h 154"/>
                <a:gd name="T6" fmla="*/ 52 w 79"/>
                <a:gd name="T7" fmla="*/ 143 h 154"/>
                <a:gd name="T8" fmla="*/ 65 w 79"/>
                <a:gd name="T9" fmla="*/ 149 h 154"/>
                <a:gd name="T10" fmla="*/ 62 w 79"/>
                <a:gd name="T11" fmla="*/ 136 h 154"/>
                <a:gd name="T12" fmla="*/ 66 w 79"/>
                <a:gd name="T13" fmla="*/ 121 h 154"/>
                <a:gd name="T14" fmla="*/ 61 w 79"/>
                <a:gd name="T15" fmla="*/ 106 h 154"/>
                <a:gd name="T16" fmla="*/ 79 w 79"/>
                <a:gd name="T17" fmla="*/ 107 h 154"/>
                <a:gd name="T18" fmla="*/ 55 w 79"/>
                <a:gd name="T19" fmla="*/ 71 h 154"/>
                <a:gd name="T20" fmla="*/ 49 w 79"/>
                <a:gd name="T21" fmla="*/ 65 h 154"/>
                <a:gd name="T22" fmla="*/ 42 w 79"/>
                <a:gd name="T23" fmla="*/ 0 h 154"/>
                <a:gd name="T24" fmla="*/ 0 w 79"/>
                <a:gd name="T25" fmla="*/ 24 h 154"/>
                <a:gd name="T26" fmla="*/ 6 w 79"/>
                <a:gd name="T27" fmla="*/ 66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9" h="154">
                  <a:moveTo>
                    <a:pt x="6" y="66"/>
                  </a:moveTo>
                  <a:cubicBezTo>
                    <a:pt x="4" y="95"/>
                    <a:pt x="8" y="104"/>
                    <a:pt x="20" y="127"/>
                  </a:cubicBezTo>
                  <a:cubicBezTo>
                    <a:pt x="28" y="140"/>
                    <a:pt x="35" y="142"/>
                    <a:pt x="35" y="134"/>
                  </a:cubicBezTo>
                  <a:cubicBezTo>
                    <a:pt x="38" y="149"/>
                    <a:pt x="54" y="154"/>
                    <a:pt x="52" y="143"/>
                  </a:cubicBezTo>
                  <a:cubicBezTo>
                    <a:pt x="54" y="147"/>
                    <a:pt x="60" y="152"/>
                    <a:pt x="65" y="149"/>
                  </a:cubicBezTo>
                  <a:cubicBezTo>
                    <a:pt x="69" y="146"/>
                    <a:pt x="64" y="139"/>
                    <a:pt x="62" y="136"/>
                  </a:cubicBezTo>
                  <a:cubicBezTo>
                    <a:pt x="67" y="136"/>
                    <a:pt x="72" y="131"/>
                    <a:pt x="66" y="121"/>
                  </a:cubicBezTo>
                  <a:cubicBezTo>
                    <a:pt x="61" y="113"/>
                    <a:pt x="61" y="106"/>
                    <a:pt x="61" y="106"/>
                  </a:cubicBezTo>
                  <a:cubicBezTo>
                    <a:pt x="70" y="113"/>
                    <a:pt x="77" y="113"/>
                    <a:pt x="79" y="107"/>
                  </a:cubicBezTo>
                  <a:cubicBezTo>
                    <a:pt x="71" y="99"/>
                    <a:pt x="64" y="83"/>
                    <a:pt x="55" y="71"/>
                  </a:cubicBezTo>
                  <a:cubicBezTo>
                    <a:pt x="53" y="69"/>
                    <a:pt x="51" y="67"/>
                    <a:pt x="49" y="65"/>
                  </a:cubicBezTo>
                  <a:cubicBezTo>
                    <a:pt x="42" y="0"/>
                    <a:pt x="42" y="0"/>
                    <a:pt x="42" y="0"/>
                  </a:cubicBezTo>
                  <a:cubicBezTo>
                    <a:pt x="0" y="24"/>
                    <a:pt x="0" y="24"/>
                    <a:pt x="0" y="24"/>
                  </a:cubicBezTo>
                  <a:lnTo>
                    <a:pt x="6" y="66"/>
                  </a:ln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FFFFFF"/>
                </a:solidFill>
              </a:endParaRPr>
            </a:p>
          </p:txBody>
        </p:sp>
        <p:sp>
          <p:nvSpPr>
            <p:cNvPr id="296" name="Freeform 115"/>
            <p:cNvSpPr>
              <a:spLocks/>
            </p:cNvSpPr>
            <p:nvPr/>
          </p:nvSpPr>
          <p:spPr bwMode="auto">
            <a:xfrm>
              <a:off x="2270" y="2509"/>
              <a:ext cx="108" cy="107"/>
            </a:xfrm>
            <a:custGeom>
              <a:avLst/>
              <a:gdLst>
                <a:gd name="T0" fmla="*/ 70 w 72"/>
                <a:gd name="T1" fmla="*/ 32 h 72"/>
                <a:gd name="T2" fmla="*/ 40 w 72"/>
                <a:gd name="T3" fmla="*/ 70 h 72"/>
                <a:gd name="T4" fmla="*/ 2 w 72"/>
                <a:gd name="T5" fmla="*/ 40 h 72"/>
                <a:gd name="T6" fmla="*/ 32 w 72"/>
                <a:gd name="T7" fmla="*/ 2 h 72"/>
                <a:gd name="T8" fmla="*/ 70 w 72"/>
                <a:gd name="T9" fmla="*/ 32 h 72"/>
              </a:gdLst>
              <a:ahLst/>
              <a:cxnLst>
                <a:cxn ang="0">
                  <a:pos x="T0" y="T1"/>
                </a:cxn>
                <a:cxn ang="0">
                  <a:pos x="T2" y="T3"/>
                </a:cxn>
                <a:cxn ang="0">
                  <a:pos x="T4" y="T5"/>
                </a:cxn>
                <a:cxn ang="0">
                  <a:pos x="T6" y="T7"/>
                </a:cxn>
                <a:cxn ang="0">
                  <a:pos x="T8" y="T9"/>
                </a:cxn>
              </a:cxnLst>
              <a:rect l="0" t="0" r="r" b="b"/>
              <a:pathLst>
                <a:path w="72" h="72">
                  <a:moveTo>
                    <a:pt x="70" y="32"/>
                  </a:moveTo>
                  <a:cubicBezTo>
                    <a:pt x="72" y="51"/>
                    <a:pt x="58" y="68"/>
                    <a:pt x="40" y="70"/>
                  </a:cubicBezTo>
                  <a:cubicBezTo>
                    <a:pt x="21" y="72"/>
                    <a:pt x="4" y="59"/>
                    <a:pt x="2" y="40"/>
                  </a:cubicBezTo>
                  <a:cubicBezTo>
                    <a:pt x="0" y="21"/>
                    <a:pt x="14" y="4"/>
                    <a:pt x="32" y="2"/>
                  </a:cubicBezTo>
                  <a:cubicBezTo>
                    <a:pt x="51" y="0"/>
                    <a:pt x="68" y="14"/>
                    <a:pt x="70" y="32"/>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FFFFFF"/>
                </a:solidFill>
              </a:endParaRPr>
            </a:p>
          </p:txBody>
        </p:sp>
        <p:sp>
          <p:nvSpPr>
            <p:cNvPr id="297" name="Freeform 116"/>
            <p:cNvSpPr>
              <a:spLocks/>
            </p:cNvSpPr>
            <p:nvPr/>
          </p:nvSpPr>
          <p:spPr bwMode="auto">
            <a:xfrm>
              <a:off x="2273" y="2557"/>
              <a:ext cx="115" cy="200"/>
            </a:xfrm>
            <a:custGeom>
              <a:avLst/>
              <a:gdLst>
                <a:gd name="T0" fmla="*/ 29 w 115"/>
                <a:gd name="T1" fmla="*/ 200 h 200"/>
                <a:gd name="T2" fmla="*/ 115 w 115"/>
                <a:gd name="T3" fmla="*/ 191 h 200"/>
                <a:gd name="T4" fmla="*/ 102 w 115"/>
                <a:gd name="T5" fmla="*/ 0 h 200"/>
                <a:gd name="T6" fmla="*/ 0 w 115"/>
                <a:gd name="T7" fmla="*/ 11 h 200"/>
                <a:gd name="T8" fmla="*/ 29 w 115"/>
                <a:gd name="T9" fmla="*/ 200 h 200"/>
              </a:gdLst>
              <a:ahLst/>
              <a:cxnLst>
                <a:cxn ang="0">
                  <a:pos x="T0" y="T1"/>
                </a:cxn>
                <a:cxn ang="0">
                  <a:pos x="T2" y="T3"/>
                </a:cxn>
                <a:cxn ang="0">
                  <a:pos x="T4" y="T5"/>
                </a:cxn>
                <a:cxn ang="0">
                  <a:pos x="T6" y="T7"/>
                </a:cxn>
                <a:cxn ang="0">
                  <a:pos x="T8" y="T9"/>
                </a:cxn>
              </a:cxnLst>
              <a:rect l="0" t="0" r="r" b="b"/>
              <a:pathLst>
                <a:path w="115" h="200">
                  <a:moveTo>
                    <a:pt x="29" y="200"/>
                  </a:moveTo>
                  <a:lnTo>
                    <a:pt x="115" y="191"/>
                  </a:lnTo>
                  <a:lnTo>
                    <a:pt x="102" y="0"/>
                  </a:lnTo>
                  <a:lnTo>
                    <a:pt x="0" y="11"/>
                  </a:lnTo>
                  <a:lnTo>
                    <a:pt x="29" y="20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FFFFFF"/>
                </a:solidFill>
              </a:endParaRPr>
            </a:p>
          </p:txBody>
        </p:sp>
        <p:sp>
          <p:nvSpPr>
            <p:cNvPr id="298" name="Freeform 117"/>
            <p:cNvSpPr>
              <a:spLocks/>
            </p:cNvSpPr>
            <p:nvPr/>
          </p:nvSpPr>
          <p:spPr bwMode="auto">
            <a:xfrm>
              <a:off x="2305" y="2747"/>
              <a:ext cx="83" cy="34"/>
            </a:xfrm>
            <a:custGeom>
              <a:avLst/>
              <a:gdLst>
                <a:gd name="T0" fmla="*/ 3 w 83"/>
                <a:gd name="T1" fmla="*/ 34 h 34"/>
                <a:gd name="T2" fmla="*/ 83 w 83"/>
                <a:gd name="T3" fmla="*/ 25 h 34"/>
                <a:gd name="T4" fmla="*/ 80 w 83"/>
                <a:gd name="T5" fmla="*/ 0 h 34"/>
                <a:gd name="T6" fmla="*/ 0 w 83"/>
                <a:gd name="T7" fmla="*/ 10 h 34"/>
                <a:gd name="T8" fmla="*/ 3 w 83"/>
                <a:gd name="T9" fmla="*/ 34 h 34"/>
              </a:gdLst>
              <a:ahLst/>
              <a:cxnLst>
                <a:cxn ang="0">
                  <a:pos x="T0" y="T1"/>
                </a:cxn>
                <a:cxn ang="0">
                  <a:pos x="T2" y="T3"/>
                </a:cxn>
                <a:cxn ang="0">
                  <a:pos x="T4" y="T5"/>
                </a:cxn>
                <a:cxn ang="0">
                  <a:pos x="T6" y="T7"/>
                </a:cxn>
                <a:cxn ang="0">
                  <a:pos x="T8" y="T9"/>
                </a:cxn>
              </a:cxnLst>
              <a:rect l="0" t="0" r="r" b="b"/>
              <a:pathLst>
                <a:path w="83" h="34">
                  <a:moveTo>
                    <a:pt x="3" y="34"/>
                  </a:moveTo>
                  <a:lnTo>
                    <a:pt x="83" y="25"/>
                  </a:lnTo>
                  <a:lnTo>
                    <a:pt x="80" y="0"/>
                  </a:lnTo>
                  <a:lnTo>
                    <a:pt x="0" y="10"/>
                  </a:lnTo>
                  <a:lnTo>
                    <a:pt x="3" y="34"/>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FFFFFF"/>
                </a:solidFill>
              </a:endParaRPr>
            </a:p>
          </p:txBody>
        </p:sp>
        <p:sp>
          <p:nvSpPr>
            <p:cNvPr id="299" name="Freeform 118"/>
            <p:cNvSpPr>
              <a:spLocks/>
            </p:cNvSpPr>
            <p:nvPr/>
          </p:nvSpPr>
          <p:spPr bwMode="auto">
            <a:xfrm>
              <a:off x="1716" y="3578"/>
              <a:ext cx="3241" cy="96"/>
            </a:xfrm>
            <a:custGeom>
              <a:avLst/>
              <a:gdLst>
                <a:gd name="T0" fmla="*/ 2138 w 2170"/>
                <a:gd name="T1" fmla="*/ 65 h 65"/>
                <a:gd name="T2" fmla="*/ 32 w 2170"/>
                <a:gd name="T3" fmla="*/ 65 h 65"/>
                <a:gd name="T4" fmla="*/ 0 w 2170"/>
                <a:gd name="T5" fmla="*/ 33 h 65"/>
                <a:gd name="T6" fmla="*/ 32 w 2170"/>
                <a:gd name="T7" fmla="*/ 0 h 65"/>
                <a:gd name="T8" fmla="*/ 2138 w 2170"/>
                <a:gd name="T9" fmla="*/ 0 h 65"/>
                <a:gd name="T10" fmla="*/ 2170 w 2170"/>
                <a:gd name="T11" fmla="*/ 33 h 65"/>
                <a:gd name="T12" fmla="*/ 2138 w 2170"/>
                <a:gd name="T13" fmla="*/ 65 h 65"/>
              </a:gdLst>
              <a:ahLst/>
              <a:cxnLst>
                <a:cxn ang="0">
                  <a:pos x="T0" y="T1"/>
                </a:cxn>
                <a:cxn ang="0">
                  <a:pos x="T2" y="T3"/>
                </a:cxn>
                <a:cxn ang="0">
                  <a:pos x="T4" y="T5"/>
                </a:cxn>
                <a:cxn ang="0">
                  <a:pos x="T6" y="T7"/>
                </a:cxn>
                <a:cxn ang="0">
                  <a:pos x="T8" y="T9"/>
                </a:cxn>
                <a:cxn ang="0">
                  <a:pos x="T10" y="T11"/>
                </a:cxn>
                <a:cxn ang="0">
                  <a:pos x="T12" y="T13"/>
                </a:cxn>
              </a:cxnLst>
              <a:rect l="0" t="0" r="r" b="b"/>
              <a:pathLst>
                <a:path w="2170" h="65">
                  <a:moveTo>
                    <a:pt x="2138" y="65"/>
                  </a:moveTo>
                  <a:cubicBezTo>
                    <a:pt x="32" y="65"/>
                    <a:pt x="32" y="65"/>
                    <a:pt x="32" y="65"/>
                  </a:cubicBezTo>
                  <a:cubicBezTo>
                    <a:pt x="14" y="65"/>
                    <a:pt x="0" y="51"/>
                    <a:pt x="0" y="33"/>
                  </a:cubicBezTo>
                  <a:cubicBezTo>
                    <a:pt x="0" y="15"/>
                    <a:pt x="14" y="0"/>
                    <a:pt x="32" y="0"/>
                  </a:cubicBezTo>
                  <a:cubicBezTo>
                    <a:pt x="2138" y="0"/>
                    <a:pt x="2138" y="0"/>
                    <a:pt x="2138" y="0"/>
                  </a:cubicBezTo>
                  <a:cubicBezTo>
                    <a:pt x="2156" y="0"/>
                    <a:pt x="2170" y="15"/>
                    <a:pt x="2170" y="33"/>
                  </a:cubicBezTo>
                  <a:cubicBezTo>
                    <a:pt x="2170" y="51"/>
                    <a:pt x="2156" y="65"/>
                    <a:pt x="2138" y="65"/>
                  </a:cubicBez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FFFFFF"/>
                </a:solidFill>
              </a:endParaRPr>
            </a:p>
          </p:txBody>
        </p:sp>
        <p:sp>
          <p:nvSpPr>
            <p:cNvPr id="300" name="Freeform 119"/>
            <p:cNvSpPr>
              <a:spLocks/>
            </p:cNvSpPr>
            <p:nvPr/>
          </p:nvSpPr>
          <p:spPr bwMode="auto">
            <a:xfrm>
              <a:off x="2735" y="2206"/>
              <a:ext cx="13" cy="13"/>
            </a:xfrm>
            <a:custGeom>
              <a:avLst/>
              <a:gdLst>
                <a:gd name="T0" fmla="*/ 8 w 9"/>
                <a:gd name="T1" fmla="*/ 3 h 9"/>
                <a:gd name="T2" fmla="*/ 6 w 9"/>
                <a:gd name="T3" fmla="*/ 8 h 9"/>
                <a:gd name="T4" fmla="*/ 1 w 9"/>
                <a:gd name="T5" fmla="*/ 6 h 9"/>
                <a:gd name="T6" fmla="*/ 3 w 9"/>
                <a:gd name="T7" fmla="*/ 1 h 9"/>
                <a:gd name="T8" fmla="*/ 8 w 9"/>
                <a:gd name="T9" fmla="*/ 3 h 9"/>
              </a:gdLst>
              <a:ahLst/>
              <a:cxnLst>
                <a:cxn ang="0">
                  <a:pos x="T0" y="T1"/>
                </a:cxn>
                <a:cxn ang="0">
                  <a:pos x="T2" y="T3"/>
                </a:cxn>
                <a:cxn ang="0">
                  <a:pos x="T4" y="T5"/>
                </a:cxn>
                <a:cxn ang="0">
                  <a:pos x="T6" y="T7"/>
                </a:cxn>
                <a:cxn ang="0">
                  <a:pos x="T8" y="T9"/>
                </a:cxn>
              </a:cxnLst>
              <a:rect l="0" t="0" r="r" b="b"/>
              <a:pathLst>
                <a:path w="9" h="9">
                  <a:moveTo>
                    <a:pt x="8" y="3"/>
                  </a:moveTo>
                  <a:cubicBezTo>
                    <a:pt x="9" y="5"/>
                    <a:pt x="8" y="7"/>
                    <a:pt x="6" y="8"/>
                  </a:cubicBezTo>
                  <a:cubicBezTo>
                    <a:pt x="4" y="9"/>
                    <a:pt x="2" y="8"/>
                    <a:pt x="1" y="6"/>
                  </a:cubicBezTo>
                  <a:cubicBezTo>
                    <a:pt x="0" y="4"/>
                    <a:pt x="1" y="1"/>
                    <a:pt x="3" y="1"/>
                  </a:cubicBezTo>
                  <a:cubicBezTo>
                    <a:pt x="5" y="0"/>
                    <a:pt x="8" y="1"/>
                    <a:pt x="8" y="3"/>
                  </a:cubicBezTo>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FFFFFF"/>
                </a:solidFill>
              </a:endParaRPr>
            </a:p>
          </p:txBody>
        </p:sp>
        <p:sp>
          <p:nvSpPr>
            <p:cNvPr id="301" name="Freeform 120"/>
            <p:cNvSpPr>
              <a:spLocks/>
            </p:cNvSpPr>
            <p:nvPr/>
          </p:nvSpPr>
          <p:spPr bwMode="auto">
            <a:xfrm>
              <a:off x="2735" y="2206"/>
              <a:ext cx="13" cy="13"/>
            </a:xfrm>
            <a:custGeom>
              <a:avLst/>
              <a:gdLst>
                <a:gd name="T0" fmla="*/ 8 w 9"/>
                <a:gd name="T1" fmla="*/ 3 h 9"/>
                <a:gd name="T2" fmla="*/ 6 w 9"/>
                <a:gd name="T3" fmla="*/ 8 h 9"/>
                <a:gd name="T4" fmla="*/ 1 w 9"/>
                <a:gd name="T5" fmla="*/ 6 h 9"/>
                <a:gd name="T6" fmla="*/ 3 w 9"/>
                <a:gd name="T7" fmla="*/ 1 h 9"/>
                <a:gd name="T8" fmla="*/ 8 w 9"/>
                <a:gd name="T9" fmla="*/ 3 h 9"/>
              </a:gdLst>
              <a:ahLst/>
              <a:cxnLst>
                <a:cxn ang="0">
                  <a:pos x="T0" y="T1"/>
                </a:cxn>
                <a:cxn ang="0">
                  <a:pos x="T2" y="T3"/>
                </a:cxn>
                <a:cxn ang="0">
                  <a:pos x="T4" y="T5"/>
                </a:cxn>
                <a:cxn ang="0">
                  <a:pos x="T6" y="T7"/>
                </a:cxn>
                <a:cxn ang="0">
                  <a:pos x="T8" y="T9"/>
                </a:cxn>
              </a:cxnLst>
              <a:rect l="0" t="0" r="r" b="b"/>
              <a:pathLst>
                <a:path w="9" h="9">
                  <a:moveTo>
                    <a:pt x="8" y="3"/>
                  </a:moveTo>
                  <a:cubicBezTo>
                    <a:pt x="9" y="5"/>
                    <a:pt x="8" y="7"/>
                    <a:pt x="6" y="8"/>
                  </a:cubicBezTo>
                  <a:cubicBezTo>
                    <a:pt x="4" y="9"/>
                    <a:pt x="2" y="8"/>
                    <a:pt x="1" y="6"/>
                  </a:cubicBezTo>
                  <a:cubicBezTo>
                    <a:pt x="0" y="4"/>
                    <a:pt x="1" y="1"/>
                    <a:pt x="3" y="1"/>
                  </a:cubicBezTo>
                  <a:cubicBezTo>
                    <a:pt x="5" y="0"/>
                    <a:pt x="8" y="1"/>
                    <a:pt x="8" y="3"/>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FFFFFF"/>
                </a:solidFill>
              </a:endParaRPr>
            </a:p>
          </p:txBody>
        </p:sp>
        <p:sp>
          <p:nvSpPr>
            <p:cNvPr id="302" name="Freeform 121"/>
            <p:cNvSpPr>
              <a:spLocks/>
            </p:cNvSpPr>
            <p:nvPr/>
          </p:nvSpPr>
          <p:spPr bwMode="auto">
            <a:xfrm>
              <a:off x="3191" y="2040"/>
              <a:ext cx="626" cy="1632"/>
            </a:xfrm>
            <a:custGeom>
              <a:avLst/>
              <a:gdLst>
                <a:gd name="T0" fmla="*/ 417 w 419"/>
                <a:gd name="T1" fmla="*/ 1013 h 1098"/>
                <a:gd name="T2" fmla="*/ 261 w 419"/>
                <a:gd name="T3" fmla="*/ 524 h 1098"/>
                <a:gd name="T4" fmla="*/ 266 w 419"/>
                <a:gd name="T5" fmla="*/ 522 h 1098"/>
                <a:gd name="T6" fmla="*/ 223 w 419"/>
                <a:gd name="T7" fmla="*/ 406 h 1098"/>
                <a:gd name="T8" fmla="*/ 223 w 419"/>
                <a:gd name="T9" fmla="*/ 83 h 1098"/>
                <a:gd name="T10" fmla="*/ 252 w 419"/>
                <a:gd name="T11" fmla="*/ 43 h 1098"/>
                <a:gd name="T12" fmla="*/ 209 w 419"/>
                <a:gd name="T13" fmla="*/ 0 h 1098"/>
                <a:gd name="T14" fmla="*/ 166 w 419"/>
                <a:gd name="T15" fmla="*/ 43 h 1098"/>
                <a:gd name="T16" fmla="*/ 195 w 419"/>
                <a:gd name="T17" fmla="*/ 83 h 1098"/>
                <a:gd name="T18" fmla="*/ 195 w 419"/>
                <a:gd name="T19" fmla="*/ 406 h 1098"/>
                <a:gd name="T20" fmla="*/ 152 w 419"/>
                <a:gd name="T21" fmla="*/ 522 h 1098"/>
                <a:gd name="T22" fmla="*/ 157 w 419"/>
                <a:gd name="T23" fmla="*/ 524 h 1098"/>
                <a:gd name="T24" fmla="*/ 1 w 419"/>
                <a:gd name="T25" fmla="*/ 1013 h 1098"/>
                <a:gd name="T26" fmla="*/ 7 w 419"/>
                <a:gd name="T27" fmla="*/ 1024 h 1098"/>
                <a:gd name="T28" fmla="*/ 19 w 419"/>
                <a:gd name="T29" fmla="*/ 1019 h 1098"/>
                <a:gd name="T30" fmla="*/ 174 w 419"/>
                <a:gd name="T31" fmla="*/ 530 h 1098"/>
                <a:gd name="T32" fmla="*/ 179 w 419"/>
                <a:gd name="T33" fmla="*/ 532 h 1098"/>
                <a:gd name="T34" fmla="*/ 195 w 419"/>
                <a:gd name="T35" fmla="*/ 490 h 1098"/>
                <a:gd name="T36" fmla="*/ 195 w 419"/>
                <a:gd name="T37" fmla="*/ 541 h 1098"/>
                <a:gd name="T38" fmla="*/ 200 w 419"/>
                <a:gd name="T39" fmla="*/ 541 h 1098"/>
                <a:gd name="T40" fmla="*/ 200 w 419"/>
                <a:gd name="T41" fmla="*/ 1089 h 1098"/>
                <a:gd name="T42" fmla="*/ 209 w 419"/>
                <a:gd name="T43" fmla="*/ 1098 h 1098"/>
                <a:gd name="T44" fmla="*/ 218 w 419"/>
                <a:gd name="T45" fmla="*/ 1089 h 1098"/>
                <a:gd name="T46" fmla="*/ 218 w 419"/>
                <a:gd name="T47" fmla="*/ 541 h 1098"/>
                <a:gd name="T48" fmla="*/ 223 w 419"/>
                <a:gd name="T49" fmla="*/ 541 h 1098"/>
                <a:gd name="T50" fmla="*/ 223 w 419"/>
                <a:gd name="T51" fmla="*/ 490 h 1098"/>
                <a:gd name="T52" fmla="*/ 239 w 419"/>
                <a:gd name="T53" fmla="*/ 532 h 1098"/>
                <a:gd name="T54" fmla="*/ 244 w 419"/>
                <a:gd name="T55" fmla="*/ 530 h 1098"/>
                <a:gd name="T56" fmla="*/ 400 w 419"/>
                <a:gd name="T57" fmla="*/ 1019 h 1098"/>
                <a:gd name="T58" fmla="*/ 411 w 419"/>
                <a:gd name="T59" fmla="*/ 1024 h 1098"/>
                <a:gd name="T60" fmla="*/ 417 w 419"/>
                <a:gd name="T61" fmla="*/ 1013 h 10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19" h="1098">
                  <a:moveTo>
                    <a:pt x="417" y="1013"/>
                  </a:moveTo>
                  <a:cubicBezTo>
                    <a:pt x="261" y="524"/>
                    <a:pt x="261" y="524"/>
                    <a:pt x="261" y="524"/>
                  </a:cubicBezTo>
                  <a:cubicBezTo>
                    <a:pt x="266" y="522"/>
                    <a:pt x="266" y="522"/>
                    <a:pt x="266" y="522"/>
                  </a:cubicBezTo>
                  <a:cubicBezTo>
                    <a:pt x="223" y="406"/>
                    <a:pt x="223" y="406"/>
                    <a:pt x="223" y="406"/>
                  </a:cubicBezTo>
                  <a:cubicBezTo>
                    <a:pt x="223" y="83"/>
                    <a:pt x="223" y="83"/>
                    <a:pt x="223" y="83"/>
                  </a:cubicBezTo>
                  <a:cubicBezTo>
                    <a:pt x="240" y="77"/>
                    <a:pt x="252" y="61"/>
                    <a:pt x="252" y="43"/>
                  </a:cubicBezTo>
                  <a:cubicBezTo>
                    <a:pt x="252" y="19"/>
                    <a:pt x="233" y="0"/>
                    <a:pt x="209" y="0"/>
                  </a:cubicBezTo>
                  <a:cubicBezTo>
                    <a:pt x="185" y="0"/>
                    <a:pt x="166" y="19"/>
                    <a:pt x="166" y="43"/>
                  </a:cubicBezTo>
                  <a:cubicBezTo>
                    <a:pt x="166" y="61"/>
                    <a:pt x="178" y="77"/>
                    <a:pt x="195" y="83"/>
                  </a:cubicBezTo>
                  <a:cubicBezTo>
                    <a:pt x="195" y="406"/>
                    <a:pt x="195" y="406"/>
                    <a:pt x="195" y="406"/>
                  </a:cubicBezTo>
                  <a:cubicBezTo>
                    <a:pt x="152" y="522"/>
                    <a:pt x="152" y="522"/>
                    <a:pt x="152" y="522"/>
                  </a:cubicBezTo>
                  <a:cubicBezTo>
                    <a:pt x="157" y="524"/>
                    <a:pt x="157" y="524"/>
                    <a:pt x="157" y="524"/>
                  </a:cubicBezTo>
                  <a:cubicBezTo>
                    <a:pt x="1" y="1013"/>
                    <a:pt x="1" y="1013"/>
                    <a:pt x="1" y="1013"/>
                  </a:cubicBezTo>
                  <a:cubicBezTo>
                    <a:pt x="0" y="1017"/>
                    <a:pt x="2" y="1023"/>
                    <a:pt x="7" y="1024"/>
                  </a:cubicBezTo>
                  <a:cubicBezTo>
                    <a:pt x="12" y="1026"/>
                    <a:pt x="17" y="1024"/>
                    <a:pt x="19" y="1019"/>
                  </a:cubicBezTo>
                  <a:cubicBezTo>
                    <a:pt x="174" y="530"/>
                    <a:pt x="174" y="530"/>
                    <a:pt x="174" y="530"/>
                  </a:cubicBezTo>
                  <a:cubicBezTo>
                    <a:pt x="179" y="532"/>
                    <a:pt x="179" y="532"/>
                    <a:pt x="179" y="532"/>
                  </a:cubicBezTo>
                  <a:cubicBezTo>
                    <a:pt x="195" y="490"/>
                    <a:pt x="195" y="490"/>
                    <a:pt x="195" y="490"/>
                  </a:cubicBezTo>
                  <a:cubicBezTo>
                    <a:pt x="195" y="541"/>
                    <a:pt x="195" y="541"/>
                    <a:pt x="195" y="541"/>
                  </a:cubicBezTo>
                  <a:cubicBezTo>
                    <a:pt x="200" y="541"/>
                    <a:pt x="200" y="541"/>
                    <a:pt x="200" y="541"/>
                  </a:cubicBezTo>
                  <a:cubicBezTo>
                    <a:pt x="200" y="1089"/>
                    <a:pt x="200" y="1089"/>
                    <a:pt x="200" y="1089"/>
                  </a:cubicBezTo>
                  <a:cubicBezTo>
                    <a:pt x="200" y="1094"/>
                    <a:pt x="204" y="1098"/>
                    <a:pt x="209" y="1098"/>
                  </a:cubicBezTo>
                  <a:cubicBezTo>
                    <a:pt x="214" y="1098"/>
                    <a:pt x="218" y="1094"/>
                    <a:pt x="218" y="1089"/>
                  </a:cubicBezTo>
                  <a:cubicBezTo>
                    <a:pt x="218" y="541"/>
                    <a:pt x="218" y="541"/>
                    <a:pt x="218" y="541"/>
                  </a:cubicBezTo>
                  <a:cubicBezTo>
                    <a:pt x="223" y="541"/>
                    <a:pt x="223" y="541"/>
                    <a:pt x="223" y="541"/>
                  </a:cubicBezTo>
                  <a:cubicBezTo>
                    <a:pt x="223" y="490"/>
                    <a:pt x="223" y="490"/>
                    <a:pt x="223" y="490"/>
                  </a:cubicBezTo>
                  <a:cubicBezTo>
                    <a:pt x="239" y="532"/>
                    <a:pt x="239" y="532"/>
                    <a:pt x="239" y="532"/>
                  </a:cubicBezTo>
                  <a:cubicBezTo>
                    <a:pt x="244" y="530"/>
                    <a:pt x="244" y="530"/>
                    <a:pt x="244" y="530"/>
                  </a:cubicBezTo>
                  <a:cubicBezTo>
                    <a:pt x="400" y="1019"/>
                    <a:pt x="400" y="1019"/>
                    <a:pt x="400" y="1019"/>
                  </a:cubicBezTo>
                  <a:cubicBezTo>
                    <a:pt x="401" y="1024"/>
                    <a:pt x="407" y="1026"/>
                    <a:pt x="411" y="1024"/>
                  </a:cubicBezTo>
                  <a:cubicBezTo>
                    <a:pt x="416" y="1023"/>
                    <a:pt x="419" y="1017"/>
                    <a:pt x="417" y="1013"/>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FFFFFF"/>
                </a:solidFill>
              </a:endParaRPr>
            </a:p>
          </p:txBody>
        </p:sp>
        <p:sp>
          <p:nvSpPr>
            <p:cNvPr id="303" name="Freeform 122"/>
            <p:cNvSpPr>
              <a:spLocks/>
            </p:cNvSpPr>
            <p:nvPr/>
          </p:nvSpPr>
          <p:spPr bwMode="auto">
            <a:xfrm>
              <a:off x="2829" y="1952"/>
              <a:ext cx="493" cy="309"/>
            </a:xfrm>
            <a:custGeom>
              <a:avLst/>
              <a:gdLst>
                <a:gd name="T0" fmla="*/ 493 w 493"/>
                <a:gd name="T1" fmla="*/ 199 h 309"/>
                <a:gd name="T2" fmla="*/ 45 w 493"/>
                <a:gd name="T3" fmla="*/ 309 h 309"/>
                <a:gd name="T4" fmla="*/ 0 w 493"/>
                <a:gd name="T5" fmla="*/ 171 h 309"/>
                <a:gd name="T6" fmla="*/ 429 w 493"/>
                <a:gd name="T7" fmla="*/ 0 h 309"/>
                <a:gd name="T8" fmla="*/ 493 w 493"/>
                <a:gd name="T9" fmla="*/ 199 h 309"/>
              </a:gdLst>
              <a:ahLst/>
              <a:cxnLst>
                <a:cxn ang="0">
                  <a:pos x="T0" y="T1"/>
                </a:cxn>
                <a:cxn ang="0">
                  <a:pos x="T2" y="T3"/>
                </a:cxn>
                <a:cxn ang="0">
                  <a:pos x="T4" y="T5"/>
                </a:cxn>
                <a:cxn ang="0">
                  <a:pos x="T6" y="T7"/>
                </a:cxn>
                <a:cxn ang="0">
                  <a:pos x="T8" y="T9"/>
                </a:cxn>
              </a:cxnLst>
              <a:rect l="0" t="0" r="r" b="b"/>
              <a:pathLst>
                <a:path w="493" h="309">
                  <a:moveTo>
                    <a:pt x="493" y="199"/>
                  </a:moveTo>
                  <a:lnTo>
                    <a:pt x="45" y="309"/>
                  </a:lnTo>
                  <a:lnTo>
                    <a:pt x="0" y="171"/>
                  </a:lnTo>
                  <a:lnTo>
                    <a:pt x="429" y="0"/>
                  </a:lnTo>
                  <a:lnTo>
                    <a:pt x="493" y="199"/>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FFFFFF"/>
                </a:solidFill>
              </a:endParaRPr>
            </a:p>
          </p:txBody>
        </p:sp>
        <p:sp>
          <p:nvSpPr>
            <p:cNvPr id="304" name="Freeform 123"/>
            <p:cNvSpPr>
              <a:spLocks/>
            </p:cNvSpPr>
            <p:nvPr/>
          </p:nvSpPr>
          <p:spPr bwMode="auto">
            <a:xfrm>
              <a:off x="2829" y="1952"/>
              <a:ext cx="493" cy="309"/>
            </a:xfrm>
            <a:custGeom>
              <a:avLst/>
              <a:gdLst>
                <a:gd name="T0" fmla="*/ 493 w 493"/>
                <a:gd name="T1" fmla="*/ 199 h 309"/>
                <a:gd name="T2" fmla="*/ 45 w 493"/>
                <a:gd name="T3" fmla="*/ 309 h 309"/>
                <a:gd name="T4" fmla="*/ 0 w 493"/>
                <a:gd name="T5" fmla="*/ 171 h 309"/>
                <a:gd name="T6" fmla="*/ 429 w 493"/>
                <a:gd name="T7" fmla="*/ 0 h 309"/>
                <a:gd name="T8" fmla="*/ 493 w 493"/>
                <a:gd name="T9" fmla="*/ 199 h 309"/>
              </a:gdLst>
              <a:ahLst/>
              <a:cxnLst>
                <a:cxn ang="0">
                  <a:pos x="T0" y="T1"/>
                </a:cxn>
                <a:cxn ang="0">
                  <a:pos x="T2" y="T3"/>
                </a:cxn>
                <a:cxn ang="0">
                  <a:pos x="T4" y="T5"/>
                </a:cxn>
                <a:cxn ang="0">
                  <a:pos x="T6" y="T7"/>
                </a:cxn>
                <a:cxn ang="0">
                  <a:pos x="T8" y="T9"/>
                </a:cxn>
              </a:cxnLst>
              <a:rect l="0" t="0" r="r" b="b"/>
              <a:pathLst>
                <a:path w="493" h="309">
                  <a:moveTo>
                    <a:pt x="493" y="199"/>
                  </a:moveTo>
                  <a:lnTo>
                    <a:pt x="45" y="309"/>
                  </a:lnTo>
                  <a:lnTo>
                    <a:pt x="0" y="171"/>
                  </a:lnTo>
                  <a:lnTo>
                    <a:pt x="429" y="0"/>
                  </a:lnTo>
                  <a:lnTo>
                    <a:pt x="493" y="19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FFFFFF"/>
                </a:solidFill>
              </a:endParaRPr>
            </a:p>
          </p:txBody>
        </p:sp>
        <p:sp>
          <p:nvSpPr>
            <p:cNvPr id="305" name="Freeform 124"/>
            <p:cNvSpPr>
              <a:spLocks/>
            </p:cNvSpPr>
            <p:nvPr/>
          </p:nvSpPr>
          <p:spPr bwMode="auto">
            <a:xfrm>
              <a:off x="2829" y="1952"/>
              <a:ext cx="493" cy="309"/>
            </a:xfrm>
            <a:custGeom>
              <a:avLst/>
              <a:gdLst>
                <a:gd name="T0" fmla="*/ 493 w 493"/>
                <a:gd name="T1" fmla="*/ 199 h 309"/>
                <a:gd name="T2" fmla="*/ 45 w 493"/>
                <a:gd name="T3" fmla="*/ 309 h 309"/>
                <a:gd name="T4" fmla="*/ 0 w 493"/>
                <a:gd name="T5" fmla="*/ 171 h 309"/>
                <a:gd name="T6" fmla="*/ 429 w 493"/>
                <a:gd name="T7" fmla="*/ 0 h 309"/>
                <a:gd name="T8" fmla="*/ 493 w 493"/>
                <a:gd name="T9" fmla="*/ 199 h 309"/>
              </a:gdLst>
              <a:ahLst/>
              <a:cxnLst>
                <a:cxn ang="0">
                  <a:pos x="T0" y="T1"/>
                </a:cxn>
                <a:cxn ang="0">
                  <a:pos x="T2" y="T3"/>
                </a:cxn>
                <a:cxn ang="0">
                  <a:pos x="T4" y="T5"/>
                </a:cxn>
                <a:cxn ang="0">
                  <a:pos x="T6" y="T7"/>
                </a:cxn>
                <a:cxn ang="0">
                  <a:pos x="T8" y="T9"/>
                </a:cxn>
              </a:cxnLst>
              <a:rect l="0" t="0" r="r" b="b"/>
              <a:pathLst>
                <a:path w="493" h="309">
                  <a:moveTo>
                    <a:pt x="493" y="199"/>
                  </a:moveTo>
                  <a:lnTo>
                    <a:pt x="45" y="309"/>
                  </a:lnTo>
                  <a:lnTo>
                    <a:pt x="0" y="171"/>
                  </a:lnTo>
                  <a:lnTo>
                    <a:pt x="429" y="0"/>
                  </a:lnTo>
                  <a:lnTo>
                    <a:pt x="493" y="199"/>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FFFFFF"/>
                </a:solidFill>
              </a:endParaRPr>
            </a:p>
          </p:txBody>
        </p:sp>
        <p:sp>
          <p:nvSpPr>
            <p:cNvPr id="306" name="Freeform 125"/>
            <p:cNvSpPr>
              <a:spLocks/>
            </p:cNvSpPr>
            <p:nvPr/>
          </p:nvSpPr>
          <p:spPr bwMode="auto">
            <a:xfrm>
              <a:off x="2829" y="1952"/>
              <a:ext cx="493" cy="309"/>
            </a:xfrm>
            <a:custGeom>
              <a:avLst/>
              <a:gdLst>
                <a:gd name="T0" fmla="*/ 493 w 493"/>
                <a:gd name="T1" fmla="*/ 199 h 309"/>
                <a:gd name="T2" fmla="*/ 45 w 493"/>
                <a:gd name="T3" fmla="*/ 309 h 309"/>
                <a:gd name="T4" fmla="*/ 0 w 493"/>
                <a:gd name="T5" fmla="*/ 171 h 309"/>
                <a:gd name="T6" fmla="*/ 429 w 493"/>
                <a:gd name="T7" fmla="*/ 0 h 309"/>
                <a:gd name="T8" fmla="*/ 493 w 493"/>
                <a:gd name="T9" fmla="*/ 199 h 309"/>
              </a:gdLst>
              <a:ahLst/>
              <a:cxnLst>
                <a:cxn ang="0">
                  <a:pos x="T0" y="T1"/>
                </a:cxn>
                <a:cxn ang="0">
                  <a:pos x="T2" y="T3"/>
                </a:cxn>
                <a:cxn ang="0">
                  <a:pos x="T4" y="T5"/>
                </a:cxn>
                <a:cxn ang="0">
                  <a:pos x="T6" y="T7"/>
                </a:cxn>
                <a:cxn ang="0">
                  <a:pos x="T8" y="T9"/>
                </a:cxn>
              </a:cxnLst>
              <a:rect l="0" t="0" r="r" b="b"/>
              <a:pathLst>
                <a:path w="493" h="309">
                  <a:moveTo>
                    <a:pt x="493" y="199"/>
                  </a:moveTo>
                  <a:lnTo>
                    <a:pt x="45" y="309"/>
                  </a:lnTo>
                  <a:lnTo>
                    <a:pt x="0" y="171"/>
                  </a:lnTo>
                  <a:lnTo>
                    <a:pt x="429" y="0"/>
                  </a:lnTo>
                  <a:lnTo>
                    <a:pt x="493" y="19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FFFFFF"/>
                </a:solidFill>
              </a:endParaRPr>
            </a:p>
          </p:txBody>
        </p:sp>
        <p:sp>
          <p:nvSpPr>
            <p:cNvPr id="307" name="Freeform 126"/>
            <p:cNvSpPr>
              <a:spLocks/>
            </p:cNvSpPr>
            <p:nvPr/>
          </p:nvSpPr>
          <p:spPr bwMode="auto">
            <a:xfrm>
              <a:off x="3083" y="2005"/>
              <a:ext cx="101" cy="190"/>
            </a:xfrm>
            <a:custGeom>
              <a:avLst/>
              <a:gdLst>
                <a:gd name="T0" fmla="*/ 57 w 101"/>
                <a:gd name="T1" fmla="*/ 190 h 190"/>
                <a:gd name="T2" fmla="*/ 101 w 101"/>
                <a:gd name="T3" fmla="*/ 180 h 190"/>
                <a:gd name="T4" fmla="*/ 43 w 101"/>
                <a:gd name="T5" fmla="*/ 0 h 190"/>
                <a:gd name="T6" fmla="*/ 0 w 101"/>
                <a:gd name="T7" fmla="*/ 17 h 190"/>
                <a:gd name="T8" fmla="*/ 57 w 101"/>
                <a:gd name="T9" fmla="*/ 190 h 190"/>
              </a:gdLst>
              <a:ahLst/>
              <a:cxnLst>
                <a:cxn ang="0">
                  <a:pos x="T0" y="T1"/>
                </a:cxn>
                <a:cxn ang="0">
                  <a:pos x="T2" y="T3"/>
                </a:cxn>
                <a:cxn ang="0">
                  <a:pos x="T4" y="T5"/>
                </a:cxn>
                <a:cxn ang="0">
                  <a:pos x="T6" y="T7"/>
                </a:cxn>
                <a:cxn ang="0">
                  <a:pos x="T8" y="T9"/>
                </a:cxn>
              </a:cxnLst>
              <a:rect l="0" t="0" r="r" b="b"/>
              <a:pathLst>
                <a:path w="101" h="190">
                  <a:moveTo>
                    <a:pt x="57" y="190"/>
                  </a:moveTo>
                  <a:lnTo>
                    <a:pt x="101" y="180"/>
                  </a:lnTo>
                  <a:lnTo>
                    <a:pt x="43" y="0"/>
                  </a:lnTo>
                  <a:lnTo>
                    <a:pt x="0" y="17"/>
                  </a:lnTo>
                  <a:lnTo>
                    <a:pt x="57" y="19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FFFFFF"/>
                </a:solidFill>
              </a:endParaRPr>
            </a:p>
          </p:txBody>
        </p:sp>
        <p:sp>
          <p:nvSpPr>
            <p:cNvPr id="308" name="Freeform 127"/>
            <p:cNvSpPr>
              <a:spLocks/>
            </p:cNvSpPr>
            <p:nvPr/>
          </p:nvSpPr>
          <p:spPr bwMode="auto">
            <a:xfrm>
              <a:off x="3083" y="2005"/>
              <a:ext cx="101" cy="190"/>
            </a:xfrm>
            <a:custGeom>
              <a:avLst/>
              <a:gdLst>
                <a:gd name="T0" fmla="*/ 57 w 101"/>
                <a:gd name="T1" fmla="*/ 190 h 190"/>
                <a:gd name="T2" fmla="*/ 101 w 101"/>
                <a:gd name="T3" fmla="*/ 180 h 190"/>
                <a:gd name="T4" fmla="*/ 43 w 101"/>
                <a:gd name="T5" fmla="*/ 0 h 190"/>
                <a:gd name="T6" fmla="*/ 0 w 101"/>
                <a:gd name="T7" fmla="*/ 17 h 190"/>
                <a:gd name="T8" fmla="*/ 57 w 101"/>
                <a:gd name="T9" fmla="*/ 190 h 190"/>
              </a:gdLst>
              <a:ahLst/>
              <a:cxnLst>
                <a:cxn ang="0">
                  <a:pos x="T0" y="T1"/>
                </a:cxn>
                <a:cxn ang="0">
                  <a:pos x="T2" y="T3"/>
                </a:cxn>
                <a:cxn ang="0">
                  <a:pos x="T4" y="T5"/>
                </a:cxn>
                <a:cxn ang="0">
                  <a:pos x="T6" y="T7"/>
                </a:cxn>
                <a:cxn ang="0">
                  <a:pos x="T8" y="T9"/>
                </a:cxn>
              </a:cxnLst>
              <a:rect l="0" t="0" r="r" b="b"/>
              <a:pathLst>
                <a:path w="101" h="190">
                  <a:moveTo>
                    <a:pt x="57" y="190"/>
                  </a:moveTo>
                  <a:lnTo>
                    <a:pt x="101" y="180"/>
                  </a:lnTo>
                  <a:lnTo>
                    <a:pt x="43" y="0"/>
                  </a:lnTo>
                  <a:lnTo>
                    <a:pt x="0" y="17"/>
                  </a:lnTo>
                  <a:lnTo>
                    <a:pt x="57" y="19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FFFFFF"/>
                </a:solidFill>
              </a:endParaRPr>
            </a:p>
          </p:txBody>
        </p:sp>
        <p:sp>
          <p:nvSpPr>
            <p:cNvPr id="309" name="Freeform 128"/>
            <p:cNvSpPr>
              <a:spLocks/>
            </p:cNvSpPr>
            <p:nvPr/>
          </p:nvSpPr>
          <p:spPr bwMode="auto">
            <a:xfrm>
              <a:off x="3117" y="1683"/>
              <a:ext cx="847" cy="530"/>
            </a:xfrm>
            <a:custGeom>
              <a:avLst/>
              <a:gdLst>
                <a:gd name="T0" fmla="*/ 847 w 847"/>
                <a:gd name="T1" fmla="*/ 340 h 530"/>
                <a:gd name="T2" fmla="*/ 76 w 847"/>
                <a:gd name="T3" fmla="*/ 530 h 530"/>
                <a:gd name="T4" fmla="*/ 0 w 847"/>
                <a:gd name="T5" fmla="*/ 294 h 530"/>
                <a:gd name="T6" fmla="*/ 737 w 847"/>
                <a:gd name="T7" fmla="*/ 0 h 530"/>
                <a:gd name="T8" fmla="*/ 847 w 847"/>
                <a:gd name="T9" fmla="*/ 340 h 530"/>
              </a:gdLst>
              <a:ahLst/>
              <a:cxnLst>
                <a:cxn ang="0">
                  <a:pos x="T0" y="T1"/>
                </a:cxn>
                <a:cxn ang="0">
                  <a:pos x="T2" y="T3"/>
                </a:cxn>
                <a:cxn ang="0">
                  <a:pos x="T4" y="T5"/>
                </a:cxn>
                <a:cxn ang="0">
                  <a:pos x="T6" y="T7"/>
                </a:cxn>
                <a:cxn ang="0">
                  <a:pos x="T8" y="T9"/>
                </a:cxn>
              </a:cxnLst>
              <a:rect l="0" t="0" r="r" b="b"/>
              <a:pathLst>
                <a:path w="847" h="530">
                  <a:moveTo>
                    <a:pt x="847" y="340"/>
                  </a:moveTo>
                  <a:lnTo>
                    <a:pt x="76" y="530"/>
                  </a:lnTo>
                  <a:lnTo>
                    <a:pt x="0" y="294"/>
                  </a:lnTo>
                  <a:lnTo>
                    <a:pt x="737" y="0"/>
                  </a:lnTo>
                  <a:lnTo>
                    <a:pt x="847" y="34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FFFFFF"/>
                </a:solidFill>
              </a:endParaRPr>
            </a:p>
          </p:txBody>
        </p:sp>
        <p:sp>
          <p:nvSpPr>
            <p:cNvPr id="310" name="Freeform 129"/>
            <p:cNvSpPr>
              <a:spLocks/>
            </p:cNvSpPr>
            <p:nvPr/>
          </p:nvSpPr>
          <p:spPr bwMode="auto">
            <a:xfrm>
              <a:off x="3117" y="1683"/>
              <a:ext cx="847" cy="530"/>
            </a:xfrm>
            <a:custGeom>
              <a:avLst/>
              <a:gdLst>
                <a:gd name="T0" fmla="*/ 847 w 847"/>
                <a:gd name="T1" fmla="*/ 340 h 530"/>
                <a:gd name="T2" fmla="*/ 76 w 847"/>
                <a:gd name="T3" fmla="*/ 530 h 530"/>
                <a:gd name="T4" fmla="*/ 0 w 847"/>
                <a:gd name="T5" fmla="*/ 294 h 530"/>
                <a:gd name="T6" fmla="*/ 737 w 847"/>
                <a:gd name="T7" fmla="*/ 0 h 530"/>
                <a:gd name="T8" fmla="*/ 847 w 847"/>
                <a:gd name="T9" fmla="*/ 340 h 530"/>
              </a:gdLst>
              <a:ahLst/>
              <a:cxnLst>
                <a:cxn ang="0">
                  <a:pos x="T0" y="T1"/>
                </a:cxn>
                <a:cxn ang="0">
                  <a:pos x="T2" y="T3"/>
                </a:cxn>
                <a:cxn ang="0">
                  <a:pos x="T4" y="T5"/>
                </a:cxn>
                <a:cxn ang="0">
                  <a:pos x="T6" y="T7"/>
                </a:cxn>
                <a:cxn ang="0">
                  <a:pos x="T8" y="T9"/>
                </a:cxn>
              </a:cxnLst>
              <a:rect l="0" t="0" r="r" b="b"/>
              <a:pathLst>
                <a:path w="847" h="530">
                  <a:moveTo>
                    <a:pt x="847" y="340"/>
                  </a:moveTo>
                  <a:lnTo>
                    <a:pt x="76" y="530"/>
                  </a:lnTo>
                  <a:lnTo>
                    <a:pt x="0" y="294"/>
                  </a:lnTo>
                  <a:lnTo>
                    <a:pt x="737" y="0"/>
                  </a:lnTo>
                  <a:lnTo>
                    <a:pt x="847" y="34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FFFFFF"/>
                </a:solidFill>
              </a:endParaRPr>
            </a:p>
          </p:txBody>
        </p:sp>
        <p:sp>
          <p:nvSpPr>
            <p:cNvPr id="311" name="Freeform 130"/>
            <p:cNvSpPr>
              <a:spLocks/>
            </p:cNvSpPr>
            <p:nvPr/>
          </p:nvSpPr>
          <p:spPr bwMode="auto">
            <a:xfrm>
              <a:off x="3925" y="1687"/>
              <a:ext cx="151" cy="290"/>
            </a:xfrm>
            <a:custGeom>
              <a:avLst/>
              <a:gdLst>
                <a:gd name="T0" fmla="*/ 62 w 101"/>
                <a:gd name="T1" fmla="*/ 195 h 195"/>
                <a:gd name="T2" fmla="*/ 86 w 101"/>
                <a:gd name="T3" fmla="*/ 80 h 195"/>
                <a:gd name="T4" fmla="*/ 0 w 101"/>
                <a:gd name="T5" fmla="*/ 0 h 195"/>
                <a:gd name="T6" fmla="*/ 62 w 101"/>
                <a:gd name="T7" fmla="*/ 195 h 195"/>
              </a:gdLst>
              <a:ahLst/>
              <a:cxnLst>
                <a:cxn ang="0">
                  <a:pos x="T0" y="T1"/>
                </a:cxn>
                <a:cxn ang="0">
                  <a:pos x="T2" y="T3"/>
                </a:cxn>
                <a:cxn ang="0">
                  <a:pos x="T4" y="T5"/>
                </a:cxn>
                <a:cxn ang="0">
                  <a:pos x="T6" y="T7"/>
                </a:cxn>
              </a:cxnLst>
              <a:rect l="0" t="0" r="r" b="b"/>
              <a:pathLst>
                <a:path w="101" h="195">
                  <a:moveTo>
                    <a:pt x="62" y="195"/>
                  </a:moveTo>
                  <a:cubicBezTo>
                    <a:pt x="91" y="175"/>
                    <a:pt x="101" y="128"/>
                    <a:pt x="86" y="80"/>
                  </a:cubicBezTo>
                  <a:cubicBezTo>
                    <a:pt x="70" y="32"/>
                    <a:pt x="34" y="0"/>
                    <a:pt x="0" y="0"/>
                  </a:cubicBezTo>
                  <a:cubicBezTo>
                    <a:pt x="62" y="195"/>
                    <a:pt x="62" y="195"/>
                    <a:pt x="62" y="19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FFFFFF"/>
                </a:solidFill>
              </a:endParaRPr>
            </a:p>
          </p:txBody>
        </p:sp>
        <p:sp>
          <p:nvSpPr>
            <p:cNvPr id="312" name="Freeform 131"/>
            <p:cNvSpPr>
              <a:spLocks/>
            </p:cNvSpPr>
            <p:nvPr/>
          </p:nvSpPr>
          <p:spPr bwMode="auto">
            <a:xfrm>
              <a:off x="3925" y="1687"/>
              <a:ext cx="115" cy="86"/>
            </a:xfrm>
            <a:custGeom>
              <a:avLst/>
              <a:gdLst>
                <a:gd name="T0" fmla="*/ 18 w 77"/>
                <a:gd name="T1" fmla="*/ 39 h 58"/>
                <a:gd name="T2" fmla="*/ 77 w 77"/>
                <a:gd name="T3" fmla="*/ 58 h 58"/>
                <a:gd name="T4" fmla="*/ 0 w 77"/>
                <a:gd name="T5" fmla="*/ 0 h 58"/>
                <a:gd name="T6" fmla="*/ 12 w 77"/>
                <a:gd name="T7" fmla="*/ 39 h 58"/>
                <a:gd name="T8" fmla="*/ 18 w 77"/>
                <a:gd name="T9" fmla="*/ 39 h 58"/>
              </a:gdLst>
              <a:ahLst/>
              <a:cxnLst>
                <a:cxn ang="0">
                  <a:pos x="T0" y="T1"/>
                </a:cxn>
                <a:cxn ang="0">
                  <a:pos x="T2" y="T3"/>
                </a:cxn>
                <a:cxn ang="0">
                  <a:pos x="T4" y="T5"/>
                </a:cxn>
                <a:cxn ang="0">
                  <a:pos x="T6" y="T7"/>
                </a:cxn>
                <a:cxn ang="0">
                  <a:pos x="T8" y="T9"/>
                </a:cxn>
              </a:cxnLst>
              <a:rect l="0" t="0" r="r" b="b"/>
              <a:pathLst>
                <a:path w="77" h="58">
                  <a:moveTo>
                    <a:pt x="18" y="39"/>
                  </a:moveTo>
                  <a:cubicBezTo>
                    <a:pt x="40" y="39"/>
                    <a:pt x="61" y="46"/>
                    <a:pt x="77" y="58"/>
                  </a:cubicBezTo>
                  <a:cubicBezTo>
                    <a:pt x="59" y="23"/>
                    <a:pt x="29" y="0"/>
                    <a:pt x="0" y="0"/>
                  </a:cubicBezTo>
                  <a:cubicBezTo>
                    <a:pt x="12" y="39"/>
                    <a:pt x="12" y="39"/>
                    <a:pt x="12" y="39"/>
                  </a:cubicBezTo>
                  <a:cubicBezTo>
                    <a:pt x="14" y="39"/>
                    <a:pt x="16" y="39"/>
                    <a:pt x="18" y="39"/>
                  </a:cubicBezTo>
                </a:path>
              </a:pathLst>
            </a:custGeom>
            <a:solidFill>
              <a:srgbClr val="2F6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FFFFFF"/>
                </a:solidFill>
              </a:endParaRPr>
            </a:p>
          </p:txBody>
        </p:sp>
        <p:sp>
          <p:nvSpPr>
            <p:cNvPr id="313" name="Freeform 132"/>
            <p:cNvSpPr>
              <a:spLocks/>
            </p:cNvSpPr>
            <p:nvPr/>
          </p:nvSpPr>
          <p:spPr bwMode="auto">
            <a:xfrm>
              <a:off x="3845" y="1629"/>
              <a:ext cx="215" cy="419"/>
            </a:xfrm>
            <a:custGeom>
              <a:avLst/>
              <a:gdLst>
                <a:gd name="T0" fmla="*/ 215 w 215"/>
                <a:gd name="T1" fmla="*/ 391 h 419"/>
                <a:gd name="T2" fmla="*/ 125 w 215"/>
                <a:gd name="T3" fmla="*/ 419 h 419"/>
                <a:gd name="T4" fmla="*/ 0 w 215"/>
                <a:gd name="T5" fmla="*/ 28 h 419"/>
                <a:gd name="T6" fmla="*/ 88 w 215"/>
                <a:gd name="T7" fmla="*/ 0 h 419"/>
                <a:gd name="T8" fmla="*/ 215 w 215"/>
                <a:gd name="T9" fmla="*/ 391 h 419"/>
              </a:gdLst>
              <a:ahLst/>
              <a:cxnLst>
                <a:cxn ang="0">
                  <a:pos x="T0" y="T1"/>
                </a:cxn>
                <a:cxn ang="0">
                  <a:pos x="T2" y="T3"/>
                </a:cxn>
                <a:cxn ang="0">
                  <a:pos x="T4" y="T5"/>
                </a:cxn>
                <a:cxn ang="0">
                  <a:pos x="T6" y="T7"/>
                </a:cxn>
                <a:cxn ang="0">
                  <a:pos x="T8" y="T9"/>
                </a:cxn>
              </a:cxnLst>
              <a:rect l="0" t="0" r="r" b="b"/>
              <a:pathLst>
                <a:path w="215" h="419">
                  <a:moveTo>
                    <a:pt x="215" y="391"/>
                  </a:moveTo>
                  <a:lnTo>
                    <a:pt x="125" y="419"/>
                  </a:lnTo>
                  <a:lnTo>
                    <a:pt x="0" y="28"/>
                  </a:lnTo>
                  <a:lnTo>
                    <a:pt x="88" y="0"/>
                  </a:lnTo>
                  <a:lnTo>
                    <a:pt x="215" y="391"/>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FFFFFF"/>
                </a:solidFill>
              </a:endParaRPr>
            </a:p>
          </p:txBody>
        </p:sp>
        <p:sp>
          <p:nvSpPr>
            <p:cNvPr id="314" name="Freeform 133"/>
            <p:cNvSpPr>
              <a:spLocks/>
            </p:cNvSpPr>
            <p:nvPr/>
          </p:nvSpPr>
          <p:spPr bwMode="auto">
            <a:xfrm>
              <a:off x="3845" y="1629"/>
              <a:ext cx="215" cy="419"/>
            </a:xfrm>
            <a:custGeom>
              <a:avLst/>
              <a:gdLst>
                <a:gd name="T0" fmla="*/ 215 w 215"/>
                <a:gd name="T1" fmla="*/ 391 h 419"/>
                <a:gd name="T2" fmla="*/ 125 w 215"/>
                <a:gd name="T3" fmla="*/ 419 h 419"/>
                <a:gd name="T4" fmla="*/ 0 w 215"/>
                <a:gd name="T5" fmla="*/ 28 h 419"/>
                <a:gd name="T6" fmla="*/ 88 w 215"/>
                <a:gd name="T7" fmla="*/ 0 h 419"/>
                <a:gd name="T8" fmla="*/ 215 w 215"/>
                <a:gd name="T9" fmla="*/ 391 h 419"/>
              </a:gdLst>
              <a:ahLst/>
              <a:cxnLst>
                <a:cxn ang="0">
                  <a:pos x="T0" y="T1"/>
                </a:cxn>
                <a:cxn ang="0">
                  <a:pos x="T2" y="T3"/>
                </a:cxn>
                <a:cxn ang="0">
                  <a:pos x="T4" y="T5"/>
                </a:cxn>
                <a:cxn ang="0">
                  <a:pos x="T6" y="T7"/>
                </a:cxn>
                <a:cxn ang="0">
                  <a:pos x="T8" y="T9"/>
                </a:cxn>
              </a:cxnLst>
              <a:rect l="0" t="0" r="r" b="b"/>
              <a:pathLst>
                <a:path w="215" h="419">
                  <a:moveTo>
                    <a:pt x="215" y="391"/>
                  </a:moveTo>
                  <a:lnTo>
                    <a:pt x="125" y="419"/>
                  </a:lnTo>
                  <a:lnTo>
                    <a:pt x="0" y="28"/>
                  </a:lnTo>
                  <a:lnTo>
                    <a:pt x="88" y="0"/>
                  </a:lnTo>
                  <a:lnTo>
                    <a:pt x="215" y="39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FFFFFF"/>
                </a:solidFill>
              </a:endParaRPr>
            </a:p>
          </p:txBody>
        </p:sp>
        <p:sp>
          <p:nvSpPr>
            <p:cNvPr id="315" name="Freeform 134"/>
            <p:cNvSpPr>
              <a:spLocks/>
            </p:cNvSpPr>
            <p:nvPr/>
          </p:nvSpPr>
          <p:spPr bwMode="auto">
            <a:xfrm>
              <a:off x="3810" y="1683"/>
              <a:ext cx="154" cy="350"/>
            </a:xfrm>
            <a:custGeom>
              <a:avLst/>
              <a:gdLst>
                <a:gd name="T0" fmla="*/ 109 w 154"/>
                <a:gd name="T1" fmla="*/ 350 h 350"/>
                <a:gd name="T2" fmla="*/ 154 w 154"/>
                <a:gd name="T3" fmla="*/ 340 h 350"/>
                <a:gd name="T4" fmla="*/ 44 w 154"/>
                <a:gd name="T5" fmla="*/ 0 h 350"/>
                <a:gd name="T6" fmla="*/ 0 w 154"/>
                <a:gd name="T7" fmla="*/ 18 h 350"/>
                <a:gd name="T8" fmla="*/ 81 w 154"/>
                <a:gd name="T9" fmla="*/ 266 h 350"/>
                <a:gd name="T10" fmla="*/ 109 w 154"/>
                <a:gd name="T11" fmla="*/ 350 h 350"/>
              </a:gdLst>
              <a:ahLst/>
              <a:cxnLst>
                <a:cxn ang="0">
                  <a:pos x="T0" y="T1"/>
                </a:cxn>
                <a:cxn ang="0">
                  <a:pos x="T2" y="T3"/>
                </a:cxn>
                <a:cxn ang="0">
                  <a:pos x="T4" y="T5"/>
                </a:cxn>
                <a:cxn ang="0">
                  <a:pos x="T6" y="T7"/>
                </a:cxn>
                <a:cxn ang="0">
                  <a:pos x="T8" y="T9"/>
                </a:cxn>
                <a:cxn ang="0">
                  <a:pos x="T10" y="T11"/>
                </a:cxn>
              </a:cxnLst>
              <a:rect l="0" t="0" r="r" b="b"/>
              <a:pathLst>
                <a:path w="154" h="350">
                  <a:moveTo>
                    <a:pt x="109" y="350"/>
                  </a:moveTo>
                  <a:lnTo>
                    <a:pt x="154" y="340"/>
                  </a:lnTo>
                  <a:lnTo>
                    <a:pt x="44" y="0"/>
                  </a:lnTo>
                  <a:lnTo>
                    <a:pt x="0" y="18"/>
                  </a:lnTo>
                  <a:lnTo>
                    <a:pt x="81" y="266"/>
                  </a:lnTo>
                  <a:lnTo>
                    <a:pt x="109" y="35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FFFFFF"/>
                </a:solidFill>
              </a:endParaRPr>
            </a:p>
          </p:txBody>
        </p:sp>
        <p:sp>
          <p:nvSpPr>
            <p:cNvPr id="316" name="Freeform 135"/>
            <p:cNvSpPr>
              <a:spLocks/>
            </p:cNvSpPr>
            <p:nvPr/>
          </p:nvSpPr>
          <p:spPr bwMode="auto">
            <a:xfrm>
              <a:off x="3810" y="1683"/>
              <a:ext cx="154" cy="350"/>
            </a:xfrm>
            <a:custGeom>
              <a:avLst/>
              <a:gdLst>
                <a:gd name="T0" fmla="*/ 109 w 154"/>
                <a:gd name="T1" fmla="*/ 350 h 350"/>
                <a:gd name="T2" fmla="*/ 154 w 154"/>
                <a:gd name="T3" fmla="*/ 340 h 350"/>
                <a:gd name="T4" fmla="*/ 44 w 154"/>
                <a:gd name="T5" fmla="*/ 0 h 350"/>
                <a:gd name="T6" fmla="*/ 0 w 154"/>
                <a:gd name="T7" fmla="*/ 18 h 350"/>
                <a:gd name="T8" fmla="*/ 81 w 154"/>
                <a:gd name="T9" fmla="*/ 266 h 350"/>
                <a:gd name="T10" fmla="*/ 109 w 154"/>
                <a:gd name="T11" fmla="*/ 350 h 350"/>
              </a:gdLst>
              <a:ahLst/>
              <a:cxnLst>
                <a:cxn ang="0">
                  <a:pos x="T0" y="T1"/>
                </a:cxn>
                <a:cxn ang="0">
                  <a:pos x="T2" y="T3"/>
                </a:cxn>
                <a:cxn ang="0">
                  <a:pos x="T4" y="T5"/>
                </a:cxn>
                <a:cxn ang="0">
                  <a:pos x="T6" y="T7"/>
                </a:cxn>
                <a:cxn ang="0">
                  <a:pos x="T8" y="T9"/>
                </a:cxn>
                <a:cxn ang="0">
                  <a:pos x="T10" y="T11"/>
                </a:cxn>
              </a:cxnLst>
              <a:rect l="0" t="0" r="r" b="b"/>
              <a:pathLst>
                <a:path w="154" h="350">
                  <a:moveTo>
                    <a:pt x="109" y="350"/>
                  </a:moveTo>
                  <a:lnTo>
                    <a:pt x="154" y="340"/>
                  </a:lnTo>
                  <a:lnTo>
                    <a:pt x="44" y="0"/>
                  </a:lnTo>
                  <a:lnTo>
                    <a:pt x="0" y="18"/>
                  </a:lnTo>
                  <a:lnTo>
                    <a:pt x="81" y="266"/>
                  </a:lnTo>
                  <a:lnTo>
                    <a:pt x="109" y="35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FFFFFF"/>
                </a:solidFill>
              </a:endParaRPr>
            </a:p>
          </p:txBody>
        </p:sp>
        <p:sp>
          <p:nvSpPr>
            <p:cNvPr id="317" name="Rectangle 136"/>
            <p:cNvSpPr>
              <a:spLocks noChangeArrowheads="1"/>
            </p:cNvSpPr>
            <p:nvPr/>
          </p:nvSpPr>
          <p:spPr bwMode="auto">
            <a:xfrm>
              <a:off x="3131" y="2017"/>
              <a:ext cx="3" cy="9"/>
            </a:xfrm>
            <a:prstGeom prst="rect">
              <a:avLst/>
            </a:prstGeom>
            <a:solidFill>
              <a:srgbClr val="7373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FFFFFF"/>
                </a:solidFill>
              </a:endParaRPr>
            </a:p>
          </p:txBody>
        </p:sp>
        <p:sp>
          <p:nvSpPr>
            <p:cNvPr id="318" name="Freeform 137"/>
            <p:cNvSpPr>
              <a:spLocks/>
            </p:cNvSpPr>
            <p:nvPr/>
          </p:nvSpPr>
          <p:spPr bwMode="auto">
            <a:xfrm>
              <a:off x="3131" y="1775"/>
              <a:ext cx="715" cy="276"/>
            </a:xfrm>
            <a:custGeom>
              <a:avLst/>
              <a:gdLst>
                <a:gd name="T0" fmla="*/ 703 w 715"/>
                <a:gd name="T1" fmla="*/ 0 h 276"/>
                <a:gd name="T2" fmla="*/ 0 w 715"/>
                <a:gd name="T3" fmla="*/ 242 h 276"/>
                <a:gd name="T4" fmla="*/ 3 w 715"/>
                <a:gd name="T5" fmla="*/ 251 h 276"/>
                <a:gd name="T6" fmla="*/ 12 w 715"/>
                <a:gd name="T7" fmla="*/ 276 h 276"/>
                <a:gd name="T8" fmla="*/ 715 w 715"/>
                <a:gd name="T9" fmla="*/ 34 h 276"/>
                <a:gd name="T10" fmla="*/ 709 w 715"/>
                <a:gd name="T11" fmla="*/ 18 h 276"/>
                <a:gd name="T12" fmla="*/ 703 w 715"/>
                <a:gd name="T13" fmla="*/ 0 h 276"/>
              </a:gdLst>
              <a:ahLst/>
              <a:cxnLst>
                <a:cxn ang="0">
                  <a:pos x="T0" y="T1"/>
                </a:cxn>
                <a:cxn ang="0">
                  <a:pos x="T2" y="T3"/>
                </a:cxn>
                <a:cxn ang="0">
                  <a:pos x="T4" y="T5"/>
                </a:cxn>
                <a:cxn ang="0">
                  <a:pos x="T6" y="T7"/>
                </a:cxn>
                <a:cxn ang="0">
                  <a:pos x="T8" y="T9"/>
                </a:cxn>
                <a:cxn ang="0">
                  <a:pos x="T10" y="T11"/>
                </a:cxn>
                <a:cxn ang="0">
                  <a:pos x="T12" y="T13"/>
                </a:cxn>
              </a:cxnLst>
              <a:rect l="0" t="0" r="r" b="b"/>
              <a:pathLst>
                <a:path w="715" h="276">
                  <a:moveTo>
                    <a:pt x="703" y="0"/>
                  </a:moveTo>
                  <a:lnTo>
                    <a:pt x="0" y="242"/>
                  </a:lnTo>
                  <a:lnTo>
                    <a:pt x="3" y="251"/>
                  </a:lnTo>
                  <a:lnTo>
                    <a:pt x="12" y="276"/>
                  </a:lnTo>
                  <a:lnTo>
                    <a:pt x="715" y="34"/>
                  </a:lnTo>
                  <a:lnTo>
                    <a:pt x="709" y="18"/>
                  </a:lnTo>
                  <a:lnTo>
                    <a:pt x="703" y="0"/>
                  </a:lnTo>
                  <a:close/>
                </a:path>
              </a:pathLst>
            </a:custGeom>
            <a:solidFill>
              <a:srgbClr val="8F8F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FFFFFF"/>
                </a:solidFill>
              </a:endParaRPr>
            </a:p>
          </p:txBody>
        </p:sp>
        <p:sp>
          <p:nvSpPr>
            <p:cNvPr id="319" name="Freeform 138"/>
            <p:cNvSpPr>
              <a:spLocks/>
            </p:cNvSpPr>
            <p:nvPr/>
          </p:nvSpPr>
          <p:spPr bwMode="auto">
            <a:xfrm>
              <a:off x="3131" y="1775"/>
              <a:ext cx="715" cy="276"/>
            </a:xfrm>
            <a:custGeom>
              <a:avLst/>
              <a:gdLst>
                <a:gd name="T0" fmla="*/ 703 w 715"/>
                <a:gd name="T1" fmla="*/ 0 h 276"/>
                <a:gd name="T2" fmla="*/ 0 w 715"/>
                <a:gd name="T3" fmla="*/ 242 h 276"/>
                <a:gd name="T4" fmla="*/ 3 w 715"/>
                <a:gd name="T5" fmla="*/ 251 h 276"/>
                <a:gd name="T6" fmla="*/ 12 w 715"/>
                <a:gd name="T7" fmla="*/ 276 h 276"/>
                <a:gd name="T8" fmla="*/ 715 w 715"/>
                <a:gd name="T9" fmla="*/ 34 h 276"/>
                <a:gd name="T10" fmla="*/ 709 w 715"/>
                <a:gd name="T11" fmla="*/ 18 h 276"/>
                <a:gd name="T12" fmla="*/ 703 w 715"/>
                <a:gd name="T13" fmla="*/ 0 h 276"/>
              </a:gdLst>
              <a:ahLst/>
              <a:cxnLst>
                <a:cxn ang="0">
                  <a:pos x="T0" y="T1"/>
                </a:cxn>
                <a:cxn ang="0">
                  <a:pos x="T2" y="T3"/>
                </a:cxn>
                <a:cxn ang="0">
                  <a:pos x="T4" y="T5"/>
                </a:cxn>
                <a:cxn ang="0">
                  <a:pos x="T6" y="T7"/>
                </a:cxn>
                <a:cxn ang="0">
                  <a:pos x="T8" y="T9"/>
                </a:cxn>
                <a:cxn ang="0">
                  <a:pos x="T10" y="T11"/>
                </a:cxn>
                <a:cxn ang="0">
                  <a:pos x="T12" y="T13"/>
                </a:cxn>
              </a:cxnLst>
              <a:rect l="0" t="0" r="r" b="b"/>
              <a:pathLst>
                <a:path w="715" h="276">
                  <a:moveTo>
                    <a:pt x="703" y="0"/>
                  </a:moveTo>
                  <a:lnTo>
                    <a:pt x="0" y="242"/>
                  </a:lnTo>
                  <a:lnTo>
                    <a:pt x="3" y="251"/>
                  </a:lnTo>
                  <a:lnTo>
                    <a:pt x="12" y="276"/>
                  </a:lnTo>
                  <a:lnTo>
                    <a:pt x="715" y="34"/>
                  </a:lnTo>
                  <a:lnTo>
                    <a:pt x="709" y="18"/>
                  </a:lnTo>
                  <a:lnTo>
                    <a:pt x="70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FFFFFF"/>
                </a:solidFill>
              </a:endParaRPr>
            </a:p>
          </p:txBody>
        </p:sp>
        <p:sp>
          <p:nvSpPr>
            <p:cNvPr id="320" name="Freeform 139"/>
            <p:cNvSpPr>
              <a:spLocks/>
            </p:cNvSpPr>
            <p:nvPr/>
          </p:nvSpPr>
          <p:spPr bwMode="auto">
            <a:xfrm>
              <a:off x="3840" y="1793"/>
              <a:ext cx="6" cy="16"/>
            </a:xfrm>
            <a:custGeom>
              <a:avLst/>
              <a:gdLst>
                <a:gd name="T0" fmla="*/ 0 w 6"/>
                <a:gd name="T1" fmla="*/ 0 h 16"/>
                <a:gd name="T2" fmla="*/ 6 w 6"/>
                <a:gd name="T3" fmla="*/ 16 h 16"/>
                <a:gd name="T4" fmla="*/ 6 w 6"/>
                <a:gd name="T5" fmla="*/ 16 h 16"/>
                <a:gd name="T6" fmla="*/ 0 w 6"/>
                <a:gd name="T7" fmla="*/ 0 h 16"/>
              </a:gdLst>
              <a:ahLst/>
              <a:cxnLst>
                <a:cxn ang="0">
                  <a:pos x="T0" y="T1"/>
                </a:cxn>
                <a:cxn ang="0">
                  <a:pos x="T2" y="T3"/>
                </a:cxn>
                <a:cxn ang="0">
                  <a:pos x="T4" y="T5"/>
                </a:cxn>
                <a:cxn ang="0">
                  <a:pos x="T6" y="T7"/>
                </a:cxn>
              </a:cxnLst>
              <a:rect l="0" t="0" r="r" b="b"/>
              <a:pathLst>
                <a:path w="6" h="16">
                  <a:moveTo>
                    <a:pt x="0" y="0"/>
                  </a:moveTo>
                  <a:lnTo>
                    <a:pt x="6" y="16"/>
                  </a:lnTo>
                  <a:lnTo>
                    <a:pt x="6" y="16"/>
                  </a:lnTo>
                  <a:lnTo>
                    <a:pt x="0" y="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FFFFFF"/>
                </a:solidFill>
              </a:endParaRPr>
            </a:p>
          </p:txBody>
        </p:sp>
        <p:sp>
          <p:nvSpPr>
            <p:cNvPr id="321" name="Freeform 140"/>
            <p:cNvSpPr>
              <a:spLocks/>
            </p:cNvSpPr>
            <p:nvPr/>
          </p:nvSpPr>
          <p:spPr bwMode="auto">
            <a:xfrm>
              <a:off x="3840" y="1793"/>
              <a:ext cx="6" cy="16"/>
            </a:xfrm>
            <a:custGeom>
              <a:avLst/>
              <a:gdLst>
                <a:gd name="T0" fmla="*/ 0 w 6"/>
                <a:gd name="T1" fmla="*/ 0 h 16"/>
                <a:gd name="T2" fmla="*/ 6 w 6"/>
                <a:gd name="T3" fmla="*/ 16 h 16"/>
                <a:gd name="T4" fmla="*/ 6 w 6"/>
                <a:gd name="T5" fmla="*/ 16 h 16"/>
                <a:gd name="T6" fmla="*/ 0 w 6"/>
                <a:gd name="T7" fmla="*/ 0 h 16"/>
              </a:gdLst>
              <a:ahLst/>
              <a:cxnLst>
                <a:cxn ang="0">
                  <a:pos x="T0" y="T1"/>
                </a:cxn>
                <a:cxn ang="0">
                  <a:pos x="T2" y="T3"/>
                </a:cxn>
                <a:cxn ang="0">
                  <a:pos x="T4" y="T5"/>
                </a:cxn>
                <a:cxn ang="0">
                  <a:pos x="T6" y="T7"/>
                </a:cxn>
              </a:cxnLst>
              <a:rect l="0" t="0" r="r" b="b"/>
              <a:pathLst>
                <a:path w="6" h="16">
                  <a:moveTo>
                    <a:pt x="0" y="0"/>
                  </a:moveTo>
                  <a:lnTo>
                    <a:pt x="6" y="16"/>
                  </a:lnTo>
                  <a:lnTo>
                    <a:pt x="6" y="1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FFFFFF"/>
                </a:solidFill>
              </a:endParaRPr>
            </a:p>
          </p:txBody>
        </p:sp>
        <p:sp>
          <p:nvSpPr>
            <p:cNvPr id="322" name="Freeform 141"/>
            <p:cNvSpPr>
              <a:spLocks/>
            </p:cNvSpPr>
            <p:nvPr/>
          </p:nvSpPr>
          <p:spPr bwMode="auto">
            <a:xfrm>
              <a:off x="3876" y="1718"/>
              <a:ext cx="105" cy="87"/>
            </a:xfrm>
            <a:custGeom>
              <a:avLst/>
              <a:gdLst>
                <a:gd name="T0" fmla="*/ 87 w 105"/>
                <a:gd name="T1" fmla="*/ 0 h 87"/>
                <a:gd name="T2" fmla="*/ 0 w 105"/>
                <a:gd name="T3" fmla="*/ 30 h 87"/>
                <a:gd name="T4" fmla="*/ 18 w 105"/>
                <a:gd name="T5" fmla="*/ 87 h 87"/>
                <a:gd name="T6" fmla="*/ 105 w 105"/>
                <a:gd name="T7" fmla="*/ 57 h 87"/>
                <a:gd name="T8" fmla="*/ 87 w 105"/>
                <a:gd name="T9" fmla="*/ 0 h 87"/>
              </a:gdLst>
              <a:ahLst/>
              <a:cxnLst>
                <a:cxn ang="0">
                  <a:pos x="T0" y="T1"/>
                </a:cxn>
                <a:cxn ang="0">
                  <a:pos x="T2" y="T3"/>
                </a:cxn>
                <a:cxn ang="0">
                  <a:pos x="T4" y="T5"/>
                </a:cxn>
                <a:cxn ang="0">
                  <a:pos x="T6" y="T7"/>
                </a:cxn>
                <a:cxn ang="0">
                  <a:pos x="T8" y="T9"/>
                </a:cxn>
              </a:cxnLst>
              <a:rect l="0" t="0" r="r" b="b"/>
              <a:pathLst>
                <a:path w="105" h="87">
                  <a:moveTo>
                    <a:pt x="87" y="0"/>
                  </a:moveTo>
                  <a:lnTo>
                    <a:pt x="0" y="30"/>
                  </a:lnTo>
                  <a:lnTo>
                    <a:pt x="18" y="87"/>
                  </a:lnTo>
                  <a:lnTo>
                    <a:pt x="105" y="57"/>
                  </a:lnTo>
                  <a:lnTo>
                    <a:pt x="87" y="0"/>
                  </a:lnTo>
                  <a:close/>
                </a:path>
              </a:pathLst>
            </a:custGeom>
            <a:solidFill>
              <a:srgbClr val="8F8F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FFFFFF"/>
                </a:solidFill>
              </a:endParaRPr>
            </a:p>
          </p:txBody>
        </p:sp>
        <p:sp>
          <p:nvSpPr>
            <p:cNvPr id="323" name="Freeform 142"/>
            <p:cNvSpPr>
              <a:spLocks/>
            </p:cNvSpPr>
            <p:nvPr/>
          </p:nvSpPr>
          <p:spPr bwMode="auto">
            <a:xfrm>
              <a:off x="3876" y="1718"/>
              <a:ext cx="105" cy="87"/>
            </a:xfrm>
            <a:custGeom>
              <a:avLst/>
              <a:gdLst>
                <a:gd name="T0" fmla="*/ 87 w 105"/>
                <a:gd name="T1" fmla="*/ 0 h 87"/>
                <a:gd name="T2" fmla="*/ 0 w 105"/>
                <a:gd name="T3" fmla="*/ 30 h 87"/>
                <a:gd name="T4" fmla="*/ 18 w 105"/>
                <a:gd name="T5" fmla="*/ 87 h 87"/>
                <a:gd name="T6" fmla="*/ 105 w 105"/>
                <a:gd name="T7" fmla="*/ 57 h 87"/>
                <a:gd name="T8" fmla="*/ 87 w 105"/>
                <a:gd name="T9" fmla="*/ 0 h 87"/>
              </a:gdLst>
              <a:ahLst/>
              <a:cxnLst>
                <a:cxn ang="0">
                  <a:pos x="T0" y="T1"/>
                </a:cxn>
                <a:cxn ang="0">
                  <a:pos x="T2" y="T3"/>
                </a:cxn>
                <a:cxn ang="0">
                  <a:pos x="T4" y="T5"/>
                </a:cxn>
                <a:cxn ang="0">
                  <a:pos x="T6" y="T7"/>
                </a:cxn>
                <a:cxn ang="0">
                  <a:pos x="T8" y="T9"/>
                </a:cxn>
              </a:cxnLst>
              <a:rect l="0" t="0" r="r" b="b"/>
              <a:pathLst>
                <a:path w="105" h="87">
                  <a:moveTo>
                    <a:pt x="87" y="0"/>
                  </a:moveTo>
                  <a:lnTo>
                    <a:pt x="0" y="30"/>
                  </a:lnTo>
                  <a:lnTo>
                    <a:pt x="18" y="87"/>
                  </a:lnTo>
                  <a:lnTo>
                    <a:pt x="105" y="57"/>
                  </a:lnTo>
                  <a:lnTo>
                    <a:pt x="8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FFFFFF"/>
                </a:solidFill>
              </a:endParaRPr>
            </a:p>
          </p:txBody>
        </p:sp>
        <p:sp>
          <p:nvSpPr>
            <p:cNvPr id="324" name="Freeform 143"/>
            <p:cNvSpPr>
              <a:spLocks/>
            </p:cNvSpPr>
            <p:nvPr/>
          </p:nvSpPr>
          <p:spPr bwMode="auto">
            <a:xfrm>
              <a:off x="3876" y="1748"/>
              <a:ext cx="18" cy="57"/>
            </a:xfrm>
            <a:custGeom>
              <a:avLst/>
              <a:gdLst>
                <a:gd name="T0" fmla="*/ 0 w 18"/>
                <a:gd name="T1" fmla="*/ 0 h 57"/>
                <a:gd name="T2" fmla="*/ 0 w 18"/>
                <a:gd name="T3" fmla="*/ 0 h 57"/>
                <a:gd name="T4" fmla="*/ 18 w 18"/>
                <a:gd name="T5" fmla="*/ 57 h 57"/>
                <a:gd name="T6" fmla="*/ 0 w 18"/>
                <a:gd name="T7" fmla="*/ 0 h 57"/>
              </a:gdLst>
              <a:ahLst/>
              <a:cxnLst>
                <a:cxn ang="0">
                  <a:pos x="T0" y="T1"/>
                </a:cxn>
                <a:cxn ang="0">
                  <a:pos x="T2" y="T3"/>
                </a:cxn>
                <a:cxn ang="0">
                  <a:pos x="T4" y="T5"/>
                </a:cxn>
                <a:cxn ang="0">
                  <a:pos x="T6" y="T7"/>
                </a:cxn>
              </a:cxnLst>
              <a:rect l="0" t="0" r="r" b="b"/>
              <a:pathLst>
                <a:path w="18" h="57">
                  <a:moveTo>
                    <a:pt x="0" y="0"/>
                  </a:moveTo>
                  <a:lnTo>
                    <a:pt x="0" y="0"/>
                  </a:lnTo>
                  <a:lnTo>
                    <a:pt x="18" y="57"/>
                  </a:lnTo>
                  <a:lnTo>
                    <a:pt x="0" y="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FFFFFF"/>
                </a:solidFill>
              </a:endParaRPr>
            </a:p>
          </p:txBody>
        </p:sp>
        <p:sp>
          <p:nvSpPr>
            <p:cNvPr id="325" name="Freeform 144"/>
            <p:cNvSpPr>
              <a:spLocks/>
            </p:cNvSpPr>
            <p:nvPr/>
          </p:nvSpPr>
          <p:spPr bwMode="auto">
            <a:xfrm>
              <a:off x="3876" y="1748"/>
              <a:ext cx="18" cy="57"/>
            </a:xfrm>
            <a:custGeom>
              <a:avLst/>
              <a:gdLst>
                <a:gd name="T0" fmla="*/ 0 w 18"/>
                <a:gd name="T1" fmla="*/ 0 h 57"/>
                <a:gd name="T2" fmla="*/ 0 w 18"/>
                <a:gd name="T3" fmla="*/ 0 h 57"/>
                <a:gd name="T4" fmla="*/ 18 w 18"/>
                <a:gd name="T5" fmla="*/ 57 h 57"/>
                <a:gd name="T6" fmla="*/ 0 w 18"/>
                <a:gd name="T7" fmla="*/ 0 h 57"/>
              </a:gdLst>
              <a:ahLst/>
              <a:cxnLst>
                <a:cxn ang="0">
                  <a:pos x="T0" y="T1"/>
                </a:cxn>
                <a:cxn ang="0">
                  <a:pos x="T2" y="T3"/>
                </a:cxn>
                <a:cxn ang="0">
                  <a:pos x="T4" y="T5"/>
                </a:cxn>
                <a:cxn ang="0">
                  <a:pos x="T6" y="T7"/>
                </a:cxn>
              </a:cxnLst>
              <a:rect l="0" t="0" r="r" b="b"/>
              <a:pathLst>
                <a:path w="18" h="57">
                  <a:moveTo>
                    <a:pt x="0" y="0"/>
                  </a:moveTo>
                  <a:lnTo>
                    <a:pt x="0" y="0"/>
                  </a:lnTo>
                  <a:lnTo>
                    <a:pt x="18" y="57"/>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FFFFFF"/>
                </a:solidFill>
              </a:endParaRPr>
            </a:p>
          </p:txBody>
        </p:sp>
        <p:sp>
          <p:nvSpPr>
            <p:cNvPr id="326" name="Freeform 145"/>
            <p:cNvSpPr>
              <a:spLocks/>
            </p:cNvSpPr>
            <p:nvPr/>
          </p:nvSpPr>
          <p:spPr bwMode="auto">
            <a:xfrm>
              <a:off x="2680" y="2176"/>
              <a:ext cx="152" cy="208"/>
            </a:xfrm>
            <a:custGeom>
              <a:avLst/>
              <a:gdLst>
                <a:gd name="T0" fmla="*/ 84 w 102"/>
                <a:gd name="T1" fmla="*/ 68 h 140"/>
                <a:gd name="T2" fmla="*/ 52 w 102"/>
                <a:gd name="T3" fmla="*/ 15 h 140"/>
                <a:gd name="T4" fmla="*/ 35 w 102"/>
                <a:gd name="T5" fmla="*/ 13 h 140"/>
                <a:gd name="T6" fmla="*/ 17 w 102"/>
                <a:gd name="T7" fmla="*/ 10 h 140"/>
                <a:gd name="T8" fmla="*/ 3 w 102"/>
                <a:gd name="T9" fmla="*/ 8 h 140"/>
                <a:gd name="T10" fmla="*/ 10 w 102"/>
                <a:gd name="T11" fmla="*/ 20 h 140"/>
                <a:gd name="T12" fmla="*/ 10 w 102"/>
                <a:gd name="T13" fmla="*/ 34 h 140"/>
                <a:gd name="T14" fmla="*/ 19 w 102"/>
                <a:gd name="T15" fmla="*/ 47 h 140"/>
                <a:gd name="T16" fmla="*/ 3 w 102"/>
                <a:gd name="T17" fmla="*/ 51 h 140"/>
                <a:gd name="T18" fmla="*/ 36 w 102"/>
                <a:gd name="T19" fmla="*/ 78 h 140"/>
                <a:gd name="T20" fmla="*/ 44 w 102"/>
                <a:gd name="T21" fmla="*/ 81 h 140"/>
                <a:gd name="T22" fmla="*/ 70 w 102"/>
                <a:gd name="T23" fmla="*/ 140 h 140"/>
                <a:gd name="T24" fmla="*/ 102 w 102"/>
                <a:gd name="T25" fmla="*/ 105 h 140"/>
                <a:gd name="T26" fmla="*/ 84 w 102"/>
                <a:gd name="T27" fmla="*/ 68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2" h="140">
                  <a:moveTo>
                    <a:pt x="84" y="68"/>
                  </a:moveTo>
                  <a:cubicBezTo>
                    <a:pt x="77" y="40"/>
                    <a:pt x="69" y="33"/>
                    <a:pt x="52" y="15"/>
                  </a:cubicBezTo>
                  <a:cubicBezTo>
                    <a:pt x="41" y="5"/>
                    <a:pt x="34" y="6"/>
                    <a:pt x="35" y="13"/>
                  </a:cubicBezTo>
                  <a:cubicBezTo>
                    <a:pt x="28" y="0"/>
                    <a:pt x="12" y="0"/>
                    <a:pt x="17" y="10"/>
                  </a:cubicBezTo>
                  <a:cubicBezTo>
                    <a:pt x="14" y="7"/>
                    <a:pt x="7" y="4"/>
                    <a:pt x="3" y="8"/>
                  </a:cubicBezTo>
                  <a:cubicBezTo>
                    <a:pt x="0" y="12"/>
                    <a:pt x="7" y="18"/>
                    <a:pt x="10" y="20"/>
                  </a:cubicBezTo>
                  <a:cubicBezTo>
                    <a:pt x="5" y="21"/>
                    <a:pt x="1" y="27"/>
                    <a:pt x="10" y="34"/>
                  </a:cubicBezTo>
                  <a:cubicBezTo>
                    <a:pt x="17" y="40"/>
                    <a:pt x="19" y="47"/>
                    <a:pt x="19" y="47"/>
                  </a:cubicBezTo>
                  <a:cubicBezTo>
                    <a:pt x="9" y="43"/>
                    <a:pt x="3" y="46"/>
                    <a:pt x="3" y="51"/>
                  </a:cubicBezTo>
                  <a:cubicBezTo>
                    <a:pt x="13" y="57"/>
                    <a:pt x="24" y="70"/>
                    <a:pt x="36" y="78"/>
                  </a:cubicBezTo>
                  <a:cubicBezTo>
                    <a:pt x="39" y="79"/>
                    <a:pt x="41" y="80"/>
                    <a:pt x="44" y="81"/>
                  </a:cubicBezTo>
                  <a:cubicBezTo>
                    <a:pt x="70" y="140"/>
                    <a:pt x="70" y="140"/>
                    <a:pt x="70" y="140"/>
                  </a:cubicBezTo>
                  <a:cubicBezTo>
                    <a:pt x="102" y="105"/>
                    <a:pt x="102" y="105"/>
                    <a:pt x="102" y="105"/>
                  </a:cubicBezTo>
                  <a:cubicBezTo>
                    <a:pt x="84" y="68"/>
                    <a:pt x="84" y="68"/>
                    <a:pt x="84" y="68"/>
                  </a:cubicBezTo>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FFFFFF"/>
                </a:solidFill>
              </a:endParaRPr>
            </a:p>
          </p:txBody>
        </p:sp>
        <p:sp>
          <p:nvSpPr>
            <p:cNvPr id="327" name="Freeform 146"/>
            <p:cNvSpPr>
              <a:spLocks/>
            </p:cNvSpPr>
            <p:nvPr/>
          </p:nvSpPr>
          <p:spPr bwMode="auto">
            <a:xfrm>
              <a:off x="2692" y="2433"/>
              <a:ext cx="207" cy="155"/>
            </a:xfrm>
            <a:custGeom>
              <a:avLst/>
              <a:gdLst>
                <a:gd name="T0" fmla="*/ 203 w 207"/>
                <a:gd name="T1" fmla="*/ 155 h 155"/>
                <a:gd name="T2" fmla="*/ 207 w 207"/>
                <a:gd name="T3" fmla="*/ 60 h 155"/>
                <a:gd name="T4" fmla="*/ 35 w 207"/>
                <a:gd name="T5" fmla="*/ 0 h 155"/>
                <a:gd name="T6" fmla="*/ 0 w 207"/>
                <a:gd name="T7" fmla="*/ 134 h 155"/>
                <a:gd name="T8" fmla="*/ 203 w 207"/>
                <a:gd name="T9" fmla="*/ 155 h 155"/>
              </a:gdLst>
              <a:ahLst/>
              <a:cxnLst>
                <a:cxn ang="0">
                  <a:pos x="T0" y="T1"/>
                </a:cxn>
                <a:cxn ang="0">
                  <a:pos x="T2" y="T3"/>
                </a:cxn>
                <a:cxn ang="0">
                  <a:pos x="T4" y="T5"/>
                </a:cxn>
                <a:cxn ang="0">
                  <a:pos x="T6" y="T7"/>
                </a:cxn>
                <a:cxn ang="0">
                  <a:pos x="T8" y="T9"/>
                </a:cxn>
              </a:cxnLst>
              <a:rect l="0" t="0" r="r" b="b"/>
              <a:pathLst>
                <a:path w="207" h="155">
                  <a:moveTo>
                    <a:pt x="203" y="155"/>
                  </a:moveTo>
                  <a:lnTo>
                    <a:pt x="207" y="60"/>
                  </a:lnTo>
                  <a:lnTo>
                    <a:pt x="35" y="0"/>
                  </a:lnTo>
                  <a:lnTo>
                    <a:pt x="0" y="134"/>
                  </a:lnTo>
                  <a:lnTo>
                    <a:pt x="203" y="15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FFFFFF"/>
                </a:solidFill>
              </a:endParaRPr>
            </a:p>
          </p:txBody>
        </p:sp>
        <p:sp>
          <p:nvSpPr>
            <p:cNvPr id="328" name="Freeform 147"/>
            <p:cNvSpPr>
              <a:spLocks/>
            </p:cNvSpPr>
            <p:nvPr/>
          </p:nvSpPr>
          <p:spPr bwMode="auto">
            <a:xfrm>
              <a:off x="2836" y="2482"/>
              <a:ext cx="115" cy="113"/>
            </a:xfrm>
            <a:custGeom>
              <a:avLst/>
              <a:gdLst>
                <a:gd name="T0" fmla="*/ 8 w 77"/>
                <a:gd name="T1" fmla="*/ 52 h 76"/>
                <a:gd name="T2" fmla="*/ 24 w 77"/>
                <a:gd name="T3" fmla="*/ 8 h 76"/>
                <a:gd name="T4" fmla="*/ 69 w 77"/>
                <a:gd name="T5" fmla="*/ 23 h 76"/>
                <a:gd name="T6" fmla="*/ 53 w 77"/>
                <a:gd name="T7" fmla="*/ 68 h 76"/>
                <a:gd name="T8" fmla="*/ 8 w 77"/>
                <a:gd name="T9" fmla="*/ 52 h 76"/>
              </a:gdLst>
              <a:ahLst/>
              <a:cxnLst>
                <a:cxn ang="0">
                  <a:pos x="T0" y="T1"/>
                </a:cxn>
                <a:cxn ang="0">
                  <a:pos x="T2" y="T3"/>
                </a:cxn>
                <a:cxn ang="0">
                  <a:pos x="T4" y="T5"/>
                </a:cxn>
                <a:cxn ang="0">
                  <a:pos x="T6" y="T7"/>
                </a:cxn>
                <a:cxn ang="0">
                  <a:pos x="T8" y="T9"/>
                </a:cxn>
              </a:cxnLst>
              <a:rect l="0" t="0" r="r" b="b"/>
              <a:pathLst>
                <a:path w="77" h="76">
                  <a:moveTo>
                    <a:pt x="8" y="52"/>
                  </a:moveTo>
                  <a:cubicBezTo>
                    <a:pt x="0" y="36"/>
                    <a:pt x="7" y="16"/>
                    <a:pt x="24" y="8"/>
                  </a:cubicBezTo>
                  <a:cubicBezTo>
                    <a:pt x="41" y="0"/>
                    <a:pt x="61" y="7"/>
                    <a:pt x="69" y="23"/>
                  </a:cubicBezTo>
                  <a:cubicBezTo>
                    <a:pt x="77" y="40"/>
                    <a:pt x="70" y="60"/>
                    <a:pt x="53" y="68"/>
                  </a:cubicBezTo>
                  <a:cubicBezTo>
                    <a:pt x="36" y="76"/>
                    <a:pt x="16" y="69"/>
                    <a:pt x="8" y="52"/>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FFFFFF"/>
                </a:solidFill>
              </a:endParaRPr>
            </a:p>
          </p:txBody>
        </p:sp>
        <p:sp>
          <p:nvSpPr>
            <p:cNvPr id="329" name="Freeform 148"/>
            <p:cNvSpPr>
              <a:spLocks/>
            </p:cNvSpPr>
            <p:nvPr/>
          </p:nvSpPr>
          <p:spPr bwMode="auto">
            <a:xfrm>
              <a:off x="2432" y="2910"/>
              <a:ext cx="56" cy="55"/>
            </a:xfrm>
            <a:custGeom>
              <a:avLst/>
              <a:gdLst>
                <a:gd name="T0" fmla="*/ 0 w 38"/>
                <a:gd name="T1" fmla="*/ 22 h 37"/>
                <a:gd name="T2" fmla="*/ 21 w 38"/>
                <a:gd name="T3" fmla="*/ 32 h 37"/>
                <a:gd name="T4" fmla="*/ 38 w 38"/>
                <a:gd name="T5" fmla="*/ 29 h 37"/>
                <a:gd name="T6" fmla="*/ 8 w 38"/>
                <a:gd name="T7" fmla="*/ 0 h 37"/>
              </a:gdLst>
              <a:ahLst/>
              <a:cxnLst>
                <a:cxn ang="0">
                  <a:pos x="T0" y="T1"/>
                </a:cxn>
                <a:cxn ang="0">
                  <a:pos x="T2" y="T3"/>
                </a:cxn>
                <a:cxn ang="0">
                  <a:pos x="T4" y="T5"/>
                </a:cxn>
                <a:cxn ang="0">
                  <a:pos x="T6" y="T7"/>
                </a:cxn>
              </a:cxnLst>
              <a:rect l="0" t="0" r="r" b="b"/>
              <a:pathLst>
                <a:path w="38" h="37">
                  <a:moveTo>
                    <a:pt x="0" y="22"/>
                  </a:moveTo>
                  <a:cubicBezTo>
                    <a:pt x="7" y="14"/>
                    <a:pt x="17" y="29"/>
                    <a:pt x="21" y="32"/>
                  </a:cubicBezTo>
                  <a:cubicBezTo>
                    <a:pt x="30" y="37"/>
                    <a:pt x="37" y="34"/>
                    <a:pt x="38" y="29"/>
                  </a:cubicBezTo>
                  <a:cubicBezTo>
                    <a:pt x="29" y="23"/>
                    <a:pt x="19" y="9"/>
                    <a:pt x="8" y="0"/>
                  </a:cubicBezTo>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FFFFFF"/>
                </a:solidFill>
              </a:endParaRPr>
            </a:p>
          </p:txBody>
        </p:sp>
        <p:sp>
          <p:nvSpPr>
            <p:cNvPr id="330" name="Freeform 149"/>
            <p:cNvSpPr>
              <a:spLocks/>
            </p:cNvSpPr>
            <p:nvPr/>
          </p:nvSpPr>
          <p:spPr bwMode="auto">
            <a:xfrm>
              <a:off x="2686" y="2209"/>
              <a:ext cx="64" cy="47"/>
            </a:xfrm>
            <a:custGeom>
              <a:avLst/>
              <a:gdLst>
                <a:gd name="T0" fmla="*/ 55 w 64"/>
                <a:gd name="T1" fmla="*/ 0 h 47"/>
                <a:gd name="T2" fmla="*/ 0 w 64"/>
                <a:gd name="T3" fmla="*/ 22 h 47"/>
                <a:gd name="T4" fmla="*/ 7 w 64"/>
                <a:gd name="T5" fmla="*/ 47 h 47"/>
                <a:gd name="T6" fmla="*/ 64 w 64"/>
                <a:gd name="T7" fmla="*/ 30 h 47"/>
                <a:gd name="T8" fmla="*/ 55 w 64"/>
                <a:gd name="T9" fmla="*/ 0 h 47"/>
              </a:gdLst>
              <a:ahLst/>
              <a:cxnLst>
                <a:cxn ang="0">
                  <a:pos x="T0" y="T1"/>
                </a:cxn>
                <a:cxn ang="0">
                  <a:pos x="T2" y="T3"/>
                </a:cxn>
                <a:cxn ang="0">
                  <a:pos x="T4" y="T5"/>
                </a:cxn>
                <a:cxn ang="0">
                  <a:pos x="T6" y="T7"/>
                </a:cxn>
                <a:cxn ang="0">
                  <a:pos x="T8" y="T9"/>
                </a:cxn>
              </a:cxnLst>
              <a:rect l="0" t="0" r="r" b="b"/>
              <a:pathLst>
                <a:path w="64" h="47">
                  <a:moveTo>
                    <a:pt x="55" y="0"/>
                  </a:moveTo>
                  <a:lnTo>
                    <a:pt x="0" y="22"/>
                  </a:lnTo>
                  <a:lnTo>
                    <a:pt x="7" y="47"/>
                  </a:lnTo>
                  <a:lnTo>
                    <a:pt x="64" y="30"/>
                  </a:lnTo>
                  <a:lnTo>
                    <a:pt x="55" y="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FFFFFF"/>
                </a:solidFill>
              </a:endParaRPr>
            </a:p>
          </p:txBody>
        </p:sp>
        <p:sp>
          <p:nvSpPr>
            <p:cNvPr id="331" name="Freeform 150"/>
            <p:cNvSpPr>
              <a:spLocks/>
            </p:cNvSpPr>
            <p:nvPr/>
          </p:nvSpPr>
          <p:spPr bwMode="auto">
            <a:xfrm>
              <a:off x="2686" y="2209"/>
              <a:ext cx="64" cy="47"/>
            </a:xfrm>
            <a:custGeom>
              <a:avLst/>
              <a:gdLst>
                <a:gd name="T0" fmla="*/ 55 w 64"/>
                <a:gd name="T1" fmla="*/ 0 h 47"/>
                <a:gd name="T2" fmla="*/ 0 w 64"/>
                <a:gd name="T3" fmla="*/ 22 h 47"/>
                <a:gd name="T4" fmla="*/ 7 w 64"/>
                <a:gd name="T5" fmla="*/ 47 h 47"/>
                <a:gd name="T6" fmla="*/ 64 w 64"/>
                <a:gd name="T7" fmla="*/ 30 h 47"/>
                <a:gd name="T8" fmla="*/ 55 w 64"/>
                <a:gd name="T9" fmla="*/ 0 h 47"/>
              </a:gdLst>
              <a:ahLst/>
              <a:cxnLst>
                <a:cxn ang="0">
                  <a:pos x="T0" y="T1"/>
                </a:cxn>
                <a:cxn ang="0">
                  <a:pos x="T2" y="T3"/>
                </a:cxn>
                <a:cxn ang="0">
                  <a:pos x="T4" y="T5"/>
                </a:cxn>
                <a:cxn ang="0">
                  <a:pos x="T6" y="T7"/>
                </a:cxn>
                <a:cxn ang="0">
                  <a:pos x="T8" y="T9"/>
                </a:cxn>
              </a:cxnLst>
              <a:rect l="0" t="0" r="r" b="b"/>
              <a:pathLst>
                <a:path w="64" h="47">
                  <a:moveTo>
                    <a:pt x="55" y="0"/>
                  </a:moveTo>
                  <a:lnTo>
                    <a:pt x="0" y="22"/>
                  </a:lnTo>
                  <a:lnTo>
                    <a:pt x="7" y="47"/>
                  </a:lnTo>
                  <a:lnTo>
                    <a:pt x="64" y="30"/>
                  </a:lnTo>
                  <a:lnTo>
                    <a:pt x="5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FFFFFF"/>
                </a:solidFill>
              </a:endParaRPr>
            </a:p>
          </p:txBody>
        </p:sp>
        <p:sp>
          <p:nvSpPr>
            <p:cNvPr id="332" name="Freeform 151"/>
            <p:cNvSpPr>
              <a:spLocks/>
            </p:cNvSpPr>
            <p:nvPr/>
          </p:nvSpPr>
          <p:spPr bwMode="auto">
            <a:xfrm>
              <a:off x="2672" y="2228"/>
              <a:ext cx="24" cy="34"/>
            </a:xfrm>
            <a:custGeom>
              <a:avLst/>
              <a:gdLst>
                <a:gd name="T0" fmla="*/ 0 w 16"/>
                <a:gd name="T1" fmla="*/ 4 h 23"/>
                <a:gd name="T2" fmla="*/ 7 w 16"/>
                <a:gd name="T3" fmla="*/ 22 h 23"/>
                <a:gd name="T4" fmla="*/ 8 w 16"/>
                <a:gd name="T5" fmla="*/ 23 h 23"/>
                <a:gd name="T6" fmla="*/ 15 w 16"/>
                <a:gd name="T7" fmla="*/ 21 h 23"/>
                <a:gd name="T8" fmla="*/ 16 w 16"/>
                <a:gd name="T9" fmla="*/ 19 h 23"/>
                <a:gd name="T10" fmla="*/ 10 w 16"/>
                <a:gd name="T11" fmla="*/ 1 h 23"/>
                <a:gd name="T12" fmla="*/ 8 w 16"/>
                <a:gd name="T13" fmla="*/ 0 h 23"/>
                <a:gd name="T14" fmla="*/ 1 w 16"/>
                <a:gd name="T15" fmla="*/ 2 h 23"/>
                <a:gd name="T16" fmla="*/ 0 w 16"/>
                <a:gd name="T17" fmla="*/ 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23">
                  <a:moveTo>
                    <a:pt x="0" y="4"/>
                  </a:moveTo>
                  <a:cubicBezTo>
                    <a:pt x="7" y="22"/>
                    <a:pt x="7" y="22"/>
                    <a:pt x="7" y="22"/>
                  </a:cubicBezTo>
                  <a:cubicBezTo>
                    <a:pt x="7" y="23"/>
                    <a:pt x="8" y="23"/>
                    <a:pt x="8" y="23"/>
                  </a:cubicBezTo>
                  <a:cubicBezTo>
                    <a:pt x="15" y="21"/>
                    <a:pt x="15" y="21"/>
                    <a:pt x="15" y="21"/>
                  </a:cubicBezTo>
                  <a:cubicBezTo>
                    <a:pt x="16" y="20"/>
                    <a:pt x="16" y="20"/>
                    <a:pt x="16" y="19"/>
                  </a:cubicBezTo>
                  <a:cubicBezTo>
                    <a:pt x="10" y="1"/>
                    <a:pt x="10" y="1"/>
                    <a:pt x="10" y="1"/>
                  </a:cubicBezTo>
                  <a:cubicBezTo>
                    <a:pt x="10" y="0"/>
                    <a:pt x="9" y="0"/>
                    <a:pt x="8" y="0"/>
                  </a:cubicBezTo>
                  <a:cubicBezTo>
                    <a:pt x="1" y="2"/>
                    <a:pt x="1" y="2"/>
                    <a:pt x="1" y="2"/>
                  </a:cubicBezTo>
                  <a:cubicBezTo>
                    <a:pt x="1" y="3"/>
                    <a:pt x="0" y="3"/>
                    <a:pt x="0" y="4"/>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FFFFFF"/>
                </a:solidFill>
              </a:endParaRPr>
            </a:p>
          </p:txBody>
        </p:sp>
        <p:sp>
          <p:nvSpPr>
            <p:cNvPr id="333" name="Freeform 152"/>
            <p:cNvSpPr>
              <a:spLocks/>
            </p:cNvSpPr>
            <p:nvPr/>
          </p:nvSpPr>
          <p:spPr bwMode="auto">
            <a:xfrm>
              <a:off x="2732" y="2135"/>
              <a:ext cx="181" cy="133"/>
            </a:xfrm>
            <a:custGeom>
              <a:avLst/>
              <a:gdLst>
                <a:gd name="T0" fmla="*/ 181 w 181"/>
                <a:gd name="T1" fmla="*/ 84 h 133"/>
                <a:gd name="T2" fmla="*/ 28 w 181"/>
                <a:gd name="T3" fmla="*/ 133 h 133"/>
                <a:gd name="T4" fmla="*/ 0 w 181"/>
                <a:gd name="T5" fmla="*/ 49 h 133"/>
                <a:gd name="T6" fmla="*/ 152 w 181"/>
                <a:gd name="T7" fmla="*/ 0 h 133"/>
                <a:gd name="T8" fmla="*/ 181 w 181"/>
                <a:gd name="T9" fmla="*/ 84 h 133"/>
              </a:gdLst>
              <a:ahLst/>
              <a:cxnLst>
                <a:cxn ang="0">
                  <a:pos x="T0" y="T1"/>
                </a:cxn>
                <a:cxn ang="0">
                  <a:pos x="T2" y="T3"/>
                </a:cxn>
                <a:cxn ang="0">
                  <a:pos x="T4" y="T5"/>
                </a:cxn>
                <a:cxn ang="0">
                  <a:pos x="T6" y="T7"/>
                </a:cxn>
                <a:cxn ang="0">
                  <a:pos x="T8" y="T9"/>
                </a:cxn>
              </a:cxnLst>
              <a:rect l="0" t="0" r="r" b="b"/>
              <a:pathLst>
                <a:path w="181" h="133">
                  <a:moveTo>
                    <a:pt x="181" y="84"/>
                  </a:moveTo>
                  <a:lnTo>
                    <a:pt x="28" y="133"/>
                  </a:lnTo>
                  <a:lnTo>
                    <a:pt x="0" y="49"/>
                  </a:lnTo>
                  <a:lnTo>
                    <a:pt x="152" y="0"/>
                  </a:lnTo>
                  <a:lnTo>
                    <a:pt x="181" y="84"/>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FFFFFF"/>
                </a:solidFill>
              </a:endParaRPr>
            </a:p>
          </p:txBody>
        </p:sp>
        <p:sp>
          <p:nvSpPr>
            <p:cNvPr id="334" name="Freeform 153"/>
            <p:cNvSpPr>
              <a:spLocks/>
            </p:cNvSpPr>
            <p:nvPr/>
          </p:nvSpPr>
          <p:spPr bwMode="auto">
            <a:xfrm>
              <a:off x="2732" y="2135"/>
              <a:ext cx="181" cy="133"/>
            </a:xfrm>
            <a:custGeom>
              <a:avLst/>
              <a:gdLst>
                <a:gd name="T0" fmla="*/ 181 w 181"/>
                <a:gd name="T1" fmla="*/ 84 h 133"/>
                <a:gd name="T2" fmla="*/ 28 w 181"/>
                <a:gd name="T3" fmla="*/ 133 h 133"/>
                <a:gd name="T4" fmla="*/ 0 w 181"/>
                <a:gd name="T5" fmla="*/ 49 h 133"/>
                <a:gd name="T6" fmla="*/ 152 w 181"/>
                <a:gd name="T7" fmla="*/ 0 h 133"/>
                <a:gd name="T8" fmla="*/ 181 w 181"/>
                <a:gd name="T9" fmla="*/ 84 h 133"/>
              </a:gdLst>
              <a:ahLst/>
              <a:cxnLst>
                <a:cxn ang="0">
                  <a:pos x="T0" y="T1"/>
                </a:cxn>
                <a:cxn ang="0">
                  <a:pos x="T2" y="T3"/>
                </a:cxn>
                <a:cxn ang="0">
                  <a:pos x="T4" y="T5"/>
                </a:cxn>
                <a:cxn ang="0">
                  <a:pos x="T6" y="T7"/>
                </a:cxn>
                <a:cxn ang="0">
                  <a:pos x="T8" y="T9"/>
                </a:cxn>
              </a:cxnLst>
              <a:rect l="0" t="0" r="r" b="b"/>
              <a:pathLst>
                <a:path w="181" h="133">
                  <a:moveTo>
                    <a:pt x="181" y="84"/>
                  </a:moveTo>
                  <a:lnTo>
                    <a:pt x="28" y="133"/>
                  </a:lnTo>
                  <a:lnTo>
                    <a:pt x="0" y="49"/>
                  </a:lnTo>
                  <a:lnTo>
                    <a:pt x="152" y="0"/>
                  </a:lnTo>
                  <a:lnTo>
                    <a:pt x="181" y="8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FFFFFF"/>
                </a:solidFill>
              </a:endParaRPr>
            </a:p>
          </p:txBody>
        </p:sp>
        <p:sp>
          <p:nvSpPr>
            <p:cNvPr id="335" name="Freeform 154"/>
            <p:cNvSpPr>
              <a:spLocks/>
            </p:cNvSpPr>
            <p:nvPr/>
          </p:nvSpPr>
          <p:spPr bwMode="auto">
            <a:xfrm>
              <a:off x="2739" y="2203"/>
              <a:ext cx="0" cy="3"/>
            </a:xfrm>
            <a:custGeom>
              <a:avLst/>
              <a:gdLst>
                <a:gd name="T0" fmla="*/ 0 h 3"/>
                <a:gd name="T1" fmla="*/ 0 h 3"/>
                <a:gd name="T2" fmla="*/ 3 h 3"/>
                <a:gd name="T3" fmla="*/ 0 h 3"/>
              </a:gdLst>
              <a:ahLst/>
              <a:cxnLst>
                <a:cxn ang="0">
                  <a:pos x="0" y="T0"/>
                </a:cxn>
                <a:cxn ang="0">
                  <a:pos x="0" y="T1"/>
                </a:cxn>
                <a:cxn ang="0">
                  <a:pos x="0" y="T2"/>
                </a:cxn>
                <a:cxn ang="0">
                  <a:pos x="0" y="T3"/>
                </a:cxn>
              </a:cxnLst>
              <a:rect l="0" t="0" r="r" b="b"/>
              <a:pathLst>
                <a:path h="3">
                  <a:moveTo>
                    <a:pt x="0" y="0"/>
                  </a:moveTo>
                  <a:lnTo>
                    <a:pt x="0" y="0"/>
                  </a:lnTo>
                  <a:lnTo>
                    <a:pt x="0" y="3"/>
                  </a:lnTo>
                  <a:lnTo>
                    <a:pt x="0" y="0"/>
                  </a:lnTo>
                  <a:close/>
                </a:path>
              </a:pathLst>
            </a:custGeom>
            <a:solidFill>
              <a:srgbClr val="D8B0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FFFFFF"/>
                </a:solidFill>
              </a:endParaRPr>
            </a:p>
          </p:txBody>
        </p:sp>
        <p:sp>
          <p:nvSpPr>
            <p:cNvPr id="336" name="Freeform 155"/>
            <p:cNvSpPr>
              <a:spLocks/>
            </p:cNvSpPr>
            <p:nvPr/>
          </p:nvSpPr>
          <p:spPr bwMode="auto">
            <a:xfrm>
              <a:off x="2739" y="2203"/>
              <a:ext cx="0" cy="3"/>
            </a:xfrm>
            <a:custGeom>
              <a:avLst/>
              <a:gdLst>
                <a:gd name="T0" fmla="*/ 0 h 3"/>
                <a:gd name="T1" fmla="*/ 0 h 3"/>
                <a:gd name="T2" fmla="*/ 3 h 3"/>
                <a:gd name="T3" fmla="*/ 0 h 3"/>
              </a:gdLst>
              <a:ahLst/>
              <a:cxnLst>
                <a:cxn ang="0">
                  <a:pos x="0" y="T0"/>
                </a:cxn>
                <a:cxn ang="0">
                  <a:pos x="0" y="T1"/>
                </a:cxn>
                <a:cxn ang="0">
                  <a:pos x="0" y="T2"/>
                </a:cxn>
                <a:cxn ang="0">
                  <a:pos x="0" y="T3"/>
                </a:cxn>
              </a:cxnLst>
              <a:rect l="0" t="0" r="r" b="b"/>
              <a:pathLst>
                <a:path h="3">
                  <a:moveTo>
                    <a:pt x="0" y="0"/>
                  </a:moveTo>
                  <a:lnTo>
                    <a:pt x="0" y="0"/>
                  </a:lnTo>
                  <a:lnTo>
                    <a:pt x="0" y="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FFFFFF"/>
                </a:solidFill>
              </a:endParaRPr>
            </a:p>
          </p:txBody>
        </p:sp>
        <p:sp>
          <p:nvSpPr>
            <p:cNvPr id="337" name="Freeform 156"/>
            <p:cNvSpPr>
              <a:spLocks/>
            </p:cNvSpPr>
            <p:nvPr/>
          </p:nvSpPr>
          <p:spPr bwMode="auto">
            <a:xfrm>
              <a:off x="2739" y="2184"/>
              <a:ext cx="63" cy="32"/>
            </a:xfrm>
            <a:custGeom>
              <a:avLst/>
              <a:gdLst>
                <a:gd name="T0" fmla="*/ 59 w 63"/>
                <a:gd name="T1" fmla="*/ 0 h 32"/>
                <a:gd name="T2" fmla="*/ 0 w 63"/>
                <a:gd name="T3" fmla="*/ 19 h 32"/>
                <a:gd name="T4" fmla="*/ 0 w 63"/>
                <a:gd name="T5" fmla="*/ 22 h 32"/>
                <a:gd name="T6" fmla="*/ 3 w 63"/>
                <a:gd name="T7" fmla="*/ 32 h 32"/>
                <a:gd name="T8" fmla="*/ 63 w 63"/>
                <a:gd name="T9" fmla="*/ 11 h 32"/>
                <a:gd name="T10" fmla="*/ 59 w 63"/>
                <a:gd name="T11" fmla="*/ 0 h 32"/>
              </a:gdLst>
              <a:ahLst/>
              <a:cxnLst>
                <a:cxn ang="0">
                  <a:pos x="T0" y="T1"/>
                </a:cxn>
                <a:cxn ang="0">
                  <a:pos x="T2" y="T3"/>
                </a:cxn>
                <a:cxn ang="0">
                  <a:pos x="T4" y="T5"/>
                </a:cxn>
                <a:cxn ang="0">
                  <a:pos x="T6" y="T7"/>
                </a:cxn>
                <a:cxn ang="0">
                  <a:pos x="T8" y="T9"/>
                </a:cxn>
                <a:cxn ang="0">
                  <a:pos x="T10" y="T11"/>
                </a:cxn>
              </a:cxnLst>
              <a:rect l="0" t="0" r="r" b="b"/>
              <a:pathLst>
                <a:path w="63" h="32">
                  <a:moveTo>
                    <a:pt x="59" y="0"/>
                  </a:moveTo>
                  <a:lnTo>
                    <a:pt x="0" y="19"/>
                  </a:lnTo>
                  <a:lnTo>
                    <a:pt x="0" y="22"/>
                  </a:lnTo>
                  <a:lnTo>
                    <a:pt x="3" y="32"/>
                  </a:lnTo>
                  <a:lnTo>
                    <a:pt x="63" y="11"/>
                  </a:lnTo>
                  <a:lnTo>
                    <a:pt x="59" y="0"/>
                  </a:lnTo>
                  <a:close/>
                </a:path>
              </a:pathLst>
            </a:custGeom>
            <a:solidFill>
              <a:srgbClr val="8F8F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FFFFFF"/>
                </a:solidFill>
              </a:endParaRPr>
            </a:p>
          </p:txBody>
        </p:sp>
        <p:sp>
          <p:nvSpPr>
            <p:cNvPr id="338" name="Freeform 157"/>
            <p:cNvSpPr>
              <a:spLocks/>
            </p:cNvSpPr>
            <p:nvPr/>
          </p:nvSpPr>
          <p:spPr bwMode="auto">
            <a:xfrm>
              <a:off x="2739" y="2184"/>
              <a:ext cx="63" cy="32"/>
            </a:xfrm>
            <a:custGeom>
              <a:avLst/>
              <a:gdLst>
                <a:gd name="T0" fmla="*/ 59 w 63"/>
                <a:gd name="T1" fmla="*/ 0 h 32"/>
                <a:gd name="T2" fmla="*/ 0 w 63"/>
                <a:gd name="T3" fmla="*/ 19 h 32"/>
                <a:gd name="T4" fmla="*/ 0 w 63"/>
                <a:gd name="T5" fmla="*/ 22 h 32"/>
                <a:gd name="T6" fmla="*/ 3 w 63"/>
                <a:gd name="T7" fmla="*/ 32 h 32"/>
                <a:gd name="T8" fmla="*/ 63 w 63"/>
                <a:gd name="T9" fmla="*/ 11 h 32"/>
                <a:gd name="T10" fmla="*/ 59 w 63"/>
                <a:gd name="T11" fmla="*/ 0 h 32"/>
              </a:gdLst>
              <a:ahLst/>
              <a:cxnLst>
                <a:cxn ang="0">
                  <a:pos x="T0" y="T1"/>
                </a:cxn>
                <a:cxn ang="0">
                  <a:pos x="T2" y="T3"/>
                </a:cxn>
                <a:cxn ang="0">
                  <a:pos x="T4" y="T5"/>
                </a:cxn>
                <a:cxn ang="0">
                  <a:pos x="T6" y="T7"/>
                </a:cxn>
                <a:cxn ang="0">
                  <a:pos x="T8" y="T9"/>
                </a:cxn>
                <a:cxn ang="0">
                  <a:pos x="T10" y="T11"/>
                </a:cxn>
              </a:cxnLst>
              <a:rect l="0" t="0" r="r" b="b"/>
              <a:pathLst>
                <a:path w="63" h="32">
                  <a:moveTo>
                    <a:pt x="59" y="0"/>
                  </a:moveTo>
                  <a:lnTo>
                    <a:pt x="0" y="19"/>
                  </a:lnTo>
                  <a:lnTo>
                    <a:pt x="0" y="22"/>
                  </a:lnTo>
                  <a:lnTo>
                    <a:pt x="3" y="32"/>
                  </a:lnTo>
                  <a:lnTo>
                    <a:pt x="63" y="11"/>
                  </a:lnTo>
                  <a:lnTo>
                    <a:pt x="5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FFFFFF"/>
                </a:solidFill>
              </a:endParaRPr>
            </a:p>
          </p:txBody>
        </p:sp>
        <p:sp>
          <p:nvSpPr>
            <p:cNvPr id="339" name="Freeform 158"/>
            <p:cNvSpPr>
              <a:spLocks/>
            </p:cNvSpPr>
            <p:nvPr/>
          </p:nvSpPr>
          <p:spPr bwMode="auto">
            <a:xfrm>
              <a:off x="2726" y="2209"/>
              <a:ext cx="24" cy="34"/>
            </a:xfrm>
            <a:custGeom>
              <a:avLst/>
              <a:gdLst>
                <a:gd name="T0" fmla="*/ 9 w 24"/>
                <a:gd name="T1" fmla="*/ 34 h 34"/>
                <a:gd name="T2" fmla="*/ 24 w 24"/>
                <a:gd name="T3" fmla="*/ 30 h 34"/>
                <a:gd name="T4" fmla="*/ 15 w 24"/>
                <a:gd name="T5" fmla="*/ 0 h 34"/>
                <a:gd name="T6" fmla="*/ 0 w 24"/>
                <a:gd name="T7" fmla="*/ 6 h 34"/>
                <a:gd name="T8" fmla="*/ 9 w 24"/>
                <a:gd name="T9" fmla="*/ 34 h 34"/>
              </a:gdLst>
              <a:ahLst/>
              <a:cxnLst>
                <a:cxn ang="0">
                  <a:pos x="T0" y="T1"/>
                </a:cxn>
                <a:cxn ang="0">
                  <a:pos x="T2" y="T3"/>
                </a:cxn>
                <a:cxn ang="0">
                  <a:pos x="T4" y="T5"/>
                </a:cxn>
                <a:cxn ang="0">
                  <a:pos x="T6" y="T7"/>
                </a:cxn>
                <a:cxn ang="0">
                  <a:pos x="T8" y="T9"/>
                </a:cxn>
              </a:cxnLst>
              <a:rect l="0" t="0" r="r" b="b"/>
              <a:pathLst>
                <a:path w="24" h="34">
                  <a:moveTo>
                    <a:pt x="9" y="34"/>
                  </a:moveTo>
                  <a:lnTo>
                    <a:pt x="24" y="30"/>
                  </a:lnTo>
                  <a:lnTo>
                    <a:pt x="15" y="0"/>
                  </a:lnTo>
                  <a:lnTo>
                    <a:pt x="0" y="6"/>
                  </a:lnTo>
                  <a:lnTo>
                    <a:pt x="9" y="34"/>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FFFFFF"/>
                </a:solidFill>
              </a:endParaRPr>
            </a:p>
          </p:txBody>
        </p:sp>
        <p:sp>
          <p:nvSpPr>
            <p:cNvPr id="340" name="Freeform 159"/>
            <p:cNvSpPr>
              <a:spLocks/>
            </p:cNvSpPr>
            <p:nvPr/>
          </p:nvSpPr>
          <p:spPr bwMode="auto">
            <a:xfrm>
              <a:off x="2793" y="2149"/>
              <a:ext cx="72" cy="100"/>
            </a:xfrm>
            <a:custGeom>
              <a:avLst/>
              <a:gdLst>
                <a:gd name="T0" fmla="*/ 27 w 72"/>
                <a:gd name="T1" fmla="*/ 100 h 100"/>
                <a:gd name="T2" fmla="*/ 72 w 72"/>
                <a:gd name="T3" fmla="*/ 85 h 100"/>
                <a:gd name="T4" fmla="*/ 43 w 72"/>
                <a:gd name="T5" fmla="*/ 0 h 100"/>
                <a:gd name="T6" fmla="*/ 0 w 72"/>
                <a:gd name="T7" fmla="*/ 15 h 100"/>
                <a:gd name="T8" fmla="*/ 27 w 72"/>
                <a:gd name="T9" fmla="*/ 100 h 100"/>
              </a:gdLst>
              <a:ahLst/>
              <a:cxnLst>
                <a:cxn ang="0">
                  <a:pos x="T0" y="T1"/>
                </a:cxn>
                <a:cxn ang="0">
                  <a:pos x="T2" y="T3"/>
                </a:cxn>
                <a:cxn ang="0">
                  <a:pos x="T4" y="T5"/>
                </a:cxn>
                <a:cxn ang="0">
                  <a:pos x="T6" y="T7"/>
                </a:cxn>
                <a:cxn ang="0">
                  <a:pos x="T8" y="T9"/>
                </a:cxn>
              </a:cxnLst>
              <a:rect l="0" t="0" r="r" b="b"/>
              <a:pathLst>
                <a:path w="72" h="100">
                  <a:moveTo>
                    <a:pt x="27" y="100"/>
                  </a:moveTo>
                  <a:lnTo>
                    <a:pt x="72" y="85"/>
                  </a:lnTo>
                  <a:lnTo>
                    <a:pt x="43" y="0"/>
                  </a:lnTo>
                  <a:lnTo>
                    <a:pt x="0" y="15"/>
                  </a:lnTo>
                  <a:lnTo>
                    <a:pt x="27" y="10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FFFFFF"/>
                </a:solidFill>
              </a:endParaRPr>
            </a:p>
          </p:txBody>
        </p:sp>
        <p:sp>
          <p:nvSpPr>
            <p:cNvPr id="341" name="Freeform 160"/>
            <p:cNvSpPr>
              <a:spLocks/>
            </p:cNvSpPr>
            <p:nvPr/>
          </p:nvSpPr>
          <p:spPr bwMode="auto">
            <a:xfrm>
              <a:off x="2793" y="2149"/>
              <a:ext cx="72" cy="100"/>
            </a:xfrm>
            <a:custGeom>
              <a:avLst/>
              <a:gdLst>
                <a:gd name="T0" fmla="*/ 27 w 72"/>
                <a:gd name="T1" fmla="*/ 100 h 100"/>
                <a:gd name="T2" fmla="*/ 72 w 72"/>
                <a:gd name="T3" fmla="*/ 85 h 100"/>
                <a:gd name="T4" fmla="*/ 43 w 72"/>
                <a:gd name="T5" fmla="*/ 0 h 100"/>
                <a:gd name="T6" fmla="*/ 0 w 72"/>
                <a:gd name="T7" fmla="*/ 15 h 100"/>
                <a:gd name="T8" fmla="*/ 27 w 72"/>
                <a:gd name="T9" fmla="*/ 100 h 100"/>
              </a:gdLst>
              <a:ahLst/>
              <a:cxnLst>
                <a:cxn ang="0">
                  <a:pos x="T0" y="T1"/>
                </a:cxn>
                <a:cxn ang="0">
                  <a:pos x="T2" y="T3"/>
                </a:cxn>
                <a:cxn ang="0">
                  <a:pos x="T4" y="T5"/>
                </a:cxn>
                <a:cxn ang="0">
                  <a:pos x="T6" y="T7"/>
                </a:cxn>
                <a:cxn ang="0">
                  <a:pos x="T8" y="T9"/>
                </a:cxn>
              </a:cxnLst>
              <a:rect l="0" t="0" r="r" b="b"/>
              <a:pathLst>
                <a:path w="72" h="100">
                  <a:moveTo>
                    <a:pt x="27" y="100"/>
                  </a:moveTo>
                  <a:lnTo>
                    <a:pt x="72" y="85"/>
                  </a:lnTo>
                  <a:lnTo>
                    <a:pt x="43" y="0"/>
                  </a:lnTo>
                  <a:lnTo>
                    <a:pt x="0" y="15"/>
                  </a:lnTo>
                  <a:lnTo>
                    <a:pt x="27" y="10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FFFFFF"/>
                </a:solidFill>
              </a:endParaRPr>
            </a:p>
          </p:txBody>
        </p:sp>
        <p:sp>
          <p:nvSpPr>
            <p:cNvPr id="342" name="Freeform 161"/>
            <p:cNvSpPr>
              <a:spLocks/>
            </p:cNvSpPr>
            <p:nvPr/>
          </p:nvSpPr>
          <p:spPr bwMode="auto">
            <a:xfrm>
              <a:off x="2886" y="2066"/>
              <a:ext cx="219" cy="97"/>
            </a:xfrm>
            <a:custGeom>
              <a:avLst/>
              <a:gdLst>
                <a:gd name="T0" fmla="*/ 210 w 219"/>
                <a:gd name="T1" fmla="*/ 0 h 97"/>
                <a:gd name="T2" fmla="*/ 0 w 219"/>
                <a:gd name="T3" fmla="*/ 73 h 97"/>
                <a:gd name="T4" fmla="*/ 7 w 219"/>
                <a:gd name="T5" fmla="*/ 97 h 97"/>
                <a:gd name="T6" fmla="*/ 219 w 219"/>
                <a:gd name="T7" fmla="*/ 24 h 97"/>
                <a:gd name="T8" fmla="*/ 216 w 219"/>
                <a:gd name="T9" fmla="*/ 15 h 97"/>
                <a:gd name="T10" fmla="*/ 210 w 219"/>
                <a:gd name="T11" fmla="*/ 0 h 97"/>
              </a:gdLst>
              <a:ahLst/>
              <a:cxnLst>
                <a:cxn ang="0">
                  <a:pos x="T0" y="T1"/>
                </a:cxn>
                <a:cxn ang="0">
                  <a:pos x="T2" y="T3"/>
                </a:cxn>
                <a:cxn ang="0">
                  <a:pos x="T4" y="T5"/>
                </a:cxn>
                <a:cxn ang="0">
                  <a:pos x="T6" y="T7"/>
                </a:cxn>
                <a:cxn ang="0">
                  <a:pos x="T8" y="T9"/>
                </a:cxn>
                <a:cxn ang="0">
                  <a:pos x="T10" y="T11"/>
                </a:cxn>
              </a:cxnLst>
              <a:rect l="0" t="0" r="r" b="b"/>
              <a:pathLst>
                <a:path w="219" h="97">
                  <a:moveTo>
                    <a:pt x="210" y="0"/>
                  </a:moveTo>
                  <a:lnTo>
                    <a:pt x="0" y="73"/>
                  </a:lnTo>
                  <a:lnTo>
                    <a:pt x="7" y="97"/>
                  </a:lnTo>
                  <a:lnTo>
                    <a:pt x="219" y="24"/>
                  </a:lnTo>
                  <a:lnTo>
                    <a:pt x="216" y="15"/>
                  </a:lnTo>
                  <a:lnTo>
                    <a:pt x="210" y="0"/>
                  </a:lnTo>
                  <a:close/>
                </a:path>
              </a:pathLst>
            </a:custGeom>
            <a:solidFill>
              <a:srgbClr val="8F8F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FFFFFF"/>
                </a:solidFill>
              </a:endParaRPr>
            </a:p>
          </p:txBody>
        </p:sp>
        <p:sp>
          <p:nvSpPr>
            <p:cNvPr id="343" name="Freeform 162"/>
            <p:cNvSpPr>
              <a:spLocks/>
            </p:cNvSpPr>
            <p:nvPr/>
          </p:nvSpPr>
          <p:spPr bwMode="auto">
            <a:xfrm>
              <a:off x="2886" y="2066"/>
              <a:ext cx="219" cy="97"/>
            </a:xfrm>
            <a:custGeom>
              <a:avLst/>
              <a:gdLst>
                <a:gd name="T0" fmla="*/ 210 w 219"/>
                <a:gd name="T1" fmla="*/ 0 h 97"/>
                <a:gd name="T2" fmla="*/ 0 w 219"/>
                <a:gd name="T3" fmla="*/ 73 h 97"/>
                <a:gd name="T4" fmla="*/ 7 w 219"/>
                <a:gd name="T5" fmla="*/ 97 h 97"/>
                <a:gd name="T6" fmla="*/ 219 w 219"/>
                <a:gd name="T7" fmla="*/ 24 h 97"/>
                <a:gd name="T8" fmla="*/ 216 w 219"/>
                <a:gd name="T9" fmla="*/ 15 h 97"/>
                <a:gd name="T10" fmla="*/ 210 w 219"/>
                <a:gd name="T11" fmla="*/ 0 h 97"/>
              </a:gdLst>
              <a:ahLst/>
              <a:cxnLst>
                <a:cxn ang="0">
                  <a:pos x="T0" y="T1"/>
                </a:cxn>
                <a:cxn ang="0">
                  <a:pos x="T2" y="T3"/>
                </a:cxn>
                <a:cxn ang="0">
                  <a:pos x="T4" y="T5"/>
                </a:cxn>
                <a:cxn ang="0">
                  <a:pos x="T6" y="T7"/>
                </a:cxn>
                <a:cxn ang="0">
                  <a:pos x="T8" y="T9"/>
                </a:cxn>
                <a:cxn ang="0">
                  <a:pos x="T10" y="T11"/>
                </a:cxn>
              </a:cxnLst>
              <a:rect l="0" t="0" r="r" b="b"/>
              <a:pathLst>
                <a:path w="219" h="97">
                  <a:moveTo>
                    <a:pt x="210" y="0"/>
                  </a:moveTo>
                  <a:lnTo>
                    <a:pt x="0" y="73"/>
                  </a:lnTo>
                  <a:lnTo>
                    <a:pt x="7" y="97"/>
                  </a:lnTo>
                  <a:lnTo>
                    <a:pt x="219" y="24"/>
                  </a:lnTo>
                  <a:lnTo>
                    <a:pt x="216" y="15"/>
                  </a:lnTo>
                  <a:lnTo>
                    <a:pt x="21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FFFFFF"/>
                </a:solidFill>
              </a:endParaRPr>
            </a:p>
          </p:txBody>
        </p:sp>
        <p:sp>
          <p:nvSpPr>
            <p:cNvPr id="344" name="Freeform 163"/>
            <p:cNvSpPr>
              <a:spLocks/>
            </p:cNvSpPr>
            <p:nvPr/>
          </p:nvSpPr>
          <p:spPr bwMode="auto">
            <a:xfrm>
              <a:off x="3102" y="2081"/>
              <a:ext cx="3" cy="9"/>
            </a:xfrm>
            <a:custGeom>
              <a:avLst/>
              <a:gdLst>
                <a:gd name="T0" fmla="*/ 0 w 3"/>
                <a:gd name="T1" fmla="*/ 0 h 9"/>
                <a:gd name="T2" fmla="*/ 3 w 3"/>
                <a:gd name="T3" fmla="*/ 9 h 9"/>
                <a:gd name="T4" fmla="*/ 3 w 3"/>
                <a:gd name="T5" fmla="*/ 9 h 9"/>
                <a:gd name="T6" fmla="*/ 0 w 3"/>
                <a:gd name="T7" fmla="*/ 0 h 9"/>
              </a:gdLst>
              <a:ahLst/>
              <a:cxnLst>
                <a:cxn ang="0">
                  <a:pos x="T0" y="T1"/>
                </a:cxn>
                <a:cxn ang="0">
                  <a:pos x="T2" y="T3"/>
                </a:cxn>
                <a:cxn ang="0">
                  <a:pos x="T4" y="T5"/>
                </a:cxn>
                <a:cxn ang="0">
                  <a:pos x="T6" y="T7"/>
                </a:cxn>
              </a:cxnLst>
              <a:rect l="0" t="0" r="r" b="b"/>
              <a:pathLst>
                <a:path w="3" h="9">
                  <a:moveTo>
                    <a:pt x="0" y="0"/>
                  </a:moveTo>
                  <a:lnTo>
                    <a:pt x="3" y="9"/>
                  </a:lnTo>
                  <a:lnTo>
                    <a:pt x="3" y="9"/>
                  </a:lnTo>
                  <a:lnTo>
                    <a:pt x="0" y="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FFFFFF"/>
                </a:solidFill>
              </a:endParaRPr>
            </a:p>
          </p:txBody>
        </p:sp>
        <p:sp>
          <p:nvSpPr>
            <p:cNvPr id="345" name="Freeform 164"/>
            <p:cNvSpPr>
              <a:spLocks/>
            </p:cNvSpPr>
            <p:nvPr/>
          </p:nvSpPr>
          <p:spPr bwMode="auto">
            <a:xfrm>
              <a:off x="3102" y="2081"/>
              <a:ext cx="3" cy="9"/>
            </a:xfrm>
            <a:custGeom>
              <a:avLst/>
              <a:gdLst>
                <a:gd name="T0" fmla="*/ 0 w 3"/>
                <a:gd name="T1" fmla="*/ 0 h 9"/>
                <a:gd name="T2" fmla="*/ 3 w 3"/>
                <a:gd name="T3" fmla="*/ 9 h 9"/>
                <a:gd name="T4" fmla="*/ 3 w 3"/>
                <a:gd name="T5" fmla="*/ 9 h 9"/>
                <a:gd name="T6" fmla="*/ 0 w 3"/>
                <a:gd name="T7" fmla="*/ 0 h 9"/>
              </a:gdLst>
              <a:ahLst/>
              <a:cxnLst>
                <a:cxn ang="0">
                  <a:pos x="T0" y="T1"/>
                </a:cxn>
                <a:cxn ang="0">
                  <a:pos x="T2" y="T3"/>
                </a:cxn>
                <a:cxn ang="0">
                  <a:pos x="T4" y="T5"/>
                </a:cxn>
                <a:cxn ang="0">
                  <a:pos x="T6" y="T7"/>
                </a:cxn>
              </a:cxnLst>
              <a:rect l="0" t="0" r="r" b="b"/>
              <a:pathLst>
                <a:path w="3" h="9">
                  <a:moveTo>
                    <a:pt x="0" y="0"/>
                  </a:moveTo>
                  <a:lnTo>
                    <a:pt x="3" y="9"/>
                  </a:lnTo>
                  <a:lnTo>
                    <a:pt x="3" y="9"/>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FFFFFF"/>
                </a:solidFill>
              </a:endParaRPr>
            </a:p>
          </p:txBody>
        </p:sp>
        <p:sp>
          <p:nvSpPr>
            <p:cNvPr id="346" name="Freeform 165"/>
            <p:cNvSpPr>
              <a:spLocks/>
            </p:cNvSpPr>
            <p:nvPr/>
          </p:nvSpPr>
          <p:spPr bwMode="auto">
            <a:xfrm>
              <a:off x="2839" y="2139"/>
              <a:ext cx="54" cy="40"/>
            </a:xfrm>
            <a:custGeom>
              <a:avLst/>
              <a:gdLst>
                <a:gd name="T0" fmla="*/ 47 w 54"/>
                <a:gd name="T1" fmla="*/ 0 h 40"/>
                <a:gd name="T2" fmla="*/ 0 w 54"/>
                <a:gd name="T3" fmla="*/ 16 h 40"/>
                <a:gd name="T4" fmla="*/ 0 w 54"/>
                <a:gd name="T5" fmla="*/ 18 h 40"/>
                <a:gd name="T6" fmla="*/ 8 w 54"/>
                <a:gd name="T7" fmla="*/ 40 h 40"/>
                <a:gd name="T8" fmla="*/ 54 w 54"/>
                <a:gd name="T9" fmla="*/ 24 h 40"/>
                <a:gd name="T10" fmla="*/ 47 w 54"/>
                <a:gd name="T11" fmla="*/ 0 h 40"/>
              </a:gdLst>
              <a:ahLst/>
              <a:cxnLst>
                <a:cxn ang="0">
                  <a:pos x="T0" y="T1"/>
                </a:cxn>
                <a:cxn ang="0">
                  <a:pos x="T2" y="T3"/>
                </a:cxn>
                <a:cxn ang="0">
                  <a:pos x="T4" y="T5"/>
                </a:cxn>
                <a:cxn ang="0">
                  <a:pos x="T6" y="T7"/>
                </a:cxn>
                <a:cxn ang="0">
                  <a:pos x="T8" y="T9"/>
                </a:cxn>
                <a:cxn ang="0">
                  <a:pos x="T10" y="T11"/>
                </a:cxn>
              </a:cxnLst>
              <a:rect l="0" t="0" r="r" b="b"/>
              <a:pathLst>
                <a:path w="54" h="40">
                  <a:moveTo>
                    <a:pt x="47" y="0"/>
                  </a:moveTo>
                  <a:lnTo>
                    <a:pt x="0" y="16"/>
                  </a:lnTo>
                  <a:lnTo>
                    <a:pt x="0" y="18"/>
                  </a:lnTo>
                  <a:lnTo>
                    <a:pt x="8" y="40"/>
                  </a:lnTo>
                  <a:lnTo>
                    <a:pt x="54" y="24"/>
                  </a:lnTo>
                  <a:lnTo>
                    <a:pt x="47" y="0"/>
                  </a:lnTo>
                  <a:close/>
                </a:path>
              </a:pathLst>
            </a:custGeom>
            <a:solidFill>
              <a:srgbClr val="8F8F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FFFFFF"/>
                </a:solidFill>
              </a:endParaRPr>
            </a:p>
          </p:txBody>
        </p:sp>
        <p:sp>
          <p:nvSpPr>
            <p:cNvPr id="347" name="Freeform 166"/>
            <p:cNvSpPr>
              <a:spLocks/>
            </p:cNvSpPr>
            <p:nvPr/>
          </p:nvSpPr>
          <p:spPr bwMode="auto">
            <a:xfrm>
              <a:off x="2839" y="2139"/>
              <a:ext cx="54" cy="40"/>
            </a:xfrm>
            <a:custGeom>
              <a:avLst/>
              <a:gdLst>
                <a:gd name="T0" fmla="*/ 47 w 54"/>
                <a:gd name="T1" fmla="*/ 0 h 40"/>
                <a:gd name="T2" fmla="*/ 0 w 54"/>
                <a:gd name="T3" fmla="*/ 16 h 40"/>
                <a:gd name="T4" fmla="*/ 0 w 54"/>
                <a:gd name="T5" fmla="*/ 18 h 40"/>
                <a:gd name="T6" fmla="*/ 8 w 54"/>
                <a:gd name="T7" fmla="*/ 40 h 40"/>
                <a:gd name="T8" fmla="*/ 54 w 54"/>
                <a:gd name="T9" fmla="*/ 24 h 40"/>
                <a:gd name="T10" fmla="*/ 47 w 54"/>
                <a:gd name="T11" fmla="*/ 0 h 40"/>
              </a:gdLst>
              <a:ahLst/>
              <a:cxnLst>
                <a:cxn ang="0">
                  <a:pos x="T0" y="T1"/>
                </a:cxn>
                <a:cxn ang="0">
                  <a:pos x="T2" y="T3"/>
                </a:cxn>
                <a:cxn ang="0">
                  <a:pos x="T4" y="T5"/>
                </a:cxn>
                <a:cxn ang="0">
                  <a:pos x="T6" y="T7"/>
                </a:cxn>
                <a:cxn ang="0">
                  <a:pos x="T8" y="T9"/>
                </a:cxn>
                <a:cxn ang="0">
                  <a:pos x="T10" y="T11"/>
                </a:cxn>
              </a:cxnLst>
              <a:rect l="0" t="0" r="r" b="b"/>
              <a:pathLst>
                <a:path w="54" h="40">
                  <a:moveTo>
                    <a:pt x="47" y="0"/>
                  </a:moveTo>
                  <a:lnTo>
                    <a:pt x="0" y="16"/>
                  </a:lnTo>
                  <a:lnTo>
                    <a:pt x="0" y="18"/>
                  </a:lnTo>
                  <a:lnTo>
                    <a:pt x="8" y="40"/>
                  </a:lnTo>
                  <a:lnTo>
                    <a:pt x="54" y="24"/>
                  </a:lnTo>
                  <a:lnTo>
                    <a:pt x="4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FFFFFF"/>
                </a:solidFill>
              </a:endParaRPr>
            </a:p>
          </p:txBody>
        </p:sp>
        <p:sp>
          <p:nvSpPr>
            <p:cNvPr id="348" name="Freeform 167"/>
            <p:cNvSpPr>
              <a:spLocks/>
            </p:cNvSpPr>
            <p:nvPr/>
          </p:nvSpPr>
          <p:spPr bwMode="auto">
            <a:xfrm>
              <a:off x="2838" y="2155"/>
              <a:ext cx="1" cy="2"/>
            </a:xfrm>
            <a:custGeom>
              <a:avLst/>
              <a:gdLst>
                <a:gd name="T0" fmla="*/ 1 w 1"/>
                <a:gd name="T1" fmla="*/ 0 h 2"/>
                <a:gd name="T2" fmla="*/ 0 w 1"/>
                <a:gd name="T3" fmla="*/ 0 h 2"/>
                <a:gd name="T4" fmla="*/ 1 w 1"/>
                <a:gd name="T5" fmla="*/ 2 h 2"/>
                <a:gd name="T6" fmla="*/ 1 w 1"/>
                <a:gd name="T7" fmla="*/ 0 h 2"/>
              </a:gdLst>
              <a:ahLst/>
              <a:cxnLst>
                <a:cxn ang="0">
                  <a:pos x="T0" y="T1"/>
                </a:cxn>
                <a:cxn ang="0">
                  <a:pos x="T2" y="T3"/>
                </a:cxn>
                <a:cxn ang="0">
                  <a:pos x="T4" y="T5"/>
                </a:cxn>
                <a:cxn ang="0">
                  <a:pos x="T6" y="T7"/>
                </a:cxn>
              </a:cxnLst>
              <a:rect l="0" t="0" r="r" b="b"/>
              <a:pathLst>
                <a:path w="1" h="2">
                  <a:moveTo>
                    <a:pt x="1" y="0"/>
                  </a:moveTo>
                  <a:lnTo>
                    <a:pt x="0" y="0"/>
                  </a:lnTo>
                  <a:lnTo>
                    <a:pt x="1" y="2"/>
                  </a:lnTo>
                  <a:lnTo>
                    <a:pt x="1" y="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FFFFFF"/>
                </a:solidFill>
              </a:endParaRPr>
            </a:p>
          </p:txBody>
        </p:sp>
        <p:sp>
          <p:nvSpPr>
            <p:cNvPr id="349" name="Freeform 168"/>
            <p:cNvSpPr>
              <a:spLocks/>
            </p:cNvSpPr>
            <p:nvPr/>
          </p:nvSpPr>
          <p:spPr bwMode="auto">
            <a:xfrm>
              <a:off x="2838" y="2155"/>
              <a:ext cx="1" cy="2"/>
            </a:xfrm>
            <a:custGeom>
              <a:avLst/>
              <a:gdLst>
                <a:gd name="T0" fmla="*/ 1 w 1"/>
                <a:gd name="T1" fmla="*/ 0 h 2"/>
                <a:gd name="T2" fmla="*/ 0 w 1"/>
                <a:gd name="T3" fmla="*/ 0 h 2"/>
                <a:gd name="T4" fmla="*/ 1 w 1"/>
                <a:gd name="T5" fmla="*/ 2 h 2"/>
                <a:gd name="T6" fmla="*/ 1 w 1"/>
                <a:gd name="T7" fmla="*/ 0 h 2"/>
              </a:gdLst>
              <a:ahLst/>
              <a:cxnLst>
                <a:cxn ang="0">
                  <a:pos x="T0" y="T1"/>
                </a:cxn>
                <a:cxn ang="0">
                  <a:pos x="T2" y="T3"/>
                </a:cxn>
                <a:cxn ang="0">
                  <a:pos x="T4" y="T5"/>
                </a:cxn>
                <a:cxn ang="0">
                  <a:pos x="T6" y="T7"/>
                </a:cxn>
              </a:cxnLst>
              <a:rect l="0" t="0" r="r" b="b"/>
              <a:pathLst>
                <a:path w="1" h="2">
                  <a:moveTo>
                    <a:pt x="1" y="0"/>
                  </a:moveTo>
                  <a:lnTo>
                    <a:pt x="0" y="0"/>
                  </a:lnTo>
                  <a:lnTo>
                    <a:pt x="1" y="2"/>
                  </a:lnTo>
                  <a:lnTo>
                    <a:pt x="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FFFFFF"/>
                </a:solidFill>
              </a:endParaRPr>
            </a:p>
          </p:txBody>
        </p:sp>
        <p:sp>
          <p:nvSpPr>
            <p:cNvPr id="350" name="Freeform 169"/>
            <p:cNvSpPr>
              <a:spLocks/>
            </p:cNvSpPr>
            <p:nvPr/>
          </p:nvSpPr>
          <p:spPr bwMode="auto">
            <a:xfrm>
              <a:off x="2684" y="2240"/>
              <a:ext cx="57" cy="51"/>
            </a:xfrm>
            <a:custGeom>
              <a:avLst/>
              <a:gdLst>
                <a:gd name="T0" fmla="*/ 38 w 38"/>
                <a:gd name="T1" fmla="*/ 12 h 34"/>
                <a:gd name="T2" fmla="*/ 16 w 38"/>
                <a:gd name="T3" fmla="*/ 4 h 34"/>
                <a:gd name="T4" fmla="*/ 0 w 38"/>
                <a:gd name="T5" fmla="*/ 8 h 34"/>
                <a:gd name="T6" fmla="*/ 32 w 38"/>
                <a:gd name="T7" fmla="*/ 34 h 34"/>
              </a:gdLst>
              <a:ahLst/>
              <a:cxnLst>
                <a:cxn ang="0">
                  <a:pos x="T0" y="T1"/>
                </a:cxn>
                <a:cxn ang="0">
                  <a:pos x="T2" y="T3"/>
                </a:cxn>
                <a:cxn ang="0">
                  <a:pos x="T4" y="T5"/>
                </a:cxn>
                <a:cxn ang="0">
                  <a:pos x="T6" y="T7"/>
                </a:cxn>
              </a:cxnLst>
              <a:rect l="0" t="0" r="r" b="b"/>
              <a:pathLst>
                <a:path w="38" h="34">
                  <a:moveTo>
                    <a:pt x="38" y="12"/>
                  </a:moveTo>
                  <a:cubicBezTo>
                    <a:pt x="32" y="20"/>
                    <a:pt x="20" y="6"/>
                    <a:pt x="16" y="4"/>
                  </a:cubicBezTo>
                  <a:cubicBezTo>
                    <a:pt x="6" y="0"/>
                    <a:pt x="0" y="3"/>
                    <a:pt x="0" y="8"/>
                  </a:cubicBezTo>
                  <a:cubicBezTo>
                    <a:pt x="10" y="14"/>
                    <a:pt x="20" y="26"/>
                    <a:pt x="32" y="34"/>
                  </a:cubicBezTo>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FFFFFF"/>
                </a:solidFill>
              </a:endParaRPr>
            </a:p>
          </p:txBody>
        </p:sp>
        <p:sp>
          <p:nvSpPr>
            <p:cNvPr id="351" name="Freeform 170"/>
            <p:cNvSpPr>
              <a:spLocks/>
            </p:cNvSpPr>
            <p:nvPr/>
          </p:nvSpPr>
          <p:spPr bwMode="auto">
            <a:xfrm>
              <a:off x="2569" y="2830"/>
              <a:ext cx="132" cy="144"/>
            </a:xfrm>
            <a:custGeom>
              <a:avLst/>
              <a:gdLst>
                <a:gd name="T0" fmla="*/ 88 w 88"/>
                <a:gd name="T1" fmla="*/ 50 h 97"/>
                <a:gd name="T2" fmla="*/ 39 w 88"/>
                <a:gd name="T3" fmla="*/ 96 h 97"/>
                <a:gd name="T4" fmla="*/ 0 w 88"/>
                <a:gd name="T5" fmla="*/ 47 h 97"/>
                <a:gd name="T6" fmla="*/ 41 w 88"/>
                <a:gd name="T7" fmla="*/ 1 h 97"/>
                <a:gd name="T8" fmla="*/ 88 w 88"/>
                <a:gd name="T9" fmla="*/ 50 h 97"/>
              </a:gdLst>
              <a:ahLst/>
              <a:cxnLst>
                <a:cxn ang="0">
                  <a:pos x="T0" y="T1"/>
                </a:cxn>
                <a:cxn ang="0">
                  <a:pos x="T2" y="T3"/>
                </a:cxn>
                <a:cxn ang="0">
                  <a:pos x="T4" y="T5"/>
                </a:cxn>
                <a:cxn ang="0">
                  <a:pos x="T6" y="T7"/>
                </a:cxn>
                <a:cxn ang="0">
                  <a:pos x="T8" y="T9"/>
                </a:cxn>
              </a:cxnLst>
              <a:rect l="0" t="0" r="r" b="b"/>
              <a:pathLst>
                <a:path w="88" h="97">
                  <a:moveTo>
                    <a:pt x="88" y="50"/>
                  </a:moveTo>
                  <a:cubicBezTo>
                    <a:pt x="87" y="76"/>
                    <a:pt x="65" y="97"/>
                    <a:pt x="39" y="96"/>
                  </a:cubicBezTo>
                  <a:cubicBezTo>
                    <a:pt x="13" y="96"/>
                    <a:pt x="0" y="74"/>
                    <a:pt x="0" y="47"/>
                  </a:cubicBezTo>
                  <a:cubicBezTo>
                    <a:pt x="1" y="21"/>
                    <a:pt x="15" y="0"/>
                    <a:pt x="41" y="1"/>
                  </a:cubicBezTo>
                  <a:cubicBezTo>
                    <a:pt x="68" y="2"/>
                    <a:pt x="88" y="24"/>
                    <a:pt x="88" y="50"/>
                  </a:cubicBezTo>
                  <a:close/>
                </a:path>
              </a:pathLst>
            </a:custGeom>
            <a:solidFill>
              <a:srgbClr val="2139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FFFFFF"/>
                </a:solidFill>
              </a:endParaRPr>
            </a:p>
          </p:txBody>
        </p:sp>
        <p:sp>
          <p:nvSpPr>
            <p:cNvPr id="352" name="Freeform 171"/>
            <p:cNvSpPr>
              <a:spLocks/>
            </p:cNvSpPr>
            <p:nvPr/>
          </p:nvSpPr>
          <p:spPr bwMode="auto">
            <a:xfrm>
              <a:off x="2562" y="2900"/>
              <a:ext cx="139" cy="306"/>
            </a:xfrm>
            <a:custGeom>
              <a:avLst/>
              <a:gdLst>
                <a:gd name="T0" fmla="*/ 119 w 139"/>
                <a:gd name="T1" fmla="*/ 306 h 306"/>
                <a:gd name="T2" fmla="*/ 0 w 139"/>
                <a:gd name="T3" fmla="*/ 303 h 306"/>
                <a:gd name="T4" fmla="*/ 7 w 139"/>
                <a:gd name="T5" fmla="*/ 0 h 306"/>
                <a:gd name="T6" fmla="*/ 139 w 139"/>
                <a:gd name="T7" fmla="*/ 4 h 306"/>
                <a:gd name="T8" fmla="*/ 119 w 139"/>
                <a:gd name="T9" fmla="*/ 306 h 306"/>
              </a:gdLst>
              <a:ahLst/>
              <a:cxnLst>
                <a:cxn ang="0">
                  <a:pos x="T0" y="T1"/>
                </a:cxn>
                <a:cxn ang="0">
                  <a:pos x="T2" y="T3"/>
                </a:cxn>
                <a:cxn ang="0">
                  <a:pos x="T4" y="T5"/>
                </a:cxn>
                <a:cxn ang="0">
                  <a:pos x="T6" y="T7"/>
                </a:cxn>
                <a:cxn ang="0">
                  <a:pos x="T8" y="T9"/>
                </a:cxn>
              </a:cxnLst>
              <a:rect l="0" t="0" r="r" b="b"/>
              <a:pathLst>
                <a:path w="139" h="306">
                  <a:moveTo>
                    <a:pt x="119" y="306"/>
                  </a:moveTo>
                  <a:lnTo>
                    <a:pt x="0" y="303"/>
                  </a:lnTo>
                  <a:lnTo>
                    <a:pt x="7" y="0"/>
                  </a:lnTo>
                  <a:lnTo>
                    <a:pt x="139" y="4"/>
                  </a:lnTo>
                  <a:lnTo>
                    <a:pt x="119" y="30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FFFFFF"/>
                </a:solidFill>
              </a:endParaRPr>
            </a:p>
          </p:txBody>
        </p:sp>
        <p:sp>
          <p:nvSpPr>
            <p:cNvPr id="353" name="Freeform 172"/>
            <p:cNvSpPr>
              <a:spLocks/>
            </p:cNvSpPr>
            <p:nvPr/>
          </p:nvSpPr>
          <p:spPr bwMode="auto">
            <a:xfrm>
              <a:off x="2435" y="2840"/>
              <a:ext cx="258" cy="210"/>
            </a:xfrm>
            <a:custGeom>
              <a:avLst/>
              <a:gdLst>
                <a:gd name="T0" fmla="*/ 0 w 173"/>
                <a:gd name="T1" fmla="*/ 141 h 141"/>
                <a:gd name="T2" fmla="*/ 79 w 173"/>
                <a:gd name="T3" fmla="*/ 121 h 141"/>
                <a:gd name="T4" fmla="*/ 157 w 173"/>
                <a:gd name="T5" fmla="*/ 141 h 141"/>
                <a:gd name="T6" fmla="*/ 173 w 173"/>
                <a:gd name="T7" fmla="*/ 0 h 141"/>
                <a:gd name="T8" fmla="*/ 0 w 173"/>
                <a:gd name="T9" fmla="*/ 0 h 141"/>
                <a:gd name="T10" fmla="*/ 0 w 173"/>
                <a:gd name="T11" fmla="*/ 141 h 141"/>
              </a:gdLst>
              <a:ahLst/>
              <a:cxnLst>
                <a:cxn ang="0">
                  <a:pos x="T0" y="T1"/>
                </a:cxn>
                <a:cxn ang="0">
                  <a:pos x="T2" y="T3"/>
                </a:cxn>
                <a:cxn ang="0">
                  <a:pos x="T4" y="T5"/>
                </a:cxn>
                <a:cxn ang="0">
                  <a:pos x="T6" y="T7"/>
                </a:cxn>
                <a:cxn ang="0">
                  <a:pos x="T8" y="T9"/>
                </a:cxn>
                <a:cxn ang="0">
                  <a:pos x="T10" y="T11"/>
                </a:cxn>
              </a:cxnLst>
              <a:rect l="0" t="0" r="r" b="b"/>
              <a:pathLst>
                <a:path w="173" h="141">
                  <a:moveTo>
                    <a:pt x="0" y="141"/>
                  </a:moveTo>
                  <a:cubicBezTo>
                    <a:pt x="0" y="134"/>
                    <a:pt x="35" y="121"/>
                    <a:pt x="79" y="121"/>
                  </a:cubicBezTo>
                  <a:cubicBezTo>
                    <a:pt x="122" y="121"/>
                    <a:pt x="157" y="134"/>
                    <a:pt x="157" y="141"/>
                  </a:cubicBezTo>
                  <a:cubicBezTo>
                    <a:pt x="173" y="0"/>
                    <a:pt x="173" y="0"/>
                    <a:pt x="173" y="0"/>
                  </a:cubicBezTo>
                  <a:cubicBezTo>
                    <a:pt x="0" y="0"/>
                    <a:pt x="0" y="0"/>
                    <a:pt x="0" y="0"/>
                  </a:cubicBezTo>
                  <a:lnTo>
                    <a:pt x="0" y="141"/>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FFFFFF"/>
                </a:solidFill>
              </a:endParaRPr>
            </a:p>
          </p:txBody>
        </p:sp>
        <p:sp>
          <p:nvSpPr>
            <p:cNvPr id="354" name="Freeform 173"/>
            <p:cNvSpPr>
              <a:spLocks/>
            </p:cNvSpPr>
            <p:nvPr/>
          </p:nvSpPr>
          <p:spPr bwMode="auto">
            <a:xfrm>
              <a:off x="2384" y="2410"/>
              <a:ext cx="209" cy="546"/>
            </a:xfrm>
            <a:custGeom>
              <a:avLst/>
              <a:gdLst>
                <a:gd name="T0" fmla="*/ 155 w 209"/>
                <a:gd name="T1" fmla="*/ 546 h 546"/>
                <a:gd name="T2" fmla="*/ 0 w 209"/>
                <a:gd name="T3" fmla="*/ 532 h 546"/>
                <a:gd name="T4" fmla="*/ 31 w 209"/>
                <a:gd name="T5" fmla="*/ 315 h 546"/>
                <a:gd name="T6" fmla="*/ 66 w 209"/>
                <a:gd name="T7" fmla="*/ 58 h 546"/>
                <a:gd name="T8" fmla="*/ 106 w 209"/>
                <a:gd name="T9" fmla="*/ 9 h 546"/>
                <a:gd name="T10" fmla="*/ 209 w 209"/>
                <a:gd name="T11" fmla="*/ 0 h 546"/>
                <a:gd name="T12" fmla="*/ 181 w 209"/>
                <a:gd name="T13" fmla="*/ 467 h 546"/>
                <a:gd name="T14" fmla="*/ 155 w 209"/>
                <a:gd name="T15" fmla="*/ 546 h 5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9" h="546">
                  <a:moveTo>
                    <a:pt x="155" y="546"/>
                  </a:moveTo>
                  <a:lnTo>
                    <a:pt x="0" y="532"/>
                  </a:lnTo>
                  <a:lnTo>
                    <a:pt x="31" y="315"/>
                  </a:lnTo>
                  <a:lnTo>
                    <a:pt x="66" y="58"/>
                  </a:lnTo>
                  <a:lnTo>
                    <a:pt x="106" y="9"/>
                  </a:lnTo>
                  <a:lnTo>
                    <a:pt x="209" y="0"/>
                  </a:lnTo>
                  <a:lnTo>
                    <a:pt x="181" y="467"/>
                  </a:lnTo>
                  <a:lnTo>
                    <a:pt x="155" y="54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FFFFFF"/>
                </a:solidFill>
              </a:endParaRPr>
            </a:p>
          </p:txBody>
        </p:sp>
        <p:sp>
          <p:nvSpPr>
            <p:cNvPr id="355" name="Freeform 174"/>
            <p:cNvSpPr>
              <a:spLocks/>
            </p:cNvSpPr>
            <p:nvPr/>
          </p:nvSpPr>
          <p:spPr bwMode="auto">
            <a:xfrm>
              <a:off x="2409" y="2835"/>
              <a:ext cx="160" cy="145"/>
            </a:xfrm>
            <a:custGeom>
              <a:avLst/>
              <a:gdLst>
                <a:gd name="T0" fmla="*/ 2 w 107"/>
                <a:gd name="T1" fmla="*/ 46 h 98"/>
                <a:gd name="T2" fmla="*/ 47 w 107"/>
                <a:gd name="T3" fmla="*/ 97 h 98"/>
                <a:gd name="T4" fmla="*/ 105 w 107"/>
                <a:gd name="T5" fmla="*/ 52 h 98"/>
                <a:gd name="T6" fmla="*/ 52 w 107"/>
                <a:gd name="T7" fmla="*/ 2 h 98"/>
                <a:gd name="T8" fmla="*/ 2 w 107"/>
                <a:gd name="T9" fmla="*/ 46 h 98"/>
              </a:gdLst>
              <a:ahLst/>
              <a:cxnLst>
                <a:cxn ang="0">
                  <a:pos x="T0" y="T1"/>
                </a:cxn>
                <a:cxn ang="0">
                  <a:pos x="T2" y="T3"/>
                </a:cxn>
                <a:cxn ang="0">
                  <a:pos x="T4" y="T5"/>
                </a:cxn>
                <a:cxn ang="0">
                  <a:pos x="T6" y="T7"/>
                </a:cxn>
                <a:cxn ang="0">
                  <a:pos x="T8" y="T9"/>
                </a:cxn>
              </a:cxnLst>
              <a:rect l="0" t="0" r="r" b="b"/>
              <a:pathLst>
                <a:path w="107" h="98">
                  <a:moveTo>
                    <a:pt x="2" y="46"/>
                  </a:moveTo>
                  <a:cubicBezTo>
                    <a:pt x="0" y="73"/>
                    <a:pt x="20" y="95"/>
                    <a:pt x="47" y="97"/>
                  </a:cubicBezTo>
                  <a:cubicBezTo>
                    <a:pt x="73" y="98"/>
                    <a:pt x="103" y="78"/>
                    <a:pt x="105" y="52"/>
                  </a:cubicBezTo>
                  <a:cubicBezTo>
                    <a:pt x="107" y="26"/>
                    <a:pt x="79" y="3"/>
                    <a:pt x="52" y="2"/>
                  </a:cubicBezTo>
                  <a:cubicBezTo>
                    <a:pt x="26" y="0"/>
                    <a:pt x="4" y="20"/>
                    <a:pt x="2" y="46"/>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FFFFFF"/>
                </a:solidFill>
              </a:endParaRPr>
            </a:p>
          </p:txBody>
        </p:sp>
        <p:sp>
          <p:nvSpPr>
            <p:cNvPr id="356" name="Freeform 175"/>
            <p:cNvSpPr>
              <a:spLocks/>
            </p:cNvSpPr>
            <p:nvPr/>
          </p:nvSpPr>
          <p:spPr bwMode="auto">
            <a:xfrm>
              <a:off x="2406" y="2903"/>
              <a:ext cx="160" cy="310"/>
            </a:xfrm>
            <a:custGeom>
              <a:avLst/>
              <a:gdLst>
                <a:gd name="T0" fmla="*/ 0 w 160"/>
                <a:gd name="T1" fmla="*/ 303 h 310"/>
                <a:gd name="T2" fmla="*/ 118 w 160"/>
                <a:gd name="T3" fmla="*/ 310 h 310"/>
                <a:gd name="T4" fmla="*/ 160 w 160"/>
                <a:gd name="T5" fmla="*/ 9 h 310"/>
                <a:gd name="T6" fmla="*/ 6 w 160"/>
                <a:gd name="T7" fmla="*/ 0 h 310"/>
                <a:gd name="T8" fmla="*/ 0 w 160"/>
                <a:gd name="T9" fmla="*/ 303 h 310"/>
              </a:gdLst>
              <a:ahLst/>
              <a:cxnLst>
                <a:cxn ang="0">
                  <a:pos x="T0" y="T1"/>
                </a:cxn>
                <a:cxn ang="0">
                  <a:pos x="T2" y="T3"/>
                </a:cxn>
                <a:cxn ang="0">
                  <a:pos x="T4" y="T5"/>
                </a:cxn>
                <a:cxn ang="0">
                  <a:pos x="T6" y="T7"/>
                </a:cxn>
                <a:cxn ang="0">
                  <a:pos x="T8" y="T9"/>
                </a:cxn>
              </a:cxnLst>
              <a:rect l="0" t="0" r="r" b="b"/>
              <a:pathLst>
                <a:path w="160" h="310">
                  <a:moveTo>
                    <a:pt x="0" y="303"/>
                  </a:moveTo>
                  <a:lnTo>
                    <a:pt x="118" y="310"/>
                  </a:lnTo>
                  <a:lnTo>
                    <a:pt x="160" y="9"/>
                  </a:lnTo>
                  <a:lnTo>
                    <a:pt x="6" y="0"/>
                  </a:lnTo>
                  <a:lnTo>
                    <a:pt x="0" y="303"/>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FFFFFF"/>
                </a:solidFill>
              </a:endParaRPr>
            </a:p>
          </p:txBody>
        </p:sp>
        <p:sp>
          <p:nvSpPr>
            <p:cNvPr id="357" name="Freeform 176"/>
            <p:cNvSpPr>
              <a:spLocks/>
            </p:cNvSpPr>
            <p:nvPr/>
          </p:nvSpPr>
          <p:spPr bwMode="auto">
            <a:xfrm>
              <a:off x="2420" y="3499"/>
              <a:ext cx="74" cy="88"/>
            </a:xfrm>
            <a:custGeom>
              <a:avLst/>
              <a:gdLst>
                <a:gd name="T0" fmla="*/ 74 w 74"/>
                <a:gd name="T1" fmla="*/ 88 h 88"/>
                <a:gd name="T2" fmla="*/ 0 w 74"/>
                <a:gd name="T3" fmla="*/ 83 h 88"/>
                <a:gd name="T4" fmla="*/ 4 w 74"/>
                <a:gd name="T5" fmla="*/ 0 h 88"/>
                <a:gd name="T6" fmla="*/ 73 w 74"/>
                <a:gd name="T7" fmla="*/ 4 h 88"/>
                <a:gd name="T8" fmla="*/ 74 w 74"/>
                <a:gd name="T9" fmla="*/ 88 h 88"/>
              </a:gdLst>
              <a:ahLst/>
              <a:cxnLst>
                <a:cxn ang="0">
                  <a:pos x="T0" y="T1"/>
                </a:cxn>
                <a:cxn ang="0">
                  <a:pos x="T2" y="T3"/>
                </a:cxn>
                <a:cxn ang="0">
                  <a:pos x="T4" y="T5"/>
                </a:cxn>
                <a:cxn ang="0">
                  <a:pos x="T6" y="T7"/>
                </a:cxn>
                <a:cxn ang="0">
                  <a:pos x="T8" y="T9"/>
                </a:cxn>
              </a:cxnLst>
              <a:rect l="0" t="0" r="r" b="b"/>
              <a:pathLst>
                <a:path w="74" h="88">
                  <a:moveTo>
                    <a:pt x="74" y="88"/>
                  </a:moveTo>
                  <a:lnTo>
                    <a:pt x="0" y="83"/>
                  </a:lnTo>
                  <a:lnTo>
                    <a:pt x="4" y="0"/>
                  </a:lnTo>
                  <a:lnTo>
                    <a:pt x="73" y="4"/>
                  </a:lnTo>
                  <a:lnTo>
                    <a:pt x="74" y="88"/>
                  </a:lnTo>
                  <a:close/>
                </a:path>
              </a:pathLst>
            </a:custGeom>
            <a:solidFill>
              <a:srgbClr val="0011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FFFFFF"/>
                </a:solidFill>
              </a:endParaRPr>
            </a:p>
          </p:txBody>
        </p:sp>
        <p:sp>
          <p:nvSpPr>
            <p:cNvPr id="358" name="Freeform 177"/>
            <p:cNvSpPr>
              <a:spLocks/>
            </p:cNvSpPr>
            <p:nvPr/>
          </p:nvSpPr>
          <p:spPr bwMode="auto">
            <a:xfrm>
              <a:off x="2282" y="3545"/>
              <a:ext cx="217" cy="83"/>
            </a:xfrm>
            <a:custGeom>
              <a:avLst/>
              <a:gdLst>
                <a:gd name="T0" fmla="*/ 144 w 145"/>
                <a:gd name="T1" fmla="*/ 55 h 56"/>
                <a:gd name="T2" fmla="*/ 101 w 145"/>
                <a:gd name="T3" fmla="*/ 55 h 56"/>
                <a:gd name="T4" fmla="*/ 99 w 145"/>
                <a:gd name="T5" fmla="*/ 49 h 56"/>
                <a:gd name="T6" fmla="*/ 40 w 145"/>
                <a:gd name="T7" fmla="*/ 56 h 56"/>
                <a:gd name="T8" fmla="*/ 3 w 145"/>
                <a:gd name="T9" fmla="*/ 51 h 56"/>
                <a:gd name="T10" fmla="*/ 0 w 145"/>
                <a:gd name="T11" fmla="*/ 46 h 56"/>
                <a:gd name="T12" fmla="*/ 89 w 145"/>
                <a:gd name="T13" fmla="*/ 0 h 56"/>
                <a:gd name="T14" fmla="*/ 90 w 145"/>
                <a:gd name="T15" fmla="*/ 0 h 56"/>
                <a:gd name="T16" fmla="*/ 112 w 145"/>
                <a:gd name="T17" fmla="*/ 14 h 56"/>
                <a:gd name="T18" fmla="*/ 139 w 145"/>
                <a:gd name="T19" fmla="*/ 1 h 56"/>
                <a:gd name="T20" fmla="*/ 144 w 145"/>
                <a:gd name="T21" fmla="*/ 55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5" h="56">
                  <a:moveTo>
                    <a:pt x="144" y="55"/>
                  </a:moveTo>
                  <a:cubicBezTo>
                    <a:pt x="101" y="55"/>
                    <a:pt x="101" y="55"/>
                    <a:pt x="101" y="55"/>
                  </a:cubicBezTo>
                  <a:cubicBezTo>
                    <a:pt x="99" y="49"/>
                    <a:pt x="99" y="49"/>
                    <a:pt x="99" y="49"/>
                  </a:cubicBezTo>
                  <a:cubicBezTo>
                    <a:pt x="86" y="52"/>
                    <a:pt x="55" y="56"/>
                    <a:pt x="40" y="56"/>
                  </a:cubicBezTo>
                  <a:cubicBezTo>
                    <a:pt x="28" y="56"/>
                    <a:pt x="11" y="55"/>
                    <a:pt x="3" y="51"/>
                  </a:cubicBezTo>
                  <a:cubicBezTo>
                    <a:pt x="2" y="51"/>
                    <a:pt x="0" y="48"/>
                    <a:pt x="0" y="46"/>
                  </a:cubicBezTo>
                  <a:cubicBezTo>
                    <a:pt x="2" y="28"/>
                    <a:pt x="71" y="21"/>
                    <a:pt x="89" y="0"/>
                  </a:cubicBezTo>
                  <a:cubicBezTo>
                    <a:pt x="90" y="0"/>
                    <a:pt x="90" y="0"/>
                    <a:pt x="90" y="0"/>
                  </a:cubicBezTo>
                  <a:cubicBezTo>
                    <a:pt x="95" y="5"/>
                    <a:pt x="101" y="14"/>
                    <a:pt x="112" y="14"/>
                  </a:cubicBezTo>
                  <a:cubicBezTo>
                    <a:pt x="122" y="14"/>
                    <a:pt x="134" y="5"/>
                    <a:pt x="139" y="1"/>
                  </a:cubicBezTo>
                  <a:cubicBezTo>
                    <a:pt x="144" y="6"/>
                    <a:pt x="145" y="54"/>
                    <a:pt x="144" y="55"/>
                  </a:cubicBez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FFFFFF"/>
                </a:solidFill>
              </a:endParaRPr>
            </a:p>
          </p:txBody>
        </p:sp>
        <p:sp>
          <p:nvSpPr>
            <p:cNvPr id="359" name="Freeform 178"/>
            <p:cNvSpPr>
              <a:spLocks/>
            </p:cNvSpPr>
            <p:nvPr/>
          </p:nvSpPr>
          <p:spPr bwMode="auto">
            <a:xfrm>
              <a:off x="2405" y="3150"/>
              <a:ext cx="121" cy="121"/>
            </a:xfrm>
            <a:custGeom>
              <a:avLst/>
              <a:gdLst>
                <a:gd name="T0" fmla="*/ 80 w 81"/>
                <a:gd name="T1" fmla="*/ 43 h 82"/>
                <a:gd name="T2" fmla="*/ 42 w 81"/>
                <a:gd name="T3" fmla="*/ 1 h 82"/>
                <a:gd name="T4" fmla="*/ 1 w 81"/>
                <a:gd name="T5" fmla="*/ 39 h 82"/>
                <a:gd name="T6" fmla="*/ 38 w 81"/>
                <a:gd name="T7" fmla="*/ 81 h 82"/>
                <a:gd name="T8" fmla="*/ 80 w 81"/>
                <a:gd name="T9" fmla="*/ 43 h 82"/>
              </a:gdLst>
              <a:ahLst/>
              <a:cxnLst>
                <a:cxn ang="0">
                  <a:pos x="T0" y="T1"/>
                </a:cxn>
                <a:cxn ang="0">
                  <a:pos x="T2" y="T3"/>
                </a:cxn>
                <a:cxn ang="0">
                  <a:pos x="T4" y="T5"/>
                </a:cxn>
                <a:cxn ang="0">
                  <a:pos x="T6" y="T7"/>
                </a:cxn>
                <a:cxn ang="0">
                  <a:pos x="T8" y="T9"/>
                </a:cxn>
              </a:cxnLst>
              <a:rect l="0" t="0" r="r" b="b"/>
              <a:pathLst>
                <a:path w="81" h="82">
                  <a:moveTo>
                    <a:pt x="80" y="43"/>
                  </a:moveTo>
                  <a:cubicBezTo>
                    <a:pt x="81" y="21"/>
                    <a:pt x="64" y="2"/>
                    <a:pt x="42" y="1"/>
                  </a:cubicBezTo>
                  <a:cubicBezTo>
                    <a:pt x="20" y="0"/>
                    <a:pt x="2" y="17"/>
                    <a:pt x="1" y="39"/>
                  </a:cubicBezTo>
                  <a:cubicBezTo>
                    <a:pt x="0" y="61"/>
                    <a:pt x="16" y="79"/>
                    <a:pt x="38" y="81"/>
                  </a:cubicBezTo>
                  <a:cubicBezTo>
                    <a:pt x="60" y="82"/>
                    <a:pt x="79" y="65"/>
                    <a:pt x="80" y="43"/>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FFFFFF"/>
                </a:solidFill>
              </a:endParaRPr>
            </a:p>
          </p:txBody>
        </p:sp>
        <p:sp>
          <p:nvSpPr>
            <p:cNvPr id="360" name="Freeform 179"/>
            <p:cNvSpPr>
              <a:spLocks/>
            </p:cNvSpPr>
            <p:nvPr/>
          </p:nvSpPr>
          <p:spPr bwMode="auto">
            <a:xfrm>
              <a:off x="2394" y="3208"/>
              <a:ext cx="130" cy="367"/>
            </a:xfrm>
            <a:custGeom>
              <a:avLst/>
              <a:gdLst>
                <a:gd name="T0" fmla="*/ 130 w 130"/>
                <a:gd name="T1" fmla="*/ 5 h 367"/>
                <a:gd name="T2" fmla="*/ 12 w 130"/>
                <a:gd name="T3" fmla="*/ 0 h 367"/>
                <a:gd name="T4" fmla="*/ 0 w 130"/>
                <a:gd name="T5" fmla="*/ 353 h 367"/>
                <a:gd name="T6" fmla="*/ 108 w 130"/>
                <a:gd name="T7" fmla="*/ 367 h 367"/>
                <a:gd name="T8" fmla="*/ 130 w 130"/>
                <a:gd name="T9" fmla="*/ 5 h 367"/>
              </a:gdLst>
              <a:ahLst/>
              <a:cxnLst>
                <a:cxn ang="0">
                  <a:pos x="T0" y="T1"/>
                </a:cxn>
                <a:cxn ang="0">
                  <a:pos x="T2" y="T3"/>
                </a:cxn>
                <a:cxn ang="0">
                  <a:pos x="T4" y="T5"/>
                </a:cxn>
                <a:cxn ang="0">
                  <a:pos x="T6" y="T7"/>
                </a:cxn>
                <a:cxn ang="0">
                  <a:pos x="T8" y="T9"/>
                </a:cxn>
              </a:cxnLst>
              <a:rect l="0" t="0" r="r" b="b"/>
              <a:pathLst>
                <a:path w="130" h="367">
                  <a:moveTo>
                    <a:pt x="130" y="5"/>
                  </a:moveTo>
                  <a:lnTo>
                    <a:pt x="12" y="0"/>
                  </a:lnTo>
                  <a:lnTo>
                    <a:pt x="0" y="353"/>
                  </a:lnTo>
                  <a:lnTo>
                    <a:pt x="108" y="367"/>
                  </a:lnTo>
                  <a:lnTo>
                    <a:pt x="130" y="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FFFFFF"/>
                </a:solidFill>
              </a:endParaRPr>
            </a:p>
          </p:txBody>
        </p:sp>
        <p:sp>
          <p:nvSpPr>
            <p:cNvPr id="361" name="Freeform 180"/>
            <p:cNvSpPr>
              <a:spLocks/>
            </p:cNvSpPr>
            <p:nvPr/>
          </p:nvSpPr>
          <p:spPr bwMode="auto">
            <a:xfrm>
              <a:off x="2563" y="3494"/>
              <a:ext cx="78" cy="85"/>
            </a:xfrm>
            <a:custGeom>
              <a:avLst/>
              <a:gdLst>
                <a:gd name="T0" fmla="*/ 0 w 78"/>
                <a:gd name="T1" fmla="*/ 84 h 85"/>
                <a:gd name="T2" fmla="*/ 75 w 78"/>
                <a:gd name="T3" fmla="*/ 85 h 85"/>
                <a:gd name="T4" fmla="*/ 78 w 78"/>
                <a:gd name="T5" fmla="*/ 3 h 85"/>
                <a:gd name="T6" fmla="*/ 8 w 78"/>
                <a:gd name="T7" fmla="*/ 0 h 85"/>
                <a:gd name="T8" fmla="*/ 0 w 78"/>
                <a:gd name="T9" fmla="*/ 84 h 85"/>
              </a:gdLst>
              <a:ahLst/>
              <a:cxnLst>
                <a:cxn ang="0">
                  <a:pos x="T0" y="T1"/>
                </a:cxn>
                <a:cxn ang="0">
                  <a:pos x="T2" y="T3"/>
                </a:cxn>
                <a:cxn ang="0">
                  <a:pos x="T4" y="T5"/>
                </a:cxn>
                <a:cxn ang="0">
                  <a:pos x="T6" y="T7"/>
                </a:cxn>
                <a:cxn ang="0">
                  <a:pos x="T8" y="T9"/>
                </a:cxn>
              </a:cxnLst>
              <a:rect l="0" t="0" r="r" b="b"/>
              <a:pathLst>
                <a:path w="78" h="85">
                  <a:moveTo>
                    <a:pt x="0" y="84"/>
                  </a:moveTo>
                  <a:lnTo>
                    <a:pt x="75" y="85"/>
                  </a:lnTo>
                  <a:lnTo>
                    <a:pt x="78" y="3"/>
                  </a:lnTo>
                  <a:lnTo>
                    <a:pt x="8" y="0"/>
                  </a:lnTo>
                  <a:lnTo>
                    <a:pt x="0" y="84"/>
                  </a:lnTo>
                  <a:close/>
                </a:path>
              </a:pathLst>
            </a:custGeom>
            <a:solidFill>
              <a:srgbClr val="0011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FFFFFF"/>
                </a:solidFill>
              </a:endParaRPr>
            </a:p>
          </p:txBody>
        </p:sp>
        <p:sp>
          <p:nvSpPr>
            <p:cNvPr id="362" name="Freeform 181"/>
            <p:cNvSpPr>
              <a:spLocks/>
            </p:cNvSpPr>
            <p:nvPr/>
          </p:nvSpPr>
          <p:spPr bwMode="auto">
            <a:xfrm>
              <a:off x="2556" y="3546"/>
              <a:ext cx="216" cy="85"/>
            </a:xfrm>
            <a:custGeom>
              <a:avLst/>
              <a:gdLst>
                <a:gd name="T0" fmla="*/ 1 w 145"/>
                <a:gd name="T1" fmla="*/ 54 h 57"/>
                <a:gd name="T2" fmla="*/ 44 w 145"/>
                <a:gd name="T3" fmla="*/ 55 h 57"/>
                <a:gd name="T4" fmla="*/ 46 w 145"/>
                <a:gd name="T5" fmla="*/ 49 h 57"/>
                <a:gd name="T6" fmla="*/ 105 w 145"/>
                <a:gd name="T7" fmla="*/ 57 h 57"/>
                <a:gd name="T8" fmla="*/ 141 w 145"/>
                <a:gd name="T9" fmla="*/ 53 h 57"/>
                <a:gd name="T10" fmla="*/ 145 w 145"/>
                <a:gd name="T11" fmla="*/ 47 h 57"/>
                <a:gd name="T12" fmla="*/ 57 w 145"/>
                <a:gd name="T13" fmla="*/ 1 h 57"/>
                <a:gd name="T14" fmla="*/ 55 w 145"/>
                <a:gd name="T15" fmla="*/ 1 h 57"/>
                <a:gd name="T16" fmla="*/ 33 w 145"/>
                <a:gd name="T17" fmla="*/ 14 h 57"/>
                <a:gd name="T18" fmla="*/ 7 w 145"/>
                <a:gd name="T19" fmla="*/ 0 h 57"/>
                <a:gd name="T20" fmla="*/ 1 w 145"/>
                <a:gd name="T21" fmla="*/ 54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5" h="57">
                  <a:moveTo>
                    <a:pt x="1" y="54"/>
                  </a:moveTo>
                  <a:cubicBezTo>
                    <a:pt x="44" y="55"/>
                    <a:pt x="44" y="55"/>
                    <a:pt x="44" y="55"/>
                  </a:cubicBezTo>
                  <a:cubicBezTo>
                    <a:pt x="46" y="49"/>
                    <a:pt x="46" y="49"/>
                    <a:pt x="46" y="49"/>
                  </a:cubicBezTo>
                  <a:cubicBezTo>
                    <a:pt x="59" y="52"/>
                    <a:pt x="90" y="57"/>
                    <a:pt x="105" y="57"/>
                  </a:cubicBezTo>
                  <a:cubicBezTo>
                    <a:pt x="116" y="57"/>
                    <a:pt x="133" y="57"/>
                    <a:pt x="141" y="53"/>
                  </a:cubicBezTo>
                  <a:cubicBezTo>
                    <a:pt x="143" y="52"/>
                    <a:pt x="145" y="50"/>
                    <a:pt x="145" y="47"/>
                  </a:cubicBezTo>
                  <a:cubicBezTo>
                    <a:pt x="144" y="30"/>
                    <a:pt x="74" y="22"/>
                    <a:pt x="57" y="1"/>
                  </a:cubicBezTo>
                  <a:cubicBezTo>
                    <a:pt x="55" y="1"/>
                    <a:pt x="55" y="1"/>
                    <a:pt x="55" y="1"/>
                  </a:cubicBezTo>
                  <a:cubicBezTo>
                    <a:pt x="50" y="5"/>
                    <a:pt x="45" y="14"/>
                    <a:pt x="33" y="14"/>
                  </a:cubicBezTo>
                  <a:cubicBezTo>
                    <a:pt x="23" y="14"/>
                    <a:pt x="12" y="4"/>
                    <a:pt x="7" y="0"/>
                  </a:cubicBezTo>
                  <a:cubicBezTo>
                    <a:pt x="1" y="5"/>
                    <a:pt x="0" y="53"/>
                    <a:pt x="1" y="54"/>
                  </a:cubicBez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FFFFFF"/>
                </a:solidFill>
              </a:endParaRPr>
            </a:p>
          </p:txBody>
        </p:sp>
        <p:sp>
          <p:nvSpPr>
            <p:cNvPr id="363" name="Freeform 182"/>
            <p:cNvSpPr>
              <a:spLocks/>
            </p:cNvSpPr>
            <p:nvPr/>
          </p:nvSpPr>
          <p:spPr bwMode="auto">
            <a:xfrm>
              <a:off x="2562" y="3145"/>
              <a:ext cx="119" cy="121"/>
            </a:xfrm>
            <a:custGeom>
              <a:avLst/>
              <a:gdLst>
                <a:gd name="T0" fmla="*/ 0 w 80"/>
                <a:gd name="T1" fmla="*/ 40 h 81"/>
                <a:gd name="T2" fmla="*/ 41 w 80"/>
                <a:gd name="T3" fmla="*/ 1 h 81"/>
                <a:gd name="T4" fmla="*/ 79 w 80"/>
                <a:gd name="T5" fmla="*/ 42 h 81"/>
                <a:gd name="T6" fmla="*/ 39 w 80"/>
                <a:gd name="T7" fmla="*/ 80 h 81"/>
                <a:gd name="T8" fmla="*/ 0 w 80"/>
                <a:gd name="T9" fmla="*/ 40 h 81"/>
              </a:gdLst>
              <a:ahLst/>
              <a:cxnLst>
                <a:cxn ang="0">
                  <a:pos x="T0" y="T1"/>
                </a:cxn>
                <a:cxn ang="0">
                  <a:pos x="T2" y="T3"/>
                </a:cxn>
                <a:cxn ang="0">
                  <a:pos x="T4" y="T5"/>
                </a:cxn>
                <a:cxn ang="0">
                  <a:pos x="T6" y="T7"/>
                </a:cxn>
                <a:cxn ang="0">
                  <a:pos x="T8" y="T9"/>
                </a:cxn>
              </a:cxnLst>
              <a:rect l="0" t="0" r="r" b="b"/>
              <a:pathLst>
                <a:path w="80" h="81">
                  <a:moveTo>
                    <a:pt x="0" y="40"/>
                  </a:moveTo>
                  <a:cubicBezTo>
                    <a:pt x="1" y="18"/>
                    <a:pt x="19" y="0"/>
                    <a:pt x="41" y="1"/>
                  </a:cubicBezTo>
                  <a:cubicBezTo>
                    <a:pt x="63" y="2"/>
                    <a:pt x="80" y="20"/>
                    <a:pt x="79" y="42"/>
                  </a:cubicBezTo>
                  <a:cubicBezTo>
                    <a:pt x="79" y="64"/>
                    <a:pt x="61" y="81"/>
                    <a:pt x="39" y="80"/>
                  </a:cubicBezTo>
                  <a:cubicBezTo>
                    <a:pt x="17" y="80"/>
                    <a:pt x="0" y="61"/>
                    <a:pt x="0" y="4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FFFFFF"/>
                </a:solidFill>
              </a:endParaRPr>
            </a:p>
          </p:txBody>
        </p:sp>
        <p:sp>
          <p:nvSpPr>
            <p:cNvPr id="364" name="Freeform 183"/>
            <p:cNvSpPr>
              <a:spLocks/>
            </p:cNvSpPr>
            <p:nvPr/>
          </p:nvSpPr>
          <p:spPr bwMode="auto">
            <a:xfrm>
              <a:off x="2556" y="3205"/>
              <a:ext cx="124" cy="361"/>
            </a:xfrm>
            <a:custGeom>
              <a:avLst/>
              <a:gdLst>
                <a:gd name="T0" fmla="*/ 6 w 124"/>
                <a:gd name="T1" fmla="*/ 0 h 361"/>
                <a:gd name="T2" fmla="*/ 124 w 124"/>
                <a:gd name="T3" fmla="*/ 3 h 361"/>
                <a:gd name="T4" fmla="*/ 109 w 124"/>
                <a:gd name="T5" fmla="*/ 356 h 361"/>
                <a:gd name="T6" fmla="*/ 0 w 124"/>
                <a:gd name="T7" fmla="*/ 361 h 361"/>
                <a:gd name="T8" fmla="*/ 6 w 124"/>
                <a:gd name="T9" fmla="*/ 0 h 361"/>
              </a:gdLst>
              <a:ahLst/>
              <a:cxnLst>
                <a:cxn ang="0">
                  <a:pos x="T0" y="T1"/>
                </a:cxn>
                <a:cxn ang="0">
                  <a:pos x="T2" y="T3"/>
                </a:cxn>
                <a:cxn ang="0">
                  <a:pos x="T4" y="T5"/>
                </a:cxn>
                <a:cxn ang="0">
                  <a:pos x="T6" y="T7"/>
                </a:cxn>
                <a:cxn ang="0">
                  <a:pos x="T8" y="T9"/>
                </a:cxn>
              </a:cxnLst>
              <a:rect l="0" t="0" r="r" b="b"/>
              <a:pathLst>
                <a:path w="124" h="361">
                  <a:moveTo>
                    <a:pt x="6" y="0"/>
                  </a:moveTo>
                  <a:lnTo>
                    <a:pt x="124" y="3"/>
                  </a:lnTo>
                  <a:lnTo>
                    <a:pt x="109" y="356"/>
                  </a:lnTo>
                  <a:lnTo>
                    <a:pt x="0" y="361"/>
                  </a:lnTo>
                  <a:lnTo>
                    <a:pt x="6"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FFFFFF"/>
                </a:solidFill>
              </a:endParaRPr>
            </a:p>
          </p:txBody>
        </p:sp>
        <p:sp>
          <p:nvSpPr>
            <p:cNvPr id="365" name="Freeform 184"/>
            <p:cNvSpPr>
              <a:spLocks/>
            </p:cNvSpPr>
            <p:nvPr/>
          </p:nvSpPr>
          <p:spPr bwMode="auto">
            <a:xfrm>
              <a:off x="2626" y="2421"/>
              <a:ext cx="158" cy="158"/>
            </a:xfrm>
            <a:custGeom>
              <a:avLst/>
              <a:gdLst>
                <a:gd name="T0" fmla="*/ 68 w 106"/>
                <a:gd name="T1" fmla="*/ 97 h 106"/>
                <a:gd name="T2" fmla="*/ 8 w 106"/>
                <a:gd name="T3" fmla="*/ 68 h 106"/>
                <a:gd name="T4" fmla="*/ 38 w 106"/>
                <a:gd name="T5" fmla="*/ 8 h 106"/>
                <a:gd name="T6" fmla="*/ 97 w 106"/>
                <a:gd name="T7" fmla="*/ 38 h 106"/>
                <a:gd name="T8" fmla="*/ 68 w 106"/>
                <a:gd name="T9" fmla="*/ 97 h 106"/>
              </a:gdLst>
              <a:ahLst/>
              <a:cxnLst>
                <a:cxn ang="0">
                  <a:pos x="T0" y="T1"/>
                </a:cxn>
                <a:cxn ang="0">
                  <a:pos x="T2" y="T3"/>
                </a:cxn>
                <a:cxn ang="0">
                  <a:pos x="T4" y="T5"/>
                </a:cxn>
                <a:cxn ang="0">
                  <a:pos x="T6" y="T7"/>
                </a:cxn>
                <a:cxn ang="0">
                  <a:pos x="T8" y="T9"/>
                </a:cxn>
              </a:cxnLst>
              <a:rect l="0" t="0" r="r" b="b"/>
              <a:pathLst>
                <a:path w="106" h="106">
                  <a:moveTo>
                    <a:pt x="68" y="97"/>
                  </a:moveTo>
                  <a:cubicBezTo>
                    <a:pt x="43" y="106"/>
                    <a:pt x="16" y="93"/>
                    <a:pt x="8" y="68"/>
                  </a:cubicBezTo>
                  <a:cubicBezTo>
                    <a:pt x="0" y="43"/>
                    <a:pt x="13" y="17"/>
                    <a:pt x="38" y="8"/>
                  </a:cubicBezTo>
                  <a:cubicBezTo>
                    <a:pt x="62" y="0"/>
                    <a:pt x="89" y="13"/>
                    <a:pt x="97" y="38"/>
                  </a:cubicBezTo>
                  <a:cubicBezTo>
                    <a:pt x="106" y="63"/>
                    <a:pt x="92" y="89"/>
                    <a:pt x="68" y="97"/>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FFFFFF"/>
                </a:solidFill>
              </a:endParaRPr>
            </a:p>
          </p:txBody>
        </p:sp>
        <p:sp>
          <p:nvSpPr>
            <p:cNvPr id="366" name="Freeform 185"/>
            <p:cNvSpPr>
              <a:spLocks/>
            </p:cNvSpPr>
            <p:nvPr/>
          </p:nvSpPr>
          <p:spPr bwMode="auto">
            <a:xfrm>
              <a:off x="2551" y="2418"/>
              <a:ext cx="190" cy="559"/>
            </a:xfrm>
            <a:custGeom>
              <a:avLst/>
              <a:gdLst>
                <a:gd name="T0" fmla="*/ 0 w 190"/>
                <a:gd name="T1" fmla="*/ 546 h 559"/>
                <a:gd name="T2" fmla="*/ 147 w 190"/>
                <a:gd name="T3" fmla="*/ 559 h 559"/>
                <a:gd name="T4" fmla="*/ 190 w 190"/>
                <a:gd name="T5" fmla="*/ 101 h 559"/>
                <a:gd name="T6" fmla="*/ 173 w 190"/>
                <a:gd name="T7" fmla="*/ 11 h 559"/>
                <a:gd name="T8" fmla="*/ 42 w 190"/>
                <a:gd name="T9" fmla="*/ 0 h 559"/>
                <a:gd name="T10" fmla="*/ 14 w 190"/>
                <a:gd name="T11" fmla="*/ 467 h 559"/>
                <a:gd name="T12" fmla="*/ 0 w 190"/>
                <a:gd name="T13" fmla="*/ 546 h 559"/>
              </a:gdLst>
              <a:ahLst/>
              <a:cxnLst>
                <a:cxn ang="0">
                  <a:pos x="T0" y="T1"/>
                </a:cxn>
                <a:cxn ang="0">
                  <a:pos x="T2" y="T3"/>
                </a:cxn>
                <a:cxn ang="0">
                  <a:pos x="T4" y="T5"/>
                </a:cxn>
                <a:cxn ang="0">
                  <a:pos x="T6" y="T7"/>
                </a:cxn>
                <a:cxn ang="0">
                  <a:pos x="T8" y="T9"/>
                </a:cxn>
                <a:cxn ang="0">
                  <a:pos x="T10" y="T11"/>
                </a:cxn>
                <a:cxn ang="0">
                  <a:pos x="T12" y="T13"/>
                </a:cxn>
              </a:cxnLst>
              <a:rect l="0" t="0" r="r" b="b"/>
              <a:pathLst>
                <a:path w="190" h="559">
                  <a:moveTo>
                    <a:pt x="0" y="546"/>
                  </a:moveTo>
                  <a:lnTo>
                    <a:pt x="147" y="559"/>
                  </a:lnTo>
                  <a:lnTo>
                    <a:pt x="190" y="101"/>
                  </a:lnTo>
                  <a:lnTo>
                    <a:pt x="173" y="11"/>
                  </a:lnTo>
                  <a:lnTo>
                    <a:pt x="42" y="0"/>
                  </a:lnTo>
                  <a:lnTo>
                    <a:pt x="14" y="467"/>
                  </a:lnTo>
                  <a:lnTo>
                    <a:pt x="0" y="54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FFFFFF"/>
                </a:solidFill>
              </a:endParaRPr>
            </a:p>
          </p:txBody>
        </p:sp>
        <p:sp>
          <p:nvSpPr>
            <p:cNvPr id="367" name="Freeform 186"/>
            <p:cNvSpPr>
              <a:spLocks/>
            </p:cNvSpPr>
            <p:nvPr/>
          </p:nvSpPr>
          <p:spPr bwMode="auto">
            <a:xfrm>
              <a:off x="2544" y="2347"/>
              <a:ext cx="98" cy="116"/>
            </a:xfrm>
            <a:custGeom>
              <a:avLst/>
              <a:gdLst>
                <a:gd name="T0" fmla="*/ 62 w 66"/>
                <a:gd name="T1" fmla="*/ 55 h 78"/>
                <a:gd name="T2" fmla="*/ 66 w 66"/>
                <a:gd name="T3" fmla="*/ 5 h 78"/>
                <a:gd name="T4" fmla="*/ 5 w 66"/>
                <a:gd name="T5" fmla="*/ 0 h 78"/>
                <a:gd name="T6" fmla="*/ 1 w 66"/>
                <a:gd name="T7" fmla="*/ 49 h 78"/>
                <a:gd name="T8" fmla="*/ 30 w 66"/>
                <a:gd name="T9" fmla="*/ 76 h 78"/>
                <a:gd name="T10" fmla="*/ 62 w 66"/>
                <a:gd name="T11" fmla="*/ 55 h 78"/>
              </a:gdLst>
              <a:ahLst/>
              <a:cxnLst>
                <a:cxn ang="0">
                  <a:pos x="T0" y="T1"/>
                </a:cxn>
                <a:cxn ang="0">
                  <a:pos x="T2" y="T3"/>
                </a:cxn>
                <a:cxn ang="0">
                  <a:pos x="T4" y="T5"/>
                </a:cxn>
                <a:cxn ang="0">
                  <a:pos x="T6" y="T7"/>
                </a:cxn>
                <a:cxn ang="0">
                  <a:pos x="T8" y="T9"/>
                </a:cxn>
                <a:cxn ang="0">
                  <a:pos x="T10" y="T11"/>
                </a:cxn>
              </a:cxnLst>
              <a:rect l="0" t="0" r="r" b="b"/>
              <a:pathLst>
                <a:path w="66" h="78">
                  <a:moveTo>
                    <a:pt x="62" y="55"/>
                  </a:moveTo>
                  <a:cubicBezTo>
                    <a:pt x="66" y="5"/>
                    <a:pt x="66" y="5"/>
                    <a:pt x="66" y="5"/>
                  </a:cubicBezTo>
                  <a:cubicBezTo>
                    <a:pt x="5" y="0"/>
                    <a:pt x="5" y="0"/>
                    <a:pt x="5" y="0"/>
                  </a:cubicBezTo>
                  <a:cubicBezTo>
                    <a:pt x="1" y="49"/>
                    <a:pt x="1" y="49"/>
                    <a:pt x="1" y="49"/>
                  </a:cubicBezTo>
                  <a:cubicBezTo>
                    <a:pt x="0" y="61"/>
                    <a:pt x="7" y="74"/>
                    <a:pt x="30" y="76"/>
                  </a:cubicBezTo>
                  <a:cubicBezTo>
                    <a:pt x="52" y="78"/>
                    <a:pt x="61" y="66"/>
                    <a:pt x="62" y="55"/>
                  </a:cubicBez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FFFFFF"/>
                </a:solidFill>
              </a:endParaRPr>
            </a:p>
          </p:txBody>
        </p:sp>
        <p:sp>
          <p:nvSpPr>
            <p:cNvPr id="368" name="Freeform 187"/>
            <p:cNvSpPr>
              <a:spLocks/>
            </p:cNvSpPr>
            <p:nvPr/>
          </p:nvSpPr>
          <p:spPr bwMode="auto">
            <a:xfrm>
              <a:off x="2544" y="2331"/>
              <a:ext cx="100" cy="89"/>
            </a:xfrm>
            <a:custGeom>
              <a:avLst/>
              <a:gdLst>
                <a:gd name="T0" fmla="*/ 0 w 67"/>
                <a:gd name="T1" fmla="*/ 12 h 60"/>
                <a:gd name="T2" fmla="*/ 63 w 67"/>
                <a:gd name="T3" fmla="*/ 60 h 60"/>
                <a:gd name="T4" fmla="*/ 67 w 67"/>
                <a:gd name="T5" fmla="*/ 13 h 60"/>
                <a:gd name="T6" fmla="*/ 1 w 67"/>
                <a:gd name="T7" fmla="*/ 0 h 60"/>
                <a:gd name="T8" fmla="*/ 0 w 67"/>
                <a:gd name="T9" fmla="*/ 12 h 60"/>
              </a:gdLst>
              <a:ahLst/>
              <a:cxnLst>
                <a:cxn ang="0">
                  <a:pos x="T0" y="T1"/>
                </a:cxn>
                <a:cxn ang="0">
                  <a:pos x="T2" y="T3"/>
                </a:cxn>
                <a:cxn ang="0">
                  <a:pos x="T4" y="T5"/>
                </a:cxn>
                <a:cxn ang="0">
                  <a:pos x="T6" y="T7"/>
                </a:cxn>
                <a:cxn ang="0">
                  <a:pos x="T8" y="T9"/>
                </a:cxn>
              </a:cxnLst>
              <a:rect l="0" t="0" r="r" b="b"/>
              <a:pathLst>
                <a:path w="67" h="60">
                  <a:moveTo>
                    <a:pt x="0" y="12"/>
                  </a:moveTo>
                  <a:cubicBezTo>
                    <a:pt x="17" y="36"/>
                    <a:pt x="34" y="49"/>
                    <a:pt x="63" y="60"/>
                  </a:cubicBezTo>
                  <a:cubicBezTo>
                    <a:pt x="67" y="13"/>
                    <a:pt x="67" y="13"/>
                    <a:pt x="67" y="13"/>
                  </a:cubicBezTo>
                  <a:cubicBezTo>
                    <a:pt x="1" y="0"/>
                    <a:pt x="1" y="0"/>
                    <a:pt x="1" y="0"/>
                  </a:cubicBezTo>
                  <a:lnTo>
                    <a:pt x="0" y="12"/>
                  </a:lnTo>
                  <a:close/>
                </a:path>
              </a:pathLst>
            </a:custGeom>
            <a:solidFill>
              <a:srgbClr val="BA8C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FFFFFF"/>
                </a:solidFill>
              </a:endParaRPr>
            </a:p>
          </p:txBody>
        </p:sp>
        <p:sp>
          <p:nvSpPr>
            <p:cNvPr id="369" name="Freeform 188"/>
            <p:cNvSpPr>
              <a:spLocks/>
            </p:cNvSpPr>
            <p:nvPr/>
          </p:nvSpPr>
          <p:spPr bwMode="auto">
            <a:xfrm>
              <a:off x="2479" y="2197"/>
              <a:ext cx="213" cy="229"/>
            </a:xfrm>
            <a:custGeom>
              <a:avLst/>
              <a:gdLst>
                <a:gd name="T0" fmla="*/ 140 w 142"/>
                <a:gd name="T1" fmla="*/ 97 h 154"/>
                <a:gd name="T2" fmla="*/ 126 w 142"/>
                <a:gd name="T3" fmla="*/ 65 h 154"/>
                <a:gd name="T4" fmla="*/ 128 w 142"/>
                <a:gd name="T5" fmla="*/ 61 h 154"/>
                <a:gd name="T6" fmla="*/ 134 w 142"/>
                <a:gd name="T7" fmla="*/ 59 h 154"/>
                <a:gd name="T8" fmla="*/ 136 w 142"/>
                <a:gd name="T9" fmla="*/ 54 h 154"/>
                <a:gd name="T10" fmla="*/ 120 w 142"/>
                <a:gd name="T11" fmla="*/ 34 h 154"/>
                <a:gd name="T12" fmla="*/ 117 w 142"/>
                <a:gd name="T13" fmla="*/ 29 h 154"/>
                <a:gd name="T14" fmla="*/ 104 w 142"/>
                <a:gd name="T15" fmla="*/ 0 h 154"/>
                <a:gd name="T16" fmla="*/ 9 w 142"/>
                <a:gd name="T17" fmla="*/ 20 h 154"/>
                <a:gd name="T18" fmla="*/ 12 w 142"/>
                <a:gd name="T19" fmla="*/ 34 h 154"/>
                <a:gd name="T20" fmla="*/ 0 w 142"/>
                <a:gd name="T21" fmla="*/ 36 h 154"/>
                <a:gd name="T22" fmla="*/ 136 w 142"/>
                <a:gd name="T23" fmla="*/ 106 h 154"/>
                <a:gd name="T24" fmla="*/ 140 w 142"/>
                <a:gd name="T25" fmla="*/ 97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2" h="154">
                  <a:moveTo>
                    <a:pt x="140" y="97"/>
                  </a:moveTo>
                  <a:cubicBezTo>
                    <a:pt x="132" y="87"/>
                    <a:pt x="126" y="65"/>
                    <a:pt x="126" y="65"/>
                  </a:cubicBezTo>
                  <a:cubicBezTo>
                    <a:pt x="125" y="64"/>
                    <a:pt x="126" y="62"/>
                    <a:pt x="128" y="61"/>
                  </a:cubicBezTo>
                  <a:cubicBezTo>
                    <a:pt x="134" y="59"/>
                    <a:pt x="134" y="59"/>
                    <a:pt x="134" y="59"/>
                  </a:cubicBezTo>
                  <a:cubicBezTo>
                    <a:pt x="136" y="58"/>
                    <a:pt x="137" y="55"/>
                    <a:pt x="136" y="54"/>
                  </a:cubicBezTo>
                  <a:cubicBezTo>
                    <a:pt x="120" y="34"/>
                    <a:pt x="120" y="34"/>
                    <a:pt x="120" y="34"/>
                  </a:cubicBezTo>
                  <a:cubicBezTo>
                    <a:pt x="119" y="33"/>
                    <a:pt x="118" y="31"/>
                    <a:pt x="117" y="29"/>
                  </a:cubicBezTo>
                  <a:cubicBezTo>
                    <a:pt x="104" y="0"/>
                    <a:pt x="104" y="0"/>
                    <a:pt x="104" y="0"/>
                  </a:cubicBezTo>
                  <a:cubicBezTo>
                    <a:pt x="9" y="20"/>
                    <a:pt x="9" y="20"/>
                    <a:pt x="9" y="20"/>
                  </a:cubicBezTo>
                  <a:cubicBezTo>
                    <a:pt x="12" y="34"/>
                    <a:pt x="12" y="34"/>
                    <a:pt x="12" y="34"/>
                  </a:cubicBezTo>
                  <a:cubicBezTo>
                    <a:pt x="0" y="36"/>
                    <a:pt x="0" y="36"/>
                    <a:pt x="0" y="36"/>
                  </a:cubicBezTo>
                  <a:cubicBezTo>
                    <a:pt x="0" y="36"/>
                    <a:pt x="3" y="154"/>
                    <a:pt x="136" y="106"/>
                  </a:cubicBezTo>
                  <a:cubicBezTo>
                    <a:pt x="140" y="105"/>
                    <a:pt x="142" y="100"/>
                    <a:pt x="140" y="97"/>
                  </a:cubicBez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FFFFFF"/>
                </a:solidFill>
              </a:endParaRPr>
            </a:p>
          </p:txBody>
        </p:sp>
        <p:sp>
          <p:nvSpPr>
            <p:cNvPr id="370" name="Freeform 189"/>
            <p:cNvSpPr>
              <a:spLocks/>
            </p:cNvSpPr>
            <p:nvPr/>
          </p:nvSpPr>
          <p:spPr bwMode="auto">
            <a:xfrm>
              <a:off x="2468" y="2143"/>
              <a:ext cx="183" cy="222"/>
            </a:xfrm>
            <a:custGeom>
              <a:avLst/>
              <a:gdLst>
                <a:gd name="T0" fmla="*/ 21 w 123"/>
                <a:gd name="T1" fmla="*/ 33 h 149"/>
                <a:gd name="T2" fmla="*/ 86 w 123"/>
                <a:gd name="T3" fmla="*/ 2 h 149"/>
                <a:gd name="T4" fmla="*/ 119 w 123"/>
                <a:gd name="T5" fmla="*/ 17 h 149"/>
                <a:gd name="T6" fmla="*/ 92 w 123"/>
                <a:gd name="T7" fmla="*/ 44 h 149"/>
                <a:gd name="T8" fmla="*/ 78 w 123"/>
                <a:gd name="T9" fmla="*/ 47 h 149"/>
                <a:gd name="T10" fmla="*/ 72 w 123"/>
                <a:gd name="T11" fmla="*/ 59 h 149"/>
                <a:gd name="T12" fmla="*/ 86 w 123"/>
                <a:gd name="T13" fmla="*/ 88 h 149"/>
                <a:gd name="T14" fmla="*/ 79 w 123"/>
                <a:gd name="T15" fmla="*/ 93 h 149"/>
                <a:gd name="T16" fmla="*/ 75 w 123"/>
                <a:gd name="T17" fmla="*/ 92 h 149"/>
                <a:gd name="T18" fmla="*/ 53 w 123"/>
                <a:gd name="T19" fmla="*/ 82 h 149"/>
                <a:gd name="T20" fmla="*/ 53 w 123"/>
                <a:gd name="T21" fmla="*/ 104 h 149"/>
                <a:gd name="T22" fmla="*/ 67 w 123"/>
                <a:gd name="T23" fmla="*/ 116 h 149"/>
                <a:gd name="T24" fmla="*/ 55 w 123"/>
                <a:gd name="T25" fmla="*/ 149 h 149"/>
                <a:gd name="T26" fmla="*/ 10 w 123"/>
                <a:gd name="T27" fmla="*/ 108 h 149"/>
                <a:gd name="T28" fmla="*/ 12 w 123"/>
                <a:gd name="T29" fmla="*/ 44 h 149"/>
                <a:gd name="T30" fmla="*/ 21 w 123"/>
                <a:gd name="T31" fmla="*/ 33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3" h="149">
                  <a:moveTo>
                    <a:pt x="21" y="33"/>
                  </a:moveTo>
                  <a:cubicBezTo>
                    <a:pt x="34" y="20"/>
                    <a:pt x="60" y="7"/>
                    <a:pt x="86" y="2"/>
                  </a:cubicBezTo>
                  <a:cubicBezTo>
                    <a:pt x="101" y="0"/>
                    <a:pt x="116" y="3"/>
                    <a:pt x="119" y="17"/>
                  </a:cubicBezTo>
                  <a:cubicBezTo>
                    <a:pt x="123" y="39"/>
                    <a:pt x="102" y="43"/>
                    <a:pt x="92" y="44"/>
                  </a:cubicBezTo>
                  <a:cubicBezTo>
                    <a:pt x="78" y="47"/>
                    <a:pt x="78" y="47"/>
                    <a:pt x="78" y="47"/>
                  </a:cubicBezTo>
                  <a:cubicBezTo>
                    <a:pt x="73" y="48"/>
                    <a:pt x="70" y="54"/>
                    <a:pt x="72" y="59"/>
                  </a:cubicBezTo>
                  <a:cubicBezTo>
                    <a:pt x="86" y="88"/>
                    <a:pt x="86" y="88"/>
                    <a:pt x="86" y="88"/>
                  </a:cubicBezTo>
                  <a:cubicBezTo>
                    <a:pt x="79" y="93"/>
                    <a:pt x="79" y="93"/>
                    <a:pt x="79" y="93"/>
                  </a:cubicBezTo>
                  <a:cubicBezTo>
                    <a:pt x="77" y="94"/>
                    <a:pt x="76" y="93"/>
                    <a:pt x="75" y="92"/>
                  </a:cubicBezTo>
                  <a:cubicBezTo>
                    <a:pt x="71" y="87"/>
                    <a:pt x="62" y="76"/>
                    <a:pt x="53" y="82"/>
                  </a:cubicBezTo>
                  <a:cubicBezTo>
                    <a:pt x="42" y="89"/>
                    <a:pt x="48" y="100"/>
                    <a:pt x="53" y="104"/>
                  </a:cubicBezTo>
                  <a:cubicBezTo>
                    <a:pt x="58" y="109"/>
                    <a:pt x="65" y="110"/>
                    <a:pt x="67" y="116"/>
                  </a:cubicBezTo>
                  <a:cubicBezTo>
                    <a:pt x="68" y="120"/>
                    <a:pt x="75" y="139"/>
                    <a:pt x="55" y="149"/>
                  </a:cubicBezTo>
                  <a:cubicBezTo>
                    <a:pt x="31" y="140"/>
                    <a:pt x="17" y="123"/>
                    <a:pt x="10" y="108"/>
                  </a:cubicBezTo>
                  <a:cubicBezTo>
                    <a:pt x="0" y="88"/>
                    <a:pt x="0" y="64"/>
                    <a:pt x="12" y="44"/>
                  </a:cubicBezTo>
                  <a:cubicBezTo>
                    <a:pt x="14" y="40"/>
                    <a:pt x="17" y="36"/>
                    <a:pt x="21" y="33"/>
                  </a:cubicBezTo>
                  <a:close/>
                </a:path>
              </a:pathLst>
            </a:custGeom>
            <a:solidFill>
              <a:srgbClr val="301D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FFFFFF"/>
                </a:solidFill>
              </a:endParaRPr>
            </a:p>
          </p:txBody>
        </p:sp>
        <p:sp>
          <p:nvSpPr>
            <p:cNvPr id="371" name="Freeform 190"/>
            <p:cNvSpPr>
              <a:spLocks/>
            </p:cNvSpPr>
            <p:nvPr/>
          </p:nvSpPr>
          <p:spPr bwMode="auto">
            <a:xfrm>
              <a:off x="2627" y="2246"/>
              <a:ext cx="14" cy="13"/>
            </a:xfrm>
            <a:custGeom>
              <a:avLst/>
              <a:gdLst>
                <a:gd name="T0" fmla="*/ 9 w 9"/>
                <a:gd name="T1" fmla="*/ 4 h 9"/>
                <a:gd name="T2" fmla="*/ 5 w 9"/>
                <a:gd name="T3" fmla="*/ 9 h 9"/>
                <a:gd name="T4" fmla="*/ 1 w 9"/>
                <a:gd name="T5" fmla="*/ 6 h 9"/>
                <a:gd name="T6" fmla="*/ 4 w 9"/>
                <a:gd name="T7" fmla="*/ 1 h 9"/>
                <a:gd name="T8" fmla="*/ 9 w 9"/>
                <a:gd name="T9" fmla="*/ 4 h 9"/>
              </a:gdLst>
              <a:ahLst/>
              <a:cxnLst>
                <a:cxn ang="0">
                  <a:pos x="T0" y="T1"/>
                </a:cxn>
                <a:cxn ang="0">
                  <a:pos x="T2" y="T3"/>
                </a:cxn>
                <a:cxn ang="0">
                  <a:pos x="T4" y="T5"/>
                </a:cxn>
                <a:cxn ang="0">
                  <a:pos x="T6" y="T7"/>
                </a:cxn>
                <a:cxn ang="0">
                  <a:pos x="T8" y="T9"/>
                </a:cxn>
              </a:cxnLst>
              <a:rect l="0" t="0" r="r" b="b"/>
              <a:pathLst>
                <a:path w="9" h="9">
                  <a:moveTo>
                    <a:pt x="9" y="4"/>
                  </a:moveTo>
                  <a:cubicBezTo>
                    <a:pt x="9" y="6"/>
                    <a:pt x="8" y="8"/>
                    <a:pt x="5" y="9"/>
                  </a:cubicBezTo>
                  <a:cubicBezTo>
                    <a:pt x="3" y="9"/>
                    <a:pt x="1" y="8"/>
                    <a:pt x="1" y="6"/>
                  </a:cubicBezTo>
                  <a:cubicBezTo>
                    <a:pt x="0" y="3"/>
                    <a:pt x="2" y="1"/>
                    <a:pt x="4" y="1"/>
                  </a:cubicBezTo>
                  <a:cubicBezTo>
                    <a:pt x="6" y="0"/>
                    <a:pt x="8" y="2"/>
                    <a:pt x="9" y="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FFFFFF"/>
                </a:solidFill>
              </a:endParaRPr>
            </a:p>
          </p:txBody>
        </p:sp>
        <p:sp>
          <p:nvSpPr>
            <p:cNvPr id="372" name="Freeform 191"/>
            <p:cNvSpPr>
              <a:spLocks/>
            </p:cNvSpPr>
            <p:nvPr/>
          </p:nvSpPr>
          <p:spPr bwMode="auto">
            <a:xfrm>
              <a:off x="2575" y="2423"/>
              <a:ext cx="85" cy="330"/>
            </a:xfrm>
            <a:custGeom>
              <a:avLst/>
              <a:gdLst>
                <a:gd name="T0" fmla="*/ 15 w 85"/>
                <a:gd name="T1" fmla="*/ 30 h 330"/>
                <a:gd name="T2" fmla="*/ 0 w 85"/>
                <a:gd name="T3" fmla="*/ 330 h 330"/>
                <a:gd name="T4" fmla="*/ 46 w 85"/>
                <a:gd name="T5" fmla="*/ 144 h 330"/>
                <a:gd name="T6" fmla="*/ 85 w 85"/>
                <a:gd name="T7" fmla="*/ 13 h 330"/>
                <a:gd name="T8" fmla="*/ 82 w 85"/>
                <a:gd name="T9" fmla="*/ 0 h 330"/>
                <a:gd name="T10" fmla="*/ 15 w 85"/>
                <a:gd name="T11" fmla="*/ 30 h 330"/>
              </a:gdLst>
              <a:ahLst/>
              <a:cxnLst>
                <a:cxn ang="0">
                  <a:pos x="T0" y="T1"/>
                </a:cxn>
                <a:cxn ang="0">
                  <a:pos x="T2" y="T3"/>
                </a:cxn>
                <a:cxn ang="0">
                  <a:pos x="T4" y="T5"/>
                </a:cxn>
                <a:cxn ang="0">
                  <a:pos x="T6" y="T7"/>
                </a:cxn>
                <a:cxn ang="0">
                  <a:pos x="T8" y="T9"/>
                </a:cxn>
                <a:cxn ang="0">
                  <a:pos x="T10" y="T11"/>
                </a:cxn>
              </a:cxnLst>
              <a:rect l="0" t="0" r="r" b="b"/>
              <a:pathLst>
                <a:path w="85" h="330">
                  <a:moveTo>
                    <a:pt x="15" y="30"/>
                  </a:moveTo>
                  <a:lnTo>
                    <a:pt x="0" y="330"/>
                  </a:lnTo>
                  <a:lnTo>
                    <a:pt x="46" y="144"/>
                  </a:lnTo>
                  <a:lnTo>
                    <a:pt x="85" y="13"/>
                  </a:lnTo>
                  <a:lnTo>
                    <a:pt x="82" y="0"/>
                  </a:lnTo>
                  <a:lnTo>
                    <a:pt x="15" y="3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FFFFFF"/>
                </a:solidFill>
              </a:endParaRPr>
            </a:p>
          </p:txBody>
        </p:sp>
        <p:sp>
          <p:nvSpPr>
            <p:cNvPr id="373" name="Freeform 192"/>
            <p:cNvSpPr>
              <a:spLocks/>
            </p:cNvSpPr>
            <p:nvPr/>
          </p:nvSpPr>
          <p:spPr bwMode="auto">
            <a:xfrm>
              <a:off x="2524" y="2412"/>
              <a:ext cx="66" cy="341"/>
            </a:xfrm>
            <a:custGeom>
              <a:avLst/>
              <a:gdLst>
                <a:gd name="T0" fmla="*/ 66 w 66"/>
                <a:gd name="T1" fmla="*/ 41 h 341"/>
                <a:gd name="T2" fmla="*/ 51 w 66"/>
                <a:gd name="T3" fmla="*/ 341 h 341"/>
                <a:gd name="T4" fmla="*/ 18 w 66"/>
                <a:gd name="T5" fmla="*/ 156 h 341"/>
                <a:gd name="T6" fmla="*/ 0 w 66"/>
                <a:gd name="T7" fmla="*/ 12 h 341"/>
                <a:gd name="T8" fmla="*/ 5 w 66"/>
                <a:gd name="T9" fmla="*/ 0 h 341"/>
                <a:gd name="T10" fmla="*/ 66 w 66"/>
                <a:gd name="T11" fmla="*/ 41 h 341"/>
              </a:gdLst>
              <a:ahLst/>
              <a:cxnLst>
                <a:cxn ang="0">
                  <a:pos x="T0" y="T1"/>
                </a:cxn>
                <a:cxn ang="0">
                  <a:pos x="T2" y="T3"/>
                </a:cxn>
                <a:cxn ang="0">
                  <a:pos x="T4" y="T5"/>
                </a:cxn>
                <a:cxn ang="0">
                  <a:pos x="T6" y="T7"/>
                </a:cxn>
                <a:cxn ang="0">
                  <a:pos x="T8" y="T9"/>
                </a:cxn>
                <a:cxn ang="0">
                  <a:pos x="T10" y="T11"/>
                </a:cxn>
              </a:cxnLst>
              <a:rect l="0" t="0" r="r" b="b"/>
              <a:pathLst>
                <a:path w="66" h="341">
                  <a:moveTo>
                    <a:pt x="66" y="41"/>
                  </a:moveTo>
                  <a:lnTo>
                    <a:pt x="51" y="341"/>
                  </a:lnTo>
                  <a:lnTo>
                    <a:pt x="18" y="156"/>
                  </a:lnTo>
                  <a:lnTo>
                    <a:pt x="0" y="12"/>
                  </a:lnTo>
                  <a:lnTo>
                    <a:pt x="5" y="0"/>
                  </a:lnTo>
                  <a:lnTo>
                    <a:pt x="66" y="4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FFFFFF"/>
                </a:solidFill>
              </a:endParaRPr>
            </a:p>
          </p:txBody>
        </p:sp>
        <p:sp>
          <p:nvSpPr>
            <p:cNvPr id="374" name="Freeform 193"/>
            <p:cNvSpPr>
              <a:spLocks/>
            </p:cNvSpPr>
            <p:nvPr/>
          </p:nvSpPr>
          <p:spPr bwMode="auto">
            <a:xfrm>
              <a:off x="2529" y="2395"/>
              <a:ext cx="61" cy="83"/>
            </a:xfrm>
            <a:custGeom>
              <a:avLst/>
              <a:gdLst>
                <a:gd name="T0" fmla="*/ 61 w 61"/>
                <a:gd name="T1" fmla="*/ 58 h 83"/>
                <a:gd name="T2" fmla="*/ 16 w 61"/>
                <a:gd name="T3" fmla="*/ 0 h 83"/>
                <a:gd name="T4" fmla="*/ 0 w 61"/>
                <a:gd name="T5" fmla="*/ 17 h 83"/>
                <a:gd name="T6" fmla="*/ 12 w 61"/>
                <a:gd name="T7" fmla="*/ 83 h 83"/>
                <a:gd name="T8" fmla="*/ 48 w 61"/>
                <a:gd name="T9" fmla="*/ 50 h 83"/>
                <a:gd name="T10" fmla="*/ 61 w 61"/>
                <a:gd name="T11" fmla="*/ 58 h 83"/>
              </a:gdLst>
              <a:ahLst/>
              <a:cxnLst>
                <a:cxn ang="0">
                  <a:pos x="T0" y="T1"/>
                </a:cxn>
                <a:cxn ang="0">
                  <a:pos x="T2" y="T3"/>
                </a:cxn>
                <a:cxn ang="0">
                  <a:pos x="T4" y="T5"/>
                </a:cxn>
                <a:cxn ang="0">
                  <a:pos x="T6" y="T7"/>
                </a:cxn>
                <a:cxn ang="0">
                  <a:pos x="T8" y="T9"/>
                </a:cxn>
                <a:cxn ang="0">
                  <a:pos x="T10" y="T11"/>
                </a:cxn>
              </a:cxnLst>
              <a:rect l="0" t="0" r="r" b="b"/>
              <a:pathLst>
                <a:path w="61" h="83">
                  <a:moveTo>
                    <a:pt x="61" y="58"/>
                  </a:moveTo>
                  <a:lnTo>
                    <a:pt x="16" y="0"/>
                  </a:lnTo>
                  <a:lnTo>
                    <a:pt x="0" y="17"/>
                  </a:lnTo>
                  <a:lnTo>
                    <a:pt x="12" y="83"/>
                  </a:lnTo>
                  <a:lnTo>
                    <a:pt x="48" y="50"/>
                  </a:lnTo>
                  <a:lnTo>
                    <a:pt x="61" y="58"/>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FFFFFF"/>
                </a:solidFill>
              </a:endParaRPr>
            </a:p>
          </p:txBody>
        </p:sp>
        <p:sp>
          <p:nvSpPr>
            <p:cNvPr id="375" name="Freeform 194"/>
            <p:cNvSpPr>
              <a:spLocks/>
            </p:cNvSpPr>
            <p:nvPr/>
          </p:nvSpPr>
          <p:spPr bwMode="auto">
            <a:xfrm>
              <a:off x="2590" y="2402"/>
              <a:ext cx="67" cy="85"/>
            </a:xfrm>
            <a:custGeom>
              <a:avLst/>
              <a:gdLst>
                <a:gd name="T0" fmla="*/ 0 w 67"/>
                <a:gd name="T1" fmla="*/ 51 h 85"/>
                <a:gd name="T2" fmla="*/ 54 w 67"/>
                <a:gd name="T3" fmla="*/ 0 h 85"/>
                <a:gd name="T4" fmla="*/ 67 w 67"/>
                <a:gd name="T5" fmla="*/ 21 h 85"/>
                <a:gd name="T6" fmla="*/ 45 w 67"/>
                <a:gd name="T7" fmla="*/ 85 h 85"/>
                <a:gd name="T8" fmla="*/ 15 w 67"/>
                <a:gd name="T9" fmla="*/ 45 h 85"/>
                <a:gd name="T10" fmla="*/ 0 w 67"/>
                <a:gd name="T11" fmla="*/ 51 h 85"/>
              </a:gdLst>
              <a:ahLst/>
              <a:cxnLst>
                <a:cxn ang="0">
                  <a:pos x="T0" y="T1"/>
                </a:cxn>
                <a:cxn ang="0">
                  <a:pos x="T2" y="T3"/>
                </a:cxn>
                <a:cxn ang="0">
                  <a:pos x="T4" y="T5"/>
                </a:cxn>
                <a:cxn ang="0">
                  <a:pos x="T6" y="T7"/>
                </a:cxn>
                <a:cxn ang="0">
                  <a:pos x="T8" y="T9"/>
                </a:cxn>
                <a:cxn ang="0">
                  <a:pos x="T10" y="T11"/>
                </a:cxn>
              </a:cxnLst>
              <a:rect l="0" t="0" r="r" b="b"/>
              <a:pathLst>
                <a:path w="67" h="85">
                  <a:moveTo>
                    <a:pt x="0" y="51"/>
                  </a:moveTo>
                  <a:lnTo>
                    <a:pt x="54" y="0"/>
                  </a:lnTo>
                  <a:lnTo>
                    <a:pt x="67" y="21"/>
                  </a:lnTo>
                  <a:lnTo>
                    <a:pt x="45" y="85"/>
                  </a:lnTo>
                  <a:lnTo>
                    <a:pt x="15" y="45"/>
                  </a:lnTo>
                  <a:lnTo>
                    <a:pt x="0" y="5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FFFFFF"/>
                </a:solidFill>
              </a:endParaRPr>
            </a:p>
          </p:txBody>
        </p:sp>
        <p:sp>
          <p:nvSpPr>
            <p:cNvPr id="376" name="Freeform 195"/>
            <p:cNvSpPr>
              <a:spLocks/>
            </p:cNvSpPr>
            <p:nvPr/>
          </p:nvSpPr>
          <p:spPr bwMode="auto">
            <a:xfrm>
              <a:off x="2574" y="2445"/>
              <a:ext cx="34" cy="31"/>
            </a:xfrm>
            <a:custGeom>
              <a:avLst/>
              <a:gdLst>
                <a:gd name="T0" fmla="*/ 3 w 34"/>
                <a:gd name="T1" fmla="*/ 0 h 31"/>
                <a:gd name="T2" fmla="*/ 0 w 34"/>
                <a:gd name="T3" fmla="*/ 3 h 31"/>
                <a:gd name="T4" fmla="*/ 7 w 34"/>
                <a:gd name="T5" fmla="*/ 30 h 31"/>
                <a:gd name="T6" fmla="*/ 20 w 34"/>
                <a:gd name="T7" fmla="*/ 31 h 31"/>
                <a:gd name="T8" fmla="*/ 34 w 34"/>
                <a:gd name="T9" fmla="*/ 8 h 31"/>
                <a:gd name="T10" fmla="*/ 29 w 34"/>
                <a:gd name="T11" fmla="*/ 3 h 31"/>
                <a:gd name="T12" fmla="*/ 3 w 34"/>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34" h="31">
                  <a:moveTo>
                    <a:pt x="3" y="0"/>
                  </a:moveTo>
                  <a:lnTo>
                    <a:pt x="0" y="3"/>
                  </a:lnTo>
                  <a:lnTo>
                    <a:pt x="7" y="30"/>
                  </a:lnTo>
                  <a:lnTo>
                    <a:pt x="20" y="31"/>
                  </a:lnTo>
                  <a:lnTo>
                    <a:pt x="34" y="8"/>
                  </a:lnTo>
                  <a:lnTo>
                    <a:pt x="29" y="3"/>
                  </a:lnTo>
                  <a:lnTo>
                    <a:pt x="3" y="0"/>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FFFFFF"/>
                </a:solidFill>
              </a:endParaRPr>
            </a:p>
          </p:txBody>
        </p:sp>
        <p:sp>
          <p:nvSpPr>
            <p:cNvPr id="377" name="Freeform 196"/>
            <p:cNvSpPr>
              <a:spLocks/>
            </p:cNvSpPr>
            <p:nvPr/>
          </p:nvSpPr>
          <p:spPr bwMode="auto">
            <a:xfrm>
              <a:off x="2562" y="2475"/>
              <a:ext cx="32" cy="281"/>
            </a:xfrm>
            <a:custGeom>
              <a:avLst/>
              <a:gdLst>
                <a:gd name="T0" fmla="*/ 19 w 32"/>
                <a:gd name="T1" fmla="*/ 0 h 281"/>
                <a:gd name="T2" fmla="*/ 0 w 32"/>
                <a:gd name="T3" fmla="*/ 235 h 281"/>
                <a:gd name="T4" fmla="*/ 15 w 32"/>
                <a:gd name="T5" fmla="*/ 281 h 281"/>
                <a:gd name="T6" fmla="*/ 27 w 32"/>
                <a:gd name="T7" fmla="*/ 255 h 281"/>
                <a:gd name="T8" fmla="*/ 32 w 32"/>
                <a:gd name="T9" fmla="*/ 1 h 281"/>
                <a:gd name="T10" fmla="*/ 19 w 32"/>
                <a:gd name="T11" fmla="*/ 0 h 281"/>
              </a:gdLst>
              <a:ahLst/>
              <a:cxnLst>
                <a:cxn ang="0">
                  <a:pos x="T0" y="T1"/>
                </a:cxn>
                <a:cxn ang="0">
                  <a:pos x="T2" y="T3"/>
                </a:cxn>
                <a:cxn ang="0">
                  <a:pos x="T4" y="T5"/>
                </a:cxn>
                <a:cxn ang="0">
                  <a:pos x="T6" y="T7"/>
                </a:cxn>
                <a:cxn ang="0">
                  <a:pos x="T8" y="T9"/>
                </a:cxn>
                <a:cxn ang="0">
                  <a:pos x="T10" y="T11"/>
                </a:cxn>
              </a:cxnLst>
              <a:rect l="0" t="0" r="r" b="b"/>
              <a:pathLst>
                <a:path w="32" h="281">
                  <a:moveTo>
                    <a:pt x="19" y="0"/>
                  </a:moveTo>
                  <a:lnTo>
                    <a:pt x="0" y="235"/>
                  </a:lnTo>
                  <a:lnTo>
                    <a:pt x="15" y="281"/>
                  </a:lnTo>
                  <a:lnTo>
                    <a:pt x="27" y="255"/>
                  </a:lnTo>
                  <a:lnTo>
                    <a:pt x="32" y="1"/>
                  </a:lnTo>
                  <a:lnTo>
                    <a:pt x="19" y="0"/>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FFFFFF"/>
                </a:solidFill>
              </a:endParaRPr>
            </a:p>
          </p:txBody>
        </p:sp>
        <p:sp>
          <p:nvSpPr>
            <p:cNvPr id="378" name="Freeform 197"/>
            <p:cNvSpPr>
              <a:spLocks/>
            </p:cNvSpPr>
            <p:nvPr/>
          </p:nvSpPr>
          <p:spPr bwMode="auto">
            <a:xfrm>
              <a:off x="2574" y="2421"/>
              <a:ext cx="119" cy="353"/>
            </a:xfrm>
            <a:custGeom>
              <a:avLst/>
              <a:gdLst>
                <a:gd name="T0" fmla="*/ 80 w 80"/>
                <a:gd name="T1" fmla="*/ 22 h 237"/>
                <a:gd name="T2" fmla="*/ 68 w 80"/>
                <a:gd name="T3" fmla="*/ 33 h 237"/>
                <a:gd name="T4" fmla="*/ 76 w 80"/>
                <a:gd name="T5" fmla="*/ 38 h 237"/>
                <a:gd name="T6" fmla="*/ 0 w 80"/>
                <a:gd name="T7" fmla="*/ 237 h 237"/>
                <a:gd name="T8" fmla="*/ 2 w 80"/>
                <a:gd name="T9" fmla="*/ 217 h 237"/>
                <a:gd name="T10" fmla="*/ 55 w 80"/>
                <a:gd name="T11" fmla="*/ 0 h 237"/>
                <a:gd name="T12" fmla="*/ 80 w 80"/>
                <a:gd name="T13" fmla="*/ 22 h 237"/>
              </a:gdLst>
              <a:ahLst/>
              <a:cxnLst>
                <a:cxn ang="0">
                  <a:pos x="T0" y="T1"/>
                </a:cxn>
                <a:cxn ang="0">
                  <a:pos x="T2" y="T3"/>
                </a:cxn>
                <a:cxn ang="0">
                  <a:pos x="T4" y="T5"/>
                </a:cxn>
                <a:cxn ang="0">
                  <a:pos x="T6" y="T7"/>
                </a:cxn>
                <a:cxn ang="0">
                  <a:pos x="T8" y="T9"/>
                </a:cxn>
                <a:cxn ang="0">
                  <a:pos x="T10" y="T11"/>
                </a:cxn>
                <a:cxn ang="0">
                  <a:pos x="T12" y="T13"/>
                </a:cxn>
              </a:cxnLst>
              <a:rect l="0" t="0" r="r" b="b"/>
              <a:pathLst>
                <a:path w="80" h="237">
                  <a:moveTo>
                    <a:pt x="80" y="22"/>
                  </a:moveTo>
                  <a:cubicBezTo>
                    <a:pt x="68" y="33"/>
                    <a:pt x="68" y="33"/>
                    <a:pt x="68" y="33"/>
                  </a:cubicBezTo>
                  <a:cubicBezTo>
                    <a:pt x="76" y="38"/>
                    <a:pt x="76" y="38"/>
                    <a:pt x="76" y="38"/>
                  </a:cubicBezTo>
                  <a:cubicBezTo>
                    <a:pt x="52" y="96"/>
                    <a:pt x="0" y="237"/>
                    <a:pt x="0" y="237"/>
                  </a:cubicBezTo>
                  <a:cubicBezTo>
                    <a:pt x="2" y="217"/>
                    <a:pt x="2" y="217"/>
                    <a:pt x="2" y="217"/>
                  </a:cubicBezTo>
                  <a:cubicBezTo>
                    <a:pt x="18" y="166"/>
                    <a:pt x="55" y="0"/>
                    <a:pt x="55" y="0"/>
                  </a:cubicBezTo>
                  <a:lnTo>
                    <a:pt x="80" y="22"/>
                  </a:lnTo>
                  <a:close/>
                </a:path>
              </a:pathLst>
            </a:custGeom>
            <a:solidFill>
              <a:srgbClr val="0011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FFFFFF"/>
                </a:solidFill>
              </a:endParaRPr>
            </a:p>
          </p:txBody>
        </p:sp>
        <p:sp>
          <p:nvSpPr>
            <p:cNvPr id="379" name="Freeform 198"/>
            <p:cNvSpPr>
              <a:spLocks/>
            </p:cNvSpPr>
            <p:nvPr/>
          </p:nvSpPr>
          <p:spPr bwMode="auto">
            <a:xfrm>
              <a:off x="2488" y="2411"/>
              <a:ext cx="89" cy="363"/>
            </a:xfrm>
            <a:custGeom>
              <a:avLst/>
              <a:gdLst>
                <a:gd name="T0" fmla="*/ 0 w 59"/>
                <a:gd name="T1" fmla="*/ 17 h 244"/>
                <a:gd name="T2" fmla="*/ 10 w 59"/>
                <a:gd name="T3" fmla="*/ 30 h 244"/>
                <a:gd name="T4" fmla="*/ 2 w 59"/>
                <a:gd name="T5" fmla="*/ 34 h 244"/>
                <a:gd name="T6" fmla="*/ 57 w 59"/>
                <a:gd name="T7" fmla="*/ 244 h 244"/>
                <a:gd name="T8" fmla="*/ 59 w 59"/>
                <a:gd name="T9" fmla="*/ 224 h 244"/>
                <a:gd name="T10" fmla="*/ 28 w 59"/>
                <a:gd name="T11" fmla="*/ 0 h 244"/>
                <a:gd name="T12" fmla="*/ 0 w 59"/>
                <a:gd name="T13" fmla="*/ 17 h 244"/>
              </a:gdLst>
              <a:ahLst/>
              <a:cxnLst>
                <a:cxn ang="0">
                  <a:pos x="T0" y="T1"/>
                </a:cxn>
                <a:cxn ang="0">
                  <a:pos x="T2" y="T3"/>
                </a:cxn>
                <a:cxn ang="0">
                  <a:pos x="T4" y="T5"/>
                </a:cxn>
                <a:cxn ang="0">
                  <a:pos x="T6" y="T7"/>
                </a:cxn>
                <a:cxn ang="0">
                  <a:pos x="T8" y="T9"/>
                </a:cxn>
                <a:cxn ang="0">
                  <a:pos x="T10" y="T11"/>
                </a:cxn>
                <a:cxn ang="0">
                  <a:pos x="T12" y="T13"/>
                </a:cxn>
              </a:cxnLst>
              <a:rect l="0" t="0" r="r" b="b"/>
              <a:pathLst>
                <a:path w="59" h="244">
                  <a:moveTo>
                    <a:pt x="0" y="17"/>
                  </a:moveTo>
                  <a:cubicBezTo>
                    <a:pt x="10" y="30"/>
                    <a:pt x="10" y="30"/>
                    <a:pt x="10" y="30"/>
                  </a:cubicBezTo>
                  <a:cubicBezTo>
                    <a:pt x="2" y="34"/>
                    <a:pt x="2" y="34"/>
                    <a:pt x="2" y="34"/>
                  </a:cubicBezTo>
                  <a:cubicBezTo>
                    <a:pt x="15" y="95"/>
                    <a:pt x="57" y="244"/>
                    <a:pt x="57" y="244"/>
                  </a:cubicBezTo>
                  <a:cubicBezTo>
                    <a:pt x="59" y="224"/>
                    <a:pt x="59" y="224"/>
                    <a:pt x="59" y="224"/>
                  </a:cubicBezTo>
                  <a:cubicBezTo>
                    <a:pt x="53" y="172"/>
                    <a:pt x="28" y="0"/>
                    <a:pt x="28" y="0"/>
                  </a:cubicBezTo>
                  <a:lnTo>
                    <a:pt x="0" y="17"/>
                  </a:lnTo>
                  <a:close/>
                </a:path>
              </a:pathLst>
            </a:custGeom>
            <a:solidFill>
              <a:srgbClr val="0011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FFFFFF"/>
                </a:solidFill>
              </a:endParaRPr>
            </a:p>
          </p:txBody>
        </p:sp>
        <p:sp>
          <p:nvSpPr>
            <p:cNvPr id="380" name="Freeform 199"/>
            <p:cNvSpPr>
              <a:spLocks/>
            </p:cNvSpPr>
            <p:nvPr/>
          </p:nvSpPr>
          <p:spPr bwMode="auto">
            <a:xfrm>
              <a:off x="2411" y="2888"/>
              <a:ext cx="284" cy="101"/>
            </a:xfrm>
            <a:custGeom>
              <a:avLst/>
              <a:gdLst>
                <a:gd name="T0" fmla="*/ 0 w 284"/>
                <a:gd name="T1" fmla="*/ 64 h 101"/>
                <a:gd name="T2" fmla="*/ 134 w 284"/>
                <a:gd name="T3" fmla="*/ 76 h 101"/>
                <a:gd name="T4" fmla="*/ 152 w 284"/>
                <a:gd name="T5" fmla="*/ 0 h 101"/>
                <a:gd name="T6" fmla="*/ 148 w 284"/>
                <a:gd name="T7" fmla="*/ 76 h 101"/>
                <a:gd name="T8" fmla="*/ 284 w 284"/>
                <a:gd name="T9" fmla="*/ 89 h 101"/>
                <a:gd name="T10" fmla="*/ 284 w 284"/>
                <a:gd name="T11" fmla="*/ 98 h 101"/>
                <a:gd name="T12" fmla="*/ 149 w 284"/>
                <a:gd name="T13" fmla="*/ 94 h 101"/>
                <a:gd name="T14" fmla="*/ 139 w 284"/>
                <a:gd name="T15" fmla="*/ 76 h 101"/>
                <a:gd name="T16" fmla="*/ 131 w 284"/>
                <a:gd name="T17" fmla="*/ 94 h 101"/>
                <a:gd name="T18" fmla="*/ 0 w 284"/>
                <a:gd name="T19" fmla="*/ 101 h 101"/>
                <a:gd name="T20" fmla="*/ 0 w 284"/>
                <a:gd name="T21" fmla="*/ 64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4" h="101">
                  <a:moveTo>
                    <a:pt x="0" y="64"/>
                  </a:moveTo>
                  <a:lnTo>
                    <a:pt x="134" y="76"/>
                  </a:lnTo>
                  <a:lnTo>
                    <a:pt x="152" y="0"/>
                  </a:lnTo>
                  <a:lnTo>
                    <a:pt x="148" y="76"/>
                  </a:lnTo>
                  <a:lnTo>
                    <a:pt x="284" y="89"/>
                  </a:lnTo>
                  <a:lnTo>
                    <a:pt x="284" y="98"/>
                  </a:lnTo>
                  <a:lnTo>
                    <a:pt x="149" y="94"/>
                  </a:lnTo>
                  <a:lnTo>
                    <a:pt x="139" y="76"/>
                  </a:lnTo>
                  <a:lnTo>
                    <a:pt x="131" y="94"/>
                  </a:lnTo>
                  <a:lnTo>
                    <a:pt x="0" y="101"/>
                  </a:lnTo>
                  <a:lnTo>
                    <a:pt x="0" y="64"/>
                  </a:lnTo>
                  <a:close/>
                </a:path>
              </a:pathLst>
            </a:custGeom>
            <a:solidFill>
              <a:srgbClr val="0011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FFFFFF"/>
                </a:solidFill>
              </a:endParaRPr>
            </a:p>
          </p:txBody>
        </p:sp>
        <p:sp>
          <p:nvSpPr>
            <p:cNvPr id="381" name="Freeform 200"/>
            <p:cNvSpPr>
              <a:spLocks/>
            </p:cNvSpPr>
            <p:nvPr/>
          </p:nvSpPr>
          <p:spPr bwMode="auto">
            <a:xfrm>
              <a:off x="2569" y="2762"/>
              <a:ext cx="14" cy="13"/>
            </a:xfrm>
            <a:custGeom>
              <a:avLst/>
              <a:gdLst>
                <a:gd name="T0" fmla="*/ 9 w 9"/>
                <a:gd name="T1" fmla="*/ 5 h 9"/>
                <a:gd name="T2" fmla="*/ 4 w 9"/>
                <a:gd name="T3" fmla="*/ 9 h 9"/>
                <a:gd name="T4" fmla="*/ 0 w 9"/>
                <a:gd name="T5" fmla="*/ 4 h 9"/>
                <a:gd name="T6" fmla="*/ 5 w 9"/>
                <a:gd name="T7" fmla="*/ 0 h 9"/>
                <a:gd name="T8" fmla="*/ 9 w 9"/>
                <a:gd name="T9" fmla="*/ 5 h 9"/>
              </a:gdLst>
              <a:ahLst/>
              <a:cxnLst>
                <a:cxn ang="0">
                  <a:pos x="T0" y="T1"/>
                </a:cxn>
                <a:cxn ang="0">
                  <a:pos x="T2" y="T3"/>
                </a:cxn>
                <a:cxn ang="0">
                  <a:pos x="T4" y="T5"/>
                </a:cxn>
                <a:cxn ang="0">
                  <a:pos x="T6" y="T7"/>
                </a:cxn>
                <a:cxn ang="0">
                  <a:pos x="T8" y="T9"/>
                </a:cxn>
              </a:cxnLst>
              <a:rect l="0" t="0" r="r" b="b"/>
              <a:pathLst>
                <a:path w="9" h="9">
                  <a:moveTo>
                    <a:pt x="9" y="5"/>
                  </a:moveTo>
                  <a:cubicBezTo>
                    <a:pt x="9" y="7"/>
                    <a:pt x="6" y="9"/>
                    <a:pt x="4" y="9"/>
                  </a:cubicBezTo>
                  <a:cubicBezTo>
                    <a:pt x="2" y="9"/>
                    <a:pt x="0" y="7"/>
                    <a:pt x="0" y="4"/>
                  </a:cubicBezTo>
                  <a:cubicBezTo>
                    <a:pt x="0" y="2"/>
                    <a:pt x="2" y="0"/>
                    <a:pt x="5" y="0"/>
                  </a:cubicBezTo>
                  <a:cubicBezTo>
                    <a:pt x="7" y="1"/>
                    <a:pt x="9" y="3"/>
                    <a:pt x="9" y="5"/>
                  </a:cubicBez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FFFFFF"/>
                </a:solidFill>
              </a:endParaRPr>
            </a:p>
          </p:txBody>
        </p:sp>
        <p:sp>
          <p:nvSpPr>
            <p:cNvPr id="382" name="Freeform 201"/>
            <p:cNvSpPr>
              <a:spLocks/>
            </p:cNvSpPr>
            <p:nvPr/>
          </p:nvSpPr>
          <p:spPr bwMode="auto">
            <a:xfrm>
              <a:off x="2562" y="2849"/>
              <a:ext cx="13" cy="14"/>
            </a:xfrm>
            <a:custGeom>
              <a:avLst/>
              <a:gdLst>
                <a:gd name="T0" fmla="*/ 9 w 9"/>
                <a:gd name="T1" fmla="*/ 4 h 9"/>
                <a:gd name="T2" fmla="*/ 4 w 9"/>
                <a:gd name="T3" fmla="*/ 8 h 9"/>
                <a:gd name="T4" fmla="*/ 0 w 9"/>
                <a:gd name="T5" fmla="*/ 4 h 9"/>
                <a:gd name="T6" fmla="*/ 5 w 9"/>
                <a:gd name="T7" fmla="*/ 0 h 9"/>
                <a:gd name="T8" fmla="*/ 9 w 9"/>
                <a:gd name="T9" fmla="*/ 4 h 9"/>
              </a:gdLst>
              <a:ahLst/>
              <a:cxnLst>
                <a:cxn ang="0">
                  <a:pos x="T0" y="T1"/>
                </a:cxn>
                <a:cxn ang="0">
                  <a:pos x="T2" y="T3"/>
                </a:cxn>
                <a:cxn ang="0">
                  <a:pos x="T4" y="T5"/>
                </a:cxn>
                <a:cxn ang="0">
                  <a:pos x="T6" y="T7"/>
                </a:cxn>
                <a:cxn ang="0">
                  <a:pos x="T8" y="T9"/>
                </a:cxn>
              </a:cxnLst>
              <a:rect l="0" t="0" r="r" b="b"/>
              <a:pathLst>
                <a:path w="9" h="9">
                  <a:moveTo>
                    <a:pt x="9" y="4"/>
                  </a:moveTo>
                  <a:cubicBezTo>
                    <a:pt x="8" y="7"/>
                    <a:pt x="6" y="9"/>
                    <a:pt x="4" y="8"/>
                  </a:cubicBezTo>
                  <a:cubicBezTo>
                    <a:pt x="2" y="8"/>
                    <a:pt x="0" y="6"/>
                    <a:pt x="0" y="4"/>
                  </a:cubicBezTo>
                  <a:cubicBezTo>
                    <a:pt x="0" y="1"/>
                    <a:pt x="2" y="0"/>
                    <a:pt x="5" y="0"/>
                  </a:cubicBezTo>
                  <a:cubicBezTo>
                    <a:pt x="7" y="0"/>
                    <a:pt x="9" y="2"/>
                    <a:pt x="9" y="4"/>
                  </a:cubicBez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FFFFFF"/>
                </a:solidFill>
              </a:endParaRPr>
            </a:p>
          </p:txBody>
        </p:sp>
        <p:sp>
          <p:nvSpPr>
            <p:cNvPr id="383" name="Freeform 202"/>
            <p:cNvSpPr>
              <a:spLocks/>
            </p:cNvSpPr>
            <p:nvPr/>
          </p:nvSpPr>
          <p:spPr bwMode="auto">
            <a:xfrm>
              <a:off x="2632" y="2310"/>
              <a:ext cx="48" cy="27"/>
            </a:xfrm>
            <a:custGeom>
              <a:avLst/>
              <a:gdLst>
                <a:gd name="T0" fmla="*/ 28 w 32"/>
                <a:gd name="T1" fmla="*/ 0 h 18"/>
                <a:gd name="T2" fmla="*/ 0 w 32"/>
                <a:gd name="T3" fmla="*/ 11 h 18"/>
                <a:gd name="T4" fmla="*/ 32 w 32"/>
                <a:gd name="T5" fmla="*/ 11 h 18"/>
                <a:gd name="T6" fmla="*/ 28 w 32"/>
                <a:gd name="T7" fmla="*/ 0 h 18"/>
              </a:gdLst>
              <a:ahLst/>
              <a:cxnLst>
                <a:cxn ang="0">
                  <a:pos x="T0" y="T1"/>
                </a:cxn>
                <a:cxn ang="0">
                  <a:pos x="T2" y="T3"/>
                </a:cxn>
                <a:cxn ang="0">
                  <a:pos x="T4" y="T5"/>
                </a:cxn>
                <a:cxn ang="0">
                  <a:pos x="T6" y="T7"/>
                </a:cxn>
              </a:cxnLst>
              <a:rect l="0" t="0" r="r" b="b"/>
              <a:pathLst>
                <a:path w="32" h="18">
                  <a:moveTo>
                    <a:pt x="28" y="0"/>
                  </a:moveTo>
                  <a:cubicBezTo>
                    <a:pt x="0" y="11"/>
                    <a:pt x="0" y="11"/>
                    <a:pt x="0" y="11"/>
                  </a:cubicBezTo>
                  <a:cubicBezTo>
                    <a:pt x="0" y="11"/>
                    <a:pt x="15" y="18"/>
                    <a:pt x="32" y="11"/>
                  </a:cubicBezTo>
                  <a:lnTo>
                    <a:pt x="28" y="0"/>
                  </a:lnTo>
                  <a:close/>
                </a:path>
              </a:pathLst>
            </a:custGeom>
            <a:solidFill>
              <a:srgbClr val="CB8C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FFFFFF"/>
                </a:solidFill>
              </a:endParaRPr>
            </a:p>
          </p:txBody>
        </p:sp>
        <p:sp>
          <p:nvSpPr>
            <p:cNvPr id="384" name="Freeform 203"/>
            <p:cNvSpPr>
              <a:spLocks/>
            </p:cNvSpPr>
            <p:nvPr/>
          </p:nvSpPr>
          <p:spPr bwMode="auto">
            <a:xfrm>
              <a:off x="2632" y="2310"/>
              <a:ext cx="46" cy="24"/>
            </a:xfrm>
            <a:custGeom>
              <a:avLst/>
              <a:gdLst>
                <a:gd name="T0" fmla="*/ 28 w 31"/>
                <a:gd name="T1" fmla="*/ 0 h 16"/>
                <a:gd name="T2" fmla="*/ 0 w 31"/>
                <a:gd name="T3" fmla="*/ 11 h 16"/>
                <a:gd name="T4" fmla="*/ 31 w 31"/>
                <a:gd name="T5" fmla="*/ 9 h 16"/>
                <a:gd name="T6" fmla="*/ 28 w 31"/>
                <a:gd name="T7" fmla="*/ 0 h 16"/>
              </a:gdLst>
              <a:ahLst/>
              <a:cxnLst>
                <a:cxn ang="0">
                  <a:pos x="T0" y="T1"/>
                </a:cxn>
                <a:cxn ang="0">
                  <a:pos x="T2" y="T3"/>
                </a:cxn>
                <a:cxn ang="0">
                  <a:pos x="T4" y="T5"/>
                </a:cxn>
                <a:cxn ang="0">
                  <a:pos x="T6" y="T7"/>
                </a:cxn>
              </a:cxnLst>
              <a:rect l="0" t="0" r="r" b="b"/>
              <a:pathLst>
                <a:path w="31" h="16">
                  <a:moveTo>
                    <a:pt x="28" y="0"/>
                  </a:moveTo>
                  <a:cubicBezTo>
                    <a:pt x="0" y="11"/>
                    <a:pt x="0" y="11"/>
                    <a:pt x="0" y="11"/>
                  </a:cubicBezTo>
                  <a:cubicBezTo>
                    <a:pt x="0" y="11"/>
                    <a:pt x="14" y="16"/>
                    <a:pt x="31" y="9"/>
                  </a:cubicBezTo>
                  <a:lnTo>
                    <a:pt x="2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FFFFFF"/>
                </a:solidFill>
              </a:endParaRPr>
            </a:p>
          </p:txBody>
        </p:sp>
        <p:sp>
          <p:nvSpPr>
            <p:cNvPr id="385" name="Freeform 204"/>
            <p:cNvSpPr>
              <a:spLocks/>
            </p:cNvSpPr>
            <p:nvPr/>
          </p:nvSpPr>
          <p:spPr bwMode="auto">
            <a:xfrm>
              <a:off x="2754" y="2298"/>
              <a:ext cx="73" cy="52"/>
            </a:xfrm>
            <a:custGeom>
              <a:avLst/>
              <a:gdLst>
                <a:gd name="T0" fmla="*/ 11 w 73"/>
                <a:gd name="T1" fmla="*/ 52 h 52"/>
                <a:gd name="T2" fmla="*/ 73 w 73"/>
                <a:gd name="T3" fmla="*/ 22 h 52"/>
                <a:gd name="T4" fmla="*/ 63 w 73"/>
                <a:gd name="T5" fmla="*/ 0 h 52"/>
                <a:gd name="T6" fmla="*/ 0 w 73"/>
                <a:gd name="T7" fmla="*/ 30 h 52"/>
                <a:gd name="T8" fmla="*/ 11 w 73"/>
                <a:gd name="T9" fmla="*/ 52 h 52"/>
              </a:gdLst>
              <a:ahLst/>
              <a:cxnLst>
                <a:cxn ang="0">
                  <a:pos x="T0" y="T1"/>
                </a:cxn>
                <a:cxn ang="0">
                  <a:pos x="T2" y="T3"/>
                </a:cxn>
                <a:cxn ang="0">
                  <a:pos x="T4" y="T5"/>
                </a:cxn>
                <a:cxn ang="0">
                  <a:pos x="T6" y="T7"/>
                </a:cxn>
                <a:cxn ang="0">
                  <a:pos x="T8" y="T9"/>
                </a:cxn>
              </a:cxnLst>
              <a:rect l="0" t="0" r="r" b="b"/>
              <a:pathLst>
                <a:path w="73" h="52">
                  <a:moveTo>
                    <a:pt x="11" y="52"/>
                  </a:moveTo>
                  <a:lnTo>
                    <a:pt x="73" y="22"/>
                  </a:lnTo>
                  <a:lnTo>
                    <a:pt x="63" y="0"/>
                  </a:lnTo>
                  <a:lnTo>
                    <a:pt x="0" y="30"/>
                  </a:lnTo>
                  <a:lnTo>
                    <a:pt x="11" y="52"/>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FFFFFF"/>
                </a:solidFill>
              </a:endParaRPr>
            </a:p>
          </p:txBody>
        </p:sp>
        <p:sp>
          <p:nvSpPr>
            <p:cNvPr id="386" name="Freeform 205"/>
            <p:cNvSpPr>
              <a:spLocks/>
            </p:cNvSpPr>
            <p:nvPr/>
          </p:nvSpPr>
          <p:spPr bwMode="auto">
            <a:xfrm>
              <a:off x="2762" y="2319"/>
              <a:ext cx="177" cy="241"/>
            </a:xfrm>
            <a:custGeom>
              <a:avLst/>
              <a:gdLst>
                <a:gd name="T0" fmla="*/ 67 w 177"/>
                <a:gd name="T1" fmla="*/ 0 h 241"/>
                <a:gd name="T2" fmla="*/ 0 w 177"/>
                <a:gd name="T3" fmla="*/ 31 h 241"/>
                <a:gd name="T4" fmla="*/ 86 w 177"/>
                <a:gd name="T5" fmla="*/ 241 h 241"/>
                <a:gd name="T6" fmla="*/ 177 w 177"/>
                <a:gd name="T7" fmla="*/ 197 h 241"/>
                <a:gd name="T8" fmla="*/ 67 w 177"/>
                <a:gd name="T9" fmla="*/ 0 h 241"/>
              </a:gdLst>
              <a:ahLst/>
              <a:cxnLst>
                <a:cxn ang="0">
                  <a:pos x="T0" y="T1"/>
                </a:cxn>
                <a:cxn ang="0">
                  <a:pos x="T2" y="T3"/>
                </a:cxn>
                <a:cxn ang="0">
                  <a:pos x="T4" y="T5"/>
                </a:cxn>
                <a:cxn ang="0">
                  <a:pos x="T6" y="T7"/>
                </a:cxn>
                <a:cxn ang="0">
                  <a:pos x="T8" y="T9"/>
                </a:cxn>
              </a:cxnLst>
              <a:rect l="0" t="0" r="r" b="b"/>
              <a:pathLst>
                <a:path w="177" h="241">
                  <a:moveTo>
                    <a:pt x="67" y="0"/>
                  </a:moveTo>
                  <a:lnTo>
                    <a:pt x="0" y="31"/>
                  </a:lnTo>
                  <a:lnTo>
                    <a:pt x="86" y="241"/>
                  </a:lnTo>
                  <a:lnTo>
                    <a:pt x="177" y="197"/>
                  </a:lnTo>
                  <a:lnTo>
                    <a:pt x="67"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FFFFFF"/>
                </a:solidFill>
              </a:endParaRPr>
            </a:p>
          </p:txBody>
        </p:sp>
      </p:grpSp>
      <p:sp>
        <p:nvSpPr>
          <p:cNvPr id="387" name="TextBox 386"/>
          <p:cNvSpPr txBox="1"/>
          <p:nvPr/>
        </p:nvSpPr>
        <p:spPr>
          <a:xfrm>
            <a:off x="6451038" y="1583338"/>
            <a:ext cx="5738470" cy="1268382"/>
          </a:xfrm>
          <a:prstGeom prst="rect">
            <a:avLst/>
          </a:prstGeom>
          <a:noFill/>
        </p:spPr>
        <p:txBody>
          <a:bodyPr wrap="square" lIns="182854" tIns="0" bIns="0" rtlCol="0" anchor="ctr" anchorCtr="0">
            <a:noAutofit/>
          </a:bodyPr>
          <a:lstStyle/>
          <a:p>
            <a:pPr defTabSz="932114" fontAlgn="base">
              <a:spcAft>
                <a:spcPts val="1000"/>
              </a:spcAft>
              <a:defRPr/>
            </a:pPr>
            <a:r>
              <a:rPr lang="en-US" sz="1836">
                <a:solidFill>
                  <a:srgbClr val="505050"/>
                </a:solidFill>
                <a:latin typeface="Segoe UI Light"/>
                <a:cs typeface="Segoe UI Semibold" panose="020B0702040204020203" pitchFamily="34" charset="0"/>
              </a:rPr>
              <a:t>Your on-premises infrastructure is key to the business, and a major investment, but the benefits of a cloud approach are becoming too great to ignore.</a:t>
            </a:r>
          </a:p>
        </p:txBody>
      </p:sp>
      <p:sp>
        <p:nvSpPr>
          <p:cNvPr id="388" name="TextBox 387"/>
          <p:cNvSpPr txBox="1"/>
          <p:nvPr/>
        </p:nvSpPr>
        <p:spPr>
          <a:xfrm>
            <a:off x="6310970" y="4942354"/>
            <a:ext cx="5505699" cy="942048"/>
          </a:xfrm>
          <a:prstGeom prst="rect">
            <a:avLst/>
          </a:prstGeom>
          <a:noFill/>
        </p:spPr>
        <p:txBody>
          <a:bodyPr wrap="square" lIns="182854" tIns="0" bIns="0" rtlCol="0" anchor="ctr" anchorCtr="0">
            <a:noAutofit/>
          </a:bodyPr>
          <a:lstStyle/>
          <a:p>
            <a:pPr defTabSz="932563">
              <a:spcAft>
                <a:spcPts val="1110"/>
              </a:spcAft>
              <a:defRPr/>
            </a:pPr>
            <a:r>
              <a:rPr lang="en-US" sz="1836" spc="20">
                <a:solidFill>
                  <a:srgbClr val="3C3C3C">
                    <a:lumMod val="50000"/>
                  </a:srgbClr>
                </a:solidFill>
                <a:latin typeface="Segoe UI Light"/>
                <a:cs typeface="Segoe UI Semibold" panose="020B0702040204020203" pitchFamily="34" charset="0"/>
              </a:rPr>
              <a:t>You plan to create more B2B apps and integrate multiple third party services into your LOB apps, on premises or in the cloud. </a:t>
            </a:r>
            <a:endParaRPr lang="en-US" sz="1836">
              <a:solidFill>
                <a:srgbClr val="3C3C3C">
                  <a:lumMod val="50000"/>
                </a:srgbClr>
              </a:solidFill>
              <a:latin typeface="Segoe UI Light"/>
              <a:cs typeface="Segoe UI Semibold" panose="020B0702040204020203" pitchFamily="34" charset="0"/>
            </a:endParaRPr>
          </a:p>
        </p:txBody>
      </p:sp>
      <p:sp>
        <p:nvSpPr>
          <p:cNvPr id="389" name="TextBox 388"/>
          <p:cNvSpPr txBox="1"/>
          <p:nvPr/>
        </p:nvSpPr>
        <p:spPr>
          <a:xfrm>
            <a:off x="6293991" y="3183950"/>
            <a:ext cx="5767965" cy="1268382"/>
          </a:xfrm>
          <a:prstGeom prst="rect">
            <a:avLst/>
          </a:prstGeom>
          <a:noFill/>
        </p:spPr>
        <p:txBody>
          <a:bodyPr wrap="square" lIns="182854" tIns="0" bIns="0" rtlCol="0" anchor="ctr" anchorCtr="0">
            <a:noAutofit/>
          </a:bodyPr>
          <a:lstStyle/>
          <a:p>
            <a:pPr marL="111082" defTabSz="932114" fontAlgn="base">
              <a:spcBef>
                <a:spcPts val="300"/>
              </a:spcBef>
              <a:spcAft>
                <a:spcPts val="500"/>
              </a:spcAft>
              <a:defRPr/>
            </a:pPr>
            <a:r>
              <a:rPr lang="en-US" sz="1836">
                <a:solidFill>
                  <a:srgbClr val="505050"/>
                </a:solidFill>
                <a:latin typeface="Segoe UI Light"/>
                <a:ea typeface="Segoe UI" pitchFamily="34" charset="0"/>
                <a:cs typeface="Segoe UI" panose="020B0502040204020203" pitchFamily="34" charset="0"/>
              </a:rPr>
              <a:t>Certain auditability or compliance requirements prohibit putting some applications in the cloud. You need a secure, seamless way to integrate all apps and services easily. </a:t>
            </a:r>
          </a:p>
        </p:txBody>
      </p:sp>
    </p:spTree>
    <p:extLst>
      <p:ext uri="{BB962C8B-B14F-4D97-AF65-F5344CB8AC3E}">
        <p14:creationId xmlns:p14="http://schemas.microsoft.com/office/powerpoint/2010/main" val="1942739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2" name="Group 11"/>
          <p:cNvGrpSpPr/>
          <p:nvPr/>
        </p:nvGrpSpPr>
        <p:grpSpPr>
          <a:xfrm>
            <a:off x="629192" y="2468268"/>
            <a:ext cx="2083454" cy="2113901"/>
            <a:chOff x="505178" y="2384421"/>
            <a:chExt cx="2225297" cy="2225297"/>
          </a:xfrm>
          <a:solidFill>
            <a:schemeClr val="tx1"/>
          </a:solidFill>
        </p:grpSpPr>
        <p:sp>
          <p:nvSpPr>
            <p:cNvPr id="13" name="Teardrop 15"/>
            <p:cNvSpPr/>
            <p:nvPr/>
          </p:nvSpPr>
          <p:spPr>
            <a:xfrm rot="2700000">
              <a:off x="505178" y="2384421"/>
              <a:ext cx="2225297" cy="2225297"/>
            </a:xfrm>
            <a:prstGeom prst="ellipse">
              <a:avLst/>
            </a:prstGeom>
            <a:grpFill/>
            <a:ln w="10795" cap="flat" cmpd="sng" algn="ctr">
              <a:noFill/>
              <a:prstDash val="solid"/>
            </a:ln>
            <a:effectLst/>
          </p:spPr>
        </p:sp>
        <p:sp>
          <p:nvSpPr>
            <p:cNvPr id="14" name="Freeform 16"/>
            <p:cNvSpPr/>
            <p:nvPr/>
          </p:nvSpPr>
          <p:spPr>
            <a:xfrm>
              <a:off x="611986" y="2491228"/>
              <a:ext cx="2011680" cy="2011680"/>
            </a:xfrm>
            <a:prstGeom prst="ellipse">
              <a:avLst/>
            </a:prstGeom>
            <a:grpFill/>
            <a:ln w="101600" cap="flat" cmpd="sng" algn="ctr">
              <a:solidFill>
                <a:schemeClr val="bg2"/>
              </a:solidFill>
              <a:prstDash val="solid"/>
            </a:ln>
            <a:effectLst/>
          </p:spPr>
          <p:txBody>
            <a:bodyPr spcFirstLastPara="0" vert="horz" wrap="square" lIns="0" tIns="0" rIns="0" bIns="0" numCol="1" spcCol="1270" anchor="ctr" anchorCtr="0">
              <a:noAutofit/>
            </a:bodyPr>
            <a:lstStyle/>
            <a:p>
              <a:pPr algn="ctr">
                <a:lnSpc>
                  <a:spcPct val="90000"/>
                </a:lnSpc>
                <a:defRPr/>
              </a:pPr>
              <a:r>
                <a:rPr lang="en-US" kern="0">
                  <a:solidFill>
                    <a:srgbClr val="505050"/>
                  </a:solidFill>
                  <a:ea typeface="MS PGothic" panose="020B0600070205080204" pitchFamily="34" charset="-128"/>
                  <a:cs typeface="Segoe UI" panose="020B0502040204020203" pitchFamily="34" charset="0"/>
                </a:rPr>
                <a:t>Dev/Test. Demo and Training</a:t>
              </a:r>
            </a:p>
          </p:txBody>
        </p:sp>
      </p:grpSp>
      <p:grpSp>
        <p:nvGrpSpPr>
          <p:cNvPr id="23" name="Group 22"/>
          <p:cNvGrpSpPr/>
          <p:nvPr/>
        </p:nvGrpSpPr>
        <p:grpSpPr>
          <a:xfrm>
            <a:off x="2886094" y="2452722"/>
            <a:ext cx="2083454" cy="2113901"/>
            <a:chOff x="505175" y="2384419"/>
            <a:chExt cx="2225297" cy="2225297"/>
          </a:xfrm>
          <a:solidFill>
            <a:schemeClr val="tx1"/>
          </a:solidFill>
        </p:grpSpPr>
        <p:sp>
          <p:nvSpPr>
            <p:cNvPr id="24" name="Teardrop 15"/>
            <p:cNvSpPr/>
            <p:nvPr/>
          </p:nvSpPr>
          <p:spPr>
            <a:xfrm rot="2700000">
              <a:off x="505175" y="2384419"/>
              <a:ext cx="2225297" cy="2225297"/>
            </a:xfrm>
            <a:prstGeom prst="ellipse">
              <a:avLst/>
            </a:prstGeom>
            <a:grpFill/>
            <a:ln w="10795" cap="flat" cmpd="sng" algn="ctr">
              <a:noFill/>
              <a:prstDash val="solid"/>
            </a:ln>
            <a:effectLst/>
          </p:spPr>
        </p:sp>
        <p:sp>
          <p:nvSpPr>
            <p:cNvPr id="25" name="Freeform 16"/>
            <p:cNvSpPr/>
            <p:nvPr/>
          </p:nvSpPr>
          <p:spPr>
            <a:xfrm>
              <a:off x="611983" y="2491227"/>
              <a:ext cx="2011680" cy="2011680"/>
            </a:xfrm>
            <a:prstGeom prst="ellipse">
              <a:avLst/>
            </a:prstGeom>
            <a:grpFill/>
            <a:ln w="101600" cap="flat" cmpd="sng" algn="ctr">
              <a:solidFill>
                <a:schemeClr val="bg2"/>
              </a:solidFill>
              <a:prstDash val="solid"/>
            </a:ln>
            <a:effectLst/>
          </p:spPr>
          <p:txBody>
            <a:bodyPr spcFirstLastPara="0" vert="horz" wrap="square" lIns="0" tIns="0" rIns="0" bIns="0" numCol="1" spcCol="1270" anchor="ctr" anchorCtr="0">
              <a:noAutofit/>
            </a:bodyPr>
            <a:lstStyle/>
            <a:p>
              <a:pPr algn="ctr">
                <a:lnSpc>
                  <a:spcPct val="90000"/>
                </a:lnSpc>
              </a:pPr>
              <a:r>
                <a:rPr lang="en-US" kern="0">
                  <a:solidFill>
                    <a:srgbClr val="505050"/>
                  </a:solidFill>
                  <a:ea typeface="MS PGothic" panose="020B0600070205080204" pitchFamily="34" charset="-128"/>
                  <a:cs typeface="Segoe UI" panose="020B0502040204020203" pitchFamily="34" charset="0"/>
                </a:rPr>
                <a:t>Disaster Recovery</a:t>
              </a:r>
            </a:p>
          </p:txBody>
        </p:sp>
      </p:grpSp>
      <p:grpSp>
        <p:nvGrpSpPr>
          <p:cNvPr id="26" name="Group 25"/>
          <p:cNvGrpSpPr/>
          <p:nvPr/>
        </p:nvGrpSpPr>
        <p:grpSpPr>
          <a:xfrm>
            <a:off x="5217602" y="2468265"/>
            <a:ext cx="2083454" cy="2113901"/>
            <a:chOff x="505175" y="2384419"/>
            <a:chExt cx="2225297" cy="2225297"/>
          </a:xfrm>
          <a:solidFill>
            <a:schemeClr val="tx1"/>
          </a:solidFill>
        </p:grpSpPr>
        <p:sp>
          <p:nvSpPr>
            <p:cNvPr id="36" name="Teardrop 15"/>
            <p:cNvSpPr/>
            <p:nvPr/>
          </p:nvSpPr>
          <p:spPr>
            <a:xfrm rot="2700000">
              <a:off x="505175" y="2384419"/>
              <a:ext cx="2225297" cy="2225297"/>
            </a:xfrm>
            <a:prstGeom prst="ellipse">
              <a:avLst/>
            </a:prstGeom>
            <a:grpFill/>
            <a:ln w="10795" cap="flat" cmpd="sng" algn="ctr">
              <a:noFill/>
              <a:prstDash val="solid"/>
            </a:ln>
            <a:effectLst/>
          </p:spPr>
        </p:sp>
        <p:sp>
          <p:nvSpPr>
            <p:cNvPr id="37" name="Freeform 16"/>
            <p:cNvSpPr/>
            <p:nvPr/>
          </p:nvSpPr>
          <p:spPr>
            <a:xfrm>
              <a:off x="611983" y="2491227"/>
              <a:ext cx="2011680" cy="2011680"/>
            </a:xfrm>
            <a:prstGeom prst="ellipse">
              <a:avLst/>
            </a:prstGeom>
            <a:grpFill/>
            <a:ln w="101600" cap="flat" cmpd="sng" algn="ctr">
              <a:solidFill>
                <a:schemeClr val="bg2"/>
              </a:solidFill>
              <a:prstDash val="solid"/>
            </a:ln>
            <a:effectLst/>
          </p:spPr>
          <p:txBody>
            <a:bodyPr spcFirstLastPara="0" vert="horz" wrap="square" lIns="0" tIns="0" rIns="0" bIns="0" numCol="1" spcCol="1270" anchor="ctr" anchorCtr="0">
              <a:noAutofit/>
            </a:bodyPr>
            <a:lstStyle/>
            <a:p>
              <a:pPr algn="ctr">
                <a:lnSpc>
                  <a:spcPct val="90000"/>
                </a:lnSpc>
              </a:pPr>
              <a:r>
                <a:rPr lang="en-US" kern="0">
                  <a:solidFill>
                    <a:srgbClr val="505050"/>
                  </a:solidFill>
                  <a:ea typeface="MS PGothic" panose="020B0600070205080204" pitchFamily="34" charset="-128"/>
                  <a:cs typeface="Segoe UI" panose="020B0502040204020203" pitchFamily="34" charset="0"/>
                </a:rPr>
                <a:t>Archiving</a:t>
              </a:r>
            </a:p>
          </p:txBody>
        </p:sp>
      </p:grpSp>
      <p:grpSp>
        <p:nvGrpSpPr>
          <p:cNvPr id="38" name="Group 37"/>
          <p:cNvGrpSpPr/>
          <p:nvPr/>
        </p:nvGrpSpPr>
        <p:grpSpPr>
          <a:xfrm>
            <a:off x="7502480" y="2452721"/>
            <a:ext cx="2083454" cy="2113901"/>
            <a:chOff x="505175" y="2384419"/>
            <a:chExt cx="2225297" cy="2225297"/>
          </a:xfrm>
          <a:solidFill>
            <a:schemeClr val="tx1"/>
          </a:solidFill>
        </p:grpSpPr>
        <p:sp>
          <p:nvSpPr>
            <p:cNvPr id="39" name="Teardrop 15"/>
            <p:cNvSpPr/>
            <p:nvPr/>
          </p:nvSpPr>
          <p:spPr>
            <a:xfrm rot="2700000">
              <a:off x="505175" y="2384419"/>
              <a:ext cx="2225297" cy="2225297"/>
            </a:xfrm>
            <a:prstGeom prst="ellipse">
              <a:avLst/>
            </a:prstGeom>
            <a:grpFill/>
            <a:ln w="10795" cap="flat" cmpd="sng" algn="ctr">
              <a:noFill/>
              <a:prstDash val="solid"/>
            </a:ln>
            <a:effectLst/>
          </p:spPr>
        </p:sp>
        <p:sp>
          <p:nvSpPr>
            <p:cNvPr id="40" name="Freeform 16"/>
            <p:cNvSpPr/>
            <p:nvPr/>
          </p:nvSpPr>
          <p:spPr>
            <a:xfrm>
              <a:off x="611983" y="2491227"/>
              <a:ext cx="2011680" cy="2011680"/>
            </a:xfrm>
            <a:prstGeom prst="ellipse">
              <a:avLst/>
            </a:prstGeom>
            <a:grpFill/>
            <a:ln w="101600" cap="flat" cmpd="sng" algn="ctr">
              <a:solidFill>
                <a:schemeClr val="bg2"/>
              </a:solidFill>
              <a:prstDash val="solid"/>
            </a:ln>
            <a:effectLst/>
          </p:spPr>
          <p:txBody>
            <a:bodyPr spcFirstLastPara="0" vert="horz" wrap="square" lIns="0" tIns="0" rIns="0" bIns="0" numCol="1" spcCol="1270" anchor="ctr" anchorCtr="0">
              <a:noAutofit/>
            </a:bodyPr>
            <a:lstStyle/>
            <a:p>
              <a:pPr algn="ctr">
                <a:lnSpc>
                  <a:spcPct val="90000"/>
                </a:lnSpc>
              </a:pPr>
              <a:r>
                <a:rPr lang="en-US" kern="0">
                  <a:solidFill>
                    <a:srgbClr val="505050"/>
                  </a:solidFill>
                  <a:ea typeface="MS PGothic" panose="020B0600070205080204" pitchFamily="34" charset="-128"/>
                  <a:cs typeface="Segoe UI" panose="020B0502040204020203" pitchFamily="34" charset="0"/>
                </a:rPr>
                <a:t>Production</a:t>
              </a:r>
            </a:p>
          </p:txBody>
        </p:sp>
      </p:grpSp>
      <p:grpSp>
        <p:nvGrpSpPr>
          <p:cNvPr id="41" name="Group 40"/>
          <p:cNvGrpSpPr/>
          <p:nvPr/>
        </p:nvGrpSpPr>
        <p:grpSpPr>
          <a:xfrm>
            <a:off x="9775930" y="2468264"/>
            <a:ext cx="2083454" cy="2113901"/>
            <a:chOff x="505175" y="2384419"/>
            <a:chExt cx="2225297" cy="2225297"/>
          </a:xfrm>
          <a:solidFill>
            <a:schemeClr val="tx1"/>
          </a:solidFill>
        </p:grpSpPr>
        <p:sp>
          <p:nvSpPr>
            <p:cNvPr id="42" name="Teardrop 15"/>
            <p:cNvSpPr/>
            <p:nvPr/>
          </p:nvSpPr>
          <p:spPr>
            <a:xfrm rot="2700000">
              <a:off x="505175" y="2384419"/>
              <a:ext cx="2225297" cy="2225297"/>
            </a:xfrm>
            <a:prstGeom prst="ellipse">
              <a:avLst/>
            </a:prstGeom>
            <a:grpFill/>
            <a:ln w="10795" cap="flat" cmpd="sng" algn="ctr">
              <a:noFill/>
              <a:prstDash val="solid"/>
            </a:ln>
            <a:effectLst/>
          </p:spPr>
        </p:sp>
        <p:sp>
          <p:nvSpPr>
            <p:cNvPr id="43" name="Freeform 16"/>
            <p:cNvSpPr/>
            <p:nvPr/>
          </p:nvSpPr>
          <p:spPr>
            <a:xfrm>
              <a:off x="611983" y="2491227"/>
              <a:ext cx="2011680" cy="2011680"/>
            </a:xfrm>
            <a:prstGeom prst="ellipse">
              <a:avLst/>
            </a:prstGeom>
            <a:grpFill/>
            <a:ln w="101600" cap="flat" cmpd="sng" algn="ctr">
              <a:solidFill>
                <a:schemeClr val="bg2"/>
              </a:solidFill>
              <a:prstDash val="solid"/>
            </a:ln>
            <a:effectLst/>
          </p:spPr>
          <p:txBody>
            <a:bodyPr spcFirstLastPara="0" vert="horz" wrap="square" lIns="0" tIns="0" rIns="0" bIns="0" numCol="1" spcCol="1270" anchor="ctr" anchorCtr="0">
              <a:noAutofit/>
            </a:bodyPr>
            <a:lstStyle/>
            <a:p>
              <a:pPr algn="ctr">
                <a:lnSpc>
                  <a:spcPct val="90000"/>
                </a:lnSpc>
              </a:pPr>
              <a:r>
                <a:rPr lang="en-US" kern="0">
                  <a:solidFill>
                    <a:srgbClr val="505050"/>
                  </a:solidFill>
                  <a:ea typeface="MS PGothic" panose="020B0600070205080204" pitchFamily="34" charset="-128"/>
                  <a:cs typeface="Segoe UI" panose="020B0502040204020203" pitchFamily="34" charset="0"/>
                </a:rPr>
                <a:t>Advanced Analytics on SAP Data</a:t>
              </a:r>
            </a:p>
          </p:txBody>
        </p:sp>
      </p:grpSp>
      <p:grpSp>
        <p:nvGrpSpPr>
          <p:cNvPr id="3" name="Group 2"/>
          <p:cNvGrpSpPr/>
          <p:nvPr/>
        </p:nvGrpSpPr>
        <p:grpSpPr>
          <a:xfrm>
            <a:off x="652967" y="5056113"/>
            <a:ext cx="1990762" cy="1134972"/>
            <a:chOff x="639357" y="5059208"/>
            <a:chExt cx="1951905" cy="1112819"/>
          </a:xfrm>
        </p:grpSpPr>
        <p:sp>
          <p:nvSpPr>
            <p:cNvPr id="45" name="TextBox 44"/>
            <p:cNvSpPr txBox="1"/>
            <p:nvPr/>
          </p:nvSpPr>
          <p:spPr>
            <a:xfrm>
              <a:off x="639357" y="5059208"/>
              <a:ext cx="1951904" cy="513008"/>
            </a:xfrm>
            <a:prstGeom prst="rect">
              <a:avLst/>
            </a:prstGeom>
            <a:noFill/>
          </p:spPr>
          <p:txBody>
            <a:bodyPr wrap="square" rtlCol="0">
              <a:spAutoFit/>
            </a:bodyPr>
            <a:lstStyle/>
            <a:p>
              <a:pPr algn="ctr" defTabSz="995764">
                <a:spcAft>
                  <a:spcPts val="624"/>
                </a:spcAft>
              </a:pPr>
              <a:r>
                <a:rPr lang="de-DE" sz="2800">
                  <a:gradFill>
                    <a:gsLst>
                      <a:gs pos="0">
                        <a:srgbClr val="505050"/>
                      </a:gs>
                      <a:gs pos="100000">
                        <a:srgbClr val="505050"/>
                      </a:gs>
                    </a:gsLst>
                    <a:lin ang="5400000" scaled="0"/>
                  </a:gradFill>
                  <a:cs typeface="Segoe UI" panose="020B0502040204020203" pitchFamily="34" charset="0"/>
                </a:rPr>
                <a:t>40-75%</a:t>
              </a:r>
            </a:p>
          </p:txBody>
        </p:sp>
        <p:sp>
          <p:nvSpPr>
            <p:cNvPr id="46" name="TextBox 45"/>
            <p:cNvSpPr txBox="1"/>
            <p:nvPr/>
          </p:nvSpPr>
          <p:spPr>
            <a:xfrm>
              <a:off x="639358" y="5592630"/>
              <a:ext cx="1951904" cy="579397"/>
            </a:xfrm>
            <a:prstGeom prst="rect">
              <a:avLst/>
            </a:prstGeom>
            <a:noFill/>
          </p:spPr>
          <p:txBody>
            <a:bodyPr wrap="square" rtlCol="0">
              <a:spAutoFit/>
            </a:bodyPr>
            <a:lstStyle/>
            <a:p>
              <a:pPr algn="ctr" defTabSz="995764">
                <a:lnSpc>
                  <a:spcPct val="90000"/>
                </a:lnSpc>
              </a:pPr>
              <a:r>
                <a:rPr lang="de-DE">
                  <a:gradFill>
                    <a:gsLst>
                      <a:gs pos="0">
                        <a:srgbClr val="505050"/>
                      </a:gs>
                      <a:gs pos="100000">
                        <a:srgbClr val="505050"/>
                      </a:gs>
                    </a:gsLst>
                    <a:lin ang="5400000" scaled="0"/>
                  </a:gradFill>
                  <a:cs typeface="Segoe UI Semibold" panose="020B0702040204020203" pitchFamily="34" charset="0"/>
                </a:rPr>
                <a:t>TCO cost savings for dev/test</a:t>
              </a:r>
            </a:p>
          </p:txBody>
        </p:sp>
      </p:grpSp>
      <p:sp>
        <p:nvSpPr>
          <p:cNvPr id="47" name="TextBox 46"/>
          <p:cNvSpPr txBox="1"/>
          <p:nvPr/>
        </p:nvSpPr>
        <p:spPr>
          <a:xfrm>
            <a:off x="3185993" y="5056113"/>
            <a:ext cx="2162696" cy="923330"/>
          </a:xfrm>
          <a:prstGeom prst="rect">
            <a:avLst/>
          </a:prstGeom>
          <a:noFill/>
        </p:spPr>
        <p:txBody>
          <a:bodyPr wrap="square" rtlCol="0">
            <a:spAutoFit/>
          </a:bodyPr>
          <a:lstStyle/>
          <a:p>
            <a:pPr algn="ctr" defTabSz="995764">
              <a:lnSpc>
                <a:spcPct val="90000"/>
              </a:lnSpc>
              <a:spcAft>
                <a:spcPts val="612"/>
              </a:spcAft>
            </a:pPr>
            <a:r>
              <a:rPr lang="de-DE" sz="2000">
                <a:gradFill>
                  <a:gsLst>
                    <a:gs pos="0">
                      <a:srgbClr val="505050"/>
                    </a:gs>
                    <a:gs pos="100000">
                      <a:srgbClr val="505050"/>
                    </a:gs>
                  </a:gsLst>
                  <a:lin ang="5400000" scaled="0"/>
                </a:gradFill>
                <a:cs typeface="Segoe UI Semibold" panose="020B0702040204020203" pitchFamily="34" charset="0"/>
              </a:rPr>
              <a:t>Provisioning in minutes, not  weeks/months</a:t>
            </a:r>
          </a:p>
        </p:txBody>
      </p:sp>
      <p:grpSp>
        <p:nvGrpSpPr>
          <p:cNvPr id="5" name="Group 4"/>
          <p:cNvGrpSpPr/>
          <p:nvPr/>
        </p:nvGrpSpPr>
        <p:grpSpPr>
          <a:xfrm>
            <a:off x="5515851" y="5056113"/>
            <a:ext cx="3068293" cy="1124567"/>
            <a:chOff x="5242336" y="4957426"/>
            <a:chExt cx="3008403" cy="1102617"/>
          </a:xfrm>
        </p:grpSpPr>
        <p:sp>
          <p:nvSpPr>
            <p:cNvPr id="48" name="TextBox 47"/>
            <p:cNvSpPr txBox="1"/>
            <p:nvPr/>
          </p:nvSpPr>
          <p:spPr>
            <a:xfrm>
              <a:off x="5242336" y="4957426"/>
              <a:ext cx="3008403" cy="531812"/>
            </a:xfrm>
            <a:prstGeom prst="rect">
              <a:avLst/>
            </a:prstGeom>
            <a:noFill/>
          </p:spPr>
          <p:txBody>
            <a:bodyPr wrap="square" rtlCol="0">
              <a:spAutoFit/>
            </a:bodyPr>
            <a:lstStyle/>
            <a:p>
              <a:pPr algn="ctr" defTabSz="995764">
                <a:spcAft>
                  <a:spcPts val="624"/>
                </a:spcAft>
              </a:pPr>
              <a:r>
                <a:rPr lang="de-DE" sz="2800">
                  <a:gradFill>
                    <a:gsLst>
                      <a:gs pos="0">
                        <a:srgbClr val="505050"/>
                      </a:gs>
                      <a:gs pos="100000">
                        <a:srgbClr val="505050"/>
                      </a:gs>
                    </a:gsLst>
                    <a:lin ang="5400000" scaled="0"/>
                  </a:gradFill>
                  <a:cs typeface="Segoe UI" panose="020B0502040204020203" pitchFamily="34" charset="0"/>
                </a:rPr>
                <a:t>60%</a:t>
              </a:r>
            </a:p>
          </p:txBody>
        </p:sp>
        <p:sp>
          <p:nvSpPr>
            <p:cNvPr id="49" name="TextBox 48"/>
            <p:cNvSpPr txBox="1"/>
            <p:nvPr/>
          </p:nvSpPr>
          <p:spPr>
            <a:xfrm>
              <a:off x="5584721" y="5480646"/>
              <a:ext cx="2323634" cy="579397"/>
            </a:xfrm>
            <a:prstGeom prst="rect">
              <a:avLst/>
            </a:prstGeom>
            <a:noFill/>
          </p:spPr>
          <p:txBody>
            <a:bodyPr wrap="square" rtlCol="0">
              <a:spAutoFit/>
            </a:bodyPr>
            <a:lstStyle/>
            <a:p>
              <a:pPr algn="ctr" defTabSz="995764">
                <a:lnSpc>
                  <a:spcPct val="90000"/>
                </a:lnSpc>
              </a:pPr>
              <a:r>
                <a:rPr lang="de-DE">
                  <a:gradFill>
                    <a:gsLst>
                      <a:gs pos="0">
                        <a:srgbClr val="505050"/>
                      </a:gs>
                      <a:gs pos="100000">
                        <a:srgbClr val="505050"/>
                      </a:gs>
                    </a:gsLst>
                    <a:lin ang="5400000" scaled="0"/>
                  </a:gradFill>
                  <a:cs typeface="Segoe UI Semibold" panose="020B0702040204020203" pitchFamily="34" charset="0"/>
                </a:rPr>
                <a:t>less storage costs for archiving data</a:t>
              </a:r>
            </a:p>
          </p:txBody>
        </p:sp>
      </p:grpSp>
      <p:sp>
        <p:nvSpPr>
          <p:cNvPr id="50" name="TextBox 49"/>
          <p:cNvSpPr txBox="1"/>
          <p:nvPr/>
        </p:nvSpPr>
        <p:spPr>
          <a:xfrm>
            <a:off x="8880467" y="5056113"/>
            <a:ext cx="2666219" cy="1631216"/>
          </a:xfrm>
          <a:prstGeom prst="rect">
            <a:avLst/>
          </a:prstGeom>
          <a:noFill/>
        </p:spPr>
        <p:txBody>
          <a:bodyPr wrap="square" rtlCol="0">
            <a:spAutoFit/>
          </a:bodyPr>
          <a:lstStyle/>
          <a:p>
            <a:pPr algn="ctr" defTabSz="995764">
              <a:spcAft>
                <a:spcPts val="624"/>
              </a:spcAft>
            </a:pPr>
            <a:r>
              <a:rPr lang="de-DE" sz="2000">
                <a:gradFill>
                  <a:gsLst>
                    <a:gs pos="0">
                      <a:srgbClr val="505050"/>
                    </a:gs>
                    <a:gs pos="100000">
                      <a:srgbClr val="505050"/>
                    </a:gs>
                  </a:gsLst>
                  <a:lin ang="5400000" scaled="0"/>
                </a:gradFill>
                <a:cs typeface="Segoe UI" panose="020B0502040204020203" pitchFamily="34" charset="0"/>
              </a:rPr>
              <a:t>Use Azure Machine Learning, Power BI for insights and intelligent actions from existing data</a:t>
            </a:r>
          </a:p>
        </p:txBody>
      </p:sp>
      <p:cxnSp>
        <p:nvCxnSpPr>
          <p:cNvPr id="52" name="Straight Connector 51"/>
          <p:cNvCxnSpPr/>
          <p:nvPr/>
        </p:nvCxnSpPr>
        <p:spPr>
          <a:xfrm>
            <a:off x="8531269" y="4733385"/>
            <a:ext cx="0" cy="1963162"/>
          </a:xfrm>
          <a:prstGeom prst="line">
            <a:avLst/>
          </a:prstGeom>
          <a:ln w="12700">
            <a:solidFill>
              <a:schemeClr val="bg1">
                <a:lumMod val="20000"/>
                <a:lumOff val="8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5515851" y="4730394"/>
            <a:ext cx="0" cy="1963162"/>
          </a:xfrm>
          <a:prstGeom prst="line">
            <a:avLst/>
          </a:prstGeom>
          <a:ln w="12700">
            <a:solidFill>
              <a:schemeClr val="bg1">
                <a:lumMod val="20000"/>
                <a:lumOff val="8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2889019" y="4752887"/>
            <a:ext cx="0" cy="1963162"/>
          </a:xfrm>
          <a:prstGeom prst="line">
            <a:avLst/>
          </a:prstGeom>
          <a:ln w="12700">
            <a:solidFill>
              <a:schemeClr val="bg1">
                <a:lumMod val="20000"/>
                <a:lumOff val="80000"/>
              </a:schemeClr>
            </a:solidFill>
            <a:prstDash val="solid"/>
          </a:ln>
        </p:spPr>
        <p:style>
          <a:lnRef idx="1">
            <a:schemeClr val="accent1"/>
          </a:lnRef>
          <a:fillRef idx="0">
            <a:schemeClr val="accent1"/>
          </a:fillRef>
          <a:effectRef idx="0">
            <a:schemeClr val="accent1"/>
          </a:effectRef>
          <a:fontRef idx="minor">
            <a:schemeClr val="tx1"/>
          </a:fontRef>
        </p:style>
      </p:cxnSp>
      <p:sp>
        <p:nvSpPr>
          <p:cNvPr id="8" name="Title 7">
            <a:extLst>
              <a:ext uri="{FF2B5EF4-FFF2-40B4-BE49-F238E27FC236}">
                <a16:creationId xmlns:a16="http://schemas.microsoft.com/office/drawing/2014/main" id="{D86062C7-93B4-4C22-A746-5CC73AF27B74}"/>
              </a:ext>
            </a:extLst>
          </p:cNvPr>
          <p:cNvSpPr>
            <a:spLocks noGrp="1"/>
          </p:cNvSpPr>
          <p:nvPr>
            <p:ph type="title"/>
          </p:nvPr>
        </p:nvSpPr>
        <p:spPr/>
        <p:txBody>
          <a:bodyPr/>
          <a:lstStyle/>
          <a:p>
            <a:r>
              <a:rPr lang="en-US"/>
              <a:t>Modernize your SAP environments</a:t>
            </a:r>
          </a:p>
        </p:txBody>
      </p:sp>
      <p:sp>
        <p:nvSpPr>
          <p:cNvPr id="9" name="Text Placeholder 8">
            <a:extLst>
              <a:ext uri="{FF2B5EF4-FFF2-40B4-BE49-F238E27FC236}">
                <a16:creationId xmlns:a16="http://schemas.microsoft.com/office/drawing/2014/main" id="{CC1257C4-2CA8-40AB-8921-272DF0698AD5}"/>
              </a:ext>
            </a:extLst>
          </p:cNvPr>
          <p:cNvSpPr>
            <a:spLocks noGrp="1"/>
          </p:cNvSpPr>
          <p:nvPr>
            <p:ph type="body" sz="quarter" idx="10"/>
          </p:nvPr>
        </p:nvSpPr>
        <p:spPr>
          <a:xfrm>
            <a:off x="274639" y="1212851"/>
            <a:ext cx="11887200" cy="1144672"/>
          </a:xfrm>
        </p:spPr>
        <p:txBody>
          <a:bodyPr/>
          <a:lstStyle/>
          <a:p>
            <a:pPr marL="0" indent="0">
              <a:buNone/>
            </a:pPr>
            <a:r>
              <a:rPr lang="en-US"/>
              <a:t>SAP NetWeaver applications certified on Azure Infrastructure for production and non-production </a:t>
            </a:r>
          </a:p>
        </p:txBody>
      </p:sp>
      <p:cxnSp>
        <p:nvCxnSpPr>
          <p:cNvPr id="44" name="Straight Connector 43"/>
          <p:cNvCxnSpPr/>
          <p:nvPr/>
        </p:nvCxnSpPr>
        <p:spPr>
          <a:xfrm>
            <a:off x="884237" y="4660925"/>
            <a:ext cx="10515600" cy="0"/>
          </a:xfrm>
          <a:prstGeom prst="line">
            <a:avLst/>
          </a:prstGeom>
          <a:ln>
            <a:solidFill>
              <a:schemeClr val="bg1">
                <a:lumMod val="20000"/>
                <a:lumOff val="80000"/>
              </a:schemeClr>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004736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400"/>
                                  </p:stCondLst>
                                  <p:childTnLst>
                                    <p:set>
                                      <p:cBhvr>
                                        <p:cTn id="6" dur="1" fill="hold">
                                          <p:stCondLst>
                                            <p:cond delay="0"/>
                                          </p:stCondLst>
                                        </p:cTn>
                                        <p:tgtEl>
                                          <p:spTgt spid="12"/>
                                        </p:tgtEl>
                                        <p:attrNameLst>
                                          <p:attrName>style.visibility</p:attrName>
                                        </p:attrNameLst>
                                      </p:cBhvr>
                                      <p:to>
                                        <p:strVal val="visible"/>
                                      </p:to>
                                    </p:set>
                                  </p:childTnLst>
                                </p:cTn>
                              </p:par>
                              <p:par>
                                <p:cTn id="7" presetID="6" presetClass="emph" presetSubtype="0" accel="100000" autoRev="1" fill="hold" nodeType="withEffect">
                                  <p:stCondLst>
                                    <p:cond delay="0"/>
                                  </p:stCondLst>
                                  <p:childTnLst>
                                    <p:animScale>
                                      <p:cBhvr>
                                        <p:cTn id="8" dur="400" fill="hold"/>
                                        <p:tgtEl>
                                          <p:spTgt spid="12"/>
                                        </p:tgtEl>
                                      </p:cBhvr>
                                      <p:by x="1000" y="1000"/>
                                    </p:animScale>
                                  </p:childTnLst>
                                </p:cTn>
                              </p:par>
                              <p:par>
                                <p:cTn id="9" presetID="1" presetClass="entr" presetSubtype="0" fill="hold" nodeType="withEffect">
                                  <p:stCondLst>
                                    <p:cond delay="500"/>
                                  </p:stCondLst>
                                  <p:childTnLst>
                                    <p:set>
                                      <p:cBhvr>
                                        <p:cTn id="10" dur="1" fill="hold">
                                          <p:stCondLst>
                                            <p:cond delay="0"/>
                                          </p:stCondLst>
                                        </p:cTn>
                                        <p:tgtEl>
                                          <p:spTgt spid="23"/>
                                        </p:tgtEl>
                                        <p:attrNameLst>
                                          <p:attrName>style.visibility</p:attrName>
                                        </p:attrNameLst>
                                      </p:cBhvr>
                                      <p:to>
                                        <p:strVal val="visible"/>
                                      </p:to>
                                    </p:set>
                                  </p:childTnLst>
                                </p:cTn>
                              </p:par>
                              <p:par>
                                <p:cTn id="11" presetID="6" presetClass="emph" presetSubtype="0" accel="100000" autoRev="1" fill="hold" nodeType="withEffect">
                                  <p:stCondLst>
                                    <p:cond delay="100"/>
                                  </p:stCondLst>
                                  <p:childTnLst>
                                    <p:animScale>
                                      <p:cBhvr>
                                        <p:cTn id="12" dur="400" fill="hold"/>
                                        <p:tgtEl>
                                          <p:spTgt spid="23"/>
                                        </p:tgtEl>
                                      </p:cBhvr>
                                      <p:by x="1000" y="1000"/>
                                    </p:animScale>
                                  </p:childTnLst>
                                </p:cTn>
                              </p:par>
                              <p:par>
                                <p:cTn id="13" presetID="1" presetClass="entr" presetSubtype="0" fill="hold" nodeType="withEffect">
                                  <p:stCondLst>
                                    <p:cond delay="600"/>
                                  </p:stCondLst>
                                  <p:childTnLst>
                                    <p:set>
                                      <p:cBhvr>
                                        <p:cTn id="14" dur="1" fill="hold">
                                          <p:stCondLst>
                                            <p:cond delay="0"/>
                                          </p:stCondLst>
                                        </p:cTn>
                                        <p:tgtEl>
                                          <p:spTgt spid="26"/>
                                        </p:tgtEl>
                                        <p:attrNameLst>
                                          <p:attrName>style.visibility</p:attrName>
                                        </p:attrNameLst>
                                      </p:cBhvr>
                                      <p:to>
                                        <p:strVal val="visible"/>
                                      </p:to>
                                    </p:set>
                                  </p:childTnLst>
                                </p:cTn>
                              </p:par>
                              <p:par>
                                <p:cTn id="15" presetID="6" presetClass="emph" presetSubtype="0" accel="100000" autoRev="1" fill="hold" nodeType="withEffect">
                                  <p:stCondLst>
                                    <p:cond delay="200"/>
                                  </p:stCondLst>
                                  <p:childTnLst>
                                    <p:animScale>
                                      <p:cBhvr>
                                        <p:cTn id="16" dur="400" fill="hold"/>
                                        <p:tgtEl>
                                          <p:spTgt spid="26"/>
                                        </p:tgtEl>
                                      </p:cBhvr>
                                      <p:by x="1000" y="1000"/>
                                    </p:animScale>
                                  </p:childTnLst>
                                </p:cTn>
                              </p:par>
                              <p:par>
                                <p:cTn id="17" presetID="1" presetClass="entr" presetSubtype="0" fill="hold" nodeType="withEffect">
                                  <p:stCondLst>
                                    <p:cond delay="700"/>
                                  </p:stCondLst>
                                  <p:childTnLst>
                                    <p:set>
                                      <p:cBhvr>
                                        <p:cTn id="18" dur="1" fill="hold">
                                          <p:stCondLst>
                                            <p:cond delay="0"/>
                                          </p:stCondLst>
                                        </p:cTn>
                                        <p:tgtEl>
                                          <p:spTgt spid="38"/>
                                        </p:tgtEl>
                                        <p:attrNameLst>
                                          <p:attrName>style.visibility</p:attrName>
                                        </p:attrNameLst>
                                      </p:cBhvr>
                                      <p:to>
                                        <p:strVal val="visible"/>
                                      </p:to>
                                    </p:set>
                                  </p:childTnLst>
                                </p:cTn>
                              </p:par>
                              <p:par>
                                <p:cTn id="19" presetID="6" presetClass="emph" presetSubtype="0" accel="100000" autoRev="1" fill="hold" nodeType="withEffect">
                                  <p:stCondLst>
                                    <p:cond delay="300"/>
                                  </p:stCondLst>
                                  <p:childTnLst>
                                    <p:animScale>
                                      <p:cBhvr>
                                        <p:cTn id="20" dur="400" fill="hold"/>
                                        <p:tgtEl>
                                          <p:spTgt spid="38"/>
                                        </p:tgtEl>
                                      </p:cBhvr>
                                      <p:by x="1000" y="1000"/>
                                    </p:animScale>
                                  </p:childTnLst>
                                </p:cTn>
                              </p:par>
                              <p:par>
                                <p:cTn id="21" presetID="1" presetClass="entr" presetSubtype="0" fill="hold" nodeType="withEffect">
                                  <p:stCondLst>
                                    <p:cond delay="800"/>
                                  </p:stCondLst>
                                  <p:childTnLst>
                                    <p:set>
                                      <p:cBhvr>
                                        <p:cTn id="22" dur="1" fill="hold">
                                          <p:stCondLst>
                                            <p:cond delay="0"/>
                                          </p:stCondLst>
                                        </p:cTn>
                                        <p:tgtEl>
                                          <p:spTgt spid="41"/>
                                        </p:tgtEl>
                                        <p:attrNameLst>
                                          <p:attrName>style.visibility</p:attrName>
                                        </p:attrNameLst>
                                      </p:cBhvr>
                                      <p:to>
                                        <p:strVal val="visible"/>
                                      </p:to>
                                    </p:set>
                                  </p:childTnLst>
                                </p:cTn>
                              </p:par>
                              <p:par>
                                <p:cTn id="23" presetID="6" presetClass="emph" presetSubtype="0" accel="100000" autoRev="1" fill="hold" nodeType="withEffect">
                                  <p:stCondLst>
                                    <p:cond delay="400"/>
                                  </p:stCondLst>
                                  <p:childTnLst>
                                    <p:animScale>
                                      <p:cBhvr>
                                        <p:cTn id="24" dur="400" fill="hold"/>
                                        <p:tgtEl>
                                          <p:spTgt spid="41"/>
                                        </p:tgtEl>
                                      </p:cBhvr>
                                      <p:by x="1000" y="1000"/>
                                    </p:animScale>
                                  </p:childTnLst>
                                </p:cTn>
                              </p:par>
                            </p:childTnLst>
                          </p:cTn>
                        </p:par>
                        <p:par>
                          <p:cTn id="25" fill="hold">
                            <p:stCondLst>
                              <p:cond delay="1200"/>
                            </p:stCondLst>
                            <p:childTnLst>
                              <p:par>
                                <p:cTn id="26" presetID="22" presetClass="entr" presetSubtype="8" fill="hold" nodeType="afterEffect">
                                  <p:stCondLst>
                                    <p:cond delay="0"/>
                                  </p:stCondLst>
                                  <p:childTnLst>
                                    <p:set>
                                      <p:cBhvr>
                                        <p:cTn id="27" dur="1" fill="hold">
                                          <p:stCondLst>
                                            <p:cond delay="0"/>
                                          </p:stCondLst>
                                        </p:cTn>
                                        <p:tgtEl>
                                          <p:spTgt spid="44"/>
                                        </p:tgtEl>
                                        <p:attrNameLst>
                                          <p:attrName>style.visibility</p:attrName>
                                        </p:attrNameLst>
                                      </p:cBhvr>
                                      <p:to>
                                        <p:strVal val="visible"/>
                                      </p:to>
                                    </p:set>
                                    <p:animEffect transition="in" filter="wipe(left)">
                                      <p:cBhvr>
                                        <p:cTn id="28" dur="1000"/>
                                        <p:tgtEl>
                                          <p:spTgt spid="44"/>
                                        </p:tgtEl>
                                      </p:cBhvr>
                                    </p:animEffect>
                                  </p:childTnLst>
                                </p:cTn>
                              </p:par>
                              <p:par>
                                <p:cTn id="29" presetID="10" presetClass="entr" presetSubtype="0" fill="hold" nodeType="with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fade">
                                      <p:cBhvr>
                                        <p:cTn id="31" dur="500"/>
                                        <p:tgtEl>
                                          <p:spTgt spid="3"/>
                                        </p:tgtEl>
                                      </p:cBhvr>
                                    </p:animEffect>
                                  </p:childTnLst>
                                </p:cTn>
                              </p:par>
                              <p:par>
                                <p:cTn id="32" presetID="42" presetClass="path" presetSubtype="0" decel="100000" fill="hold" nodeType="withEffect">
                                  <p:stCondLst>
                                    <p:cond delay="0"/>
                                  </p:stCondLst>
                                  <p:childTnLst>
                                    <p:animMotion origin="layout" path="M 6.38244E-7 -3.76759E-6 L 6.38244E-7 0.08943 " pathEditMode="relative" rAng="0" ptsTypes="AA">
                                      <p:cBhvr>
                                        <p:cTn id="33" dur="500" spd="-100000" fill="hold"/>
                                        <p:tgtEl>
                                          <p:spTgt spid="3"/>
                                        </p:tgtEl>
                                        <p:attrNameLst>
                                          <p:attrName>ppt_x</p:attrName>
                                          <p:attrName>ppt_y</p:attrName>
                                        </p:attrNameLst>
                                      </p:cBhvr>
                                      <p:rCtr x="0" y="4471"/>
                                    </p:animMotion>
                                  </p:childTnLst>
                                </p:cTn>
                              </p:par>
                              <p:par>
                                <p:cTn id="34" presetID="22" presetClass="entr" presetSubtype="1" fill="hold" nodeType="withEffect">
                                  <p:stCondLst>
                                    <p:cond delay="250"/>
                                  </p:stCondLst>
                                  <p:childTnLst>
                                    <p:set>
                                      <p:cBhvr>
                                        <p:cTn id="35" dur="1" fill="hold">
                                          <p:stCondLst>
                                            <p:cond delay="0"/>
                                          </p:stCondLst>
                                        </p:cTn>
                                        <p:tgtEl>
                                          <p:spTgt spid="54"/>
                                        </p:tgtEl>
                                        <p:attrNameLst>
                                          <p:attrName>style.visibility</p:attrName>
                                        </p:attrNameLst>
                                      </p:cBhvr>
                                      <p:to>
                                        <p:strVal val="visible"/>
                                      </p:to>
                                    </p:set>
                                    <p:animEffect transition="in" filter="wipe(up)">
                                      <p:cBhvr>
                                        <p:cTn id="36" dur="500"/>
                                        <p:tgtEl>
                                          <p:spTgt spid="54"/>
                                        </p:tgtEl>
                                      </p:cBhvr>
                                    </p:animEffect>
                                  </p:childTnLst>
                                </p:cTn>
                              </p:par>
                              <p:par>
                                <p:cTn id="37" presetID="10" presetClass="entr" presetSubtype="0" fill="hold" grpId="0" nodeType="withEffect">
                                  <p:stCondLst>
                                    <p:cond delay="250"/>
                                  </p:stCondLst>
                                  <p:childTnLst>
                                    <p:set>
                                      <p:cBhvr>
                                        <p:cTn id="38" dur="1" fill="hold">
                                          <p:stCondLst>
                                            <p:cond delay="0"/>
                                          </p:stCondLst>
                                        </p:cTn>
                                        <p:tgtEl>
                                          <p:spTgt spid="47"/>
                                        </p:tgtEl>
                                        <p:attrNameLst>
                                          <p:attrName>style.visibility</p:attrName>
                                        </p:attrNameLst>
                                      </p:cBhvr>
                                      <p:to>
                                        <p:strVal val="visible"/>
                                      </p:to>
                                    </p:set>
                                    <p:animEffect transition="in" filter="fade">
                                      <p:cBhvr>
                                        <p:cTn id="39" dur="500"/>
                                        <p:tgtEl>
                                          <p:spTgt spid="47"/>
                                        </p:tgtEl>
                                      </p:cBhvr>
                                    </p:animEffect>
                                  </p:childTnLst>
                                </p:cTn>
                              </p:par>
                              <p:par>
                                <p:cTn id="40" presetID="42" presetClass="path" presetSubtype="0" decel="100000" fill="hold" grpId="1" nodeType="withEffect">
                                  <p:stCondLst>
                                    <p:cond delay="250"/>
                                  </p:stCondLst>
                                  <p:childTnLst>
                                    <p:animMotion origin="layout" path="M 2.65509E-7 -4.19428E-6 L 2.65509E-7 0.08943 " pathEditMode="relative" rAng="0" ptsTypes="AA">
                                      <p:cBhvr>
                                        <p:cTn id="41" dur="500" spd="-100000" fill="hold"/>
                                        <p:tgtEl>
                                          <p:spTgt spid="47"/>
                                        </p:tgtEl>
                                        <p:attrNameLst>
                                          <p:attrName>ppt_x</p:attrName>
                                          <p:attrName>ppt_y</p:attrName>
                                        </p:attrNameLst>
                                      </p:cBhvr>
                                      <p:rCtr x="0" y="4471"/>
                                    </p:animMotion>
                                  </p:childTnLst>
                                </p:cTn>
                              </p:par>
                              <p:par>
                                <p:cTn id="42" presetID="22" presetClass="entr" presetSubtype="1" fill="hold" nodeType="withEffect">
                                  <p:stCondLst>
                                    <p:cond delay="500"/>
                                  </p:stCondLst>
                                  <p:childTnLst>
                                    <p:set>
                                      <p:cBhvr>
                                        <p:cTn id="43" dur="1" fill="hold">
                                          <p:stCondLst>
                                            <p:cond delay="0"/>
                                          </p:stCondLst>
                                        </p:cTn>
                                        <p:tgtEl>
                                          <p:spTgt spid="53"/>
                                        </p:tgtEl>
                                        <p:attrNameLst>
                                          <p:attrName>style.visibility</p:attrName>
                                        </p:attrNameLst>
                                      </p:cBhvr>
                                      <p:to>
                                        <p:strVal val="visible"/>
                                      </p:to>
                                    </p:set>
                                    <p:animEffect transition="in" filter="wipe(up)">
                                      <p:cBhvr>
                                        <p:cTn id="44" dur="500"/>
                                        <p:tgtEl>
                                          <p:spTgt spid="53"/>
                                        </p:tgtEl>
                                      </p:cBhvr>
                                    </p:animEffect>
                                  </p:childTnLst>
                                </p:cTn>
                              </p:par>
                              <p:par>
                                <p:cTn id="45" presetID="10" presetClass="entr" presetSubtype="0" fill="hold" nodeType="withEffect">
                                  <p:stCondLst>
                                    <p:cond delay="500"/>
                                  </p:stCondLst>
                                  <p:childTnLst>
                                    <p:set>
                                      <p:cBhvr>
                                        <p:cTn id="46" dur="1" fill="hold">
                                          <p:stCondLst>
                                            <p:cond delay="0"/>
                                          </p:stCondLst>
                                        </p:cTn>
                                        <p:tgtEl>
                                          <p:spTgt spid="5"/>
                                        </p:tgtEl>
                                        <p:attrNameLst>
                                          <p:attrName>style.visibility</p:attrName>
                                        </p:attrNameLst>
                                      </p:cBhvr>
                                      <p:to>
                                        <p:strVal val="visible"/>
                                      </p:to>
                                    </p:set>
                                    <p:animEffect transition="in" filter="fade">
                                      <p:cBhvr>
                                        <p:cTn id="47" dur="500"/>
                                        <p:tgtEl>
                                          <p:spTgt spid="5"/>
                                        </p:tgtEl>
                                      </p:cBhvr>
                                    </p:animEffect>
                                  </p:childTnLst>
                                </p:cTn>
                              </p:par>
                              <p:par>
                                <p:cTn id="48" presetID="42" presetClass="path" presetSubtype="0" decel="100000" fill="hold" nodeType="withEffect">
                                  <p:stCondLst>
                                    <p:cond delay="500"/>
                                  </p:stCondLst>
                                  <p:childTnLst>
                                    <p:animMotion origin="layout" path="M 2.07557E-6 -2.87789E-6 L 2.07557E-6 0.08943 " pathEditMode="relative" rAng="0" ptsTypes="AA">
                                      <p:cBhvr>
                                        <p:cTn id="49" dur="500" spd="-100000" fill="hold"/>
                                        <p:tgtEl>
                                          <p:spTgt spid="5"/>
                                        </p:tgtEl>
                                        <p:attrNameLst>
                                          <p:attrName>ppt_x</p:attrName>
                                          <p:attrName>ppt_y</p:attrName>
                                        </p:attrNameLst>
                                      </p:cBhvr>
                                      <p:rCtr x="0" y="4471"/>
                                    </p:animMotion>
                                  </p:childTnLst>
                                </p:cTn>
                              </p:par>
                              <p:par>
                                <p:cTn id="50" presetID="22" presetClass="entr" presetSubtype="1" fill="hold" nodeType="withEffect">
                                  <p:stCondLst>
                                    <p:cond delay="750"/>
                                  </p:stCondLst>
                                  <p:childTnLst>
                                    <p:set>
                                      <p:cBhvr>
                                        <p:cTn id="51" dur="1" fill="hold">
                                          <p:stCondLst>
                                            <p:cond delay="0"/>
                                          </p:stCondLst>
                                        </p:cTn>
                                        <p:tgtEl>
                                          <p:spTgt spid="52"/>
                                        </p:tgtEl>
                                        <p:attrNameLst>
                                          <p:attrName>style.visibility</p:attrName>
                                        </p:attrNameLst>
                                      </p:cBhvr>
                                      <p:to>
                                        <p:strVal val="visible"/>
                                      </p:to>
                                    </p:set>
                                    <p:animEffect transition="in" filter="wipe(up)">
                                      <p:cBhvr>
                                        <p:cTn id="52" dur="500"/>
                                        <p:tgtEl>
                                          <p:spTgt spid="52"/>
                                        </p:tgtEl>
                                      </p:cBhvr>
                                    </p:animEffect>
                                  </p:childTnLst>
                                </p:cTn>
                              </p:par>
                              <p:par>
                                <p:cTn id="53" presetID="10" presetClass="entr" presetSubtype="0" fill="hold" grpId="0" nodeType="withEffect">
                                  <p:stCondLst>
                                    <p:cond delay="750"/>
                                  </p:stCondLst>
                                  <p:childTnLst>
                                    <p:set>
                                      <p:cBhvr>
                                        <p:cTn id="54" dur="1" fill="hold">
                                          <p:stCondLst>
                                            <p:cond delay="0"/>
                                          </p:stCondLst>
                                        </p:cTn>
                                        <p:tgtEl>
                                          <p:spTgt spid="50"/>
                                        </p:tgtEl>
                                        <p:attrNameLst>
                                          <p:attrName>style.visibility</p:attrName>
                                        </p:attrNameLst>
                                      </p:cBhvr>
                                      <p:to>
                                        <p:strVal val="visible"/>
                                      </p:to>
                                    </p:set>
                                    <p:animEffect transition="in" filter="fade">
                                      <p:cBhvr>
                                        <p:cTn id="55" dur="500"/>
                                        <p:tgtEl>
                                          <p:spTgt spid="50"/>
                                        </p:tgtEl>
                                      </p:cBhvr>
                                    </p:animEffect>
                                  </p:childTnLst>
                                </p:cTn>
                              </p:par>
                              <p:par>
                                <p:cTn id="56" presetID="42" presetClass="path" presetSubtype="0" decel="100000" fill="hold" grpId="1" nodeType="withEffect">
                                  <p:stCondLst>
                                    <p:cond delay="750"/>
                                  </p:stCondLst>
                                  <p:childTnLst>
                                    <p:animMotion origin="layout" path="M -1.80495E-6 -1.56151E-6 L -1.80495E-6 0.08943 " pathEditMode="relative" rAng="0" ptsTypes="AA">
                                      <p:cBhvr>
                                        <p:cTn id="57" dur="500" spd="-100000" fill="hold"/>
                                        <p:tgtEl>
                                          <p:spTgt spid="50"/>
                                        </p:tgtEl>
                                        <p:attrNameLst>
                                          <p:attrName>ppt_x</p:attrName>
                                          <p:attrName>ppt_y</p:attrName>
                                        </p:attrNameLst>
                                      </p:cBhvr>
                                      <p:rCtr x="0" y="447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P spid="47" grpId="1"/>
      <p:bldP spid="50" grpId="0"/>
      <p:bldP spid="50" grpId="1"/>
    </p:bldLst>
  </p:timing>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2" name="Freeform 16"/>
          <p:cNvSpPr/>
          <p:nvPr/>
        </p:nvSpPr>
        <p:spPr>
          <a:xfrm>
            <a:off x="4870502" y="1946212"/>
            <a:ext cx="2521294" cy="2556565"/>
          </a:xfrm>
          <a:prstGeom prst="ellipse">
            <a:avLst/>
          </a:prstGeom>
          <a:solidFill>
            <a:schemeClr val="tx1"/>
          </a:solidFill>
          <a:ln w="101600" cap="flat" cmpd="sng" algn="ctr">
            <a:solidFill>
              <a:schemeClr val="bg2"/>
            </a:solidFill>
            <a:prstDash val="solid"/>
          </a:ln>
          <a:effectLst/>
        </p:spPr>
        <p:txBody>
          <a:bodyPr spcFirstLastPara="0" vert="horz" wrap="square" lIns="0" tIns="0" rIns="0" bIns="0" numCol="1" spcCol="1270" anchor="ctr" anchorCtr="0">
            <a:noAutofit/>
          </a:bodyPr>
          <a:lstStyle/>
          <a:p>
            <a:pPr algn="ctr">
              <a:lnSpc>
                <a:spcPct val="90000"/>
              </a:lnSpc>
              <a:defRPr/>
            </a:pPr>
            <a:r>
              <a:rPr lang="en-US" kern="0">
                <a:solidFill>
                  <a:srgbClr val="505050"/>
                </a:solidFill>
                <a:ea typeface="MS PGothic" panose="020B0600070205080204" pitchFamily="34" charset="-128"/>
                <a:cs typeface="Segoe UI" panose="020B0502040204020203" pitchFamily="34" charset="0"/>
              </a:rPr>
              <a:t>M-series VMs</a:t>
            </a:r>
          </a:p>
          <a:p>
            <a:pPr algn="ctr">
              <a:lnSpc>
                <a:spcPct val="90000"/>
              </a:lnSpc>
              <a:defRPr/>
            </a:pPr>
            <a:r>
              <a:rPr lang="en-US" kern="0">
                <a:solidFill>
                  <a:srgbClr val="505050"/>
                </a:solidFill>
                <a:ea typeface="MS PGothic" panose="020B0600070205080204" pitchFamily="34" charset="-128"/>
                <a:cs typeface="Segoe UI" panose="020B0502040204020203" pitchFamily="34" charset="0"/>
              </a:rPr>
              <a:t>for most implementations</a:t>
            </a:r>
          </a:p>
        </p:txBody>
      </p:sp>
      <p:sp>
        <p:nvSpPr>
          <p:cNvPr id="33" name="TextBox 32"/>
          <p:cNvSpPr txBox="1"/>
          <p:nvPr/>
        </p:nvSpPr>
        <p:spPr>
          <a:xfrm>
            <a:off x="871646" y="5234518"/>
            <a:ext cx="2203212" cy="886765"/>
          </a:xfrm>
          <a:prstGeom prst="rect">
            <a:avLst/>
          </a:prstGeom>
          <a:noFill/>
        </p:spPr>
        <p:txBody>
          <a:bodyPr wrap="none" lIns="186521" tIns="149217" rIns="186521" bIns="149217" rtlCol="0">
            <a:spAutoFit/>
          </a:bodyPr>
          <a:lstStyle/>
          <a:p>
            <a:pPr algn="ctr" defTabSz="932597">
              <a:lnSpc>
                <a:spcPct val="90000"/>
              </a:lnSpc>
              <a:spcAft>
                <a:spcPts val="612"/>
              </a:spcAft>
            </a:pPr>
            <a:r>
              <a:rPr lang="en-US">
                <a:gradFill>
                  <a:gsLst>
                    <a:gs pos="2917">
                      <a:srgbClr val="505050"/>
                    </a:gs>
                    <a:gs pos="30000">
                      <a:srgbClr val="505050"/>
                    </a:gs>
                  </a:gsLst>
                  <a:lin ang="5400000" scaled="0"/>
                </a:gradFill>
              </a:rPr>
              <a:t>Up to 0.5TB RAM</a:t>
            </a:r>
          </a:p>
          <a:p>
            <a:pPr algn="ctr" defTabSz="932597">
              <a:lnSpc>
                <a:spcPct val="90000"/>
              </a:lnSpc>
              <a:spcAft>
                <a:spcPts val="612"/>
              </a:spcAft>
            </a:pPr>
            <a:r>
              <a:rPr lang="en-US" i="1">
                <a:gradFill>
                  <a:gsLst>
                    <a:gs pos="2917">
                      <a:srgbClr val="505050"/>
                    </a:gs>
                    <a:gs pos="30000">
                      <a:srgbClr val="505050"/>
                    </a:gs>
                  </a:gsLst>
                  <a:lin ang="5400000" scaled="0"/>
                </a:gradFill>
              </a:rPr>
              <a:t>Globally available</a:t>
            </a:r>
          </a:p>
        </p:txBody>
      </p:sp>
      <p:sp>
        <p:nvSpPr>
          <p:cNvPr id="34" name="TextBox 33"/>
          <p:cNvSpPr txBox="1"/>
          <p:nvPr/>
        </p:nvSpPr>
        <p:spPr>
          <a:xfrm>
            <a:off x="8069596" y="5227936"/>
            <a:ext cx="3842827" cy="886765"/>
          </a:xfrm>
          <a:prstGeom prst="rect">
            <a:avLst/>
          </a:prstGeom>
          <a:noFill/>
        </p:spPr>
        <p:txBody>
          <a:bodyPr wrap="none" lIns="186521" tIns="149217" rIns="186521" bIns="149217" rtlCol="0">
            <a:spAutoFit/>
          </a:bodyPr>
          <a:lstStyle/>
          <a:p>
            <a:pPr algn="ctr" defTabSz="932597">
              <a:lnSpc>
                <a:spcPct val="90000"/>
              </a:lnSpc>
              <a:spcAft>
                <a:spcPts val="612"/>
              </a:spcAft>
            </a:pPr>
            <a:r>
              <a:rPr lang="en-US">
                <a:gradFill>
                  <a:gsLst>
                    <a:gs pos="2917">
                      <a:srgbClr val="505050"/>
                    </a:gs>
                    <a:gs pos="30000">
                      <a:srgbClr val="505050"/>
                    </a:gs>
                  </a:gsLst>
                  <a:lin ang="5400000" scaled="0"/>
                </a:gradFill>
              </a:rPr>
              <a:t>Largest scale (up to 20TB RAM*)</a:t>
            </a:r>
          </a:p>
          <a:p>
            <a:pPr algn="ctr" defTabSz="932597">
              <a:lnSpc>
                <a:spcPct val="90000"/>
              </a:lnSpc>
              <a:spcAft>
                <a:spcPts val="612"/>
              </a:spcAft>
            </a:pPr>
            <a:r>
              <a:rPr lang="en-US" i="1">
                <a:gradFill>
                  <a:gsLst>
                    <a:gs pos="2917">
                      <a:srgbClr val="505050"/>
                    </a:gs>
                    <a:gs pos="30000">
                      <a:srgbClr val="505050"/>
                    </a:gs>
                  </a:gsLst>
                  <a:lin ang="5400000" scaled="0"/>
                </a:gradFill>
              </a:rPr>
              <a:t>Up to 4 TB available in US, EU, AU</a:t>
            </a:r>
          </a:p>
        </p:txBody>
      </p:sp>
      <p:sp>
        <p:nvSpPr>
          <p:cNvPr id="35" name="TextBox 34"/>
          <p:cNvSpPr txBox="1"/>
          <p:nvPr/>
        </p:nvSpPr>
        <p:spPr>
          <a:xfrm>
            <a:off x="4465637" y="5203432"/>
            <a:ext cx="2624031" cy="1217946"/>
          </a:xfrm>
          <a:prstGeom prst="rect">
            <a:avLst/>
          </a:prstGeom>
          <a:noFill/>
        </p:spPr>
        <p:txBody>
          <a:bodyPr wrap="none" lIns="186521" tIns="149217" rIns="186521" bIns="149217" rtlCol="0">
            <a:spAutoFit/>
          </a:bodyPr>
          <a:lstStyle/>
          <a:p>
            <a:pPr algn="ctr" defTabSz="932597">
              <a:lnSpc>
                <a:spcPct val="90000"/>
              </a:lnSpc>
              <a:spcAft>
                <a:spcPts val="612"/>
              </a:spcAft>
            </a:pPr>
            <a:r>
              <a:rPr lang="en-US">
                <a:gradFill>
                  <a:gsLst>
                    <a:gs pos="2917">
                      <a:srgbClr val="505050"/>
                    </a:gs>
                    <a:gs pos="30000">
                      <a:srgbClr val="505050"/>
                    </a:gs>
                  </a:gsLst>
                  <a:lin ang="5400000" scaled="0"/>
                </a:gradFill>
              </a:rPr>
              <a:t>Up to 3.5TB RAM</a:t>
            </a:r>
          </a:p>
          <a:p>
            <a:pPr algn="ctr" defTabSz="932597">
              <a:lnSpc>
                <a:spcPct val="90000"/>
              </a:lnSpc>
              <a:spcAft>
                <a:spcPts val="612"/>
              </a:spcAft>
            </a:pPr>
            <a:r>
              <a:rPr lang="en-US" i="1">
                <a:gradFill>
                  <a:gsLst>
                    <a:gs pos="2917">
                      <a:srgbClr val="505050"/>
                    </a:gs>
                    <a:gs pos="30000">
                      <a:srgbClr val="505050"/>
                    </a:gs>
                  </a:gsLst>
                  <a:lin ang="5400000" scaled="0"/>
                </a:gradFill>
              </a:rPr>
              <a:t>Available by end 2017</a:t>
            </a:r>
          </a:p>
          <a:p>
            <a:pPr algn="ctr" defTabSz="932597">
              <a:lnSpc>
                <a:spcPct val="90000"/>
              </a:lnSpc>
              <a:spcAft>
                <a:spcPts val="612"/>
              </a:spcAft>
            </a:pPr>
            <a:endParaRPr lang="en-US">
              <a:gradFill>
                <a:gsLst>
                  <a:gs pos="2917">
                    <a:srgbClr val="505050"/>
                  </a:gs>
                  <a:gs pos="30000">
                    <a:srgbClr val="505050"/>
                  </a:gs>
                </a:gsLst>
                <a:lin ang="5400000" scaled="0"/>
              </a:gradFill>
            </a:endParaRPr>
          </a:p>
        </p:txBody>
      </p:sp>
      <p:sp>
        <p:nvSpPr>
          <p:cNvPr id="17" name="Freeform 16"/>
          <p:cNvSpPr/>
          <p:nvPr/>
        </p:nvSpPr>
        <p:spPr>
          <a:xfrm>
            <a:off x="8790628" y="1922025"/>
            <a:ext cx="2521294" cy="2556565"/>
          </a:xfrm>
          <a:prstGeom prst="ellipse">
            <a:avLst/>
          </a:prstGeom>
          <a:solidFill>
            <a:schemeClr val="tx1"/>
          </a:solidFill>
          <a:ln w="101600" cap="flat" cmpd="sng" algn="ctr">
            <a:solidFill>
              <a:schemeClr val="bg2"/>
            </a:solidFill>
            <a:prstDash val="solid"/>
          </a:ln>
          <a:effectLst/>
        </p:spPr>
        <p:txBody>
          <a:bodyPr spcFirstLastPara="0" vert="horz" wrap="square" lIns="0" tIns="0" rIns="0" bIns="0" numCol="1" spcCol="1270" anchor="ctr" anchorCtr="0">
            <a:noAutofit/>
          </a:bodyPr>
          <a:lstStyle/>
          <a:p>
            <a:pPr algn="ctr">
              <a:lnSpc>
                <a:spcPct val="90000"/>
              </a:lnSpc>
              <a:defRPr/>
            </a:pPr>
            <a:r>
              <a:rPr lang="en-US" kern="0">
                <a:solidFill>
                  <a:srgbClr val="505050"/>
                </a:solidFill>
                <a:ea typeface="MS PGothic" panose="020B0600070205080204" pitchFamily="34" charset="-128"/>
                <a:cs typeface="Segoe UI" panose="020B0502040204020203" pitchFamily="34" charset="0"/>
              </a:rPr>
              <a:t>SAP HANA Large Instances for extreme scale and performance</a:t>
            </a:r>
          </a:p>
        </p:txBody>
      </p:sp>
      <p:sp>
        <p:nvSpPr>
          <p:cNvPr id="14" name="Freeform 16"/>
          <p:cNvSpPr/>
          <p:nvPr/>
        </p:nvSpPr>
        <p:spPr>
          <a:xfrm>
            <a:off x="712607" y="1946212"/>
            <a:ext cx="2521294" cy="2556565"/>
          </a:xfrm>
          <a:prstGeom prst="ellipse">
            <a:avLst/>
          </a:prstGeom>
          <a:solidFill>
            <a:schemeClr val="tx1"/>
          </a:solidFill>
          <a:ln w="101600" cap="flat" cmpd="sng" algn="ctr">
            <a:solidFill>
              <a:schemeClr val="bg2"/>
            </a:solidFill>
            <a:prstDash val="solid"/>
          </a:ln>
          <a:effectLst/>
        </p:spPr>
        <p:txBody>
          <a:bodyPr spcFirstLastPara="0" vert="horz" wrap="square" lIns="0" tIns="0" rIns="0" bIns="0" numCol="1" spcCol="1270" anchor="ctr" anchorCtr="0">
            <a:noAutofit/>
          </a:bodyPr>
          <a:lstStyle/>
          <a:p>
            <a:pPr algn="ctr">
              <a:lnSpc>
                <a:spcPct val="90000"/>
              </a:lnSpc>
              <a:defRPr/>
            </a:pPr>
            <a:r>
              <a:rPr lang="en-US" kern="0">
                <a:solidFill>
                  <a:srgbClr val="505050"/>
                </a:solidFill>
                <a:ea typeface="MS PGothic" panose="020B0600070205080204" pitchFamily="34" charset="-128"/>
                <a:cs typeface="Segoe UI" panose="020B0502040204020203" pitchFamily="34" charset="0"/>
              </a:rPr>
              <a:t>G-series VMs</a:t>
            </a:r>
          </a:p>
          <a:p>
            <a:pPr algn="ctr">
              <a:lnSpc>
                <a:spcPct val="90000"/>
              </a:lnSpc>
              <a:defRPr/>
            </a:pPr>
            <a:r>
              <a:rPr lang="en-US" kern="0">
                <a:solidFill>
                  <a:srgbClr val="505050"/>
                </a:solidFill>
                <a:ea typeface="MS PGothic" panose="020B0600070205080204" pitchFamily="34" charset="-128"/>
                <a:cs typeface="Segoe UI" panose="020B0502040204020203" pitchFamily="34" charset="0"/>
              </a:rPr>
              <a:t>for Dev/Test and </a:t>
            </a:r>
            <a:r>
              <a:rPr lang="en-US" kern="0" err="1">
                <a:solidFill>
                  <a:srgbClr val="505050"/>
                </a:solidFill>
                <a:ea typeface="MS PGothic" panose="020B0600070205080204" pitchFamily="34" charset="-128"/>
                <a:cs typeface="Segoe UI" panose="020B0502040204020203" pitchFamily="34" charset="0"/>
              </a:rPr>
              <a:t>PoC</a:t>
            </a:r>
            <a:endParaRPr lang="en-US" kern="0">
              <a:solidFill>
                <a:srgbClr val="505050"/>
              </a:solidFill>
              <a:ea typeface="MS PGothic" panose="020B0600070205080204" pitchFamily="34" charset="-128"/>
              <a:cs typeface="Segoe UI" panose="020B0502040204020203" pitchFamily="34" charset="0"/>
            </a:endParaRPr>
          </a:p>
        </p:txBody>
      </p:sp>
      <p:sp>
        <p:nvSpPr>
          <p:cNvPr id="3" name="Rectangle 2"/>
          <p:cNvSpPr/>
          <p:nvPr/>
        </p:nvSpPr>
        <p:spPr>
          <a:xfrm>
            <a:off x="2066178" y="4694431"/>
            <a:ext cx="3816238" cy="424732"/>
          </a:xfrm>
          <a:prstGeom prst="rect">
            <a:avLst/>
          </a:prstGeom>
        </p:spPr>
        <p:txBody>
          <a:bodyPr wrap="none">
            <a:spAutoFit/>
          </a:bodyPr>
          <a:lstStyle/>
          <a:p>
            <a:pPr algn="ctr" defTabSz="932597">
              <a:lnSpc>
                <a:spcPct val="90000"/>
              </a:lnSpc>
              <a:spcAft>
                <a:spcPts val="612"/>
              </a:spcAft>
            </a:pPr>
            <a:r>
              <a:rPr lang="en-US" sz="2400">
                <a:solidFill>
                  <a:srgbClr val="002050"/>
                </a:solidFill>
                <a:cs typeface="Segoe UI Light" panose="020B0502040204020203" pitchFamily="34" charset="0"/>
              </a:rPr>
              <a:t>On-demand infrastructure </a:t>
            </a:r>
          </a:p>
        </p:txBody>
      </p:sp>
      <p:cxnSp>
        <p:nvCxnSpPr>
          <p:cNvPr id="6" name="Straight Connector 5"/>
          <p:cNvCxnSpPr/>
          <p:nvPr/>
        </p:nvCxnSpPr>
        <p:spPr>
          <a:xfrm>
            <a:off x="858927" y="5127619"/>
            <a:ext cx="6230741"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8039335" y="4687104"/>
            <a:ext cx="4008598" cy="424732"/>
          </a:xfrm>
          <a:prstGeom prst="rect">
            <a:avLst/>
          </a:prstGeom>
        </p:spPr>
        <p:txBody>
          <a:bodyPr wrap="none">
            <a:spAutoFit/>
          </a:bodyPr>
          <a:lstStyle/>
          <a:p>
            <a:pPr algn="ctr" defTabSz="932597">
              <a:lnSpc>
                <a:spcPct val="90000"/>
              </a:lnSpc>
              <a:spcAft>
                <a:spcPts val="612"/>
              </a:spcAft>
            </a:pPr>
            <a:r>
              <a:rPr lang="en-US" sz="2400">
                <a:solidFill>
                  <a:srgbClr val="002050"/>
                </a:solidFill>
                <a:cs typeface="Segoe UI Light" panose="020B0502040204020203" pitchFamily="34" charset="0"/>
              </a:rPr>
              <a:t>Purpose-built infrastructure </a:t>
            </a:r>
          </a:p>
        </p:txBody>
      </p:sp>
      <p:cxnSp>
        <p:nvCxnSpPr>
          <p:cNvPr id="20" name="Straight Connector 19"/>
          <p:cNvCxnSpPr/>
          <p:nvPr/>
        </p:nvCxnSpPr>
        <p:spPr>
          <a:xfrm>
            <a:off x="8155014" y="5174113"/>
            <a:ext cx="3777241"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8948699" y="6389404"/>
            <a:ext cx="3404786" cy="467548"/>
          </a:xfrm>
          <a:prstGeom prst="rect">
            <a:avLst/>
          </a:prstGeom>
          <a:noFill/>
        </p:spPr>
        <p:txBody>
          <a:bodyPr wrap="square" lIns="186521" tIns="149217" rIns="186521" bIns="149217" rtlCol="0">
            <a:spAutoFit/>
          </a:bodyPr>
          <a:lstStyle/>
          <a:p>
            <a:pPr algn="r" defTabSz="932597">
              <a:lnSpc>
                <a:spcPct val="90000"/>
              </a:lnSpc>
              <a:spcAft>
                <a:spcPts val="612"/>
              </a:spcAft>
            </a:pPr>
            <a:r>
              <a:rPr lang="en-US" sz="1200">
                <a:solidFill>
                  <a:srgbClr val="505050"/>
                </a:solidFill>
              </a:rPr>
              <a:t>*4-20 TB instances available soon</a:t>
            </a:r>
          </a:p>
        </p:txBody>
      </p:sp>
      <p:sp>
        <p:nvSpPr>
          <p:cNvPr id="8" name="Title 7">
            <a:extLst>
              <a:ext uri="{FF2B5EF4-FFF2-40B4-BE49-F238E27FC236}">
                <a16:creationId xmlns:a16="http://schemas.microsoft.com/office/drawing/2014/main" id="{0C6B946F-618A-4F5D-82C6-A3C08BF1E3C2}"/>
              </a:ext>
            </a:extLst>
          </p:cNvPr>
          <p:cNvSpPr>
            <a:spLocks noGrp="1"/>
          </p:cNvSpPr>
          <p:nvPr>
            <p:ph type="title"/>
          </p:nvPr>
        </p:nvSpPr>
        <p:spPr>
          <a:xfrm>
            <a:off x="274637" y="182880"/>
            <a:ext cx="11833133" cy="1256982"/>
          </a:xfrm>
        </p:spPr>
        <p:txBody>
          <a:bodyPr/>
          <a:lstStyle/>
          <a:p>
            <a:r>
              <a:rPr lang="en-US"/>
              <a:t>Your </a:t>
            </a:r>
            <a:r>
              <a:rPr lang="en-US" b="1">
                <a:solidFill>
                  <a:schemeClr val="accent1"/>
                </a:solidFill>
              </a:rPr>
              <a:t>SAP HANA </a:t>
            </a:r>
            <a:r>
              <a:rPr lang="en-US"/>
              <a:t>options on Azure</a:t>
            </a:r>
          </a:p>
        </p:txBody>
      </p:sp>
    </p:spTree>
    <p:extLst>
      <p:ext uri="{BB962C8B-B14F-4D97-AF65-F5344CB8AC3E}">
        <p14:creationId xmlns:p14="http://schemas.microsoft.com/office/powerpoint/2010/main" val="2132152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1" nodeType="withEffect">
                                  <p:stCondLst>
                                    <p:cond delay="400"/>
                                  </p:stCondLst>
                                  <p:childTnLst>
                                    <p:set>
                                      <p:cBhvr>
                                        <p:cTn id="6" dur="1" fill="hold">
                                          <p:stCondLst>
                                            <p:cond delay="0"/>
                                          </p:stCondLst>
                                        </p:cTn>
                                        <p:tgtEl>
                                          <p:spTgt spid="14"/>
                                        </p:tgtEl>
                                        <p:attrNameLst>
                                          <p:attrName>style.visibility</p:attrName>
                                        </p:attrNameLst>
                                      </p:cBhvr>
                                      <p:to>
                                        <p:strVal val="visible"/>
                                      </p:to>
                                    </p:set>
                                  </p:childTnLst>
                                </p:cTn>
                              </p:par>
                              <p:par>
                                <p:cTn id="7" presetID="6" presetClass="emph" presetSubtype="0" accel="100000" autoRev="1" fill="hold" grpId="0" nodeType="withEffect">
                                  <p:stCondLst>
                                    <p:cond delay="0"/>
                                  </p:stCondLst>
                                  <p:childTnLst>
                                    <p:animScale>
                                      <p:cBhvr>
                                        <p:cTn id="8" dur="400" fill="hold"/>
                                        <p:tgtEl>
                                          <p:spTgt spid="14"/>
                                        </p:tgtEl>
                                      </p:cBhvr>
                                      <p:by x="1000" y="1000"/>
                                    </p:animScale>
                                  </p:childTnLst>
                                </p:cTn>
                              </p:par>
                              <p:par>
                                <p:cTn id="9" presetID="10" presetClass="entr" presetSubtype="0" fill="hold" grpId="0" nodeType="withEffect">
                                  <p:stCondLst>
                                    <p:cond delay="600"/>
                                  </p:stCondLst>
                                  <p:childTnLst>
                                    <p:set>
                                      <p:cBhvr>
                                        <p:cTn id="10" dur="1" fill="hold">
                                          <p:stCondLst>
                                            <p:cond delay="0"/>
                                          </p:stCondLst>
                                        </p:cTn>
                                        <p:tgtEl>
                                          <p:spTgt spid="33"/>
                                        </p:tgtEl>
                                        <p:attrNameLst>
                                          <p:attrName>style.visibility</p:attrName>
                                        </p:attrNameLst>
                                      </p:cBhvr>
                                      <p:to>
                                        <p:strVal val="visible"/>
                                      </p:to>
                                    </p:set>
                                    <p:animEffect transition="in" filter="fade">
                                      <p:cBhvr>
                                        <p:cTn id="11" dur="400"/>
                                        <p:tgtEl>
                                          <p:spTgt spid="33"/>
                                        </p:tgtEl>
                                      </p:cBhvr>
                                    </p:animEffect>
                                  </p:childTnLst>
                                </p:cTn>
                              </p:par>
                              <p:par>
                                <p:cTn id="12" presetID="42" presetClass="path" presetSubtype="0" decel="100000" fill="hold" grpId="1" nodeType="withEffect">
                                  <p:stCondLst>
                                    <p:cond delay="600"/>
                                  </p:stCondLst>
                                  <p:childTnLst>
                                    <p:animMotion origin="layout" path="M 2.65254E-6 -5.17476E-7 L 2.65254E-6 0.02587 " pathEditMode="relative" rAng="0" ptsTypes="AA">
                                      <p:cBhvr>
                                        <p:cTn id="13" dur="400" spd="-100000" fill="hold"/>
                                        <p:tgtEl>
                                          <p:spTgt spid="33"/>
                                        </p:tgtEl>
                                        <p:attrNameLst>
                                          <p:attrName>ppt_x</p:attrName>
                                          <p:attrName>ppt_y</p:attrName>
                                        </p:attrNameLst>
                                      </p:cBhvr>
                                      <p:rCtr x="0" y="1294"/>
                                    </p:animMotion>
                                  </p:childTnLst>
                                </p:cTn>
                              </p:par>
                              <p:par>
                                <p:cTn id="14" presetID="1" presetClass="entr" presetSubtype="0" fill="hold" grpId="0" nodeType="withEffect">
                                  <p:stCondLst>
                                    <p:cond delay="400"/>
                                  </p:stCondLst>
                                  <p:childTnLst>
                                    <p:set>
                                      <p:cBhvr>
                                        <p:cTn id="15" dur="1" fill="hold">
                                          <p:stCondLst>
                                            <p:cond delay="0"/>
                                          </p:stCondLst>
                                        </p:cTn>
                                        <p:tgtEl>
                                          <p:spTgt spid="17"/>
                                        </p:tgtEl>
                                        <p:attrNameLst>
                                          <p:attrName>style.visibility</p:attrName>
                                        </p:attrNameLst>
                                      </p:cBhvr>
                                      <p:to>
                                        <p:strVal val="visible"/>
                                      </p:to>
                                    </p:set>
                                  </p:childTnLst>
                                </p:cTn>
                              </p:par>
                              <p:par>
                                <p:cTn id="16" presetID="6" presetClass="emph" presetSubtype="0" accel="100000" autoRev="1" fill="hold" grpId="1" nodeType="withEffect">
                                  <p:stCondLst>
                                    <p:cond delay="0"/>
                                  </p:stCondLst>
                                  <p:childTnLst>
                                    <p:animScale>
                                      <p:cBhvr>
                                        <p:cTn id="17" dur="400" fill="hold"/>
                                        <p:tgtEl>
                                          <p:spTgt spid="17"/>
                                        </p:tgtEl>
                                      </p:cBhvr>
                                      <p:by x="1000" y="1000"/>
                                    </p:animScale>
                                  </p:childTnLst>
                                </p:cTn>
                              </p:par>
                              <p:par>
                                <p:cTn id="18" presetID="10" presetClass="entr" presetSubtype="0" fill="hold" grpId="0" nodeType="withEffect">
                                  <p:stCondLst>
                                    <p:cond delay="600"/>
                                  </p:stCondLst>
                                  <p:childTnLst>
                                    <p:set>
                                      <p:cBhvr>
                                        <p:cTn id="19" dur="1" fill="hold">
                                          <p:stCondLst>
                                            <p:cond delay="0"/>
                                          </p:stCondLst>
                                        </p:cTn>
                                        <p:tgtEl>
                                          <p:spTgt spid="34"/>
                                        </p:tgtEl>
                                        <p:attrNameLst>
                                          <p:attrName>style.visibility</p:attrName>
                                        </p:attrNameLst>
                                      </p:cBhvr>
                                      <p:to>
                                        <p:strVal val="visible"/>
                                      </p:to>
                                    </p:set>
                                    <p:animEffect transition="in" filter="fade">
                                      <p:cBhvr>
                                        <p:cTn id="20" dur="400"/>
                                        <p:tgtEl>
                                          <p:spTgt spid="34"/>
                                        </p:tgtEl>
                                      </p:cBhvr>
                                    </p:animEffect>
                                  </p:childTnLst>
                                </p:cTn>
                              </p:par>
                              <p:par>
                                <p:cTn id="21" presetID="42" presetClass="path" presetSubtype="0" decel="100000" fill="hold" grpId="1" nodeType="withEffect">
                                  <p:stCondLst>
                                    <p:cond delay="600"/>
                                  </p:stCondLst>
                                  <p:childTnLst>
                                    <p:animMotion origin="layout" path="M -3.33674E-6 -2.66455E-6 L -3.33674E-6 0.02588 " pathEditMode="relative" rAng="0" ptsTypes="AA">
                                      <p:cBhvr>
                                        <p:cTn id="22" dur="400" spd="-100000" fill="hold"/>
                                        <p:tgtEl>
                                          <p:spTgt spid="34"/>
                                        </p:tgtEl>
                                        <p:attrNameLst>
                                          <p:attrName>ppt_x</p:attrName>
                                          <p:attrName>ppt_y</p:attrName>
                                        </p:attrNameLst>
                                      </p:cBhvr>
                                      <p:rCtr x="0" y="1294"/>
                                    </p:animMotion>
                                  </p:childTnLst>
                                </p:cTn>
                              </p:par>
                              <p:par>
                                <p:cTn id="23" presetID="1" presetClass="entr" presetSubtype="0" fill="hold" grpId="0" nodeType="withEffect">
                                  <p:stCondLst>
                                    <p:cond delay="400"/>
                                  </p:stCondLst>
                                  <p:childTnLst>
                                    <p:set>
                                      <p:cBhvr>
                                        <p:cTn id="24" dur="1" fill="hold">
                                          <p:stCondLst>
                                            <p:cond delay="0"/>
                                          </p:stCondLst>
                                        </p:cTn>
                                        <p:tgtEl>
                                          <p:spTgt spid="22"/>
                                        </p:tgtEl>
                                        <p:attrNameLst>
                                          <p:attrName>style.visibility</p:attrName>
                                        </p:attrNameLst>
                                      </p:cBhvr>
                                      <p:to>
                                        <p:strVal val="visible"/>
                                      </p:to>
                                    </p:set>
                                  </p:childTnLst>
                                </p:cTn>
                              </p:par>
                              <p:par>
                                <p:cTn id="25" presetID="10" presetClass="entr" presetSubtype="0" fill="hold" grpId="0" nodeType="withEffect">
                                  <p:stCondLst>
                                    <p:cond delay="40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500"/>
                                        <p:tgtEl>
                                          <p:spTgt spid="3"/>
                                        </p:tgtEl>
                                      </p:cBhvr>
                                    </p:animEffect>
                                  </p:childTnLst>
                                </p:cTn>
                              </p:par>
                              <p:par>
                                <p:cTn id="28" presetID="10" presetClass="entr" presetSubtype="0" fill="hold" grpId="0" nodeType="withEffect">
                                  <p:stCondLst>
                                    <p:cond delay="400"/>
                                  </p:stCondLst>
                                  <p:childTnLst>
                                    <p:set>
                                      <p:cBhvr>
                                        <p:cTn id="29" dur="1" fill="hold">
                                          <p:stCondLst>
                                            <p:cond delay="0"/>
                                          </p:stCondLst>
                                        </p:cTn>
                                        <p:tgtEl>
                                          <p:spTgt spid="19"/>
                                        </p:tgtEl>
                                        <p:attrNameLst>
                                          <p:attrName>style.visibility</p:attrName>
                                        </p:attrNameLst>
                                      </p:cBhvr>
                                      <p:to>
                                        <p:strVal val="visible"/>
                                      </p:to>
                                    </p:set>
                                    <p:animEffect transition="in" filter="fade">
                                      <p:cBhvr>
                                        <p:cTn id="30" dur="500"/>
                                        <p:tgtEl>
                                          <p:spTgt spid="19"/>
                                        </p:tgtEl>
                                      </p:cBhvr>
                                    </p:animEffect>
                                  </p:childTnLst>
                                </p:cTn>
                              </p:par>
                              <p:par>
                                <p:cTn id="31" presetID="6" presetClass="emph" presetSubtype="0" accel="100000" autoRev="1" fill="hold" grpId="1" nodeType="withEffect">
                                  <p:stCondLst>
                                    <p:cond delay="0"/>
                                  </p:stCondLst>
                                  <p:childTnLst>
                                    <p:animScale>
                                      <p:cBhvr>
                                        <p:cTn id="32" dur="400" fill="hold"/>
                                        <p:tgtEl>
                                          <p:spTgt spid="22"/>
                                        </p:tgtEl>
                                      </p:cBhvr>
                                      <p:by x="1000" y="1000"/>
                                    </p:animScale>
                                  </p:childTnLst>
                                </p:cTn>
                              </p:par>
                              <p:par>
                                <p:cTn id="33" presetID="10" presetClass="entr" presetSubtype="0" fill="hold" grpId="0" nodeType="withEffect">
                                  <p:stCondLst>
                                    <p:cond delay="600"/>
                                  </p:stCondLst>
                                  <p:childTnLst>
                                    <p:set>
                                      <p:cBhvr>
                                        <p:cTn id="34" dur="1" fill="hold">
                                          <p:stCondLst>
                                            <p:cond delay="0"/>
                                          </p:stCondLst>
                                        </p:cTn>
                                        <p:tgtEl>
                                          <p:spTgt spid="35"/>
                                        </p:tgtEl>
                                        <p:attrNameLst>
                                          <p:attrName>style.visibility</p:attrName>
                                        </p:attrNameLst>
                                      </p:cBhvr>
                                      <p:to>
                                        <p:strVal val="visible"/>
                                      </p:to>
                                    </p:set>
                                    <p:animEffect transition="in" filter="fade">
                                      <p:cBhvr>
                                        <p:cTn id="35" dur="400"/>
                                        <p:tgtEl>
                                          <p:spTgt spid="35"/>
                                        </p:tgtEl>
                                      </p:cBhvr>
                                    </p:animEffect>
                                  </p:childTnLst>
                                </p:cTn>
                              </p:par>
                              <p:par>
                                <p:cTn id="36" presetID="42" presetClass="path" presetSubtype="0" decel="100000" fill="hold" grpId="1" nodeType="withEffect">
                                  <p:stCondLst>
                                    <p:cond delay="600"/>
                                  </p:stCondLst>
                                  <p:childTnLst>
                                    <p:animMotion origin="layout" path="M -3.65841E-6 -2.39219E-6 L -3.65841E-6 0.02588 " pathEditMode="relative" rAng="0" ptsTypes="AA">
                                      <p:cBhvr>
                                        <p:cTn id="37" dur="400" spd="-100000" fill="hold"/>
                                        <p:tgtEl>
                                          <p:spTgt spid="35"/>
                                        </p:tgtEl>
                                        <p:attrNameLst>
                                          <p:attrName>ppt_x</p:attrName>
                                          <p:attrName>ppt_y</p:attrName>
                                        </p:attrNameLst>
                                      </p:cBhvr>
                                      <p:rCtr x="0" y="1294"/>
                                    </p:animMotion>
                                  </p:childTnLst>
                                </p:cTn>
                              </p:par>
                              <p:par>
                                <p:cTn id="38" presetID="22" presetClass="entr" presetSubtype="8" fill="hold" nodeType="withEffect">
                                  <p:stCondLst>
                                    <p:cond delay="600"/>
                                  </p:stCondLst>
                                  <p:childTnLst>
                                    <p:set>
                                      <p:cBhvr>
                                        <p:cTn id="39" dur="1" fill="hold">
                                          <p:stCondLst>
                                            <p:cond delay="0"/>
                                          </p:stCondLst>
                                        </p:cTn>
                                        <p:tgtEl>
                                          <p:spTgt spid="6"/>
                                        </p:tgtEl>
                                        <p:attrNameLst>
                                          <p:attrName>style.visibility</p:attrName>
                                        </p:attrNameLst>
                                      </p:cBhvr>
                                      <p:to>
                                        <p:strVal val="visible"/>
                                      </p:to>
                                    </p:set>
                                    <p:animEffect transition="in" filter="wipe(left)">
                                      <p:cBhvr>
                                        <p:cTn id="40" dur="500"/>
                                        <p:tgtEl>
                                          <p:spTgt spid="6"/>
                                        </p:tgtEl>
                                      </p:cBhvr>
                                    </p:animEffect>
                                  </p:childTnLst>
                                </p:cTn>
                              </p:par>
                              <p:par>
                                <p:cTn id="41" presetID="22" presetClass="entr" presetSubtype="8" fill="hold" nodeType="withEffect">
                                  <p:stCondLst>
                                    <p:cond delay="600"/>
                                  </p:stCondLst>
                                  <p:childTnLst>
                                    <p:set>
                                      <p:cBhvr>
                                        <p:cTn id="42" dur="1" fill="hold">
                                          <p:stCondLst>
                                            <p:cond delay="0"/>
                                          </p:stCondLst>
                                        </p:cTn>
                                        <p:tgtEl>
                                          <p:spTgt spid="20"/>
                                        </p:tgtEl>
                                        <p:attrNameLst>
                                          <p:attrName>style.visibility</p:attrName>
                                        </p:attrNameLst>
                                      </p:cBhvr>
                                      <p:to>
                                        <p:strVal val="visible"/>
                                      </p:to>
                                    </p:set>
                                    <p:animEffect transition="in" filter="wipe(left)">
                                      <p:cBhvr>
                                        <p:cTn id="43"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2" grpId="1" animBg="1"/>
      <p:bldP spid="33" grpId="0"/>
      <p:bldP spid="33" grpId="1"/>
      <p:bldP spid="34" grpId="0"/>
      <p:bldP spid="34" grpId="1"/>
      <p:bldP spid="35" grpId="0"/>
      <p:bldP spid="35" grpId="1"/>
      <p:bldP spid="17" grpId="0" animBg="1"/>
      <p:bldP spid="17" grpId="1" animBg="1"/>
      <p:bldP spid="14" grpId="0" animBg="1"/>
      <p:bldP spid="14" grpId="1" animBg="1"/>
      <p:bldP spid="3" grpId="0"/>
      <p:bldP spid="19" grpId="0"/>
    </p:bld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 name="Rectangle 57"/>
          <p:cNvSpPr/>
          <p:nvPr/>
        </p:nvSpPr>
        <p:spPr bwMode="auto">
          <a:xfrm>
            <a:off x="882" y="497"/>
            <a:ext cx="12434710" cy="699353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kern="0" err="1">
              <a:solidFill>
                <a:srgbClr val="FFFFFF"/>
              </a:solidFill>
              <a:ea typeface="Segoe UI" pitchFamily="34" charset="0"/>
              <a:cs typeface="Segoe UI" pitchFamily="34" charset="0"/>
            </a:endParaRPr>
          </a:p>
        </p:txBody>
      </p:sp>
      <p:sp>
        <p:nvSpPr>
          <p:cNvPr id="59" name="Rectangle 58"/>
          <p:cNvSpPr/>
          <p:nvPr/>
        </p:nvSpPr>
        <p:spPr bwMode="auto">
          <a:xfrm>
            <a:off x="883" y="497"/>
            <a:ext cx="5303094" cy="699353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kern="0" err="1">
              <a:solidFill>
                <a:srgbClr val="FFFFFF"/>
              </a:solidFill>
              <a:ea typeface="Segoe UI" pitchFamily="34" charset="0"/>
              <a:cs typeface="Segoe UI" pitchFamily="34" charset="0"/>
            </a:endParaRPr>
          </a:p>
        </p:txBody>
      </p:sp>
      <p:sp>
        <p:nvSpPr>
          <p:cNvPr id="4" name="TextBox 3"/>
          <p:cNvSpPr txBox="1"/>
          <p:nvPr/>
        </p:nvSpPr>
        <p:spPr>
          <a:xfrm>
            <a:off x="2944785" y="2003112"/>
            <a:ext cx="6203921" cy="966146"/>
          </a:xfrm>
          <a:prstGeom prst="rect">
            <a:avLst/>
          </a:prstGeom>
          <a:noFill/>
        </p:spPr>
        <p:txBody>
          <a:bodyPr wrap="none" lIns="186521" tIns="149217" rIns="186521" bIns="149217" rtlCol="0">
            <a:spAutoFit/>
          </a:bodyPr>
          <a:lstStyle/>
          <a:p>
            <a:pPr defTabSz="932597">
              <a:lnSpc>
                <a:spcPct val="90000"/>
              </a:lnSpc>
              <a:spcAft>
                <a:spcPts val="612"/>
              </a:spcAft>
              <a:defRPr/>
            </a:pPr>
            <a:r>
              <a:rPr lang="en-US" sz="4800">
                <a:solidFill>
                  <a:srgbClr val="0078D7"/>
                </a:solidFill>
                <a:latin typeface="Segoe UI Light"/>
              </a:rPr>
              <a:t>SAP on Azure Partners</a:t>
            </a:r>
          </a:p>
        </p:txBody>
      </p:sp>
      <p:sp>
        <p:nvSpPr>
          <p:cNvPr id="9" name="Rectangle 8"/>
          <p:cNvSpPr/>
          <p:nvPr/>
        </p:nvSpPr>
        <p:spPr bwMode="auto">
          <a:xfrm>
            <a:off x="882" y="4011755"/>
            <a:ext cx="12434711" cy="2982768"/>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grpSp>
        <p:nvGrpSpPr>
          <p:cNvPr id="39" name="Group 38"/>
          <p:cNvGrpSpPr/>
          <p:nvPr/>
        </p:nvGrpSpPr>
        <p:grpSpPr>
          <a:xfrm>
            <a:off x="821772" y="5694247"/>
            <a:ext cx="10792927" cy="707569"/>
            <a:chOff x="232010" y="5581375"/>
            <a:chExt cx="10582262" cy="693758"/>
          </a:xfrm>
        </p:grpSpPr>
        <p:pic>
          <p:nvPicPr>
            <p:cNvPr id="18" name="Picture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7729" y="5596593"/>
              <a:ext cx="914482" cy="663322"/>
            </a:xfrm>
            <a:prstGeom prst="rect">
              <a:avLst/>
            </a:prstGeom>
          </p:spPr>
        </p:pic>
        <p:pic>
          <p:nvPicPr>
            <p:cNvPr id="29" name="Picture 28"/>
            <p:cNvPicPr>
              <a:picLocks noChangeAspect="1"/>
            </p:cNvPicPr>
            <p:nvPr/>
          </p:nvPicPr>
          <p:blipFill>
            <a:blip r:embed="rId4">
              <a:clrChange>
                <a:clrFrom>
                  <a:srgbClr val="000000">
                    <a:alpha val="0"/>
                  </a:srgbClr>
                </a:clrFrom>
                <a:clrTo>
                  <a:srgbClr val="000000">
                    <a:alpha val="0"/>
                  </a:srgbClr>
                </a:clrTo>
              </a:clrChange>
              <a:extLst>
                <a:ext uri="{28A0092B-C50C-407E-A947-70E740481C1C}">
                  <a14:useLocalDpi xmlns:a14="http://schemas.microsoft.com/office/drawing/2010/main" val="0"/>
                </a:ext>
              </a:extLst>
            </a:blip>
            <a:stretch>
              <a:fillRect/>
            </a:stretch>
          </p:blipFill>
          <p:spPr>
            <a:xfrm>
              <a:off x="232010" y="5782012"/>
              <a:ext cx="769696" cy="292484"/>
            </a:xfrm>
            <a:prstGeom prst="rect">
              <a:avLst/>
            </a:prstGeom>
          </p:spPr>
        </p:pic>
        <p:pic>
          <p:nvPicPr>
            <p:cNvPr id="25" name="Picture 24"/>
            <p:cNvPicPr>
              <a:picLocks noChangeAspect="1"/>
            </p:cNvPicPr>
            <p:nvPr/>
          </p:nvPicPr>
          <p:blipFill>
            <a:blip r:embed="rId5"/>
            <a:stretch>
              <a:fillRect/>
            </a:stretch>
          </p:blipFill>
          <p:spPr>
            <a:xfrm>
              <a:off x="2388234" y="5672013"/>
              <a:ext cx="1253648" cy="512483"/>
            </a:xfrm>
            <a:prstGeom prst="rect">
              <a:avLst/>
            </a:prstGeom>
          </p:spPr>
        </p:pic>
        <p:pic>
          <p:nvPicPr>
            <p:cNvPr id="26" name="Picture 25"/>
            <p:cNvPicPr>
              <a:picLocks noChangeAspect="1"/>
            </p:cNvPicPr>
            <p:nvPr/>
          </p:nvPicPr>
          <p:blipFill>
            <a:blip r:embed="rId6"/>
            <a:stretch>
              <a:fillRect/>
            </a:stretch>
          </p:blipFill>
          <p:spPr>
            <a:xfrm>
              <a:off x="3877905" y="5767256"/>
              <a:ext cx="1106032" cy="321996"/>
            </a:xfrm>
            <a:prstGeom prst="rect">
              <a:avLst/>
            </a:prstGeom>
          </p:spPr>
        </p:pic>
        <p:pic>
          <p:nvPicPr>
            <p:cNvPr id="1052" name="Picture 28" descr="Image result for mindtree logo png"/>
            <p:cNvPicPr>
              <a:picLocks noChangeAspect="1" noChangeArrowheads="1"/>
            </p:cNvPicPr>
            <p:nvPr/>
          </p:nvPicPr>
          <p:blipFill rotWithShape="1">
            <a:blip r:embed="rId7">
              <a:extLst>
                <a:ext uri="{28A0092B-C50C-407E-A947-70E740481C1C}">
                  <a14:useLocalDpi xmlns:a14="http://schemas.microsoft.com/office/drawing/2010/main" val="0"/>
                </a:ext>
              </a:extLst>
            </a:blip>
            <a:srcRect/>
            <a:stretch/>
          </p:blipFill>
          <p:spPr bwMode="auto">
            <a:xfrm>
              <a:off x="5219960" y="5659591"/>
              <a:ext cx="1700636" cy="537327"/>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3"/>
            <p:cNvPicPr>
              <a:picLocks noChangeAspect="1"/>
            </p:cNvPicPr>
            <p:nvPr/>
          </p:nvPicPr>
          <p:blipFill>
            <a:blip r:embed="rId8"/>
            <a:stretch>
              <a:fillRect/>
            </a:stretch>
          </p:blipFill>
          <p:spPr>
            <a:xfrm>
              <a:off x="7156619" y="5780850"/>
              <a:ext cx="882074" cy="294809"/>
            </a:xfrm>
            <a:prstGeom prst="rect">
              <a:avLst/>
            </a:prstGeom>
          </p:spPr>
        </p:pic>
        <p:pic>
          <p:nvPicPr>
            <p:cNvPr id="1056" name="Picture 32" descr="Image result for pwc logo"/>
            <p:cNvPicPr>
              <a:picLocks noChangeAspect="1" noChangeArrowheads="1"/>
            </p:cNvPicPr>
            <p:nvPr/>
          </p:nvPicPr>
          <p:blipFill rotWithShape="1">
            <a:blip r:embed="rId9">
              <a:extLst>
                <a:ext uri="{28A0092B-C50C-407E-A947-70E740481C1C}">
                  <a14:useLocalDpi xmlns:a14="http://schemas.microsoft.com/office/drawing/2010/main" val="0"/>
                </a:ext>
              </a:extLst>
            </a:blip>
            <a:srcRect/>
            <a:stretch/>
          </p:blipFill>
          <p:spPr bwMode="auto">
            <a:xfrm>
              <a:off x="8274716" y="5581375"/>
              <a:ext cx="911204" cy="693758"/>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36"/>
            <p:cNvPicPr>
              <a:picLocks noChangeAspect="1"/>
            </p:cNvPicPr>
            <p:nvPr/>
          </p:nvPicPr>
          <p:blipFill>
            <a:blip r:embed="rId10"/>
            <a:stretch>
              <a:fillRect/>
            </a:stretch>
          </p:blipFill>
          <p:spPr>
            <a:xfrm>
              <a:off x="9421943" y="5696626"/>
              <a:ext cx="1392329" cy="463257"/>
            </a:xfrm>
            <a:prstGeom prst="rect">
              <a:avLst/>
            </a:prstGeom>
          </p:spPr>
        </p:pic>
      </p:grpSp>
      <p:grpSp>
        <p:nvGrpSpPr>
          <p:cNvPr id="10" name="Group 9"/>
          <p:cNvGrpSpPr/>
          <p:nvPr/>
        </p:nvGrpSpPr>
        <p:grpSpPr>
          <a:xfrm>
            <a:off x="238243" y="4187878"/>
            <a:ext cx="11980389" cy="1248581"/>
            <a:chOff x="232728" y="4106136"/>
            <a:chExt cx="11746546" cy="1224210"/>
          </a:xfrm>
        </p:grpSpPr>
        <p:grpSp>
          <p:nvGrpSpPr>
            <p:cNvPr id="8" name="Group 7"/>
            <p:cNvGrpSpPr/>
            <p:nvPr/>
          </p:nvGrpSpPr>
          <p:grpSpPr>
            <a:xfrm>
              <a:off x="232728" y="4360347"/>
              <a:ext cx="1191965" cy="747184"/>
              <a:chOff x="369178" y="4287688"/>
              <a:chExt cx="2189065" cy="1372217"/>
            </a:xfrm>
          </p:grpSpPr>
          <p:pic>
            <p:nvPicPr>
              <p:cNvPr id="1026" name="Picture 2" descr="Image result for accenture logo"/>
              <p:cNvPicPr>
                <a:picLocks noChangeAspect="1" noChangeArrowheads="1"/>
              </p:cNvPicPr>
              <p:nvPr/>
            </p:nvPicPr>
            <p:blipFill rotWithShape="1">
              <a:blip r:embed="rId11">
                <a:extLst>
                  <a:ext uri="{28A0092B-C50C-407E-A947-70E740481C1C}">
                    <a14:useLocalDpi xmlns:a14="http://schemas.microsoft.com/office/drawing/2010/main" val="0"/>
                  </a:ext>
                </a:extLst>
              </a:blip>
              <a:srcRect/>
              <a:stretch/>
            </p:blipFill>
            <p:spPr bwMode="auto">
              <a:xfrm>
                <a:off x="606868" y="4287688"/>
                <a:ext cx="1713684" cy="50904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12"/>
              <a:stretch>
                <a:fillRect/>
              </a:stretch>
            </p:blipFill>
            <p:spPr>
              <a:xfrm>
                <a:off x="369178" y="4980720"/>
                <a:ext cx="2189065" cy="679185"/>
              </a:xfrm>
              <a:prstGeom prst="rect">
                <a:avLst/>
              </a:prstGeom>
            </p:spPr>
          </p:pic>
        </p:grpSp>
        <p:pic>
          <p:nvPicPr>
            <p:cNvPr id="1030" name="Picture 6" descr="Image result for infosys logo png"/>
            <p:cNvPicPr>
              <a:picLocks noChangeAspect="1" noChangeArrowheads="1"/>
            </p:cNvPicPr>
            <p:nvPr/>
          </p:nvPicPr>
          <p:blipFill>
            <a:blip r:embed="rId1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675261" y="4567237"/>
              <a:ext cx="833511" cy="333404"/>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p:cNvPicPr>
              <a:picLocks noChangeAspect="1"/>
            </p:cNvPicPr>
            <p:nvPr/>
          </p:nvPicPr>
          <p:blipFill>
            <a:blip r:embed="rId14"/>
            <a:stretch>
              <a:fillRect/>
            </a:stretch>
          </p:blipFill>
          <p:spPr>
            <a:xfrm>
              <a:off x="4665145" y="4106136"/>
              <a:ext cx="1224210" cy="1224210"/>
            </a:xfrm>
            <a:prstGeom prst="rect">
              <a:avLst/>
            </a:prstGeom>
          </p:spPr>
        </p:pic>
        <p:pic>
          <p:nvPicPr>
            <p:cNvPr id="1034" name="Picture 10" descr="Image result for tata logo png"/>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139923" y="4349979"/>
              <a:ext cx="802675" cy="736524"/>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Image result for kpmg logo png"/>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193166" y="4528066"/>
              <a:ext cx="977059" cy="380350"/>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Image result for hcl logo png"/>
            <p:cNvPicPr>
              <a:picLocks noChangeAspect="1" noChangeArrowheads="1"/>
            </p:cNvPicPr>
            <p:nvPr/>
          </p:nvPicPr>
          <p:blipFill rotWithShape="1">
            <a:blip r:embed="rId17">
              <a:extLst>
                <a:ext uri="{28A0092B-C50C-407E-A947-70E740481C1C}">
                  <a14:useLocalDpi xmlns:a14="http://schemas.microsoft.com/office/drawing/2010/main" val="0"/>
                </a:ext>
              </a:extLst>
            </a:blip>
            <a:srcRect/>
            <a:stretch/>
          </p:blipFill>
          <p:spPr bwMode="auto">
            <a:xfrm>
              <a:off x="8420793" y="4613246"/>
              <a:ext cx="1323440" cy="209990"/>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Image result for atos logo png"/>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9994801" y="4576741"/>
              <a:ext cx="842421" cy="283001"/>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Image result for connmove logo png"/>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1140761" y="4269987"/>
              <a:ext cx="838513" cy="837544"/>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Image result for cognizant logo"/>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691530" y="4434561"/>
              <a:ext cx="1652842" cy="510634"/>
            </a:xfrm>
            <a:prstGeom prst="rect">
              <a:avLst/>
            </a:prstGeom>
            <a:noFill/>
            <a:extLst>
              <a:ext uri="{909E8E84-426E-40DD-AFC4-6F175D3DCCD1}">
                <a14:hiddenFill xmlns:a14="http://schemas.microsoft.com/office/drawing/2010/main">
                  <a:solidFill>
                    <a:srgbClr val="FFFFFF"/>
                  </a:solidFill>
                </a14:hiddenFill>
              </a:ext>
            </a:extLst>
          </p:spPr>
        </p:pic>
      </p:grpSp>
      <p:pic>
        <p:nvPicPr>
          <p:cNvPr id="11" name="Picture 10"/>
          <p:cNvPicPr>
            <a:picLocks noChangeAspect="1"/>
          </p:cNvPicPr>
          <p:nvPr/>
        </p:nvPicPr>
        <p:blipFill>
          <a:blip r:embed="rId21"/>
          <a:stretch>
            <a:fillRect/>
          </a:stretch>
        </p:blipFill>
        <p:spPr>
          <a:xfrm>
            <a:off x="288807" y="292326"/>
            <a:ext cx="3246438" cy="1608610"/>
          </a:xfrm>
          <a:prstGeom prst="rect">
            <a:avLst/>
          </a:prstGeom>
        </p:spPr>
      </p:pic>
    </p:spTree>
    <p:extLst>
      <p:ext uri="{BB962C8B-B14F-4D97-AF65-F5344CB8AC3E}">
        <p14:creationId xmlns:p14="http://schemas.microsoft.com/office/powerpoint/2010/main" val="2038982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58"/>
                                        </p:tgtEl>
                                        <p:attrNameLst>
                                          <p:attrName>style.visibility</p:attrName>
                                        </p:attrNameLst>
                                      </p:cBhvr>
                                      <p:to>
                                        <p:strVal val="visible"/>
                                      </p:to>
                                    </p:set>
                                    <p:anim calcmode="lin" valueType="num">
                                      <p:cBhvr additive="base">
                                        <p:cTn id="7" dur="1000" fill="hold"/>
                                        <p:tgtEl>
                                          <p:spTgt spid="58"/>
                                        </p:tgtEl>
                                        <p:attrNameLst>
                                          <p:attrName>ppt_x</p:attrName>
                                        </p:attrNameLst>
                                      </p:cBhvr>
                                      <p:tavLst>
                                        <p:tav tm="0">
                                          <p:val>
                                            <p:strVal val="0-#ppt_w/2"/>
                                          </p:val>
                                        </p:tav>
                                        <p:tav tm="100000">
                                          <p:val>
                                            <p:strVal val="#ppt_x"/>
                                          </p:val>
                                        </p:tav>
                                      </p:tavLst>
                                    </p:anim>
                                    <p:anim calcmode="lin" valueType="num">
                                      <p:cBhvr additive="base">
                                        <p:cTn id="8" dur="1000" fill="hold"/>
                                        <p:tgtEl>
                                          <p:spTgt spid="58"/>
                                        </p:tgtEl>
                                        <p:attrNameLst>
                                          <p:attrName>ppt_y</p:attrName>
                                        </p:attrNameLst>
                                      </p:cBhvr>
                                      <p:tavLst>
                                        <p:tav tm="0">
                                          <p:val>
                                            <p:strVal val="#ppt_y"/>
                                          </p:val>
                                        </p:tav>
                                        <p:tav tm="100000">
                                          <p:val>
                                            <p:strVal val="#ppt_y"/>
                                          </p:val>
                                        </p:tav>
                                      </p:tavLst>
                                    </p:anim>
                                  </p:childTnLst>
                                </p:cTn>
                              </p:par>
                              <p:par>
                                <p:cTn id="9" presetID="2" presetClass="entr" presetSubtype="4" decel="10000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750" fill="hold"/>
                                        <p:tgtEl>
                                          <p:spTgt spid="9"/>
                                        </p:tgtEl>
                                        <p:attrNameLst>
                                          <p:attrName>ppt_x</p:attrName>
                                        </p:attrNameLst>
                                      </p:cBhvr>
                                      <p:tavLst>
                                        <p:tav tm="0">
                                          <p:val>
                                            <p:strVal val="#ppt_x"/>
                                          </p:val>
                                        </p:tav>
                                        <p:tav tm="100000">
                                          <p:val>
                                            <p:strVal val="#ppt_x"/>
                                          </p:val>
                                        </p:tav>
                                      </p:tavLst>
                                    </p:anim>
                                    <p:anim calcmode="lin" valueType="num">
                                      <p:cBhvr additive="base">
                                        <p:cTn id="12" dur="750" fill="hold"/>
                                        <p:tgtEl>
                                          <p:spTgt spid="9"/>
                                        </p:tgtEl>
                                        <p:attrNameLst>
                                          <p:attrName>ppt_y</p:attrName>
                                        </p:attrNameLst>
                                      </p:cBhvr>
                                      <p:tavLst>
                                        <p:tav tm="0">
                                          <p:val>
                                            <p:strVal val="1+#ppt_h/2"/>
                                          </p:val>
                                        </p:tav>
                                        <p:tav tm="100000">
                                          <p:val>
                                            <p:strVal val="#ppt_y"/>
                                          </p:val>
                                        </p:tav>
                                      </p:tavLst>
                                    </p:anim>
                                  </p:childTnLst>
                                </p:cTn>
                              </p:par>
                            </p:childTnLst>
                          </p:cTn>
                        </p:par>
                        <p:par>
                          <p:cTn id="13" fill="hold">
                            <p:stCondLst>
                              <p:cond delay="1000"/>
                            </p:stCondLst>
                            <p:childTnLst>
                              <p:par>
                                <p:cTn id="14" presetID="42" presetClass="entr" presetSubtype="0" fill="hold" nodeType="after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anim calcmode="lin" valueType="num">
                                      <p:cBhvr>
                                        <p:cTn id="17" dur="500" fill="hold"/>
                                        <p:tgtEl>
                                          <p:spTgt spid="10"/>
                                        </p:tgtEl>
                                        <p:attrNameLst>
                                          <p:attrName>ppt_x</p:attrName>
                                        </p:attrNameLst>
                                      </p:cBhvr>
                                      <p:tavLst>
                                        <p:tav tm="0">
                                          <p:val>
                                            <p:strVal val="#ppt_x"/>
                                          </p:val>
                                        </p:tav>
                                        <p:tav tm="100000">
                                          <p:val>
                                            <p:strVal val="#ppt_x"/>
                                          </p:val>
                                        </p:tav>
                                      </p:tavLst>
                                    </p:anim>
                                    <p:anim calcmode="lin" valueType="num">
                                      <p:cBhvr>
                                        <p:cTn id="18" dur="500" fill="hold"/>
                                        <p:tgtEl>
                                          <p:spTgt spid="10"/>
                                        </p:tgtEl>
                                        <p:attrNameLst>
                                          <p:attrName>ppt_y</p:attrName>
                                        </p:attrNameLst>
                                      </p:cBhvr>
                                      <p:tavLst>
                                        <p:tav tm="0">
                                          <p:val>
                                            <p:strVal val="#ppt_y+.1"/>
                                          </p:val>
                                        </p:tav>
                                        <p:tav tm="100000">
                                          <p:val>
                                            <p:strVal val="#ppt_y"/>
                                          </p:val>
                                        </p:tav>
                                      </p:tavLst>
                                    </p:anim>
                                  </p:childTnLst>
                                </p:cTn>
                              </p:par>
                              <p:par>
                                <p:cTn id="19" presetID="10" presetClass="entr" presetSubtype="0" fill="hold" nodeType="withEffect">
                                  <p:stCondLst>
                                    <p:cond delay="800"/>
                                  </p:stCondLst>
                                  <p:childTnLst>
                                    <p:set>
                                      <p:cBhvr>
                                        <p:cTn id="20" dur="1" fill="hold">
                                          <p:stCondLst>
                                            <p:cond delay="0"/>
                                          </p:stCondLst>
                                        </p:cTn>
                                        <p:tgtEl>
                                          <p:spTgt spid="39"/>
                                        </p:tgtEl>
                                        <p:attrNameLst>
                                          <p:attrName>style.visibility</p:attrName>
                                        </p:attrNameLst>
                                      </p:cBhvr>
                                      <p:to>
                                        <p:strVal val="visible"/>
                                      </p:to>
                                    </p:set>
                                    <p:animEffect transition="in" filter="fade">
                                      <p:cBhvr>
                                        <p:cTn id="21" dur="500"/>
                                        <p:tgtEl>
                                          <p:spTgt spid="39"/>
                                        </p:tgtEl>
                                      </p:cBhvr>
                                    </p:animEffect>
                                  </p:childTnLst>
                                </p:cTn>
                              </p:par>
                              <p:par>
                                <p:cTn id="22" presetID="42" presetClass="path" presetSubtype="0" decel="100000" fill="hold" nodeType="withEffect">
                                  <p:stCondLst>
                                    <p:cond delay="800"/>
                                  </p:stCondLst>
                                  <p:childTnLst>
                                    <p:animMotion origin="layout" path="M 0 -3.33333E-6 L 0 0.08936 " pathEditMode="relative" rAng="0" ptsTypes="AA">
                                      <p:cBhvr>
                                        <p:cTn id="23" dur="500" spd="-100000" fill="hold"/>
                                        <p:tgtEl>
                                          <p:spTgt spid="39"/>
                                        </p:tgtEl>
                                        <p:attrNameLst>
                                          <p:attrName>ppt_x</p:attrName>
                                          <p:attrName>ppt_y</p:attrName>
                                        </p:attrNameLst>
                                      </p:cBhvr>
                                      <p:rCtr x="0" y="446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animBg="1"/>
      <p:bldP spid="9" grpId="0" animBg="1"/>
    </p:bldLst>
  </p:timing>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Why Azure for SAP workloads</a:t>
            </a:r>
            <a:br>
              <a:rPr lang="en-US"/>
            </a:br>
            <a:endParaRPr lang="en-US"/>
          </a:p>
        </p:txBody>
      </p:sp>
      <p:sp>
        <p:nvSpPr>
          <p:cNvPr id="8" name="Rectangle 7"/>
          <p:cNvSpPr/>
          <p:nvPr/>
        </p:nvSpPr>
        <p:spPr>
          <a:xfrm>
            <a:off x="275482" y="3564518"/>
            <a:ext cx="3931363" cy="860450"/>
          </a:xfrm>
          <a:prstGeom prst="rect">
            <a:avLst/>
          </a:prstGeom>
        </p:spPr>
        <p:txBody>
          <a:bodyPr wrap="square" lIns="182854" tIns="146283" rIns="182854" bIns="146283">
            <a:spAutoFit/>
          </a:bodyPr>
          <a:lstStyle/>
          <a:p>
            <a:pPr defTabSz="932418">
              <a:defRPr/>
            </a:pPr>
            <a:r>
              <a:rPr lang="en-US" b="1">
                <a:gradFill>
                  <a:gsLst>
                    <a:gs pos="1250">
                      <a:srgbClr val="0078D7"/>
                    </a:gs>
                    <a:gs pos="99000">
                      <a:srgbClr val="0078D7"/>
                    </a:gs>
                  </a:gsLst>
                  <a:lin ang="5400000" scaled="0"/>
                </a:gradFill>
                <a:latin typeface="Segoe UI Semibold" panose="020B0702040204020203" pitchFamily="34" charset="0"/>
                <a:ea typeface="Segoe UI" panose="020B0502040204020203" pitchFamily="34" charset="0"/>
                <a:cs typeface="Segoe UI Semibold" panose="020B0702040204020203" pitchFamily="34" charset="0"/>
              </a:rPr>
              <a:t>Deep partnership between SAP and Microsoft</a:t>
            </a:r>
            <a:endParaRPr lang="en-US">
              <a:gradFill>
                <a:gsLst>
                  <a:gs pos="1250">
                    <a:srgbClr val="0078D7"/>
                  </a:gs>
                  <a:gs pos="99000">
                    <a:srgbClr val="0078D7"/>
                  </a:gs>
                </a:gsLst>
                <a:lin ang="5400000" scaled="0"/>
              </a:gradFill>
              <a:latin typeface="Segoe UI Semibold" panose="020B0702040204020203" pitchFamily="34" charset="0"/>
              <a:cs typeface="Segoe UI Semibold" panose="020B0702040204020203" pitchFamily="34" charset="0"/>
            </a:endParaRPr>
          </a:p>
        </p:txBody>
      </p:sp>
      <p:sp>
        <p:nvSpPr>
          <p:cNvPr id="11" name="Rectangle 10"/>
          <p:cNvSpPr/>
          <p:nvPr/>
        </p:nvSpPr>
        <p:spPr>
          <a:xfrm>
            <a:off x="4252716" y="3564518"/>
            <a:ext cx="3931363" cy="860450"/>
          </a:xfrm>
          <a:prstGeom prst="rect">
            <a:avLst/>
          </a:prstGeom>
        </p:spPr>
        <p:txBody>
          <a:bodyPr wrap="square" lIns="182854" tIns="146283" rIns="182854" bIns="146283">
            <a:spAutoFit/>
          </a:bodyPr>
          <a:lstStyle/>
          <a:p>
            <a:pPr defTabSz="932418">
              <a:defRPr/>
            </a:pPr>
            <a:r>
              <a:rPr lang="en-US" b="1">
                <a:gradFill>
                  <a:gsLst>
                    <a:gs pos="1250">
                      <a:srgbClr val="0078D7"/>
                    </a:gs>
                    <a:gs pos="99000">
                      <a:srgbClr val="0078D7"/>
                    </a:gs>
                  </a:gsLst>
                  <a:lin ang="5400000" scaled="0"/>
                </a:gradFill>
                <a:latin typeface="Segoe UI Semibold" panose="020B0702040204020203" pitchFamily="34" charset="0"/>
                <a:ea typeface="Segoe UI" panose="020B0502040204020203" pitchFamily="34" charset="0"/>
                <a:cs typeface="Segoe UI Semibold" panose="020B0702040204020203" pitchFamily="34" charset="0"/>
              </a:rPr>
              <a:t>Most powerful and scalable cloud for SAP HANA</a:t>
            </a:r>
          </a:p>
        </p:txBody>
      </p:sp>
      <p:sp>
        <p:nvSpPr>
          <p:cNvPr id="14" name="Rectangle 13"/>
          <p:cNvSpPr/>
          <p:nvPr/>
        </p:nvSpPr>
        <p:spPr>
          <a:xfrm>
            <a:off x="8229951" y="3564517"/>
            <a:ext cx="3931044" cy="572383"/>
          </a:xfrm>
          <a:prstGeom prst="rect">
            <a:avLst/>
          </a:prstGeom>
        </p:spPr>
        <p:txBody>
          <a:bodyPr wrap="square" lIns="182854" tIns="146283" rIns="182854" bIns="146283">
            <a:spAutoFit/>
          </a:bodyPr>
          <a:lstStyle/>
          <a:p>
            <a:pPr defTabSz="932418">
              <a:defRPr/>
            </a:pPr>
            <a:r>
              <a:rPr lang="en-US" b="1">
                <a:gradFill>
                  <a:gsLst>
                    <a:gs pos="1250">
                      <a:srgbClr val="0078D7"/>
                    </a:gs>
                    <a:gs pos="99000">
                      <a:srgbClr val="0078D7"/>
                    </a:gs>
                  </a:gsLst>
                  <a:lin ang="5400000" scaled="0"/>
                </a:gradFill>
                <a:latin typeface="Segoe UI Semibold" panose="020B0702040204020203" pitchFamily="34" charset="0"/>
                <a:ea typeface="Segoe UI" panose="020B0502040204020203" pitchFamily="34" charset="0"/>
                <a:cs typeface="Segoe UI Semibold" panose="020B0702040204020203" pitchFamily="34" charset="0"/>
              </a:rPr>
              <a:t>Enterprise-proven + most secure</a:t>
            </a:r>
            <a:endParaRPr lang="en-US">
              <a:gradFill>
                <a:gsLst>
                  <a:gs pos="1250">
                    <a:srgbClr val="0078D7"/>
                  </a:gs>
                  <a:gs pos="99000">
                    <a:srgbClr val="0078D7"/>
                  </a:gs>
                </a:gsLst>
                <a:lin ang="5400000" scaled="0"/>
              </a:gradFill>
              <a:latin typeface="Segoe UI Semibold" panose="020B0702040204020203" pitchFamily="34" charset="0"/>
              <a:cs typeface="Segoe UI Semibold" panose="020B0702040204020203" pitchFamily="34" charset="0"/>
            </a:endParaRPr>
          </a:p>
        </p:txBody>
      </p:sp>
      <p:sp>
        <p:nvSpPr>
          <p:cNvPr id="17" name="Rectangle 16"/>
          <p:cNvSpPr/>
          <p:nvPr/>
        </p:nvSpPr>
        <p:spPr>
          <a:xfrm>
            <a:off x="275482" y="4424020"/>
            <a:ext cx="3931363" cy="2306630"/>
          </a:xfrm>
          <a:prstGeom prst="rect">
            <a:avLst/>
          </a:prstGeom>
        </p:spPr>
        <p:txBody>
          <a:bodyPr wrap="square" lIns="182854" tIns="146283" rIns="182854" bIns="146283">
            <a:spAutoFit/>
          </a:bodyPr>
          <a:lstStyle/>
          <a:p>
            <a:pPr defTabSz="932384">
              <a:lnSpc>
                <a:spcPct val="90000"/>
              </a:lnSpc>
              <a:spcAft>
                <a:spcPts val="1199"/>
              </a:spcAft>
              <a:defRPr/>
            </a:pPr>
            <a:r>
              <a:rPr lang="en-US" sz="1399" b="1">
                <a:solidFill>
                  <a:srgbClr val="505050"/>
                </a:solidFill>
                <a:cs typeface="Segoe UI" panose="020B0502040204020203" pitchFamily="34" charset="0"/>
              </a:rPr>
              <a:t>20+ year partnership</a:t>
            </a:r>
            <a:r>
              <a:rPr lang="en-US" sz="1399">
                <a:solidFill>
                  <a:srgbClr val="505050"/>
                </a:solidFill>
                <a:cs typeface="Segoe UI" panose="020B0502040204020203" pitchFamily="34" charset="0"/>
              </a:rPr>
              <a:t> </a:t>
            </a:r>
          </a:p>
          <a:p>
            <a:pPr defTabSz="932384">
              <a:lnSpc>
                <a:spcPct val="90000"/>
              </a:lnSpc>
              <a:spcAft>
                <a:spcPts val="1199"/>
              </a:spcAft>
              <a:defRPr/>
            </a:pPr>
            <a:r>
              <a:rPr lang="en-US" sz="1399" b="1">
                <a:solidFill>
                  <a:srgbClr val="505050"/>
                </a:solidFill>
                <a:cs typeface="Segoe UI" panose="020B0502040204020203" pitchFamily="34" charset="0"/>
              </a:rPr>
              <a:t>SAP is betting on Azure </a:t>
            </a:r>
            <a:r>
              <a:rPr lang="en-US" sz="1399">
                <a:solidFill>
                  <a:srgbClr val="505050"/>
                </a:solidFill>
                <a:cs typeface="Segoe UI" panose="020B0502040204020203" pitchFamily="34" charset="0"/>
              </a:rPr>
              <a:t>for </a:t>
            </a:r>
            <a:r>
              <a:rPr lang="en-US" sz="1399" err="1">
                <a:solidFill>
                  <a:srgbClr val="505050"/>
                </a:solidFill>
                <a:cs typeface="Segoe UI" panose="020B0502040204020203" pitchFamily="34" charset="0"/>
              </a:rPr>
              <a:t>SuccessFactors</a:t>
            </a:r>
            <a:endParaRPr lang="en-US" sz="1399">
              <a:solidFill>
                <a:srgbClr val="505050"/>
              </a:solidFill>
              <a:cs typeface="Segoe UI" panose="020B0502040204020203" pitchFamily="34" charset="0"/>
            </a:endParaRPr>
          </a:p>
          <a:p>
            <a:pPr defTabSz="932384">
              <a:lnSpc>
                <a:spcPct val="90000"/>
              </a:lnSpc>
              <a:spcAft>
                <a:spcPts val="1199"/>
              </a:spcAft>
              <a:defRPr/>
            </a:pPr>
            <a:r>
              <a:rPr lang="en-US" sz="1399">
                <a:solidFill>
                  <a:srgbClr val="505050"/>
                </a:solidFill>
                <a:cs typeface="Segoe UI" panose="020B0502040204020203" pitchFamily="34" charset="0"/>
              </a:rPr>
              <a:t>Azure is </a:t>
            </a:r>
            <a:r>
              <a:rPr lang="en-US" sz="1399" b="1">
                <a:solidFill>
                  <a:srgbClr val="505050"/>
                </a:solidFill>
                <a:cs typeface="Segoe UI" panose="020B0502040204020203" pitchFamily="34" charset="0"/>
              </a:rPr>
              <a:t>SAP certified </a:t>
            </a:r>
            <a:r>
              <a:rPr lang="en-US" sz="1399">
                <a:solidFill>
                  <a:srgbClr val="505050"/>
                </a:solidFill>
                <a:cs typeface="Segoe UI" panose="020B0502040204020203" pitchFamily="34" charset="0"/>
              </a:rPr>
              <a:t>for NetWeaver Suite and SAP HANA</a:t>
            </a:r>
          </a:p>
          <a:p>
            <a:pPr defTabSz="932384">
              <a:lnSpc>
                <a:spcPct val="90000"/>
              </a:lnSpc>
              <a:spcAft>
                <a:spcPts val="1199"/>
              </a:spcAft>
              <a:defRPr/>
            </a:pPr>
            <a:r>
              <a:rPr lang="en-US" sz="1399">
                <a:solidFill>
                  <a:srgbClr val="505050"/>
                </a:solidFill>
                <a:cs typeface="Segoe UI" panose="020B0502040204020203" pitchFamily="34" charset="0"/>
              </a:rPr>
              <a:t>Building a </a:t>
            </a:r>
            <a:r>
              <a:rPr lang="en-US" sz="1399" b="1">
                <a:solidFill>
                  <a:srgbClr val="505050"/>
                </a:solidFill>
                <a:cs typeface="Segoe UI" panose="020B0502040204020203" pitchFamily="34" charset="0"/>
              </a:rPr>
              <a:t>strong SI ecosystem</a:t>
            </a:r>
            <a:r>
              <a:rPr lang="en-US" sz="1399">
                <a:solidFill>
                  <a:srgbClr val="505050"/>
                </a:solidFill>
                <a:cs typeface="Segoe UI" panose="020B0502040204020203" pitchFamily="34" charset="0"/>
              </a:rPr>
              <a:t> together</a:t>
            </a:r>
          </a:p>
          <a:p>
            <a:pPr defTabSz="932418">
              <a:lnSpc>
                <a:spcPct val="90000"/>
              </a:lnSpc>
              <a:spcAft>
                <a:spcPts val="1199"/>
              </a:spcAft>
              <a:defRPr/>
            </a:pPr>
            <a:r>
              <a:rPr lang="en-US" sz="1399">
                <a:solidFill>
                  <a:srgbClr val="505050"/>
                </a:solidFill>
                <a:cs typeface="Segoe UI" panose="020B0502040204020203" pitchFamily="34" charset="0"/>
              </a:rPr>
              <a:t>Microsoft is investing in creating </a:t>
            </a:r>
            <a:r>
              <a:rPr lang="en-US" sz="1399" b="1">
                <a:solidFill>
                  <a:srgbClr val="505050"/>
                </a:solidFill>
                <a:cs typeface="Segoe UI" panose="020B0502040204020203" pitchFamily="34" charset="0"/>
              </a:rPr>
              <a:t>in-house </a:t>
            </a:r>
            <a:br>
              <a:rPr lang="en-US" sz="1399" b="1">
                <a:solidFill>
                  <a:srgbClr val="505050"/>
                </a:solidFill>
                <a:cs typeface="Segoe UI" panose="020B0502040204020203" pitchFamily="34" charset="0"/>
              </a:rPr>
            </a:br>
            <a:r>
              <a:rPr lang="en-US" sz="1399" b="1">
                <a:solidFill>
                  <a:srgbClr val="505050"/>
                </a:solidFill>
                <a:cs typeface="Segoe UI" panose="020B0502040204020203" pitchFamily="34" charset="0"/>
              </a:rPr>
              <a:t>SAP expertise</a:t>
            </a:r>
          </a:p>
        </p:txBody>
      </p:sp>
      <p:sp>
        <p:nvSpPr>
          <p:cNvPr id="18" name="Rectangle 17"/>
          <p:cNvSpPr/>
          <p:nvPr/>
        </p:nvSpPr>
        <p:spPr>
          <a:xfrm>
            <a:off x="4252716" y="4424019"/>
            <a:ext cx="3931363" cy="2153368"/>
          </a:xfrm>
          <a:prstGeom prst="rect">
            <a:avLst/>
          </a:prstGeom>
        </p:spPr>
        <p:txBody>
          <a:bodyPr wrap="square" lIns="182854" tIns="146283" rIns="182854" bIns="146283">
            <a:spAutoFit/>
          </a:bodyPr>
          <a:lstStyle/>
          <a:p>
            <a:pPr defTabSz="932418">
              <a:lnSpc>
                <a:spcPct val="90000"/>
              </a:lnSpc>
              <a:spcAft>
                <a:spcPts val="1199"/>
              </a:spcAft>
              <a:defRPr/>
            </a:pPr>
            <a:r>
              <a:rPr lang="en-US" sz="1399" b="1">
                <a:solidFill>
                  <a:srgbClr val="505050"/>
                </a:solidFill>
                <a:ea typeface="Calibri" panose="020F0502020204030204" pitchFamily="34" charset="0"/>
                <a:cs typeface="Segoe UI" panose="020B0502040204020203" pitchFamily="34" charset="0"/>
              </a:rPr>
              <a:t>Differentiated strategy spanning VMs </a:t>
            </a:r>
            <a:br>
              <a:rPr lang="en-US" sz="1399" b="1">
                <a:solidFill>
                  <a:srgbClr val="505050"/>
                </a:solidFill>
                <a:ea typeface="Calibri" panose="020F0502020204030204" pitchFamily="34" charset="0"/>
                <a:cs typeface="Segoe UI" panose="020B0502040204020203" pitchFamily="34" charset="0"/>
              </a:rPr>
            </a:br>
            <a:r>
              <a:rPr lang="en-US" sz="1399" b="1">
                <a:solidFill>
                  <a:srgbClr val="505050"/>
                </a:solidFill>
                <a:ea typeface="Calibri" panose="020F0502020204030204" pitchFamily="34" charset="0"/>
                <a:cs typeface="Segoe UI" panose="020B0502040204020203" pitchFamily="34" charset="0"/>
              </a:rPr>
              <a:t>and purpose-built infrastructure</a:t>
            </a:r>
            <a:r>
              <a:rPr lang="en-US" sz="1399">
                <a:solidFill>
                  <a:srgbClr val="505050"/>
                </a:solidFill>
                <a:ea typeface="Calibri" panose="020F0502020204030204" pitchFamily="34" charset="0"/>
                <a:cs typeface="Segoe UI" panose="020B0502040204020203" pitchFamily="34" charset="0"/>
              </a:rPr>
              <a:t> </a:t>
            </a:r>
          </a:p>
          <a:p>
            <a:pPr defTabSz="932418">
              <a:lnSpc>
                <a:spcPct val="90000"/>
              </a:lnSpc>
              <a:spcAft>
                <a:spcPts val="1199"/>
              </a:spcAft>
              <a:defRPr/>
            </a:pPr>
            <a:r>
              <a:rPr lang="en-US" sz="1399" b="1">
                <a:solidFill>
                  <a:srgbClr val="505050"/>
                </a:solidFill>
                <a:cs typeface="Segoe UI" panose="020B0502040204020203" pitchFamily="34" charset="0"/>
              </a:rPr>
              <a:t>Largest SAP HANA workloads </a:t>
            </a:r>
            <a:r>
              <a:rPr lang="en-US" sz="1399">
                <a:solidFill>
                  <a:srgbClr val="505050"/>
                </a:solidFill>
                <a:cs typeface="Segoe UI" panose="020B0502040204020203" pitchFamily="34" charset="0"/>
              </a:rPr>
              <a:t>(up to 20TB of RAM) of any hyperscale public cloud provider, bigger than AWS</a:t>
            </a:r>
          </a:p>
          <a:p>
            <a:pPr defTabSz="932418">
              <a:lnSpc>
                <a:spcPct val="90000"/>
              </a:lnSpc>
              <a:spcAft>
                <a:spcPts val="1199"/>
              </a:spcAft>
              <a:defRPr/>
            </a:pPr>
            <a:r>
              <a:rPr lang="en-US" sz="1399">
                <a:solidFill>
                  <a:srgbClr val="505050"/>
                </a:solidFill>
                <a:cs typeface="Segoe UI" panose="020B0502040204020203" pitchFamily="34" charset="0"/>
              </a:rPr>
              <a:t>Scaling out to </a:t>
            </a:r>
            <a:r>
              <a:rPr lang="en-US" sz="1399" b="1">
                <a:solidFill>
                  <a:srgbClr val="505050"/>
                </a:solidFill>
                <a:cs typeface="Segoe UI" panose="020B0502040204020203" pitchFamily="34" charset="0"/>
              </a:rPr>
              <a:t>60 TB RAM for HANA OLAP</a:t>
            </a:r>
            <a:r>
              <a:rPr lang="en-US" sz="1399">
                <a:solidFill>
                  <a:srgbClr val="505050"/>
                </a:solidFill>
                <a:cs typeface="Segoe UI" panose="020B0502040204020203" pitchFamily="34" charset="0"/>
              </a:rPr>
              <a:t>, with single-node support up to </a:t>
            </a:r>
            <a:r>
              <a:rPr lang="en-US" sz="1399" b="1">
                <a:solidFill>
                  <a:srgbClr val="505050"/>
                </a:solidFill>
                <a:cs typeface="Segoe UI" panose="020B0502040204020203" pitchFamily="34" charset="0"/>
              </a:rPr>
              <a:t>20 TB for HANA OLTP</a:t>
            </a:r>
          </a:p>
        </p:txBody>
      </p:sp>
      <p:sp>
        <p:nvSpPr>
          <p:cNvPr id="20" name="Rectangle 19"/>
          <p:cNvSpPr/>
          <p:nvPr/>
        </p:nvSpPr>
        <p:spPr>
          <a:xfrm>
            <a:off x="8229951" y="4424018"/>
            <a:ext cx="3931363" cy="2190355"/>
          </a:xfrm>
          <a:prstGeom prst="rect">
            <a:avLst/>
          </a:prstGeom>
        </p:spPr>
        <p:txBody>
          <a:bodyPr wrap="square" lIns="182854" tIns="146283" rIns="182854" bIns="146283">
            <a:spAutoFit/>
          </a:bodyPr>
          <a:lstStyle/>
          <a:p>
            <a:pPr defTabSz="932418">
              <a:lnSpc>
                <a:spcPct val="90000"/>
              </a:lnSpc>
              <a:spcAft>
                <a:spcPts val="1199"/>
              </a:spcAft>
              <a:defRPr/>
            </a:pPr>
            <a:r>
              <a:rPr lang="en-US" sz="1399" b="1">
                <a:solidFill>
                  <a:srgbClr val="505050"/>
                </a:solidFill>
                <a:ea typeface="Calibri" panose="020F0502020204030204" pitchFamily="34" charset="0"/>
                <a:cs typeface="Segoe UI" panose="020B0502040204020203" pitchFamily="34" charset="0"/>
              </a:rPr>
              <a:t>Largest compliance portfolio—</a:t>
            </a:r>
            <a:br>
              <a:rPr lang="en-US" sz="1399">
                <a:solidFill>
                  <a:srgbClr val="505050"/>
                </a:solidFill>
                <a:ea typeface="Calibri" panose="020F0502020204030204" pitchFamily="34" charset="0"/>
                <a:cs typeface="Segoe UI" panose="020B0502040204020203" pitchFamily="34" charset="0"/>
              </a:rPr>
            </a:br>
            <a:r>
              <a:rPr lang="en-US" sz="1399">
                <a:solidFill>
                  <a:srgbClr val="505050"/>
                </a:solidFill>
                <a:ea typeface="Calibri" panose="020F0502020204030204" pitchFamily="34" charset="0"/>
                <a:cs typeface="Segoe UI" panose="020B0502040204020203" pitchFamily="34" charset="0"/>
              </a:rPr>
              <a:t>54 compliance certifications</a:t>
            </a:r>
          </a:p>
          <a:p>
            <a:pPr defTabSz="932418">
              <a:lnSpc>
                <a:spcPct val="90000"/>
              </a:lnSpc>
              <a:spcAft>
                <a:spcPts val="1199"/>
              </a:spcAft>
              <a:defRPr/>
            </a:pPr>
            <a:r>
              <a:rPr lang="en-US" sz="1399" b="1">
                <a:solidFill>
                  <a:srgbClr val="505050"/>
                </a:solidFill>
                <a:ea typeface="Calibri" panose="020F0502020204030204" pitchFamily="34" charset="0"/>
                <a:cs typeface="Segoe UI" panose="020B0502040204020203" pitchFamily="34" charset="0"/>
              </a:rPr>
              <a:t>Best platform for digital transformation—t</a:t>
            </a:r>
            <a:r>
              <a:rPr lang="en-US" sz="1399">
                <a:solidFill>
                  <a:srgbClr val="505050"/>
                </a:solidFill>
                <a:ea typeface="Calibri" panose="020F0502020204030204" pitchFamily="34" charset="0"/>
                <a:cs typeface="Segoe UI" panose="020B0502040204020203" pitchFamily="34" charset="0"/>
              </a:rPr>
              <a:t>ake advantage of high-level services like IoT, data, Machine Learning, Power BI for insights</a:t>
            </a:r>
          </a:p>
          <a:p>
            <a:pPr defTabSz="932418">
              <a:lnSpc>
                <a:spcPct val="90000"/>
              </a:lnSpc>
              <a:spcAft>
                <a:spcPts val="1199"/>
              </a:spcAft>
              <a:defRPr/>
            </a:pPr>
            <a:r>
              <a:rPr lang="en-US" sz="1399" b="1">
                <a:solidFill>
                  <a:srgbClr val="505050"/>
                </a:solidFill>
                <a:ea typeface="Calibri" panose="020F0502020204030204" pitchFamily="34" charset="0"/>
                <a:cs typeface="Segoe UI" panose="020B0502040204020203" pitchFamily="34" charset="0"/>
              </a:rPr>
              <a:t>Broad Database support</a:t>
            </a:r>
            <a:r>
              <a:rPr lang="en-US" sz="1399">
                <a:solidFill>
                  <a:srgbClr val="505050"/>
                </a:solidFill>
                <a:ea typeface="Calibri" panose="020F0502020204030204" pitchFamily="34" charset="0"/>
                <a:cs typeface="Segoe UI" panose="020B0502040204020203" pitchFamily="34" charset="0"/>
              </a:rPr>
              <a:t>: As you prepare for HANA, you can bring in your existing applications using Oracle or SQL Server</a:t>
            </a:r>
          </a:p>
        </p:txBody>
      </p:sp>
      <p:grpSp>
        <p:nvGrpSpPr>
          <p:cNvPr id="7" name="Group 6"/>
          <p:cNvGrpSpPr/>
          <p:nvPr/>
        </p:nvGrpSpPr>
        <p:grpSpPr>
          <a:xfrm>
            <a:off x="1299899" y="1535062"/>
            <a:ext cx="1882527" cy="1849917"/>
            <a:chOff x="1242905" y="1117618"/>
            <a:chExt cx="1882794" cy="1850180"/>
          </a:xfrm>
        </p:grpSpPr>
        <p:sp>
          <p:nvSpPr>
            <p:cNvPr id="2" name="Oval 1"/>
            <p:cNvSpPr/>
            <p:nvPr/>
          </p:nvSpPr>
          <p:spPr bwMode="auto">
            <a:xfrm>
              <a:off x="1242905" y="1117618"/>
              <a:ext cx="1882794" cy="185018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16" name="Freeform 400"/>
            <p:cNvSpPr>
              <a:spLocks noChangeAspect="1" noEditPoints="1"/>
            </p:cNvSpPr>
            <p:nvPr/>
          </p:nvSpPr>
          <p:spPr bwMode="auto">
            <a:xfrm>
              <a:off x="1714924" y="1734489"/>
              <a:ext cx="938757" cy="616438"/>
            </a:xfrm>
            <a:custGeom>
              <a:avLst/>
              <a:gdLst>
                <a:gd name="T0" fmla="*/ 199 w 323"/>
                <a:gd name="T1" fmla="*/ 116 h 209"/>
                <a:gd name="T2" fmla="*/ 238 w 323"/>
                <a:gd name="T3" fmla="*/ 155 h 209"/>
                <a:gd name="T4" fmla="*/ 256 w 323"/>
                <a:gd name="T5" fmla="*/ 155 h 209"/>
                <a:gd name="T6" fmla="*/ 256 w 323"/>
                <a:gd name="T7" fmla="*/ 137 h 209"/>
                <a:gd name="T8" fmla="*/ 213 w 323"/>
                <a:gd name="T9" fmla="*/ 95 h 209"/>
                <a:gd name="T10" fmla="*/ 175 w 323"/>
                <a:gd name="T11" fmla="*/ 80 h 209"/>
                <a:gd name="T12" fmla="*/ 169 w 323"/>
                <a:gd name="T13" fmla="*/ 38 h 209"/>
                <a:gd name="T14" fmla="*/ 149 w 323"/>
                <a:gd name="T15" fmla="*/ 39 h 209"/>
                <a:gd name="T16" fmla="*/ 136 w 323"/>
                <a:gd name="T17" fmla="*/ 56 h 209"/>
                <a:gd name="T18" fmla="*/ 117 w 323"/>
                <a:gd name="T19" fmla="*/ 56 h 209"/>
                <a:gd name="T20" fmla="*/ 117 w 323"/>
                <a:gd name="T21" fmla="*/ 36 h 209"/>
                <a:gd name="T22" fmla="*/ 141 w 323"/>
                <a:gd name="T23" fmla="*/ 10 h 209"/>
                <a:gd name="T24" fmla="*/ 152 w 323"/>
                <a:gd name="T25" fmla="*/ 4 h 209"/>
                <a:gd name="T26" fmla="*/ 175 w 323"/>
                <a:gd name="T27" fmla="*/ 12 h 209"/>
                <a:gd name="T28" fmla="*/ 229 w 323"/>
                <a:gd name="T29" fmla="*/ 40 h 209"/>
                <a:gd name="T30" fmla="*/ 289 w 323"/>
                <a:gd name="T31" fmla="*/ 12 h 209"/>
                <a:gd name="T32" fmla="*/ 323 w 323"/>
                <a:gd name="T33" fmla="*/ 79 h 209"/>
                <a:gd name="T34" fmla="*/ 244 w 323"/>
                <a:gd name="T35" fmla="*/ 125 h 209"/>
                <a:gd name="T36" fmla="*/ 181 w 323"/>
                <a:gd name="T37" fmla="*/ 133 h 209"/>
                <a:gd name="T38" fmla="*/ 212 w 323"/>
                <a:gd name="T39" fmla="*/ 164 h 209"/>
                <a:gd name="T40" fmla="*/ 230 w 323"/>
                <a:gd name="T41" fmla="*/ 164 h 209"/>
                <a:gd name="T42" fmla="*/ 230 w 323"/>
                <a:gd name="T43" fmla="*/ 146 h 209"/>
                <a:gd name="T44" fmla="*/ 164 w 323"/>
                <a:gd name="T45" fmla="*/ 152 h 209"/>
                <a:gd name="T46" fmla="*/ 191 w 323"/>
                <a:gd name="T47" fmla="*/ 179 h 209"/>
                <a:gd name="T48" fmla="*/ 209 w 323"/>
                <a:gd name="T49" fmla="*/ 179 h 209"/>
                <a:gd name="T50" fmla="*/ 209 w 323"/>
                <a:gd name="T51" fmla="*/ 162 h 209"/>
                <a:gd name="T52" fmla="*/ 156 w 323"/>
                <a:gd name="T53" fmla="*/ 180 h 209"/>
                <a:gd name="T54" fmla="*/ 168 w 323"/>
                <a:gd name="T55" fmla="*/ 191 h 209"/>
                <a:gd name="T56" fmla="*/ 186 w 323"/>
                <a:gd name="T57" fmla="*/ 191 h 209"/>
                <a:gd name="T58" fmla="*/ 186 w 323"/>
                <a:gd name="T59" fmla="*/ 173 h 209"/>
                <a:gd name="T60" fmla="*/ 135 w 323"/>
                <a:gd name="T61" fmla="*/ 170 h 209"/>
                <a:gd name="T62" fmla="*/ 135 w 323"/>
                <a:gd name="T63" fmla="*/ 152 h 209"/>
                <a:gd name="T64" fmla="*/ 117 w 323"/>
                <a:gd name="T65" fmla="*/ 152 h 209"/>
                <a:gd name="T66" fmla="*/ 100 w 323"/>
                <a:gd name="T67" fmla="*/ 170 h 209"/>
                <a:gd name="T68" fmla="*/ 100 w 323"/>
                <a:gd name="T69" fmla="*/ 188 h 209"/>
                <a:gd name="T70" fmla="*/ 118 w 323"/>
                <a:gd name="T71" fmla="*/ 188 h 209"/>
                <a:gd name="T72" fmla="*/ 116 w 323"/>
                <a:gd name="T73" fmla="*/ 153 h 209"/>
                <a:gd name="T74" fmla="*/ 116 w 323"/>
                <a:gd name="T75" fmla="*/ 135 h 209"/>
                <a:gd name="T76" fmla="*/ 98 w 323"/>
                <a:gd name="T77" fmla="*/ 135 h 209"/>
                <a:gd name="T78" fmla="*/ 82 w 323"/>
                <a:gd name="T79" fmla="*/ 153 h 209"/>
                <a:gd name="T80" fmla="*/ 82 w 323"/>
                <a:gd name="T81" fmla="*/ 171 h 209"/>
                <a:gd name="T82" fmla="*/ 99 w 323"/>
                <a:gd name="T83" fmla="*/ 171 h 209"/>
                <a:gd name="T84" fmla="*/ 97 w 323"/>
                <a:gd name="T85" fmla="*/ 136 h 209"/>
                <a:gd name="T86" fmla="*/ 97 w 323"/>
                <a:gd name="T87" fmla="*/ 118 h 209"/>
                <a:gd name="T88" fmla="*/ 79 w 323"/>
                <a:gd name="T89" fmla="*/ 118 h 209"/>
                <a:gd name="T90" fmla="*/ 63 w 323"/>
                <a:gd name="T91" fmla="*/ 136 h 209"/>
                <a:gd name="T92" fmla="*/ 63 w 323"/>
                <a:gd name="T93" fmla="*/ 154 h 209"/>
                <a:gd name="T94" fmla="*/ 81 w 323"/>
                <a:gd name="T95" fmla="*/ 154 h 209"/>
                <a:gd name="T96" fmla="*/ 120 w 323"/>
                <a:gd name="T97" fmla="*/ 186 h 209"/>
                <a:gd name="T98" fmla="*/ 120 w 323"/>
                <a:gd name="T99" fmla="*/ 204 h 209"/>
                <a:gd name="T100" fmla="*/ 137 w 323"/>
                <a:gd name="T101" fmla="*/ 204 h 209"/>
                <a:gd name="T102" fmla="*/ 153 w 323"/>
                <a:gd name="T103" fmla="*/ 188 h 209"/>
                <a:gd name="T104" fmla="*/ 153 w 323"/>
                <a:gd name="T105" fmla="*/ 170 h 209"/>
                <a:gd name="T106" fmla="*/ 135 w 323"/>
                <a:gd name="T107" fmla="*/ 170 h 209"/>
                <a:gd name="T108" fmla="*/ 120 w 323"/>
                <a:gd name="T109" fmla="*/ 186 h 209"/>
                <a:gd name="T110" fmla="*/ 131 w 323"/>
                <a:gd name="T111" fmla="*/ 20 h 209"/>
                <a:gd name="T112" fmla="*/ 101 w 323"/>
                <a:gd name="T113" fmla="*/ 14 h 209"/>
                <a:gd name="T114" fmla="*/ 84 w 323"/>
                <a:gd name="T115" fmla="*/ 21 h 209"/>
                <a:gd name="T116" fmla="*/ 53 w 323"/>
                <a:gd name="T117" fmla="*/ 0 h 209"/>
                <a:gd name="T118" fmla="*/ 0 w 323"/>
                <a:gd name="T119" fmla="*/ 59 h 209"/>
                <a:gd name="T120" fmla="*/ 79 w 323"/>
                <a:gd name="T121" fmla="*/ 118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23" h="209">
                  <a:moveTo>
                    <a:pt x="199" y="116"/>
                  </a:moveTo>
                  <a:cubicBezTo>
                    <a:pt x="238" y="155"/>
                    <a:pt x="238" y="155"/>
                    <a:pt x="238" y="155"/>
                  </a:cubicBezTo>
                  <a:cubicBezTo>
                    <a:pt x="243" y="160"/>
                    <a:pt x="251" y="160"/>
                    <a:pt x="256" y="155"/>
                  </a:cubicBezTo>
                  <a:cubicBezTo>
                    <a:pt x="261" y="150"/>
                    <a:pt x="261" y="142"/>
                    <a:pt x="256" y="137"/>
                  </a:cubicBezTo>
                  <a:cubicBezTo>
                    <a:pt x="213" y="95"/>
                    <a:pt x="213" y="95"/>
                    <a:pt x="213" y="95"/>
                  </a:cubicBezTo>
                  <a:cubicBezTo>
                    <a:pt x="213" y="95"/>
                    <a:pt x="195" y="100"/>
                    <a:pt x="175" y="80"/>
                  </a:cubicBezTo>
                  <a:cubicBezTo>
                    <a:pt x="162" y="67"/>
                    <a:pt x="169" y="38"/>
                    <a:pt x="169" y="38"/>
                  </a:cubicBezTo>
                  <a:cubicBezTo>
                    <a:pt x="149" y="39"/>
                    <a:pt x="149" y="39"/>
                    <a:pt x="149" y="39"/>
                  </a:cubicBezTo>
                  <a:cubicBezTo>
                    <a:pt x="136" y="56"/>
                    <a:pt x="136" y="56"/>
                    <a:pt x="136" y="56"/>
                  </a:cubicBezTo>
                  <a:cubicBezTo>
                    <a:pt x="131" y="61"/>
                    <a:pt x="122" y="61"/>
                    <a:pt x="117" y="56"/>
                  </a:cubicBezTo>
                  <a:cubicBezTo>
                    <a:pt x="111" y="50"/>
                    <a:pt x="111" y="42"/>
                    <a:pt x="117" y="36"/>
                  </a:cubicBezTo>
                  <a:cubicBezTo>
                    <a:pt x="141" y="10"/>
                    <a:pt x="141" y="10"/>
                    <a:pt x="141" y="10"/>
                  </a:cubicBezTo>
                  <a:cubicBezTo>
                    <a:pt x="141" y="10"/>
                    <a:pt x="145" y="4"/>
                    <a:pt x="152" y="4"/>
                  </a:cubicBezTo>
                  <a:cubicBezTo>
                    <a:pt x="159" y="4"/>
                    <a:pt x="175" y="12"/>
                    <a:pt x="175" y="12"/>
                  </a:cubicBezTo>
                  <a:cubicBezTo>
                    <a:pt x="229" y="40"/>
                    <a:pt x="229" y="40"/>
                    <a:pt x="229" y="40"/>
                  </a:cubicBezTo>
                  <a:cubicBezTo>
                    <a:pt x="289" y="12"/>
                    <a:pt x="289" y="12"/>
                    <a:pt x="289" y="12"/>
                  </a:cubicBezTo>
                  <a:cubicBezTo>
                    <a:pt x="323" y="79"/>
                    <a:pt x="323" y="79"/>
                    <a:pt x="323" y="79"/>
                  </a:cubicBezTo>
                  <a:cubicBezTo>
                    <a:pt x="244" y="125"/>
                    <a:pt x="244" y="125"/>
                    <a:pt x="244" y="125"/>
                  </a:cubicBezTo>
                  <a:moveTo>
                    <a:pt x="181" y="133"/>
                  </a:moveTo>
                  <a:cubicBezTo>
                    <a:pt x="212" y="164"/>
                    <a:pt x="212" y="164"/>
                    <a:pt x="212" y="164"/>
                  </a:cubicBezTo>
                  <a:cubicBezTo>
                    <a:pt x="217" y="169"/>
                    <a:pt x="225" y="169"/>
                    <a:pt x="230" y="164"/>
                  </a:cubicBezTo>
                  <a:cubicBezTo>
                    <a:pt x="235" y="159"/>
                    <a:pt x="235" y="151"/>
                    <a:pt x="230" y="146"/>
                  </a:cubicBezTo>
                  <a:moveTo>
                    <a:pt x="164" y="152"/>
                  </a:moveTo>
                  <a:cubicBezTo>
                    <a:pt x="191" y="179"/>
                    <a:pt x="191" y="179"/>
                    <a:pt x="191" y="179"/>
                  </a:cubicBezTo>
                  <a:cubicBezTo>
                    <a:pt x="196" y="184"/>
                    <a:pt x="204" y="184"/>
                    <a:pt x="209" y="179"/>
                  </a:cubicBezTo>
                  <a:cubicBezTo>
                    <a:pt x="214" y="174"/>
                    <a:pt x="214" y="167"/>
                    <a:pt x="209" y="162"/>
                  </a:cubicBezTo>
                  <a:moveTo>
                    <a:pt x="156" y="180"/>
                  </a:moveTo>
                  <a:cubicBezTo>
                    <a:pt x="168" y="191"/>
                    <a:pt x="168" y="191"/>
                    <a:pt x="168" y="191"/>
                  </a:cubicBezTo>
                  <a:cubicBezTo>
                    <a:pt x="173" y="196"/>
                    <a:pt x="181" y="196"/>
                    <a:pt x="186" y="191"/>
                  </a:cubicBezTo>
                  <a:cubicBezTo>
                    <a:pt x="191" y="186"/>
                    <a:pt x="191" y="178"/>
                    <a:pt x="186" y="173"/>
                  </a:cubicBezTo>
                  <a:moveTo>
                    <a:pt x="135" y="170"/>
                  </a:moveTo>
                  <a:cubicBezTo>
                    <a:pt x="140" y="165"/>
                    <a:pt x="140" y="157"/>
                    <a:pt x="135" y="152"/>
                  </a:cubicBezTo>
                  <a:cubicBezTo>
                    <a:pt x="130" y="147"/>
                    <a:pt x="122" y="147"/>
                    <a:pt x="117" y="152"/>
                  </a:cubicBezTo>
                  <a:cubicBezTo>
                    <a:pt x="100" y="170"/>
                    <a:pt x="100" y="170"/>
                    <a:pt x="100" y="170"/>
                  </a:cubicBezTo>
                  <a:cubicBezTo>
                    <a:pt x="95" y="175"/>
                    <a:pt x="95" y="183"/>
                    <a:pt x="100" y="188"/>
                  </a:cubicBezTo>
                  <a:cubicBezTo>
                    <a:pt x="105" y="193"/>
                    <a:pt x="113" y="193"/>
                    <a:pt x="118" y="188"/>
                  </a:cubicBezTo>
                  <a:moveTo>
                    <a:pt x="116" y="153"/>
                  </a:moveTo>
                  <a:cubicBezTo>
                    <a:pt x="121" y="148"/>
                    <a:pt x="121" y="140"/>
                    <a:pt x="116" y="135"/>
                  </a:cubicBezTo>
                  <a:cubicBezTo>
                    <a:pt x="111" y="130"/>
                    <a:pt x="103" y="130"/>
                    <a:pt x="98" y="135"/>
                  </a:cubicBezTo>
                  <a:cubicBezTo>
                    <a:pt x="82" y="153"/>
                    <a:pt x="82" y="153"/>
                    <a:pt x="82" y="153"/>
                  </a:cubicBezTo>
                  <a:cubicBezTo>
                    <a:pt x="77" y="158"/>
                    <a:pt x="77" y="166"/>
                    <a:pt x="82" y="171"/>
                  </a:cubicBezTo>
                  <a:cubicBezTo>
                    <a:pt x="86" y="176"/>
                    <a:pt x="94" y="176"/>
                    <a:pt x="99" y="171"/>
                  </a:cubicBezTo>
                  <a:moveTo>
                    <a:pt x="97" y="136"/>
                  </a:moveTo>
                  <a:cubicBezTo>
                    <a:pt x="102" y="131"/>
                    <a:pt x="102" y="123"/>
                    <a:pt x="97" y="118"/>
                  </a:cubicBezTo>
                  <a:cubicBezTo>
                    <a:pt x="92" y="114"/>
                    <a:pt x="84" y="114"/>
                    <a:pt x="79" y="118"/>
                  </a:cubicBezTo>
                  <a:cubicBezTo>
                    <a:pt x="63" y="136"/>
                    <a:pt x="63" y="136"/>
                    <a:pt x="63" y="136"/>
                  </a:cubicBezTo>
                  <a:cubicBezTo>
                    <a:pt x="58" y="141"/>
                    <a:pt x="58" y="149"/>
                    <a:pt x="63" y="154"/>
                  </a:cubicBezTo>
                  <a:cubicBezTo>
                    <a:pt x="68" y="159"/>
                    <a:pt x="76" y="159"/>
                    <a:pt x="81" y="154"/>
                  </a:cubicBezTo>
                  <a:moveTo>
                    <a:pt x="120" y="186"/>
                  </a:moveTo>
                  <a:cubicBezTo>
                    <a:pt x="115" y="191"/>
                    <a:pt x="115" y="199"/>
                    <a:pt x="120" y="204"/>
                  </a:cubicBezTo>
                  <a:cubicBezTo>
                    <a:pt x="125" y="209"/>
                    <a:pt x="133" y="209"/>
                    <a:pt x="137" y="204"/>
                  </a:cubicBezTo>
                  <a:cubicBezTo>
                    <a:pt x="153" y="188"/>
                    <a:pt x="153" y="188"/>
                    <a:pt x="153" y="188"/>
                  </a:cubicBezTo>
                  <a:cubicBezTo>
                    <a:pt x="158" y="183"/>
                    <a:pt x="158" y="175"/>
                    <a:pt x="153" y="170"/>
                  </a:cubicBezTo>
                  <a:cubicBezTo>
                    <a:pt x="148" y="165"/>
                    <a:pt x="140" y="165"/>
                    <a:pt x="135" y="170"/>
                  </a:cubicBezTo>
                  <a:lnTo>
                    <a:pt x="120" y="186"/>
                  </a:lnTo>
                  <a:close/>
                  <a:moveTo>
                    <a:pt x="131" y="20"/>
                  </a:moveTo>
                  <a:cubicBezTo>
                    <a:pt x="131" y="20"/>
                    <a:pt x="118" y="12"/>
                    <a:pt x="101" y="14"/>
                  </a:cubicBezTo>
                  <a:cubicBezTo>
                    <a:pt x="89" y="16"/>
                    <a:pt x="84" y="21"/>
                    <a:pt x="84" y="21"/>
                  </a:cubicBezTo>
                  <a:cubicBezTo>
                    <a:pt x="53" y="0"/>
                    <a:pt x="53" y="0"/>
                    <a:pt x="53" y="0"/>
                  </a:cubicBezTo>
                  <a:cubicBezTo>
                    <a:pt x="0" y="59"/>
                    <a:pt x="0" y="59"/>
                    <a:pt x="0" y="59"/>
                  </a:cubicBezTo>
                  <a:cubicBezTo>
                    <a:pt x="79" y="118"/>
                    <a:pt x="79" y="118"/>
                    <a:pt x="79" y="118"/>
                  </a:cubicBezTo>
                </a:path>
              </a:pathLst>
            </a:custGeom>
            <a:noFill/>
            <a:ln w="254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endParaRPr lang="en-US" sz="900">
                <a:solidFill>
                  <a:srgbClr val="505050"/>
                </a:solidFill>
              </a:endParaRPr>
            </a:p>
          </p:txBody>
        </p:sp>
      </p:grpSp>
      <p:grpSp>
        <p:nvGrpSpPr>
          <p:cNvPr id="6" name="Group 5"/>
          <p:cNvGrpSpPr/>
          <p:nvPr/>
        </p:nvGrpSpPr>
        <p:grpSpPr>
          <a:xfrm>
            <a:off x="5277134" y="1535062"/>
            <a:ext cx="1882527" cy="1849917"/>
            <a:chOff x="5385816" y="1117618"/>
            <a:chExt cx="1882794" cy="1850180"/>
          </a:xfrm>
        </p:grpSpPr>
        <p:sp>
          <p:nvSpPr>
            <p:cNvPr id="9" name="Oval 8"/>
            <p:cNvSpPr/>
            <p:nvPr/>
          </p:nvSpPr>
          <p:spPr bwMode="auto">
            <a:xfrm>
              <a:off x="5385816" y="1117618"/>
              <a:ext cx="1882794" cy="185018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19" name="Freeform 353"/>
            <p:cNvSpPr>
              <a:spLocks noChangeAspect="1" noEditPoints="1"/>
            </p:cNvSpPr>
            <p:nvPr/>
          </p:nvSpPr>
          <p:spPr bwMode="auto">
            <a:xfrm>
              <a:off x="5806467" y="1737371"/>
              <a:ext cx="1041493" cy="610674"/>
            </a:xfrm>
            <a:custGeom>
              <a:avLst/>
              <a:gdLst>
                <a:gd name="T0" fmla="*/ 195 w 249"/>
                <a:gd name="T1" fmla="*/ 0 h 146"/>
                <a:gd name="T2" fmla="*/ 244 w 249"/>
                <a:gd name="T3" fmla="*/ 0 h 146"/>
                <a:gd name="T4" fmla="*/ 244 w 249"/>
                <a:gd name="T5" fmla="*/ 50 h 146"/>
                <a:gd name="T6" fmla="*/ 244 w 249"/>
                <a:gd name="T7" fmla="*/ 0 h 146"/>
                <a:gd name="T8" fmla="*/ 141 w 249"/>
                <a:gd name="T9" fmla="*/ 106 h 146"/>
                <a:gd name="T10" fmla="*/ 109 w 249"/>
                <a:gd name="T11" fmla="*/ 106 h 146"/>
                <a:gd name="T12" fmla="*/ 0 w 249"/>
                <a:gd name="T13" fmla="*/ 146 h 146"/>
                <a:gd name="T14" fmla="*/ 249 w 249"/>
                <a:gd name="T15" fmla="*/ 146 h 146"/>
                <a:gd name="T16" fmla="*/ 88 w 249"/>
                <a:gd name="T17" fmla="*/ 106 h 146"/>
                <a:gd name="T18" fmla="*/ 54 w 249"/>
                <a:gd name="T19" fmla="*/ 106 h 146"/>
                <a:gd name="T20" fmla="*/ 35 w 249"/>
                <a:gd name="T21" fmla="*/ 106 h 146"/>
                <a:gd name="T22" fmla="*/ 1 w 249"/>
                <a:gd name="T23" fmla="*/ 10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9" h="146">
                  <a:moveTo>
                    <a:pt x="195" y="0"/>
                  </a:moveTo>
                  <a:lnTo>
                    <a:pt x="244" y="0"/>
                  </a:lnTo>
                  <a:lnTo>
                    <a:pt x="244" y="50"/>
                  </a:lnTo>
                  <a:moveTo>
                    <a:pt x="244" y="0"/>
                  </a:moveTo>
                  <a:lnTo>
                    <a:pt x="141" y="106"/>
                  </a:lnTo>
                  <a:lnTo>
                    <a:pt x="109" y="106"/>
                  </a:lnTo>
                  <a:moveTo>
                    <a:pt x="0" y="146"/>
                  </a:moveTo>
                  <a:lnTo>
                    <a:pt x="249" y="146"/>
                  </a:lnTo>
                  <a:moveTo>
                    <a:pt x="88" y="106"/>
                  </a:moveTo>
                  <a:lnTo>
                    <a:pt x="54" y="106"/>
                  </a:lnTo>
                  <a:moveTo>
                    <a:pt x="35" y="106"/>
                  </a:moveTo>
                  <a:lnTo>
                    <a:pt x="1" y="106"/>
                  </a:lnTo>
                </a:path>
              </a:pathLst>
            </a:custGeom>
            <a:noFill/>
            <a:ln w="254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endParaRPr lang="en-US" sz="900">
                <a:solidFill>
                  <a:srgbClr val="505050"/>
                </a:solidFill>
              </a:endParaRPr>
            </a:p>
          </p:txBody>
        </p:sp>
      </p:grpSp>
      <p:grpSp>
        <p:nvGrpSpPr>
          <p:cNvPr id="3" name="Group 2"/>
          <p:cNvGrpSpPr/>
          <p:nvPr/>
        </p:nvGrpSpPr>
        <p:grpSpPr>
          <a:xfrm>
            <a:off x="9254369" y="1535062"/>
            <a:ext cx="1882527" cy="1849917"/>
            <a:chOff x="9237587" y="1117618"/>
            <a:chExt cx="1882794" cy="1850180"/>
          </a:xfrm>
        </p:grpSpPr>
        <p:sp>
          <p:nvSpPr>
            <p:cNvPr id="12" name="Oval 11"/>
            <p:cNvSpPr/>
            <p:nvPr/>
          </p:nvSpPr>
          <p:spPr bwMode="auto">
            <a:xfrm>
              <a:off x="9237587" y="1117618"/>
              <a:ext cx="1882794" cy="185018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21" name="Freeform 165"/>
            <p:cNvSpPr>
              <a:spLocks noChangeAspect="1"/>
            </p:cNvSpPr>
            <p:nvPr/>
          </p:nvSpPr>
          <p:spPr bwMode="auto">
            <a:xfrm>
              <a:off x="9854341" y="1708184"/>
              <a:ext cx="649287" cy="669049"/>
            </a:xfrm>
            <a:custGeom>
              <a:avLst/>
              <a:gdLst>
                <a:gd name="T0" fmla="*/ 160 w 317"/>
                <a:gd name="T1" fmla="*/ 326 h 326"/>
                <a:gd name="T2" fmla="*/ 16 w 317"/>
                <a:gd name="T3" fmla="*/ 187 h 326"/>
                <a:gd name="T4" fmla="*/ 2 w 317"/>
                <a:gd name="T5" fmla="*/ 0 h 326"/>
                <a:gd name="T6" fmla="*/ 87 w 317"/>
                <a:gd name="T7" fmla="*/ 29 h 326"/>
                <a:gd name="T8" fmla="*/ 157 w 317"/>
                <a:gd name="T9" fmla="*/ 5 h 326"/>
                <a:gd name="T10" fmla="*/ 158 w 317"/>
                <a:gd name="T11" fmla="*/ 4 h 326"/>
                <a:gd name="T12" fmla="*/ 230 w 317"/>
                <a:gd name="T13" fmla="*/ 29 h 326"/>
                <a:gd name="T14" fmla="*/ 315 w 317"/>
                <a:gd name="T15" fmla="*/ 0 h 326"/>
                <a:gd name="T16" fmla="*/ 301 w 317"/>
                <a:gd name="T17" fmla="*/ 187 h 326"/>
                <a:gd name="T18" fmla="*/ 160 w 317"/>
                <a:gd name="T19" fmla="*/ 326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7" h="326">
                  <a:moveTo>
                    <a:pt x="160" y="326"/>
                  </a:moveTo>
                  <a:cubicBezTo>
                    <a:pt x="67" y="288"/>
                    <a:pt x="35" y="234"/>
                    <a:pt x="16" y="187"/>
                  </a:cubicBezTo>
                  <a:cubicBezTo>
                    <a:pt x="0" y="146"/>
                    <a:pt x="2" y="0"/>
                    <a:pt x="2" y="0"/>
                  </a:cubicBezTo>
                  <a:cubicBezTo>
                    <a:pt x="2" y="0"/>
                    <a:pt x="38" y="29"/>
                    <a:pt x="87" y="29"/>
                  </a:cubicBezTo>
                  <a:cubicBezTo>
                    <a:pt x="137" y="29"/>
                    <a:pt x="157" y="5"/>
                    <a:pt x="157" y="5"/>
                  </a:cubicBezTo>
                  <a:cubicBezTo>
                    <a:pt x="158" y="4"/>
                    <a:pt x="158" y="4"/>
                    <a:pt x="158" y="4"/>
                  </a:cubicBezTo>
                  <a:cubicBezTo>
                    <a:pt x="158" y="4"/>
                    <a:pt x="180" y="29"/>
                    <a:pt x="230" y="29"/>
                  </a:cubicBezTo>
                  <a:cubicBezTo>
                    <a:pt x="280" y="29"/>
                    <a:pt x="315" y="0"/>
                    <a:pt x="315" y="0"/>
                  </a:cubicBezTo>
                  <a:cubicBezTo>
                    <a:pt x="315" y="0"/>
                    <a:pt x="317" y="146"/>
                    <a:pt x="301" y="187"/>
                  </a:cubicBezTo>
                  <a:cubicBezTo>
                    <a:pt x="282" y="234"/>
                    <a:pt x="253" y="288"/>
                    <a:pt x="160" y="326"/>
                  </a:cubicBezTo>
                  <a:close/>
                </a:path>
              </a:pathLst>
            </a:custGeom>
            <a:noFill/>
            <a:ln w="254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grpSp>
    </p:spTree>
    <p:extLst>
      <p:ext uri="{BB962C8B-B14F-4D97-AF65-F5344CB8AC3E}">
        <p14:creationId xmlns:p14="http://schemas.microsoft.com/office/powerpoint/2010/main" val="159639473"/>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8A1F64-C163-4D35-9DAD-43F25536353C}"/>
              </a:ext>
            </a:extLst>
          </p:cNvPr>
          <p:cNvSpPr>
            <a:spLocks noGrp="1"/>
          </p:cNvSpPr>
          <p:nvPr>
            <p:ph type="title" idx="4294967295"/>
          </p:nvPr>
        </p:nvSpPr>
        <p:spPr>
          <a:xfrm>
            <a:off x="547688" y="295275"/>
            <a:ext cx="11888787" cy="917575"/>
          </a:xfrm>
        </p:spPr>
        <p:txBody>
          <a:bodyPr/>
          <a:lstStyle/>
          <a:p>
            <a:r>
              <a:rPr lang="en-US" dirty="0">
                <a:solidFill>
                  <a:schemeClr val="accent1"/>
                </a:solidFill>
              </a:rPr>
              <a:t>Compute</a:t>
            </a:r>
          </a:p>
        </p:txBody>
      </p:sp>
      <p:graphicFrame>
        <p:nvGraphicFramePr>
          <p:cNvPr id="6" name="Content Placeholder 5">
            <a:extLst>
              <a:ext uri="{FF2B5EF4-FFF2-40B4-BE49-F238E27FC236}">
                <a16:creationId xmlns:a16="http://schemas.microsoft.com/office/drawing/2014/main" id="{697F6F88-465C-4068-B44D-CECE3E38F253}"/>
              </a:ext>
            </a:extLst>
          </p:cNvPr>
          <p:cNvGraphicFramePr>
            <a:graphicFrameLocks noGrp="1"/>
          </p:cNvGraphicFramePr>
          <p:nvPr>
            <p:ph idx="4294967295"/>
            <p:extLst>
              <p:ext uri="{D42A27DB-BD31-4B8C-83A1-F6EECF244321}">
                <p14:modId xmlns:p14="http://schemas.microsoft.com/office/powerpoint/2010/main" val="2879512525"/>
              </p:ext>
            </p:extLst>
          </p:nvPr>
        </p:nvGraphicFramePr>
        <p:xfrm>
          <a:off x="845614" y="1862103"/>
          <a:ext cx="10725150" cy="43195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Arrow: Left-Right 7">
            <a:extLst>
              <a:ext uri="{FF2B5EF4-FFF2-40B4-BE49-F238E27FC236}">
                <a16:creationId xmlns:a16="http://schemas.microsoft.com/office/drawing/2014/main" id="{CB95E4A3-C6CF-46DF-9727-201D440A86AD}"/>
              </a:ext>
            </a:extLst>
          </p:cNvPr>
          <p:cNvSpPr/>
          <p:nvPr/>
        </p:nvSpPr>
        <p:spPr>
          <a:xfrm>
            <a:off x="1423537" y="4021896"/>
            <a:ext cx="9410815" cy="1149268"/>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51304">
              <a:defRPr/>
            </a:pPr>
            <a:endParaRPr lang="en-US" sz="1836">
              <a:solidFill>
                <a:srgbClr val="FFFFFF"/>
              </a:solidFill>
              <a:latin typeface="Segoe UI Semilight"/>
            </a:endParaRPr>
          </a:p>
        </p:txBody>
      </p:sp>
      <p:sp>
        <p:nvSpPr>
          <p:cNvPr id="9" name="TextBox 8">
            <a:extLst>
              <a:ext uri="{FF2B5EF4-FFF2-40B4-BE49-F238E27FC236}">
                <a16:creationId xmlns:a16="http://schemas.microsoft.com/office/drawing/2014/main" id="{8E36812A-F303-4416-AEFA-93AA17B65680}"/>
              </a:ext>
            </a:extLst>
          </p:cNvPr>
          <p:cNvSpPr txBox="1"/>
          <p:nvPr/>
        </p:nvSpPr>
        <p:spPr>
          <a:xfrm>
            <a:off x="1423537" y="5171165"/>
            <a:ext cx="1533895" cy="382308"/>
          </a:xfrm>
          <a:prstGeom prst="rect">
            <a:avLst/>
          </a:prstGeom>
          <a:noFill/>
        </p:spPr>
        <p:txBody>
          <a:bodyPr wrap="square" rtlCol="0">
            <a:spAutoFit/>
          </a:bodyPr>
          <a:lstStyle/>
          <a:p>
            <a:pPr defTabSz="951304">
              <a:defRPr/>
            </a:pPr>
            <a:r>
              <a:rPr lang="en-US" sz="1836">
                <a:solidFill>
                  <a:srgbClr val="353535"/>
                </a:solidFill>
                <a:latin typeface="Segoe UI Semilight"/>
              </a:rPr>
              <a:t>SERVERS!</a:t>
            </a:r>
          </a:p>
        </p:txBody>
      </p:sp>
      <p:sp>
        <p:nvSpPr>
          <p:cNvPr id="10" name="TextBox 9">
            <a:extLst>
              <a:ext uri="{FF2B5EF4-FFF2-40B4-BE49-F238E27FC236}">
                <a16:creationId xmlns:a16="http://schemas.microsoft.com/office/drawing/2014/main" id="{10045F2F-9756-4069-9BC0-D023EF91CF1B}"/>
              </a:ext>
            </a:extLst>
          </p:cNvPr>
          <p:cNvSpPr txBox="1"/>
          <p:nvPr/>
        </p:nvSpPr>
        <p:spPr>
          <a:xfrm>
            <a:off x="9718280" y="5171165"/>
            <a:ext cx="1533895" cy="382308"/>
          </a:xfrm>
          <a:prstGeom prst="rect">
            <a:avLst/>
          </a:prstGeom>
          <a:noFill/>
        </p:spPr>
        <p:txBody>
          <a:bodyPr wrap="square" rtlCol="0">
            <a:spAutoFit/>
          </a:bodyPr>
          <a:lstStyle/>
          <a:p>
            <a:pPr defTabSz="951304">
              <a:defRPr/>
            </a:pPr>
            <a:r>
              <a:rPr lang="en-US" sz="1836">
                <a:solidFill>
                  <a:srgbClr val="353535"/>
                </a:solidFill>
                <a:latin typeface="Segoe UI Semilight"/>
              </a:rPr>
              <a:t>SERVERLESS!</a:t>
            </a:r>
          </a:p>
        </p:txBody>
      </p:sp>
      <p:sp>
        <p:nvSpPr>
          <p:cNvPr id="2" name="TextBox 1">
            <a:extLst>
              <a:ext uri="{FF2B5EF4-FFF2-40B4-BE49-F238E27FC236}">
                <a16:creationId xmlns:a16="http://schemas.microsoft.com/office/drawing/2014/main" id="{A7C1C82E-E07D-4077-AEDA-EC4BC370CEB6}"/>
              </a:ext>
            </a:extLst>
          </p:cNvPr>
          <p:cNvSpPr txBox="1"/>
          <p:nvPr/>
        </p:nvSpPr>
        <p:spPr>
          <a:xfrm>
            <a:off x="717394" y="6289386"/>
            <a:ext cx="11327718" cy="762459"/>
          </a:xfrm>
          <a:prstGeom prst="rect">
            <a:avLst/>
          </a:prstGeom>
          <a:noFill/>
        </p:spPr>
        <p:txBody>
          <a:bodyPr wrap="square" lIns="186521" tIns="149217" rIns="186521" bIns="149217" rtlCol="0">
            <a:spAutoFit/>
          </a:bodyPr>
          <a:lstStyle/>
          <a:p>
            <a:pPr algn="ctr" defTabSz="951304">
              <a:lnSpc>
                <a:spcPct val="90000"/>
              </a:lnSpc>
              <a:spcAft>
                <a:spcPts val="612"/>
              </a:spcAft>
              <a:defRPr/>
            </a:pPr>
            <a:r>
              <a:rPr lang="en-US" sz="3264" b="1" dirty="0">
                <a:gradFill>
                  <a:gsLst>
                    <a:gs pos="2917">
                      <a:srgbClr val="353535"/>
                    </a:gs>
                    <a:gs pos="30000">
                      <a:srgbClr val="353535"/>
                    </a:gs>
                  </a:gsLst>
                  <a:lin ang="5400000" scaled="0"/>
                </a:gradFill>
                <a:latin typeface="Segoe UI Semilight"/>
              </a:rPr>
              <a:t>https://aka.ms/comparecompute</a:t>
            </a:r>
          </a:p>
        </p:txBody>
      </p:sp>
    </p:spTree>
    <p:extLst>
      <p:ext uri="{BB962C8B-B14F-4D97-AF65-F5344CB8AC3E}">
        <p14:creationId xmlns:p14="http://schemas.microsoft.com/office/powerpoint/2010/main" val="1888633787"/>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83313E0-8491-4D73-ABA5-BE2E50BDCD0F}"/>
              </a:ext>
            </a:extLst>
          </p:cNvPr>
          <p:cNvPicPr>
            <a:picLocks noChangeAspect="1"/>
          </p:cNvPicPr>
          <p:nvPr/>
        </p:nvPicPr>
        <p:blipFill>
          <a:blip r:embed="rId3"/>
          <a:stretch>
            <a:fillRect/>
          </a:stretch>
        </p:blipFill>
        <p:spPr>
          <a:xfrm>
            <a:off x="9166806" y="1"/>
            <a:ext cx="3269669" cy="1212848"/>
          </a:xfrm>
          <a:prstGeom prst="rect">
            <a:avLst/>
          </a:prstGeom>
        </p:spPr>
      </p:pic>
      <p:sp>
        <p:nvSpPr>
          <p:cNvPr id="8" name="Title 7">
            <a:extLst>
              <a:ext uri="{FF2B5EF4-FFF2-40B4-BE49-F238E27FC236}">
                <a16:creationId xmlns:a16="http://schemas.microsoft.com/office/drawing/2014/main" id="{09F92289-CE18-4A57-88FF-A384B8DE53CB}"/>
              </a:ext>
            </a:extLst>
          </p:cNvPr>
          <p:cNvSpPr>
            <a:spLocks noGrp="1"/>
          </p:cNvSpPr>
          <p:nvPr>
            <p:ph type="title"/>
          </p:nvPr>
        </p:nvSpPr>
        <p:spPr/>
        <p:txBody>
          <a:bodyPr/>
          <a:lstStyle/>
          <a:p>
            <a:r>
              <a:rPr lang="en-US"/>
              <a:t>Business case</a:t>
            </a:r>
          </a:p>
        </p:txBody>
      </p:sp>
      <p:sp>
        <p:nvSpPr>
          <p:cNvPr id="9" name="Text Placeholder 8">
            <a:extLst>
              <a:ext uri="{FF2B5EF4-FFF2-40B4-BE49-F238E27FC236}">
                <a16:creationId xmlns:a16="http://schemas.microsoft.com/office/drawing/2014/main" id="{761D54E7-BCDF-4592-921E-01EDB881DCA0}"/>
              </a:ext>
            </a:extLst>
          </p:cNvPr>
          <p:cNvSpPr>
            <a:spLocks noGrp="1"/>
          </p:cNvSpPr>
          <p:nvPr>
            <p:ph type="body" sz="quarter" idx="10"/>
          </p:nvPr>
        </p:nvSpPr>
        <p:spPr>
          <a:xfrm>
            <a:off x="274639" y="1212851"/>
            <a:ext cx="11887200" cy="5413533"/>
          </a:xfrm>
        </p:spPr>
        <p:txBody>
          <a:bodyPr/>
          <a:lstStyle/>
          <a:p>
            <a:pPr marL="0" indent="0">
              <a:buNone/>
            </a:pPr>
            <a:r>
              <a:rPr lang="en-US"/>
              <a:t>Pre-Migration Concerns:</a:t>
            </a:r>
          </a:p>
          <a:p>
            <a:pPr marL="127042" lvl="1" indent="-342900"/>
            <a:r>
              <a:rPr lang="en-US"/>
              <a:t>SAP environment was hosted at a co-location provider</a:t>
            </a:r>
          </a:p>
          <a:p>
            <a:pPr marL="127042" lvl="1" indent="-342900"/>
            <a:r>
              <a:rPr lang="en-US"/>
              <a:t>Environment was not highly available and no disaster recovery solution</a:t>
            </a:r>
          </a:p>
          <a:p>
            <a:pPr marL="127042" lvl="1" indent="-342900">
              <a:spcAft>
                <a:spcPts val="1200"/>
              </a:spcAft>
            </a:pPr>
            <a:r>
              <a:rPr lang="en-US"/>
              <a:t>Environment was not well monitored</a:t>
            </a:r>
          </a:p>
          <a:p>
            <a:pPr marL="0" indent="0">
              <a:buNone/>
            </a:pPr>
            <a:r>
              <a:rPr lang="en-US"/>
              <a:t>Arthrex Objectives:</a:t>
            </a:r>
          </a:p>
          <a:p>
            <a:pPr marL="127042" lvl="1" indent="-342900"/>
            <a:r>
              <a:rPr lang="en-US">
                <a:solidFill>
                  <a:srgbClr val="505050"/>
                </a:solidFill>
              </a:rPr>
              <a:t>Re-platform and migration of SAP system to Azure</a:t>
            </a:r>
          </a:p>
          <a:p>
            <a:pPr marL="127042" lvl="1" indent="-342900"/>
            <a:r>
              <a:rPr lang="en-US">
                <a:solidFill>
                  <a:srgbClr val="505050"/>
                </a:solidFill>
              </a:rPr>
              <a:t>Implementation of SAP High Availability</a:t>
            </a:r>
          </a:p>
          <a:p>
            <a:pPr marL="127042" lvl="1" indent="-342900"/>
            <a:r>
              <a:rPr lang="en-US">
                <a:solidFill>
                  <a:srgbClr val="505050"/>
                </a:solidFill>
              </a:rPr>
              <a:t>Implementation of Disaster Recovery and Planning</a:t>
            </a:r>
          </a:p>
          <a:p>
            <a:pPr marL="127042" lvl="1" indent="-342900"/>
            <a:r>
              <a:rPr lang="en-US">
                <a:solidFill>
                  <a:srgbClr val="505050"/>
                </a:solidFill>
              </a:rPr>
              <a:t>Migration to Suite on HANA (ECC, BW)</a:t>
            </a:r>
          </a:p>
          <a:p>
            <a:pPr marL="127042" lvl="1" indent="-342900"/>
            <a:r>
              <a:rPr lang="en-US">
                <a:solidFill>
                  <a:srgbClr val="505050"/>
                </a:solidFill>
              </a:rPr>
              <a:t>Upgrade of SAP systems; to include GTS, BOBJ</a:t>
            </a:r>
          </a:p>
        </p:txBody>
      </p:sp>
    </p:spTree>
    <p:extLst>
      <p:ext uri="{BB962C8B-B14F-4D97-AF65-F5344CB8AC3E}">
        <p14:creationId xmlns:p14="http://schemas.microsoft.com/office/powerpoint/2010/main" val="1547487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83313E0-8491-4D73-ABA5-BE2E50BDCD0F}"/>
              </a:ext>
            </a:extLst>
          </p:cNvPr>
          <p:cNvPicPr>
            <a:picLocks noChangeAspect="1"/>
          </p:cNvPicPr>
          <p:nvPr/>
        </p:nvPicPr>
        <p:blipFill>
          <a:blip r:embed="rId3"/>
          <a:stretch>
            <a:fillRect/>
          </a:stretch>
        </p:blipFill>
        <p:spPr>
          <a:xfrm>
            <a:off x="9166806" y="1"/>
            <a:ext cx="3269669" cy="1212848"/>
          </a:xfrm>
          <a:prstGeom prst="rect">
            <a:avLst/>
          </a:prstGeom>
        </p:spPr>
      </p:pic>
      <p:sp>
        <p:nvSpPr>
          <p:cNvPr id="5" name="Title 4">
            <a:extLst>
              <a:ext uri="{FF2B5EF4-FFF2-40B4-BE49-F238E27FC236}">
                <a16:creationId xmlns:a16="http://schemas.microsoft.com/office/drawing/2014/main" id="{FBA55BA4-D9CF-4E24-8C4C-D995244CC241}"/>
              </a:ext>
            </a:extLst>
          </p:cNvPr>
          <p:cNvSpPr>
            <a:spLocks noGrp="1"/>
          </p:cNvSpPr>
          <p:nvPr>
            <p:ph type="title"/>
          </p:nvPr>
        </p:nvSpPr>
        <p:spPr/>
        <p:txBody>
          <a:bodyPr/>
          <a:lstStyle/>
          <a:p>
            <a:r>
              <a:rPr lang="en-US"/>
              <a:t>Design considerations, challenges</a:t>
            </a:r>
          </a:p>
        </p:txBody>
      </p:sp>
      <p:sp>
        <p:nvSpPr>
          <p:cNvPr id="7" name="Text Placeholder 6">
            <a:extLst>
              <a:ext uri="{FF2B5EF4-FFF2-40B4-BE49-F238E27FC236}">
                <a16:creationId xmlns:a16="http://schemas.microsoft.com/office/drawing/2014/main" id="{FDCCA0A8-FCE3-455A-B0A4-99B297E7EF3F}"/>
              </a:ext>
            </a:extLst>
          </p:cNvPr>
          <p:cNvSpPr>
            <a:spLocks noGrp="1"/>
          </p:cNvSpPr>
          <p:nvPr>
            <p:ph type="body" sz="quarter" idx="10"/>
          </p:nvPr>
        </p:nvSpPr>
        <p:spPr>
          <a:xfrm>
            <a:off x="274639" y="1212851"/>
            <a:ext cx="11887200" cy="3317575"/>
          </a:xfrm>
        </p:spPr>
        <p:txBody>
          <a:bodyPr/>
          <a:lstStyle/>
          <a:p>
            <a:pPr marL="0" lvl="0" indent="0">
              <a:buNone/>
            </a:pPr>
            <a:r>
              <a:rPr lang="en-US">
                <a:solidFill>
                  <a:srgbClr val="505050"/>
                </a:solidFill>
              </a:rPr>
              <a:t>Pre-migration</a:t>
            </a:r>
          </a:p>
          <a:p>
            <a:pPr marL="127042" lvl="1" indent="-342900"/>
            <a:r>
              <a:rPr lang="en-US">
                <a:solidFill>
                  <a:srgbClr val="505050"/>
                </a:solidFill>
              </a:rPr>
              <a:t>Assess the on-premises environment </a:t>
            </a:r>
          </a:p>
          <a:p>
            <a:pPr marL="127042" lvl="1" indent="-342900"/>
            <a:r>
              <a:rPr lang="en-US">
                <a:solidFill>
                  <a:srgbClr val="505050"/>
                </a:solidFill>
              </a:rPr>
              <a:t>Plan for the environment in the cloud</a:t>
            </a:r>
          </a:p>
          <a:p>
            <a:pPr marL="127042" lvl="1" indent="-342900"/>
            <a:r>
              <a:rPr lang="en-US">
                <a:solidFill>
                  <a:srgbClr val="505050"/>
                </a:solidFill>
              </a:rPr>
              <a:t>Migrate with  minimal downtime to production application</a:t>
            </a:r>
          </a:p>
          <a:p>
            <a:pPr marL="0" lvl="0" indent="0">
              <a:buNone/>
            </a:pPr>
            <a:r>
              <a:rPr lang="en-US">
                <a:solidFill>
                  <a:srgbClr val="505050"/>
                </a:solidFill>
              </a:rPr>
              <a:t>Post migration</a:t>
            </a:r>
          </a:p>
          <a:p>
            <a:pPr marL="127042" lvl="1" indent="-342900"/>
            <a:r>
              <a:rPr lang="en-US">
                <a:solidFill>
                  <a:srgbClr val="505050"/>
                </a:solidFill>
              </a:rPr>
              <a:t>Disaster Recovery in the Cloud</a:t>
            </a:r>
          </a:p>
        </p:txBody>
      </p:sp>
    </p:spTree>
    <p:extLst>
      <p:ext uri="{BB962C8B-B14F-4D97-AF65-F5344CB8AC3E}">
        <p14:creationId xmlns:p14="http://schemas.microsoft.com/office/powerpoint/2010/main" val="299367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77168" y="1373890"/>
            <a:ext cx="5094155" cy="5252867"/>
          </a:xfrm>
          <a:prstGeom prst="rect">
            <a:avLst/>
          </a:prstGeom>
          <a:solidFill>
            <a:schemeClr val="bg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1111">
              <a:defRPr/>
            </a:pPr>
            <a:r>
              <a:rPr lang="en-US" altLang="ja-JP" sz="2040" kern="0">
                <a:solidFill>
                  <a:srgbClr val="5B9BD5"/>
                </a:solidFill>
                <a:latin typeface="Calibri" panose="020F0502020204030204" pitchFamily="34" charset="0"/>
              </a:rPr>
              <a:t>`</a:t>
            </a:r>
            <a:endParaRPr lang="en-US" sz="2040" kern="0">
              <a:solidFill>
                <a:prstClr val="white"/>
              </a:solidFill>
              <a:latin typeface="Segoe UI"/>
            </a:endParaRPr>
          </a:p>
        </p:txBody>
      </p:sp>
      <p:sp>
        <p:nvSpPr>
          <p:cNvPr id="126" name="Rectangle 125"/>
          <p:cNvSpPr/>
          <p:nvPr/>
        </p:nvSpPr>
        <p:spPr>
          <a:xfrm>
            <a:off x="590167" y="2584342"/>
            <a:ext cx="4267597" cy="1135935"/>
          </a:xfrm>
          <a:prstGeom prst="rect">
            <a:avLst/>
          </a:prstGeom>
          <a:solidFill>
            <a:schemeClr val="accent1"/>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1111">
              <a:defRPr/>
            </a:pPr>
            <a:endParaRPr lang="en-US" sz="2040" kern="0">
              <a:solidFill>
                <a:prstClr val="white"/>
              </a:solidFill>
              <a:latin typeface="Segoe UI"/>
            </a:endParaRPr>
          </a:p>
        </p:txBody>
      </p:sp>
      <p:sp>
        <p:nvSpPr>
          <p:cNvPr id="127" name="TextBox 126"/>
          <p:cNvSpPr txBox="1"/>
          <p:nvPr/>
        </p:nvSpPr>
        <p:spPr>
          <a:xfrm>
            <a:off x="669004" y="3251243"/>
            <a:ext cx="4083152" cy="469103"/>
          </a:xfrm>
          <a:prstGeom prst="rect">
            <a:avLst/>
          </a:prstGeom>
          <a:noFill/>
        </p:spPr>
        <p:txBody>
          <a:bodyPr wrap="square" rtlCol="0">
            <a:spAutoFit/>
          </a:bodyPr>
          <a:lstStyle/>
          <a:p>
            <a:pPr algn="ctr" defTabSz="931111">
              <a:defRPr/>
            </a:pPr>
            <a:r>
              <a:rPr lang="en-US" sz="1224" kern="0">
                <a:solidFill>
                  <a:prstClr val="white"/>
                </a:solidFill>
                <a:latin typeface="Segoe UI"/>
              </a:rPr>
              <a:t>Test/Dev/Prod Data Tier (VMWare, SQL server, single instance)</a:t>
            </a:r>
          </a:p>
        </p:txBody>
      </p:sp>
      <p:pic>
        <p:nvPicPr>
          <p:cNvPr id="7" name="Picture 6"/>
          <p:cNvPicPr>
            <a:picLocks noChangeAspect="1"/>
          </p:cNvPicPr>
          <p:nvPr/>
        </p:nvPicPr>
        <p:blipFill>
          <a:blip r:embed="rId3" cstate="email">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5418237" y="5036503"/>
            <a:ext cx="1225466" cy="1214063"/>
          </a:xfrm>
          <a:prstGeom prst="rect">
            <a:avLst/>
          </a:prstGeom>
        </p:spPr>
      </p:pic>
      <p:sp>
        <p:nvSpPr>
          <p:cNvPr id="103" name="TextBox 102"/>
          <p:cNvSpPr txBox="1"/>
          <p:nvPr/>
        </p:nvSpPr>
        <p:spPr>
          <a:xfrm>
            <a:off x="0" y="875154"/>
            <a:ext cx="5637870" cy="400110"/>
          </a:xfrm>
          <a:prstGeom prst="rect">
            <a:avLst/>
          </a:prstGeom>
          <a:noFill/>
        </p:spPr>
        <p:txBody>
          <a:bodyPr wrap="square" rtlCol="0">
            <a:spAutoFit/>
          </a:bodyPr>
          <a:lstStyle/>
          <a:p>
            <a:pPr algn="ctr" defTabSz="931111">
              <a:defRPr/>
            </a:pPr>
            <a:r>
              <a:rPr lang="en-US" sz="2000" kern="0">
                <a:solidFill>
                  <a:schemeClr val="bg1"/>
                </a:solidFill>
                <a:latin typeface="Segoe UI" panose="020B0502040204020203" pitchFamily="34" charset="0"/>
                <a:cs typeface="Segoe UI" panose="020B0502040204020203" pitchFamily="34" charset="0"/>
              </a:rPr>
              <a:t>Customer Current Datacenter (On-premises)</a:t>
            </a:r>
          </a:p>
        </p:txBody>
      </p:sp>
      <p:pic>
        <p:nvPicPr>
          <p:cNvPr id="164" name="Picture 16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33181" y="2794688"/>
            <a:ext cx="605275" cy="459443"/>
          </a:xfrm>
          <a:prstGeom prst="rect">
            <a:avLst/>
          </a:prstGeom>
        </p:spPr>
      </p:pic>
      <p:pic>
        <p:nvPicPr>
          <p:cNvPr id="165" name="Picture 16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880807" y="2768087"/>
            <a:ext cx="605275" cy="459443"/>
          </a:xfrm>
          <a:prstGeom prst="rect">
            <a:avLst/>
          </a:prstGeom>
        </p:spPr>
      </p:pic>
      <p:pic>
        <p:nvPicPr>
          <p:cNvPr id="166" name="Picture 165"/>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927257" y="2790296"/>
            <a:ext cx="605275" cy="459443"/>
          </a:xfrm>
          <a:prstGeom prst="rect">
            <a:avLst/>
          </a:prstGeom>
        </p:spPr>
      </p:pic>
      <p:pic>
        <p:nvPicPr>
          <p:cNvPr id="169" name="Picture 168"/>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84356" y="2950700"/>
            <a:ext cx="358312" cy="189574"/>
          </a:xfrm>
          <a:prstGeom prst="rect">
            <a:avLst/>
          </a:prstGeom>
        </p:spPr>
      </p:pic>
      <p:pic>
        <p:nvPicPr>
          <p:cNvPr id="175" name="Picture 174"/>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028505" y="2944152"/>
            <a:ext cx="358312" cy="189574"/>
          </a:xfrm>
          <a:prstGeom prst="rect">
            <a:avLst/>
          </a:prstGeom>
        </p:spPr>
      </p:pic>
      <p:pic>
        <p:nvPicPr>
          <p:cNvPr id="188" name="Picture 187"/>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062159" y="2938824"/>
            <a:ext cx="358312" cy="189574"/>
          </a:xfrm>
          <a:prstGeom prst="rect">
            <a:avLst/>
          </a:prstGeom>
        </p:spPr>
      </p:pic>
      <p:sp>
        <p:nvSpPr>
          <p:cNvPr id="132" name="Rectangle 131"/>
          <p:cNvSpPr/>
          <p:nvPr/>
        </p:nvSpPr>
        <p:spPr>
          <a:xfrm>
            <a:off x="585401" y="1654612"/>
            <a:ext cx="4267597" cy="811119"/>
          </a:xfrm>
          <a:prstGeom prst="rect">
            <a:avLst/>
          </a:prstGeom>
          <a:solidFill>
            <a:schemeClr val="accent1"/>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1111">
              <a:defRPr/>
            </a:pPr>
            <a:endParaRPr lang="en-US" sz="2040" kern="0">
              <a:solidFill>
                <a:prstClr val="white"/>
              </a:solidFill>
              <a:latin typeface="Segoe UI"/>
            </a:endParaRPr>
          </a:p>
        </p:txBody>
      </p:sp>
      <p:pic>
        <p:nvPicPr>
          <p:cNvPr id="134" name="Picture 13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13980" y="1792585"/>
            <a:ext cx="605275" cy="459443"/>
          </a:xfrm>
          <a:prstGeom prst="rect">
            <a:avLst/>
          </a:prstGeom>
        </p:spPr>
      </p:pic>
      <p:pic>
        <p:nvPicPr>
          <p:cNvPr id="140" name="Picture 139"/>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861607" y="1765983"/>
            <a:ext cx="605275" cy="459443"/>
          </a:xfrm>
          <a:prstGeom prst="rect">
            <a:avLst/>
          </a:prstGeom>
        </p:spPr>
      </p:pic>
      <p:pic>
        <p:nvPicPr>
          <p:cNvPr id="142" name="Picture 141"/>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908057" y="1788191"/>
            <a:ext cx="605275" cy="459443"/>
          </a:xfrm>
          <a:prstGeom prst="rect">
            <a:avLst/>
          </a:prstGeom>
        </p:spPr>
      </p:pic>
      <p:sp>
        <p:nvSpPr>
          <p:cNvPr id="145" name="TextBox 144"/>
          <p:cNvSpPr txBox="1"/>
          <p:nvPr/>
        </p:nvSpPr>
        <p:spPr>
          <a:xfrm>
            <a:off x="731531" y="2192694"/>
            <a:ext cx="3939071" cy="280718"/>
          </a:xfrm>
          <a:prstGeom prst="rect">
            <a:avLst/>
          </a:prstGeom>
          <a:noFill/>
        </p:spPr>
        <p:txBody>
          <a:bodyPr wrap="square" rtlCol="0">
            <a:spAutoFit/>
          </a:bodyPr>
          <a:lstStyle/>
          <a:p>
            <a:pPr algn="ctr" defTabSz="931111">
              <a:defRPr/>
            </a:pPr>
            <a:r>
              <a:rPr lang="en-US" sz="1224" kern="0">
                <a:solidFill>
                  <a:prstClr val="white"/>
                </a:solidFill>
                <a:latin typeface="Segoe UI"/>
              </a:rPr>
              <a:t>Test/Dev/Prod App Tier  (VMWare, single instance)</a:t>
            </a:r>
          </a:p>
        </p:txBody>
      </p:sp>
      <p:pic>
        <p:nvPicPr>
          <p:cNvPr id="155" name="Picture 154"/>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65156" y="1948595"/>
            <a:ext cx="358312" cy="189574"/>
          </a:xfrm>
          <a:prstGeom prst="rect">
            <a:avLst/>
          </a:prstGeom>
        </p:spPr>
      </p:pic>
      <p:pic>
        <p:nvPicPr>
          <p:cNvPr id="158" name="Picture 157"/>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009305" y="1942048"/>
            <a:ext cx="358312" cy="189574"/>
          </a:xfrm>
          <a:prstGeom prst="rect">
            <a:avLst/>
          </a:prstGeom>
        </p:spPr>
      </p:pic>
      <p:pic>
        <p:nvPicPr>
          <p:cNvPr id="163" name="Picture 162"/>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042958" y="1936721"/>
            <a:ext cx="358312" cy="189574"/>
          </a:xfrm>
          <a:prstGeom prst="rect">
            <a:avLst/>
          </a:prstGeom>
        </p:spPr>
      </p:pic>
      <p:pic>
        <p:nvPicPr>
          <p:cNvPr id="187" name="Picture 186"/>
          <p:cNvPicPr>
            <a:picLocks noChangeAspect="1"/>
          </p:cNvPicPr>
          <p:nvPr/>
        </p:nvPicPr>
        <p:blipFill rotWithShape="1">
          <a:blip r:embed="rId6" cstate="email">
            <a:extLst>
              <a:ext uri="{28A0092B-C50C-407E-A947-70E740481C1C}">
                <a14:useLocalDpi xmlns:a14="http://schemas.microsoft.com/office/drawing/2010/main"/>
              </a:ext>
            </a:extLst>
          </a:blip>
          <a:srcRect t="-8298"/>
          <a:stretch/>
        </p:blipFill>
        <p:spPr>
          <a:xfrm>
            <a:off x="1088002" y="1798820"/>
            <a:ext cx="392244" cy="108480"/>
          </a:xfrm>
          <a:prstGeom prst="rect">
            <a:avLst/>
          </a:prstGeom>
          <a:solidFill>
            <a:schemeClr val="tx1"/>
          </a:solidFill>
        </p:spPr>
      </p:pic>
      <p:pic>
        <p:nvPicPr>
          <p:cNvPr id="189" name="Picture 188"/>
          <p:cNvPicPr>
            <a:picLocks noChangeAspect="1"/>
          </p:cNvPicPr>
          <p:nvPr/>
        </p:nvPicPr>
        <p:blipFill rotWithShape="1">
          <a:blip r:embed="rId6" cstate="email">
            <a:extLst>
              <a:ext uri="{28A0092B-C50C-407E-A947-70E740481C1C}">
                <a14:useLocalDpi xmlns:a14="http://schemas.microsoft.com/office/drawing/2010/main"/>
              </a:ext>
            </a:extLst>
          </a:blip>
          <a:srcRect t="-8298"/>
          <a:stretch/>
        </p:blipFill>
        <p:spPr>
          <a:xfrm>
            <a:off x="2126081" y="1800370"/>
            <a:ext cx="392244" cy="108480"/>
          </a:xfrm>
          <a:prstGeom prst="rect">
            <a:avLst/>
          </a:prstGeom>
          <a:solidFill>
            <a:schemeClr val="tx1"/>
          </a:solidFill>
        </p:spPr>
      </p:pic>
      <p:pic>
        <p:nvPicPr>
          <p:cNvPr id="190" name="Picture 189"/>
          <p:cNvPicPr>
            <a:picLocks noChangeAspect="1"/>
          </p:cNvPicPr>
          <p:nvPr/>
        </p:nvPicPr>
        <p:blipFill rotWithShape="1">
          <a:blip r:embed="rId6" cstate="email">
            <a:extLst>
              <a:ext uri="{28A0092B-C50C-407E-A947-70E740481C1C}">
                <a14:useLocalDpi xmlns:a14="http://schemas.microsoft.com/office/drawing/2010/main"/>
              </a:ext>
            </a:extLst>
          </a:blip>
          <a:srcRect t="-8298"/>
          <a:stretch/>
        </p:blipFill>
        <p:spPr>
          <a:xfrm>
            <a:off x="3172529" y="1815382"/>
            <a:ext cx="392244" cy="108480"/>
          </a:xfrm>
          <a:prstGeom prst="rect">
            <a:avLst/>
          </a:prstGeom>
          <a:solidFill>
            <a:schemeClr val="tx1"/>
          </a:solidFill>
        </p:spPr>
      </p:pic>
      <p:sp>
        <p:nvSpPr>
          <p:cNvPr id="198" name="Down Arrow 197"/>
          <p:cNvSpPr/>
          <p:nvPr/>
        </p:nvSpPr>
        <p:spPr>
          <a:xfrm>
            <a:off x="1039070" y="1607257"/>
            <a:ext cx="609933" cy="401710"/>
          </a:xfrm>
          <a:prstGeom prst="downArrow">
            <a:avLst>
              <a:gd name="adj1" fmla="val 74267"/>
              <a:gd name="adj2" fmla="val 50000"/>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1111">
              <a:defRPr/>
            </a:pPr>
            <a:r>
              <a:rPr lang="en-US" sz="900" kern="0">
                <a:solidFill>
                  <a:sysClr val="windowText" lastClr="000000"/>
                </a:solidFill>
                <a:latin typeface="Segoe UI"/>
              </a:rPr>
              <a:t>retire</a:t>
            </a:r>
          </a:p>
        </p:txBody>
      </p:sp>
      <p:sp>
        <p:nvSpPr>
          <p:cNvPr id="199" name="Down Arrow 198"/>
          <p:cNvSpPr/>
          <p:nvPr/>
        </p:nvSpPr>
        <p:spPr>
          <a:xfrm>
            <a:off x="2056660" y="1595815"/>
            <a:ext cx="609933" cy="401710"/>
          </a:xfrm>
          <a:prstGeom prst="downArrow">
            <a:avLst>
              <a:gd name="adj1" fmla="val 74267"/>
              <a:gd name="adj2" fmla="val 50000"/>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1111">
              <a:defRPr/>
            </a:pPr>
            <a:r>
              <a:rPr lang="en-US" sz="900" kern="0">
                <a:solidFill>
                  <a:sysClr val="windowText" lastClr="000000"/>
                </a:solidFill>
                <a:latin typeface="Segoe UI"/>
              </a:rPr>
              <a:t>retire</a:t>
            </a:r>
          </a:p>
        </p:txBody>
      </p:sp>
      <p:sp>
        <p:nvSpPr>
          <p:cNvPr id="200" name="Down Arrow 199"/>
          <p:cNvSpPr/>
          <p:nvPr/>
        </p:nvSpPr>
        <p:spPr>
          <a:xfrm>
            <a:off x="3100838" y="1609693"/>
            <a:ext cx="609933" cy="401710"/>
          </a:xfrm>
          <a:prstGeom prst="downArrow">
            <a:avLst>
              <a:gd name="adj1" fmla="val 74267"/>
              <a:gd name="adj2" fmla="val 50000"/>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1111">
              <a:defRPr/>
            </a:pPr>
            <a:r>
              <a:rPr lang="en-US" sz="900" kern="0">
                <a:solidFill>
                  <a:sysClr val="windowText" lastClr="000000"/>
                </a:solidFill>
                <a:latin typeface="Segoe UI"/>
              </a:rPr>
              <a:t>retire</a:t>
            </a:r>
          </a:p>
        </p:txBody>
      </p:sp>
      <p:sp>
        <p:nvSpPr>
          <p:cNvPr id="202" name="Down Arrow 201"/>
          <p:cNvSpPr/>
          <p:nvPr/>
        </p:nvSpPr>
        <p:spPr>
          <a:xfrm>
            <a:off x="1015992" y="2623508"/>
            <a:ext cx="707300" cy="401710"/>
          </a:xfrm>
          <a:prstGeom prst="downArrow">
            <a:avLst>
              <a:gd name="adj1" fmla="val 74267"/>
              <a:gd name="adj2" fmla="val 50000"/>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1111">
              <a:defRPr/>
            </a:pPr>
            <a:r>
              <a:rPr lang="en-US" sz="900" kern="0">
                <a:solidFill>
                  <a:prstClr val="white"/>
                </a:solidFill>
                <a:latin typeface="Segoe UI"/>
              </a:rPr>
              <a:t>Shut</a:t>
            </a:r>
            <a:br>
              <a:rPr lang="en-US" sz="900" kern="0">
                <a:solidFill>
                  <a:prstClr val="white"/>
                </a:solidFill>
                <a:latin typeface="Segoe UI"/>
              </a:rPr>
            </a:br>
            <a:r>
              <a:rPr lang="en-US" sz="900" kern="0">
                <a:solidFill>
                  <a:prstClr val="white"/>
                </a:solidFill>
                <a:latin typeface="Segoe UI"/>
              </a:rPr>
              <a:t>down</a:t>
            </a:r>
          </a:p>
        </p:txBody>
      </p:sp>
      <p:sp>
        <p:nvSpPr>
          <p:cNvPr id="203" name="Down Arrow 202"/>
          <p:cNvSpPr/>
          <p:nvPr/>
        </p:nvSpPr>
        <p:spPr>
          <a:xfrm>
            <a:off x="2033583" y="2612066"/>
            <a:ext cx="707300" cy="401710"/>
          </a:xfrm>
          <a:prstGeom prst="downArrow">
            <a:avLst>
              <a:gd name="adj1" fmla="val 74267"/>
              <a:gd name="adj2" fmla="val 50000"/>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1111">
              <a:defRPr/>
            </a:pPr>
            <a:r>
              <a:rPr lang="en-US" sz="900" kern="0">
                <a:solidFill>
                  <a:prstClr val="white"/>
                </a:solidFill>
                <a:latin typeface="Segoe UI"/>
              </a:rPr>
              <a:t>Shut</a:t>
            </a:r>
            <a:br>
              <a:rPr lang="en-US" sz="900" kern="0">
                <a:solidFill>
                  <a:prstClr val="white"/>
                </a:solidFill>
                <a:latin typeface="Segoe UI"/>
              </a:rPr>
            </a:br>
            <a:r>
              <a:rPr lang="en-US" sz="900" kern="0">
                <a:solidFill>
                  <a:prstClr val="white"/>
                </a:solidFill>
                <a:latin typeface="Segoe UI"/>
              </a:rPr>
              <a:t>down</a:t>
            </a:r>
          </a:p>
        </p:txBody>
      </p:sp>
      <p:sp>
        <p:nvSpPr>
          <p:cNvPr id="204" name="Down Arrow 203"/>
          <p:cNvSpPr/>
          <p:nvPr/>
        </p:nvSpPr>
        <p:spPr>
          <a:xfrm>
            <a:off x="3077759" y="2625944"/>
            <a:ext cx="707300" cy="401710"/>
          </a:xfrm>
          <a:prstGeom prst="downArrow">
            <a:avLst>
              <a:gd name="adj1" fmla="val 74267"/>
              <a:gd name="adj2" fmla="val 50000"/>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1111">
              <a:defRPr/>
            </a:pPr>
            <a:r>
              <a:rPr lang="en-US" sz="900" kern="0">
                <a:solidFill>
                  <a:prstClr val="white"/>
                </a:solidFill>
                <a:latin typeface="Segoe UI"/>
              </a:rPr>
              <a:t>Shut</a:t>
            </a:r>
            <a:br>
              <a:rPr lang="en-US" sz="900" kern="0">
                <a:solidFill>
                  <a:prstClr val="white"/>
                </a:solidFill>
                <a:latin typeface="Segoe UI"/>
              </a:rPr>
            </a:br>
            <a:r>
              <a:rPr lang="en-US" sz="900" kern="0">
                <a:solidFill>
                  <a:prstClr val="white"/>
                </a:solidFill>
                <a:latin typeface="Segoe UI"/>
              </a:rPr>
              <a:t>down</a:t>
            </a:r>
          </a:p>
        </p:txBody>
      </p:sp>
      <p:sp>
        <p:nvSpPr>
          <p:cNvPr id="213" name="Can 212"/>
          <p:cNvSpPr/>
          <p:nvPr/>
        </p:nvSpPr>
        <p:spPr>
          <a:xfrm>
            <a:off x="1506872" y="4010823"/>
            <a:ext cx="777733" cy="563731"/>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1111">
              <a:defRPr/>
            </a:pPr>
            <a:endParaRPr lang="en-US" sz="2040" kern="0">
              <a:solidFill>
                <a:prstClr val="white"/>
              </a:solidFill>
              <a:latin typeface="Segoe UI"/>
            </a:endParaRPr>
          </a:p>
        </p:txBody>
      </p:sp>
      <p:sp>
        <p:nvSpPr>
          <p:cNvPr id="216" name="Can 215"/>
          <p:cNvSpPr/>
          <p:nvPr/>
        </p:nvSpPr>
        <p:spPr>
          <a:xfrm>
            <a:off x="1969169" y="4137759"/>
            <a:ext cx="777733" cy="563731"/>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1111">
              <a:defRPr/>
            </a:pPr>
            <a:endParaRPr lang="en-US" sz="2040" kern="0">
              <a:solidFill>
                <a:prstClr val="white"/>
              </a:solidFill>
              <a:latin typeface="Segoe UI"/>
            </a:endParaRPr>
          </a:p>
        </p:txBody>
      </p:sp>
      <p:sp>
        <p:nvSpPr>
          <p:cNvPr id="226" name="Down Arrow 225"/>
          <p:cNvSpPr/>
          <p:nvPr/>
        </p:nvSpPr>
        <p:spPr>
          <a:xfrm>
            <a:off x="2193535" y="4097401"/>
            <a:ext cx="707300" cy="401710"/>
          </a:xfrm>
          <a:prstGeom prst="downArrow">
            <a:avLst>
              <a:gd name="adj1" fmla="val 74267"/>
              <a:gd name="adj2" fmla="val 50000"/>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1111">
              <a:defRPr/>
            </a:pPr>
            <a:r>
              <a:rPr lang="en-US" sz="900" kern="0">
                <a:solidFill>
                  <a:prstClr val="white"/>
                </a:solidFill>
                <a:latin typeface="Segoe UI"/>
              </a:rPr>
              <a:t>Shut</a:t>
            </a:r>
            <a:br>
              <a:rPr lang="en-US" sz="900" kern="0">
                <a:solidFill>
                  <a:prstClr val="white"/>
                </a:solidFill>
                <a:latin typeface="Segoe UI"/>
              </a:rPr>
            </a:br>
            <a:r>
              <a:rPr lang="en-US" sz="900" kern="0">
                <a:solidFill>
                  <a:prstClr val="white"/>
                </a:solidFill>
                <a:latin typeface="Segoe UI"/>
              </a:rPr>
              <a:t>down</a:t>
            </a:r>
          </a:p>
        </p:txBody>
      </p:sp>
      <p:sp>
        <p:nvSpPr>
          <p:cNvPr id="139" name="TextBox 138"/>
          <p:cNvSpPr txBox="1"/>
          <p:nvPr/>
        </p:nvSpPr>
        <p:spPr>
          <a:xfrm>
            <a:off x="1288129" y="4742395"/>
            <a:ext cx="1719492" cy="221599"/>
          </a:xfrm>
          <a:prstGeom prst="rect">
            <a:avLst/>
          </a:prstGeom>
          <a:noFill/>
        </p:spPr>
        <p:txBody>
          <a:bodyPr wrap="square" lIns="0" tIns="0" rIns="0" bIns="0" rtlCol="0">
            <a:spAutoFit/>
          </a:bodyPr>
          <a:lstStyle/>
          <a:p>
            <a:pPr algn="ctr" defTabSz="931111">
              <a:lnSpc>
                <a:spcPct val="90000"/>
              </a:lnSpc>
              <a:spcBef>
                <a:spcPct val="20000"/>
              </a:spcBef>
              <a:buSzPct val="80000"/>
              <a:defRPr/>
            </a:pPr>
            <a:r>
              <a:rPr lang="en-US" sz="1600" kern="0">
                <a:solidFill>
                  <a:schemeClr val="bg1"/>
                </a:solidFill>
                <a:latin typeface="Segoe UI"/>
              </a:rPr>
              <a:t>SAN Storage</a:t>
            </a:r>
          </a:p>
        </p:txBody>
      </p:sp>
      <p:pic>
        <p:nvPicPr>
          <p:cNvPr id="153" name="Picture 10" descr="C:\Program Files\Microsoft Resource DVD Artwork\DVD_ART\Artwork_Imagery\Shapes and Graphics\circular shapes\Circle with Photo\business woman pocket pc asian circle.png"/>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3321573" y="5387722"/>
            <a:ext cx="689213" cy="690522"/>
          </a:xfrm>
          <a:prstGeom prst="rect">
            <a:avLst/>
          </a:prstGeom>
          <a:noFill/>
          <a:ln w="9525">
            <a:noFill/>
            <a:miter lim="800000"/>
            <a:headEnd/>
            <a:tailEnd/>
          </a:ln>
        </p:spPr>
      </p:pic>
      <p:pic>
        <p:nvPicPr>
          <p:cNvPr id="156" name="Picture 12" descr="C:\Program Files\Microsoft Resource DVD Artwork\DVD_ART\Artwork_Imagery\Shapes and Graphics\circular shapes\Circle with Photo\meeting circle.png"/>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1394082" y="5388056"/>
            <a:ext cx="688658" cy="690522"/>
          </a:xfrm>
          <a:prstGeom prst="rect">
            <a:avLst/>
          </a:prstGeom>
          <a:noFill/>
          <a:ln w="9525">
            <a:noFill/>
            <a:miter lim="800000"/>
            <a:headEnd/>
            <a:tailEnd/>
          </a:ln>
        </p:spPr>
      </p:pic>
      <p:pic>
        <p:nvPicPr>
          <p:cNvPr id="162" name="Picture 13" descr="C:\Program Files\Microsoft Resource DVD Artwork\DVD_ART\Artwork_Imagery\Shapes and Graphics\circular shapes\Circle with Photo\customer happy smiling woman circle.png"/>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2366607" y="5387722"/>
            <a:ext cx="698373" cy="690523"/>
          </a:xfrm>
          <a:prstGeom prst="rect">
            <a:avLst/>
          </a:prstGeom>
          <a:noFill/>
          <a:ln w="9525">
            <a:noFill/>
            <a:miter lim="800000"/>
            <a:headEnd/>
            <a:tailEnd/>
          </a:ln>
        </p:spPr>
      </p:pic>
      <p:sp>
        <p:nvSpPr>
          <p:cNvPr id="230" name="TextBox 229"/>
          <p:cNvSpPr txBox="1"/>
          <p:nvPr/>
        </p:nvSpPr>
        <p:spPr>
          <a:xfrm>
            <a:off x="1847904" y="6175297"/>
            <a:ext cx="1719492" cy="221599"/>
          </a:xfrm>
          <a:prstGeom prst="rect">
            <a:avLst/>
          </a:prstGeom>
          <a:noFill/>
        </p:spPr>
        <p:txBody>
          <a:bodyPr wrap="square" lIns="0" tIns="0" rIns="0" bIns="0" rtlCol="0">
            <a:spAutoFit/>
          </a:bodyPr>
          <a:lstStyle/>
          <a:p>
            <a:pPr algn="ctr" defTabSz="777133">
              <a:lnSpc>
                <a:spcPct val="90000"/>
              </a:lnSpc>
              <a:spcBef>
                <a:spcPct val="20000"/>
              </a:spcBef>
              <a:buSzPct val="80000"/>
              <a:defRPr/>
            </a:pPr>
            <a:r>
              <a:rPr lang="en-US" sz="1600" kern="0">
                <a:solidFill>
                  <a:schemeClr val="bg1"/>
                </a:solidFill>
              </a:rPr>
              <a:t>End users</a:t>
            </a:r>
          </a:p>
        </p:txBody>
      </p:sp>
      <p:sp>
        <p:nvSpPr>
          <p:cNvPr id="115" name="Rectangle 114"/>
          <p:cNvSpPr/>
          <p:nvPr/>
        </p:nvSpPr>
        <p:spPr bwMode="auto">
          <a:xfrm>
            <a:off x="9913713" y="1628020"/>
            <a:ext cx="1780903" cy="643232"/>
          </a:xfrm>
          <a:prstGeom prst="rect">
            <a:avLst/>
          </a:prstGeom>
          <a:solidFill>
            <a:schemeClr val="bg1"/>
          </a:solidFill>
          <a:ln>
            <a:noFill/>
            <a:headEnd type="none" w="med" len="med"/>
            <a:tailEnd type="none" w="med" len="med"/>
          </a:ln>
          <a:effectLst>
            <a:softEdge rad="6350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50" fontAlgn="base">
              <a:lnSpc>
                <a:spcPct val="90000"/>
              </a:lnSpc>
              <a:spcBef>
                <a:spcPct val="0"/>
              </a:spcBef>
              <a:spcAft>
                <a:spcPct val="0"/>
              </a:spcAft>
              <a:defRPr/>
            </a:pPr>
            <a:endParaRPr lang="en-US" sz="2399" kern="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7" name="Picture 16"/>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8397845" y="5001767"/>
            <a:ext cx="1052657" cy="294955"/>
          </a:xfrm>
          <a:prstGeom prst="rect">
            <a:avLst/>
          </a:prstGeom>
        </p:spPr>
      </p:pic>
      <p:pic>
        <p:nvPicPr>
          <p:cNvPr id="154" name="Picture 153"/>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9994220" y="1631082"/>
            <a:ext cx="1627030" cy="645233"/>
          </a:xfrm>
          <a:prstGeom prst="rect">
            <a:avLst/>
          </a:prstGeom>
        </p:spPr>
      </p:pic>
      <p:sp>
        <p:nvSpPr>
          <p:cNvPr id="161" name="TextBox 160"/>
          <p:cNvSpPr txBox="1"/>
          <p:nvPr/>
        </p:nvSpPr>
        <p:spPr>
          <a:xfrm>
            <a:off x="7834129" y="3544133"/>
            <a:ext cx="1057386" cy="651438"/>
          </a:xfrm>
          <a:prstGeom prst="rect">
            <a:avLst/>
          </a:prstGeom>
          <a:noFill/>
        </p:spPr>
        <p:txBody>
          <a:bodyPr wrap="square" rtlCol="0">
            <a:spAutoFit/>
          </a:bodyPr>
          <a:lstStyle/>
          <a:p>
            <a:pPr algn="ctr" defTabSz="931111">
              <a:defRPr/>
            </a:pPr>
            <a:r>
              <a:rPr lang="en-US" sz="1428" kern="0">
                <a:solidFill>
                  <a:prstClr val="black"/>
                </a:solidFill>
                <a:latin typeface="Segoe UI"/>
              </a:rPr>
              <a:t>SQL Server </a:t>
            </a:r>
            <a:br>
              <a:rPr lang="en-US" sz="1428" kern="0">
                <a:solidFill>
                  <a:prstClr val="black"/>
                </a:solidFill>
                <a:latin typeface="Segoe UI"/>
              </a:rPr>
            </a:br>
            <a:r>
              <a:rPr lang="en-US" sz="1428" kern="0">
                <a:solidFill>
                  <a:prstClr val="black"/>
                </a:solidFill>
                <a:latin typeface="Segoe UI"/>
              </a:rPr>
              <a:t>Log Shipping</a:t>
            </a:r>
          </a:p>
        </p:txBody>
      </p:sp>
      <p:cxnSp>
        <p:nvCxnSpPr>
          <p:cNvPr id="52" name="Elbow Connector 51"/>
          <p:cNvCxnSpPr>
            <a:cxnSpLocks/>
          </p:cNvCxnSpPr>
          <p:nvPr/>
        </p:nvCxnSpPr>
        <p:spPr>
          <a:xfrm>
            <a:off x="7204220" y="4203404"/>
            <a:ext cx="2149208" cy="25935"/>
          </a:xfrm>
          <a:prstGeom prst="bentConnector3">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6" name="TextBox 195"/>
          <p:cNvSpPr txBox="1"/>
          <p:nvPr/>
        </p:nvSpPr>
        <p:spPr>
          <a:xfrm>
            <a:off x="7798513" y="4759084"/>
            <a:ext cx="1057386" cy="1470331"/>
          </a:xfrm>
          <a:prstGeom prst="rect">
            <a:avLst/>
          </a:prstGeom>
          <a:noFill/>
        </p:spPr>
        <p:txBody>
          <a:bodyPr wrap="square" rtlCol="0">
            <a:spAutoFit/>
          </a:bodyPr>
          <a:lstStyle/>
          <a:p>
            <a:pPr algn="ctr" defTabSz="931111">
              <a:defRPr/>
            </a:pPr>
            <a:r>
              <a:rPr lang="en-US" sz="1200" kern="0">
                <a:solidFill>
                  <a:prstClr val="black"/>
                </a:solidFill>
                <a:latin typeface="Segoe UI"/>
              </a:rPr>
              <a:t>Azure Virtual Network</a:t>
            </a:r>
            <a:br>
              <a:rPr lang="en-US" sz="1200" kern="0">
                <a:solidFill>
                  <a:prstClr val="black"/>
                </a:solidFill>
                <a:latin typeface="Segoe UI"/>
              </a:rPr>
            </a:br>
            <a:r>
              <a:rPr lang="en-US" sz="1200" kern="0">
                <a:solidFill>
                  <a:prstClr val="black"/>
                </a:solidFill>
                <a:latin typeface="Segoe UI"/>
              </a:rPr>
              <a:t>Or </a:t>
            </a:r>
            <a:br>
              <a:rPr lang="en-US" sz="1200" kern="0">
                <a:solidFill>
                  <a:prstClr val="black"/>
                </a:solidFill>
                <a:latin typeface="Segoe UI"/>
              </a:rPr>
            </a:br>
            <a:r>
              <a:rPr lang="en-US" sz="1200" kern="0">
                <a:solidFill>
                  <a:prstClr val="black"/>
                </a:solidFill>
                <a:latin typeface="Segoe UI"/>
              </a:rPr>
              <a:t>ExpressRoute</a:t>
            </a:r>
            <a:br>
              <a:rPr lang="en-US" sz="1200" kern="0">
                <a:solidFill>
                  <a:prstClr val="black"/>
                </a:solidFill>
                <a:latin typeface="Segoe UI"/>
              </a:rPr>
            </a:br>
            <a:r>
              <a:rPr lang="en-US" sz="1200" kern="0">
                <a:solidFill>
                  <a:prstClr val="black"/>
                </a:solidFill>
                <a:latin typeface="Segoe UI"/>
              </a:rPr>
              <a:t>(10Mbps</a:t>
            </a:r>
            <a:br>
              <a:rPr lang="en-US" sz="1200" kern="0">
                <a:solidFill>
                  <a:prstClr val="black"/>
                </a:solidFill>
                <a:latin typeface="Segoe UI"/>
              </a:rPr>
            </a:br>
            <a:r>
              <a:rPr lang="en-US" sz="1200" kern="0">
                <a:solidFill>
                  <a:prstClr val="black"/>
                </a:solidFill>
                <a:latin typeface="Segoe UI"/>
              </a:rPr>
              <a:t>-1Gbps)</a:t>
            </a:r>
          </a:p>
        </p:txBody>
      </p:sp>
      <p:sp>
        <p:nvSpPr>
          <p:cNvPr id="232" name="Rectangle 231">
            <a:extLst>
              <a:ext uri="{FF2B5EF4-FFF2-40B4-BE49-F238E27FC236}">
                <a16:creationId xmlns:a16="http://schemas.microsoft.com/office/drawing/2014/main" id="{5B41B1A8-A018-4BBB-BCEF-5155FDBB9FDE}"/>
              </a:ext>
            </a:extLst>
          </p:cNvPr>
          <p:cNvSpPr/>
          <p:nvPr/>
        </p:nvSpPr>
        <p:spPr>
          <a:xfrm>
            <a:off x="6830242" y="1265643"/>
            <a:ext cx="5331595" cy="5252867"/>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defTabSz="932597">
              <a:defRPr/>
            </a:pPr>
            <a:br>
              <a:rPr lang="en-US" sz="1428" kern="0">
                <a:solidFill>
                  <a:srgbClr val="353535"/>
                </a:solidFill>
                <a:latin typeface="Segoe UI Light" panose="020B0502040204020203" pitchFamily="34" charset="0"/>
                <a:cs typeface="Segoe UI Light" panose="020B0502040204020203" pitchFamily="34" charset="0"/>
              </a:rPr>
            </a:br>
            <a:br>
              <a:rPr lang="en-US" sz="2040" kern="0">
                <a:solidFill>
                  <a:srgbClr val="353535"/>
                </a:solidFill>
                <a:latin typeface="Segoe UI Light" panose="020B0502040204020203" pitchFamily="34" charset="0"/>
                <a:cs typeface="Segoe UI Light" panose="020B0502040204020203" pitchFamily="34" charset="0"/>
              </a:rPr>
            </a:br>
            <a:br>
              <a:rPr lang="en-US" sz="2040" kern="0">
                <a:solidFill>
                  <a:srgbClr val="353535"/>
                </a:solidFill>
                <a:latin typeface="Segoe UI Light" panose="020B0502040204020203" pitchFamily="34" charset="0"/>
                <a:cs typeface="Segoe UI Light" panose="020B0502040204020203" pitchFamily="34" charset="0"/>
              </a:rPr>
            </a:br>
            <a:endParaRPr lang="en-US" sz="2040" kern="0">
              <a:solidFill>
                <a:srgbClr val="353535"/>
              </a:solidFill>
              <a:latin typeface="Segoe UI Light" panose="020B0502040204020203" pitchFamily="34" charset="0"/>
              <a:cs typeface="Segoe UI Light" panose="020B0502040204020203" pitchFamily="34" charset="0"/>
            </a:endParaRPr>
          </a:p>
        </p:txBody>
      </p:sp>
      <p:sp>
        <p:nvSpPr>
          <p:cNvPr id="235" name="Rectangle 234">
            <a:extLst>
              <a:ext uri="{FF2B5EF4-FFF2-40B4-BE49-F238E27FC236}">
                <a16:creationId xmlns:a16="http://schemas.microsoft.com/office/drawing/2014/main" id="{C92A1D8C-A873-40D5-92E5-CA95F4426BED}"/>
              </a:ext>
            </a:extLst>
          </p:cNvPr>
          <p:cNvSpPr/>
          <p:nvPr/>
        </p:nvSpPr>
        <p:spPr>
          <a:xfrm>
            <a:off x="7157236" y="1542909"/>
            <a:ext cx="4793027" cy="4292859"/>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defTabSz="932597">
              <a:defRPr/>
            </a:pPr>
            <a:r>
              <a:rPr lang="en-US" sz="1428" kern="0">
                <a:solidFill>
                  <a:srgbClr val="FFFFFF"/>
                </a:solidFill>
                <a:latin typeface="Segoe UI Light" panose="020B0502040204020203" pitchFamily="34" charset="0"/>
                <a:cs typeface="Segoe UI Light" panose="020B0502040204020203" pitchFamily="34" charset="0"/>
              </a:rPr>
              <a:t>Azure IaaS/VNET (W EU)</a:t>
            </a:r>
          </a:p>
          <a:p>
            <a:pPr algn="ctr" defTabSz="932597">
              <a:defRPr/>
            </a:pPr>
            <a:endParaRPr lang="en-US" sz="1428" kern="0">
              <a:solidFill>
                <a:srgbClr val="353535"/>
              </a:solidFill>
              <a:latin typeface="Segoe UI Light" panose="020B0502040204020203" pitchFamily="34" charset="0"/>
              <a:cs typeface="Segoe UI Light" panose="020B0502040204020203" pitchFamily="34" charset="0"/>
            </a:endParaRPr>
          </a:p>
        </p:txBody>
      </p:sp>
      <p:cxnSp>
        <p:nvCxnSpPr>
          <p:cNvPr id="368" name="Straight Arrow Connector 367">
            <a:extLst>
              <a:ext uri="{FF2B5EF4-FFF2-40B4-BE49-F238E27FC236}">
                <a16:creationId xmlns:a16="http://schemas.microsoft.com/office/drawing/2014/main" id="{D226E93D-D5AE-41EF-A832-E42B7D6FF88E}"/>
              </a:ext>
            </a:extLst>
          </p:cNvPr>
          <p:cNvCxnSpPr>
            <a:cxnSpLocks/>
          </p:cNvCxnSpPr>
          <p:nvPr/>
        </p:nvCxnSpPr>
        <p:spPr>
          <a:xfrm flipH="1" flipV="1">
            <a:off x="10101429" y="5348870"/>
            <a:ext cx="353826" cy="22005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EABD1079-4E50-4539-9CAC-CE6077757A92}"/>
              </a:ext>
            </a:extLst>
          </p:cNvPr>
          <p:cNvGrpSpPr/>
          <p:nvPr/>
        </p:nvGrpSpPr>
        <p:grpSpPr>
          <a:xfrm>
            <a:off x="7385728" y="4032549"/>
            <a:ext cx="2799333" cy="1762020"/>
            <a:chOff x="6946027" y="3938579"/>
            <a:chExt cx="2799333" cy="1762020"/>
          </a:xfrm>
        </p:grpSpPr>
        <p:pic>
          <p:nvPicPr>
            <p:cNvPr id="8" name="Picture 7"/>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7292664" y="5001769"/>
              <a:ext cx="1052657" cy="294955"/>
            </a:xfrm>
            <a:prstGeom prst="rect">
              <a:avLst/>
            </a:prstGeom>
          </p:spPr>
        </p:pic>
        <p:pic>
          <p:nvPicPr>
            <p:cNvPr id="9" name="Picture 8"/>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7267037" y="4942534"/>
              <a:ext cx="360912" cy="243209"/>
            </a:xfrm>
            <a:prstGeom prst="rect">
              <a:avLst/>
            </a:prstGeom>
          </p:spPr>
        </p:pic>
        <p:pic>
          <p:nvPicPr>
            <p:cNvPr id="24" name="Picture 23"/>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7199459" y="5064136"/>
              <a:ext cx="360912" cy="243209"/>
            </a:xfrm>
            <a:prstGeom prst="rect">
              <a:avLst/>
            </a:prstGeom>
          </p:spPr>
        </p:pic>
        <p:grpSp>
          <p:nvGrpSpPr>
            <p:cNvPr id="290" name="Group 289">
              <a:extLst>
                <a:ext uri="{FF2B5EF4-FFF2-40B4-BE49-F238E27FC236}">
                  <a16:creationId xmlns:a16="http://schemas.microsoft.com/office/drawing/2014/main" id="{C6E00C83-BA5A-4CD0-B39C-818FB5A3BC8B}"/>
                </a:ext>
              </a:extLst>
            </p:cNvPr>
            <p:cNvGrpSpPr/>
            <p:nvPr/>
          </p:nvGrpSpPr>
          <p:grpSpPr>
            <a:xfrm>
              <a:off x="6993460" y="4875518"/>
              <a:ext cx="1796444" cy="825081"/>
              <a:chOff x="6522084" y="2668836"/>
              <a:chExt cx="2528225" cy="673568"/>
            </a:xfrm>
          </p:grpSpPr>
          <p:sp>
            <p:nvSpPr>
              <p:cNvPr id="291" name="Rectangle 290">
                <a:extLst>
                  <a:ext uri="{FF2B5EF4-FFF2-40B4-BE49-F238E27FC236}">
                    <a16:creationId xmlns:a16="http://schemas.microsoft.com/office/drawing/2014/main" id="{2349FEEE-1FF6-4F23-BD0C-9D9F086F35CC}"/>
                  </a:ext>
                </a:extLst>
              </p:cNvPr>
              <p:cNvSpPr/>
              <p:nvPr/>
            </p:nvSpPr>
            <p:spPr>
              <a:xfrm>
                <a:off x="6657095" y="2668836"/>
                <a:ext cx="2393214" cy="673568"/>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kern="0">
                  <a:solidFill>
                    <a:sysClr val="windowText" lastClr="000000"/>
                  </a:solidFill>
                </a:endParaRPr>
              </a:p>
            </p:txBody>
          </p:sp>
          <p:sp>
            <p:nvSpPr>
              <p:cNvPr id="292" name="TextBox 291">
                <a:extLst>
                  <a:ext uri="{FF2B5EF4-FFF2-40B4-BE49-F238E27FC236}">
                    <a16:creationId xmlns:a16="http://schemas.microsoft.com/office/drawing/2014/main" id="{498E01FD-A15B-430D-B47E-58177C0F7752}"/>
                  </a:ext>
                </a:extLst>
              </p:cNvPr>
              <p:cNvSpPr txBox="1"/>
              <p:nvPr/>
            </p:nvSpPr>
            <p:spPr>
              <a:xfrm>
                <a:off x="6522084" y="2725993"/>
                <a:ext cx="1181401" cy="459803"/>
              </a:xfrm>
              <a:prstGeom prst="rect">
                <a:avLst/>
              </a:prstGeom>
              <a:noFill/>
            </p:spPr>
            <p:txBody>
              <a:bodyPr wrap="square" rtlCol="0">
                <a:spAutoFit/>
              </a:bodyPr>
              <a:lstStyle/>
              <a:p>
                <a:pPr algn="ctr" defTabSz="932597">
                  <a:defRPr/>
                </a:pPr>
                <a:r>
                  <a:rPr lang="en-US" sz="1020" kern="0">
                    <a:solidFill>
                      <a:sysClr val="windowText" lastClr="000000"/>
                    </a:solidFill>
                    <a:latin typeface="Segoe UI Light" panose="020B0502040204020203" pitchFamily="34" charset="0"/>
                    <a:cs typeface="Segoe UI Light" panose="020B0502040204020203" pitchFamily="34" charset="0"/>
                  </a:rPr>
                  <a:t>Web Dispatchers</a:t>
                </a:r>
                <a:br>
                  <a:rPr lang="en-US" sz="1020" kern="0">
                    <a:solidFill>
                      <a:sysClr val="windowText" lastClr="000000"/>
                    </a:solidFill>
                    <a:latin typeface="Segoe UI Light" panose="020B0502040204020203" pitchFamily="34" charset="0"/>
                    <a:cs typeface="Segoe UI Light" panose="020B0502040204020203" pitchFamily="34" charset="0"/>
                  </a:rPr>
                </a:br>
                <a:r>
                  <a:rPr lang="en-US" sz="1020" kern="0">
                    <a:solidFill>
                      <a:sysClr val="windowText" lastClr="000000"/>
                    </a:solidFill>
                    <a:latin typeface="Segoe UI Light" panose="020B0502040204020203" pitchFamily="34" charset="0"/>
                    <a:cs typeface="Segoe UI Light" panose="020B0502040204020203" pitchFamily="34" charset="0"/>
                  </a:rPr>
                  <a:t>(Scale)</a:t>
                </a:r>
              </a:p>
            </p:txBody>
          </p:sp>
          <p:pic>
            <p:nvPicPr>
              <p:cNvPr id="293" name="Picture 292">
                <a:extLst>
                  <a:ext uri="{FF2B5EF4-FFF2-40B4-BE49-F238E27FC236}">
                    <a16:creationId xmlns:a16="http://schemas.microsoft.com/office/drawing/2014/main" id="{6338DCFB-B81D-467E-A27A-B7E26A0C8BE5}"/>
                  </a:ext>
                </a:extLst>
              </p:cNvPr>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7623998" y="2830446"/>
                <a:ext cx="320885" cy="320885"/>
              </a:xfrm>
              <a:prstGeom prst="rect">
                <a:avLst/>
              </a:prstGeom>
            </p:spPr>
          </p:pic>
          <p:pic>
            <p:nvPicPr>
              <p:cNvPr id="294" name="Picture 293">
                <a:extLst>
                  <a:ext uri="{FF2B5EF4-FFF2-40B4-BE49-F238E27FC236}">
                    <a16:creationId xmlns:a16="http://schemas.microsoft.com/office/drawing/2014/main" id="{179100C2-3E78-4461-A76C-A227F720703B}"/>
                  </a:ext>
                </a:extLst>
              </p:cNvPr>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7919537" y="2832024"/>
                <a:ext cx="320885" cy="320885"/>
              </a:xfrm>
              <a:prstGeom prst="rect">
                <a:avLst/>
              </a:prstGeom>
            </p:spPr>
          </p:pic>
          <p:pic>
            <p:nvPicPr>
              <p:cNvPr id="295" name="Picture 294">
                <a:extLst>
                  <a:ext uri="{FF2B5EF4-FFF2-40B4-BE49-F238E27FC236}">
                    <a16:creationId xmlns:a16="http://schemas.microsoft.com/office/drawing/2014/main" id="{37268838-11D9-4AF9-B2AD-8F88444496DF}"/>
                  </a:ext>
                </a:extLst>
              </p:cNvPr>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a:off x="7619198" y="2858438"/>
                <a:ext cx="323479" cy="242609"/>
              </a:xfrm>
              <a:prstGeom prst="rect">
                <a:avLst/>
              </a:prstGeom>
            </p:spPr>
          </p:pic>
          <p:pic>
            <p:nvPicPr>
              <p:cNvPr id="296" name="Picture 295">
                <a:extLst>
                  <a:ext uri="{FF2B5EF4-FFF2-40B4-BE49-F238E27FC236}">
                    <a16:creationId xmlns:a16="http://schemas.microsoft.com/office/drawing/2014/main" id="{D118B63F-028D-4DAD-B949-074CA591222D}"/>
                  </a:ext>
                </a:extLst>
              </p:cNvPr>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a:off x="7924159" y="2868568"/>
                <a:ext cx="323479" cy="242609"/>
              </a:xfrm>
              <a:prstGeom prst="rect">
                <a:avLst/>
              </a:prstGeom>
            </p:spPr>
          </p:pic>
          <p:cxnSp>
            <p:nvCxnSpPr>
              <p:cNvPr id="297" name="Straight Arrow Connector 296">
                <a:extLst>
                  <a:ext uri="{FF2B5EF4-FFF2-40B4-BE49-F238E27FC236}">
                    <a16:creationId xmlns:a16="http://schemas.microsoft.com/office/drawing/2014/main" id="{12BCC47A-71ED-4927-8563-1BA307AA3B4C}"/>
                  </a:ext>
                </a:extLst>
              </p:cNvPr>
              <p:cNvCxnSpPr/>
              <p:nvPr/>
            </p:nvCxnSpPr>
            <p:spPr>
              <a:xfrm>
                <a:off x="7624511" y="3198701"/>
                <a:ext cx="1216411" cy="685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22" name="Group 321">
              <a:extLst>
                <a:ext uri="{FF2B5EF4-FFF2-40B4-BE49-F238E27FC236}">
                  <a16:creationId xmlns:a16="http://schemas.microsoft.com/office/drawing/2014/main" id="{5F14F6C7-FFC5-4C80-A693-D6FC72CAF748}"/>
                </a:ext>
              </a:extLst>
            </p:cNvPr>
            <p:cNvGrpSpPr/>
            <p:nvPr/>
          </p:nvGrpSpPr>
          <p:grpSpPr>
            <a:xfrm>
              <a:off x="8233908" y="5085202"/>
              <a:ext cx="240248" cy="393065"/>
              <a:chOff x="8370354" y="2883992"/>
              <a:chExt cx="344845" cy="327273"/>
            </a:xfrm>
          </p:grpSpPr>
          <p:pic>
            <p:nvPicPr>
              <p:cNvPr id="323" name="Picture 322">
                <a:extLst>
                  <a:ext uri="{FF2B5EF4-FFF2-40B4-BE49-F238E27FC236}">
                    <a16:creationId xmlns:a16="http://schemas.microsoft.com/office/drawing/2014/main" id="{62C5A490-467D-4599-A1A9-2FCB13D45E62}"/>
                  </a:ext>
                </a:extLst>
              </p:cNvPr>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8370354" y="2883992"/>
                <a:ext cx="327273" cy="327273"/>
              </a:xfrm>
              <a:prstGeom prst="rect">
                <a:avLst/>
              </a:prstGeom>
            </p:spPr>
          </p:pic>
          <p:pic>
            <p:nvPicPr>
              <p:cNvPr id="324" name="Picture 323">
                <a:extLst>
                  <a:ext uri="{FF2B5EF4-FFF2-40B4-BE49-F238E27FC236}">
                    <a16:creationId xmlns:a16="http://schemas.microsoft.com/office/drawing/2014/main" id="{2D7707DC-57D3-4070-A651-7C31F198673B}"/>
                  </a:ext>
                </a:extLst>
              </p:cNvPr>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a:off x="8385280" y="2947699"/>
                <a:ext cx="329919" cy="247439"/>
              </a:xfrm>
              <a:prstGeom prst="rect">
                <a:avLst/>
              </a:prstGeom>
            </p:spPr>
          </p:pic>
        </p:grpSp>
        <p:grpSp>
          <p:nvGrpSpPr>
            <p:cNvPr id="325" name="Group 324">
              <a:extLst>
                <a:ext uri="{FF2B5EF4-FFF2-40B4-BE49-F238E27FC236}">
                  <a16:creationId xmlns:a16="http://schemas.microsoft.com/office/drawing/2014/main" id="{811B0FC1-4666-4B22-97B7-84814A6A090E}"/>
                </a:ext>
              </a:extLst>
            </p:cNvPr>
            <p:cNvGrpSpPr/>
            <p:nvPr/>
          </p:nvGrpSpPr>
          <p:grpSpPr>
            <a:xfrm>
              <a:off x="8431382" y="5122274"/>
              <a:ext cx="240248" cy="393065"/>
              <a:chOff x="8370354" y="2883992"/>
              <a:chExt cx="344845" cy="327273"/>
            </a:xfrm>
          </p:grpSpPr>
          <p:pic>
            <p:nvPicPr>
              <p:cNvPr id="326" name="Picture 325">
                <a:extLst>
                  <a:ext uri="{FF2B5EF4-FFF2-40B4-BE49-F238E27FC236}">
                    <a16:creationId xmlns:a16="http://schemas.microsoft.com/office/drawing/2014/main" id="{05BCB212-905B-48FB-A354-55E5C7A6A47B}"/>
                  </a:ext>
                </a:extLst>
              </p:cNvPr>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8370354" y="2883992"/>
                <a:ext cx="327273" cy="327273"/>
              </a:xfrm>
              <a:prstGeom prst="rect">
                <a:avLst/>
              </a:prstGeom>
            </p:spPr>
          </p:pic>
          <p:pic>
            <p:nvPicPr>
              <p:cNvPr id="327" name="Picture 326">
                <a:extLst>
                  <a:ext uri="{FF2B5EF4-FFF2-40B4-BE49-F238E27FC236}">
                    <a16:creationId xmlns:a16="http://schemas.microsoft.com/office/drawing/2014/main" id="{62595B81-D12E-4686-A496-3E6126114FC7}"/>
                  </a:ext>
                </a:extLst>
              </p:cNvPr>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a:off x="8385280" y="2947699"/>
                <a:ext cx="329919" cy="247439"/>
              </a:xfrm>
              <a:prstGeom prst="rect">
                <a:avLst/>
              </a:prstGeom>
            </p:spPr>
          </p:pic>
        </p:grpSp>
        <p:grpSp>
          <p:nvGrpSpPr>
            <p:cNvPr id="334" name="Group 333">
              <a:extLst>
                <a:ext uri="{FF2B5EF4-FFF2-40B4-BE49-F238E27FC236}">
                  <a16:creationId xmlns:a16="http://schemas.microsoft.com/office/drawing/2014/main" id="{00AD9B5F-BF70-43F3-89A0-677F92275AB5}"/>
                </a:ext>
              </a:extLst>
            </p:cNvPr>
            <p:cNvGrpSpPr/>
            <p:nvPr/>
          </p:nvGrpSpPr>
          <p:grpSpPr>
            <a:xfrm>
              <a:off x="6946027" y="3938579"/>
              <a:ext cx="2799333" cy="847497"/>
              <a:chOff x="6511824" y="2650536"/>
              <a:chExt cx="2538485" cy="691868"/>
            </a:xfrm>
          </p:grpSpPr>
          <p:sp>
            <p:nvSpPr>
              <p:cNvPr id="335" name="Rectangle 334">
                <a:extLst>
                  <a:ext uri="{FF2B5EF4-FFF2-40B4-BE49-F238E27FC236}">
                    <a16:creationId xmlns:a16="http://schemas.microsoft.com/office/drawing/2014/main" id="{B45B7956-742D-4033-8ACD-61E0D8677AF3}"/>
                  </a:ext>
                </a:extLst>
              </p:cNvPr>
              <p:cNvSpPr/>
              <p:nvPr/>
            </p:nvSpPr>
            <p:spPr>
              <a:xfrm>
                <a:off x="6657095" y="2668836"/>
                <a:ext cx="2393214" cy="673568"/>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kern="0">
                  <a:solidFill>
                    <a:sysClr val="windowText" lastClr="000000"/>
                  </a:solidFill>
                </a:endParaRPr>
              </a:p>
            </p:txBody>
          </p:sp>
          <p:sp>
            <p:nvSpPr>
              <p:cNvPr id="336" name="TextBox 335">
                <a:extLst>
                  <a:ext uri="{FF2B5EF4-FFF2-40B4-BE49-F238E27FC236}">
                    <a16:creationId xmlns:a16="http://schemas.microsoft.com/office/drawing/2014/main" id="{550DF8BC-7BC4-427E-8D9E-224145E74F7B}"/>
                  </a:ext>
                </a:extLst>
              </p:cNvPr>
              <p:cNvSpPr txBox="1"/>
              <p:nvPr/>
            </p:nvSpPr>
            <p:spPr>
              <a:xfrm>
                <a:off x="6511824" y="2650536"/>
                <a:ext cx="832274" cy="552238"/>
              </a:xfrm>
              <a:prstGeom prst="rect">
                <a:avLst/>
              </a:prstGeom>
              <a:noFill/>
            </p:spPr>
            <p:txBody>
              <a:bodyPr wrap="square" rtlCol="0">
                <a:spAutoFit/>
              </a:bodyPr>
              <a:lstStyle/>
              <a:p>
                <a:pPr algn="ctr" defTabSz="932597">
                  <a:defRPr/>
                </a:pPr>
                <a:r>
                  <a:rPr lang="en-US" sz="1020" kern="0">
                    <a:solidFill>
                      <a:sysClr val="windowText" lastClr="000000"/>
                    </a:solidFill>
                    <a:latin typeface="Segoe UI Light" panose="020B0502040204020203" pitchFamily="34" charset="0"/>
                    <a:cs typeface="Segoe UI Light" panose="020B0502040204020203" pitchFamily="34" charset="0"/>
                  </a:rPr>
                  <a:t>ERP DB</a:t>
                </a:r>
              </a:p>
              <a:p>
                <a:pPr algn="ctr" defTabSz="932597">
                  <a:defRPr/>
                </a:pPr>
                <a:r>
                  <a:rPr lang="en-US" sz="1020" kern="0">
                    <a:solidFill>
                      <a:sysClr val="windowText" lastClr="000000"/>
                    </a:solidFill>
                    <a:latin typeface="Segoe UI Light" panose="020B0502040204020203" pitchFamily="34" charset="0"/>
                    <a:cs typeface="Segoe UI Light" panose="020B0502040204020203" pitchFamily="34" charset="0"/>
                  </a:rPr>
                  <a:t>BO DB, </a:t>
                </a:r>
                <a:r>
                  <a:rPr lang="en-US" sz="1020" kern="0" err="1">
                    <a:solidFill>
                      <a:sysClr val="windowText" lastClr="000000"/>
                    </a:solidFill>
                    <a:latin typeface="Segoe UI Light" panose="020B0502040204020203" pitchFamily="34" charset="0"/>
                    <a:cs typeface="Segoe UI Light" panose="020B0502040204020203" pitchFamily="34" charset="0"/>
                  </a:rPr>
                  <a:t>etc</a:t>
                </a:r>
                <a:endParaRPr lang="en-US" sz="1020" kern="0">
                  <a:solidFill>
                    <a:sysClr val="windowText" lastClr="000000"/>
                  </a:solidFill>
                  <a:latin typeface="Segoe UI Light" panose="020B0502040204020203" pitchFamily="34" charset="0"/>
                  <a:cs typeface="Segoe UI Light" panose="020B0502040204020203" pitchFamily="34" charset="0"/>
                </a:endParaRPr>
              </a:p>
              <a:p>
                <a:pPr algn="ctr" defTabSz="932597">
                  <a:defRPr/>
                </a:pPr>
                <a:r>
                  <a:rPr lang="en-US" sz="1020" kern="0">
                    <a:solidFill>
                      <a:sysClr val="windowText" lastClr="000000"/>
                    </a:solidFill>
                    <a:latin typeface="Segoe UI Light" panose="020B0502040204020203" pitchFamily="34" charset="0"/>
                    <a:cs typeface="Segoe UI Light" panose="020B0502040204020203" pitchFamily="34" charset="0"/>
                  </a:rPr>
                  <a:t>(Always On</a:t>
                </a:r>
              </a:p>
            </p:txBody>
          </p:sp>
        </p:grpSp>
        <p:grpSp>
          <p:nvGrpSpPr>
            <p:cNvPr id="337" name="Group 336">
              <a:extLst>
                <a:ext uri="{FF2B5EF4-FFF2-40B4-BE49-F238E27FC236}">
                  <a16:creationId xmlns:a16="http://schemas.microsoft.com/office/drawing/2014/main" id="{365ABAA6-362E-490B-BF86-9235BA399B16}"/>
                </a:ext>
              </a:extLst>
            </p:cNvPr>
            <p:cNvGrpSpPr/>
            <p:nvPr/>
          </p:nvGrpSpPr>
          <p:grpSpPr>
            <a:xfrm>
              <a:off x="9085012" y="4175910"/>
              <a:ext cx="655303" cy="507744"/>
              <a:chOff x="6532143" y="3779052"/>
              <a:chExt cx="940599" cy="422757"/>
            </a:xfrm>
          </p:grpSpPr>
          <p:pic>
            <p:nvPicPr>
              <p:cNvPr id="338" name="Picture 337">
                <a:extLst>
                  <a:ext uri="{FF2B5EF4-FFF2-40B4-BE49-F238E27FC236}">
                    <a16:creationId xmlns:a16="http://schemas.microsoft.com/office/drawing/2014/main" id="{E928E9C4-35F5-45EA-ACFA-D6FE3AF87204}"/>
                  </a:ext>
                </a:extLst>
              </p:cNvPr>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6558731" y="3781634"/>
                <a:ext cx="420175" cy="420175"/>
              </a:xfrm>
              <a:prstGeom prst="rect">
                <a:avLst/>
              </a:prstGeom>
            </p:spPr>
          </p:pic>
          <p:pic>
            <p:nvPicPr>
              <p:cNvPr id="339" name="Picture 338">
                <a:extLst>
                  <a:ext uri="{FF2B5EF4-FFF2-40B4-BE49-F238E27FC236}">
                    <a16:creationId xmlns:a16="http://schemas.microsoft.com/office/drawing/2014/main" id="{F243E93B-3518-4D0A-9DA0-F198EABEFE35}"/>
                  </a:ext>
                </a:extLst>
              </p:cNvPr>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6968340" y="3779052"/>
                <a:ext cx="420175" cy="420175"/>
              </a:xfrm>
              <a:prstGeom prst="rect">
                <a:avLst/>
              </a:prstGeom>
            </p:spPr>
          </p:pic>
          <p:cxnSp>
            <p:nvCxnSpPr>
              <p:cNvPr id="340" name="Elbow Connector 135">
                <a:extLst>
                  <a:ext uri="{FF2B5EF4-FFF2-40B4-BE49-F238E27FC236}">
                    <a16:creationId xmlns:a16="http://schemas.microsoft.com/office/drawing/2014/main" id="{00120E56-C858-4E07-825B-FF65333EBDBF}"/>
                  </a:ext>
                </a:extLst>
              </p:cNvPr>
              <p:cNvCxnSpPr>
                <a:stCxn id="338" idx="0"/>
                <a:endCxn id="339" idx="0"/>
              </p:cNvCxnSpPr>
              <p:nvPr/>
            </p:nvCxnSpPr>
            <p:spPr>
              <a:xfrm rot="5400000" flipH="1" flipV="1">
                <a:off x="6972331" y="3575538"/>
                <a:ext cx="2582" cy="409609"/>
              </a:xfrm>
              <a:prstGeom prst="bentConnector3">
                <a:avLst>
                  <a:gd name="adj1" fmla="val 5930885"/>
                </a:avLst>
              </a:prstGeom>
              <a:ln>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41" name="Picture 340">
                <a:extLst>
                  <a:ext uri="{FF2B5EF4-FFF2-40B4-BE49-F238E27FC236}">
                    <a16:creationId xmlns:a16="http://schemas.microsoft.com/office/drawing/2014/main" id="{47D4122E-607A-4254-AF73-EE2DA42485BA}"/>
                  </a:ext>
                </a:extLst>
              </p:cNvPr>
              <p:cNvPicPr>
                <a:picLocks noChangeAspect="1"/>
              </p:cNvPicPr>
              <p:nvPr/>
            </p:nvPicPr>
            <p:blipFill rotWithShape="1">
              <a:blip r:embed="rId15" cstate="email">
                <a:extLst>
                  <a:ext uri="{28A0092B-C50C-407E-A947-70E740481C1C}">
                    <a14:useLocalDpi xmlns:a14="http://schemas.microsoft.com/office/drawing/2010/main"/>
                  </a:ext>
                </a:extLst>
              </a:blip>
              <a:srcRect t="-8298"/>
              <a:stretch/>
            </p:blipFill>
            <p:spPr>
              <a:xfrm>
                <a:off x="6532143" y="3921407"/>
                <a:ext cx="446762" cy="123557"/>
              </a:xfrm>
              <a:prstGeom prst="rect">
                <a:avLst/>
              </a:prstGeom>
              <a:solidFill>
                <a:schemeClr val="bg1"/>
              </a:solidFill>
            </p:spPr>
          </p:pic>
          <p:pic>
            <p:nvPicPr>
              <p:cNvPr id="342" name="Picture 341">
                <a:extLst>
                  <a:ext uri="{FF2B5EF4-FFF2-40B4-BE49-F238E27FC236}">
                    <a16:creationId xmlns:a16="http://schemas.microsoft.com/office/drawing/2014/main" id="{5A5CF3F4-1FF3-4FFC-869C-01CCA0673FAA}"/>
                  </a:ext>
                </a:extLst>
              </p:cNvPr>
              <p:cNvPicPr>
                <a:picLocks noChangeAspect="1"/>
              </p:cNvPicPr>
              <p:nvPr/>
            </p:nvPicPr>
            <p:blipFill rotWithShape="1">
              <a:blip r:embed="rId15" cstate="email">
                <a:extLst>
                  <a:ext uri="{28A0092B-C50C-407E-A947-70E740481C1C}">
                    <a14:useLocalDpi xmlns:a14="http://schemas.microsoft.com/office/drawing/2010/main"/>
                  </a:ext>
                </a:extLst>
              </a:blip>
              <a:srcRect t="-8298"/>
              <a:stretch/>
            </p:blipFill>
            <p:spPr>
              <a:xfrm>
                <a:off x="7025980" y="3921407"/>
                <a:ext cx="446762" cy="123557"/>
              </a:xfrm>
              <a:prstGeom prst="rect">
                <a:avLst/>
              </a:prstGeom>
              <a:solidFill>
                <a:schemeClr val="bg1"/>
              </a:solidFill>
            </p:spPr>
          </p:pic>
        </p:grpSp>
        <p:grpSp>
          <p:nvGrpSpPr>
            <p:cNvPr id="343" name="Group 342">
              <a:extLst>
                <a:ext uri="{FF2B5EF4-FFF2-40B4-BE49-F238E27FC236}">
                  <a16:creationId xmlns:a16="http://schemas.microsoft.com/office/drawing/2014/main" id="{0AA329D5-063A-47A1-A191-3974B7E4CBDD}"/>
                </a:ext>
              </a:extLst>
            </p:cNvPr>
            <p:cNvGrpSpPr/>
            <p:nvPr/>
          </p:nvGrpSpPr>
          <p:grpSpPr>
            <a:xfrm>
              <a:off x="8360107" y="4167409"/>
              <a:ext cx="655303" cy="507744"/>
              <a:chOff x="6532143" y="3779052"/>
              <a:chExt cx="940599" cy="422757"/>
            </a:xfrm>
          </p:grpSpPr>
          <p:pic>
            <p:nvPicPr>
              <p:cNvPr id="344" name="Picture 343">
                <a:extLst>
                  <a:ext uri="{FF2B5EF4-FFF2-40B4-BE49-F238E27FC236}">
                    <a16:creationId xmlns:a16="http://schemas.microsoft.com/office/drawing/2014/main" id="{6315ED81-DF1F-4463-AF2A-6F970FD8A8BC}"/>
                  </a:ext>
                </a:extLst>
              </p:cNvPr>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6558731" y="3781634"/>
                <a:ext cx="420175" cy="420175"/>
              </a:xfrm>
              <a:prstGeom prst="rect">
                <a:avLst/>
              </a:prstGeom>
            </p:spPr>
          </p:pic>
          <p:pic>
            <p:nvPicPr>
              <p:cNvPr id="345" name="Picture 344">
                <a:extLst>
                  <a:ext uri="{FF2B5EF4-FFF2-40B4-BE49-F238E27FC236}">
                    <a16:creationId xmlns:a16="http://schemas.microsoft.com/office/drawing/2014/main" id="{6B51DFB0-0346-4AF6-A03C-C51142FE9D2D}"/>
                  </a:ext>
                </a:extLst>
              </p:cNvPr>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6968340" y="3779052"/>
                <a:ext cx="420175" cy="420175"/>
              </a:xfrm>
              <a:prstGeom prst="rect">
                <a:avLst/>
              </a:prstGeom>
            </p:spPr>
          </p:pic>
          <p:cxnSp>
            <p:nvCxnSpPr>
              <p:cNvPr id="346" name="Elbow Connector 135">
                <a:extLst>
                  <a:ext uri="{FF2B5EF4-FFF2-40B4-BE49-F238E27FC236}">
                    <a16:creationId xmlns:a16="http://schemas.microsoft.com/office/drawing/2014/main" id="{65BB7985-C368-4D8F-8CFC-752B78324238}"/>
                  </a:ext>
                </a:extLst>
              </p:cNvPr>
              <p:cNvCxnSpPr>
                <a:stCxn id="344" idx="0"/>
                <a:endCxn id="345" idx="0"/>
              </p:cNvCxnSpPr>
              <p:nvPr/>
            </p:nvCxnSpPr>
            <p:spPr>
              <a:xfrm rot="5400000" flipH="1" flipV="1">
                <a:off x="6972331" y="3575538"/>
                <a:ext cx="2582" cy="409609"/>
              </a:xfrm>
              <a:prstGeom prst="bentConnector3">
                <a:avLst>
                  <a:gd name="adj1" fmla="val 5930885"/>
                </a:avLst>
              </a:prstGeom>
              <a:ln>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47" name="Picture 346">
                <a:extLst>
                  <a:ext uri="{FF2B5EF4-FFF2-40B4-BE49-F238E27FC236}">
                    <a16:creationId xmlns:a16="http://schemas.microsoft.com/office/drawing/2014/main" id="{A82641D5-E137-4F74-997B-680D997C2654}"/>
                  </a:ext>
                </a:extLst>
              </p:cNvPr>
              <p:cNvPicPr>
                <a:picLocks noChangeAspect="1"/>
              </p:cNvPicPr>
              <p:nvPr/>
            </p:nvPicPr>
            <p:blipFill rotWithShape="1">
              <a:blip r:embed="rId15" cstate="email">
                <a:extLst>
                  <a:ext uri="{28A0092B-C50C-407E-A947-70E740481C1C}">
                    <a14:useLocalDpi xmlns:a14="http://schemas.microsoft.com/office/drawing/2010/main"/>
                  </a:ext>
                </a:extLst>
              </a:blip>
              <a:srcRect t="-8298"/>
              <a:stretch/>
            </p:blipFill>
            <p:spPr>
              <a:xfrm>
                <a:off x="6532143" y="3921407"/>
                <a:ext cx="446762" cy="123557"/>
              </a:xfrm>
              <a:prstGeom prst="rect">
                <a:avLst/>
              </a:prstGeom>
              <a:solidFill>
                <a:schemeClr val="bg1"/>
              </a:solidFill>
            </p:spPr>
          </p:pic>
          <p:pic>
            <p:nvPicPr>
              <p:cNvPr id="348" name="Picture 347">
                <a:extLst>
                  <a:ext uri="{FF2B5EF4-FFF2-40B4-BE49-F238E27FC236}">
                    <a16:creationId xmlns:a16="http://schemas.microsoft.com/office/drawing/2014/main" id="{54060177-ED8D-42CB-A82E-A914BCCE8962}"/>
                  </a:ext>
                </a:extLst>
              </p:cNvPr>
              <p:cNvPicPr>
                <a:picLocks noChangeAspect="1"/>
              </p:cNvPicPr>
              <p:nvPr/>
            </p:nvPicPr>
            <p:blipFill rotWithShape="1">
              <a:blip r:embed="rId15" cstate="email">
                <a:extLst>
                  <a:ext uri="{28A0092B-C50C-407E-A947-70E740481C1C}">
                    <a14:useLocalDpi xmlns:a14="http://schemas.microsoft.com/office/drawing/2010/main"/>
                  </a:ext>
                </a:extLst>
              </a:blip>
              <a:srcRect t="-8298"/>
              <a:stretch/>
            </p:blipFill>
            <p:spPr>
              <a:xfrm>
                <a:off x="7025980" y="3921407"/>
                <a:ext cx="446762" cy="123557"/>
              </a:xfrm>
              <a:prstGeom prst="rect">
                <a:avLst/>
              </a:prstGeom>
              <a:solidFill>
                <a:schemeClr val="bg1"/>
              </a:solidFill>
            </p:spPr>
          </p:pic>
        </p:grpSp>
        <p:grpSp>
          <p:nvGrpSpPr>
            <p:cNvPr id="349" name="Group 348">
              <a:extLst>
                <a:ext uri="{FF2B5EF4-FFF2-40B4-BE49-F238E27FC236}">
                  <a16:creationId xmlns:a16="http://schemas.microsoft.com/office/drawing/2014/main" id="{5B3006FA-1381-43DC-B74B-177EC02C8CD3}"/>
                </a:ext>
              </a:extLst>
            </p:cNvPr>
            <p:cNvGrpSpPr/>
            <p:nvPr/>
          </p:nvGrpSpPr>
          <p:grpSpPr>
            <a:xfrm>
              <a:off x="7677104" y="4191371"/>
              <a:ext cx="655303" cy="507744"/>
              <a:chOff x="6532143" y="3779052"/>
              <a:chExt cx="940599" cy="422757"/>
            </a:xfrm>
          </p:grpSpPr>
          <p:pic>
            <p:nvPicPr>
              <p:cNvPr id="350" name="Picture 349">
                <a:extLst>
                  <a:ext uri="{FF2B5EF4-FFF2-40B4-BE49-F238E27FC236}">
                    <a16:creationId xmlns:a16="http://schemas.microsoft.com/office/drawing/2014/main" id="{171F846C-CB7E-49A0-A5D0-7AF16DDF67D5}"/>
                  </a:ext>
                </a:extLst>
              </p:cNvPr>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6558731" y="3781634"/>
                <a:ext cx="420175" cy="420175"/>
              </a:xfrm>
              <a:prstGeom prst="rect">
                <a:avLst/>
              </a:prstGeom>
            </p:spPr>
          </p:pic>
          <p:pic>
            <p:nvPicPr>
              <p:cNvPr id="351" name="Picture 350">
                <a:extLst>
                  <a:ext uri="{FF2B5EF4-FFF2-40B4-BE49-F238E27FC236}">
                    <a16:creationId xmlns:a16="http://schemas.microsoft.com/office/drawing/2014/main" id="{8C1AB9AF-6BDD-4348-BA1E-D5EE23016B1E}"/>
                  </a:ext>
                </a:extLst>
              </p:cNvPr>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6968340" y="3779052"/>
                <a:ext cx="420175" cy="420175"/>
              </a:xfrm>
              <a:prstGeom prst="rect">
                <a:avLst/>
              </a:prstGeom>
            </p:spPr>
          </p:pic>
          <p:cxnSp>
            <p:nvCxnSpPr>
              <p:cNvPr id="352" name="Elbow Connector 135">
                <a:extLst>
                  <a:ext uri="{FF2B5EF4-FFF2-40B4-BE49-F238E27FC236}">
                    <a16:creationId xmlns:a16="http://schemas.microsoft.com/office/drawing/2014/main" id="{BC62876A-BDE4-48C1-81E4-19C087402AD5}"/>
                  </a:ext>
                </a:extLst>
              </p:cNvPr>
              <p:cNvCxnSpPr>
                <a:stCxn id="350" idx="0"/>
                <a:endCxn id="351" idx="0"/>
              </p:cNvCxnSpPr>
              <p:nvPr/>
            </p:nvCxnSpPr>
            <p:spPr>
              <a:xfrm rot="5400000" flipH="1" flipV="1">
                <a:off x="6972331" y="3575538"/>
                <a:ext cx="2582" cy="409609"/>
              </a:xfrm>
              <a:prstGeom prst="bentConnector3">
                <a:avLst>
                  <a:gd name="adj1" fmla="val 5930885"/>
                </a:avLst>
              </a:prstGeom>
              <a:ln>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53" name="Picture 352">
                <a:extLst>
                  <a:ext uri="{FF2B5EF4-FFF2-40B4-BE49-F238E27FC236}">
                    <a16:creationId xmlns:a16="http://schemas.microsoft.com/office/drawing/2014/main" id="{D6B39B25-6120-4493-84F1-A1F1F6E2AEF0}"/>
                  </a:ext>
                </a:extLst>
              </p:cNvPr>
              <p:cNvPicPr>
                <a:picLocks noChangeAspect="1"/>
              </p:cNvPicPr>
              <p:nvPr/>
            </p:nvPicPr>
            <p:blipFill rotWithShape="1">
              <a:blip r:embed="rId15" cstate="email">
                <a:extLst>
                  <a:ext uri="{28A0092B-C50C-407E-A947-70E740481C1C}">
                    <a14:useLocalDpi xmlns:a14="http://schemas.microsoft.com/office/drawing/2010/main"/>
                  </a:ext>
                </a:extLst>
              </a:blip>
              <a:srcRect t="-8298"/>
              <a:stretch/>
            </p:blipFill>
            <p:spPr>
              <a:xfrm>
                <a:off x="6532143" y="3921407"/>
                <a:ext cx="446762" cy="123557"/>
              </a:xfrm>
              <a:prstGeom prst="rect">
                <a:avLst/>
              </a:prstGeom>
              <a:solidFill>
                <a:schemeClr val="bg1"/>
              </a:solidFill>
            </p:spPr>
          </p:pic>
          <p:pic>
            <p:nvPicPr>
              <p:cNvPr id="354" name="Picture 353">
                <a:extLst>
                  <a:ext uri="{FF2B5EF4-FFF2-40B4-BE49-F238E27FC236}">
                    <a16:creationId xmlns:a16="http://schemas.microsoft.com/office/drawing/2014/main" id="{402ABFCA-34FC-4EB1-8E5A-C0EB2CBDFFFA}"/>
                  </a:ext>
                </a:extLst>
              </p:cNvPr>
              <p:cNvPicPr>
                <a:picLocks noChangeAspect="1"/>
              </p:cNvPicPr>
              <p:nvPr/>
            </p:nvPicPr>
            <p:blipFill rotWithShape="1">
              <a:blip r:embed="rId15" cstate="email">
                <a:extLst>
                  <a:ext uri="{28A0092B-C50C-407E-A947-70E740481C1C}">
                    <a14:useLocalDpi xmlns:a14="http://schemas.microsoft.com/office/drawing/2010/main"/>
                  </a:ext>
                </a:extLst>
              </a:blip>
              <a:srcRect t="-8298"/>
              <a:stretch/>
            </p:blipFill>
            <p:spPr>
              <a:xfrm>
                <a:off x="7025980" y="3921407"/>
                <a:ext cx="446762" cy="123557"/>
              </a:xfrm>
              <a:prstGeom prst="rect">
                <a:avLst/>
              </a:prstGeom>
              <a:solidFill>
                <a:schemeClr val="bg1"/>
              </a:solidFill>
            </p:spPr>
          </p:pic>
        </p:grpSp>
        <p:pic>
          <p:nvPicPr>
            <p:cNvPr id="369" name="Picture 368">
              <a:extLst>
                <a:ext uri="{FF2B5EF4-FFF2-40B4-BE49-F238E27FC236}">
                  <a16:creationId xmlns:a16="http://schemas.microsoft.com/office/drawing/2014/main" id="{A57E2315-01B0-4600-94E0-39270F8615BA}"/>
                </a:ext>
              </a:extLst>
            </p:cNvPr>
            <p:cNvPicPr>
              <a:picLocks noChangeAspect="1"/>
            </p:cNvPicPr>
            <p:nvPr/>
          </p:nvPicPr>
          <p:blipFill>
            <a:blip r:embed="rId16"/>
            <a:stretch>
              <a:fillRect/>
            </a:stretch>
          </p:blipFill>
          <p:spPr>
            <a:xfrm>
              <a:off x="8044703" y="4734664"/>
              <a:ext cx="330322" cy="659666"/>
            </a:xfrm>
            <a:prstGeom prst="rect">
              <a:avLst/>
            </a:prstGeom>
          </p:spPr>
        </p:pic>
      </p:grpSp>
      <p:grpSp>
        <p:nvGrpSpPr>
          <p:cNvPr id="5" name="Group 4">
            <a:extLst>
              <a:ext uri="{FF2B5EF4-FFF2-40B4-BE49-F238E27FC236}">
                <a16:creationId xmlns:a16="http://schemas.microsoft.com/office/drawing/2014/main" id="{F95F9CAC-DF8E-46E0-8F56-741ABCA9817C}"/>
              </a:ext>
            </a:extLst>
          </p:cNvPr>
          <p:cNvGrpSpPr/>
          <p:nvPr/>
        </p:nvGrpSpPr>
        <p:grpSpPr>
          <a:xfrm>
            <a:off x="7522308" y="1842234"/>
            <a:ext cx="3873395" cy="2128314"/>
            <a:chOff x="7126571" y="2018912"/>
            <a:chExt cx="3337758" cy="1840791"/>
          </a:xfrm>
        </p:grpSpPr>
        <p:sp>
          <p:nvSpPr>
            <p:cNvPr id="176" name="TextBox 175"/>
            <p:cNvSpPr txBox="1"/>
            <p:nvPr/>
          </p:nvSpPr>
          <p:spPr>
            <a:xfrm>
              <a:off x="7810779" y="2206487"/>
              <a:ext cx="1216975" cy="920606"/>
            </a:xfrm>
            <a:prstGeom prst="rect">
              <a:avLst/>
            </a:prstGeom>
            <a:noFill/>
          </p:spPr>
          <p:txBody>
            <a:bodyPr wrap="square" rtlCol="0">
              <a:spAutoFit/>
            </a:bodyPr>
            <a:lstStyle/>
            <a:p>
              <a:pPr algn="ctr" defTabSz="931111">
                <a:defRPr/>
              </a:pPr>
              <a:r>
                <a:rPr lang="en-US" sz="1428" kern="0">
                  <a:solidFill>
                    <a:prstClr val="black"/>
                  </a:solidFill>
                  <a:latin typeface="Segoe UI"/>
                </a:rPr>
                <a:t>Migration to</a:t>
              </a:r>
              <a:br>
                <a:rPr lang="en-US" sz="1428" kern="0">
                  <a:solidFill>
                    <a:prstClr val="black"/>
                  </a:solidFill>
                  <a:latin typeface="Segoe UI"/>
                </a:rPr>
              </a:br>
              <a:r>
                <a:rPr lang="en-US" sz="1428" kern="0">
                  <a:solidFill>
                    <a:prstClr val="black"/>
                  </a:solidFill>
                  <a:latin typeface="Segoe UI"/>
                </a:rPr>
                <a:t>Azure</a:t>
              </a:r>
              <a:br>
                <a:rPr lang="en-US" sz="1428" kern="0">
                  <a:solidFill>
                    <a:prstClr val="black"/>
                  </a:solidFill>
                  <a:latin typeface="Segoe UI"/>
                </a:rPr>
              </a:br>
              <a:r>
                <a:rPr lang="en-US" sz="1428" kern="0">
                  <a:solidFill>
                    <a:prstClr val="black"/>
                  </a:solidFill>
                  <a:latin typeface="Segoe UI"/>
                </a:rPr>
                <a:t>(System Copy)</a:t>
              </a:r>
            </a:p>
          </p:txBody>
        </p:sp>
        <p:cxnSp>
          <p:nvCxnSpPr>
            <p:cNvPr id="44" name="Elbow Connector 43"/>
            <p:cNvCxnSpPr>
              <a:cxnSpLocks/>
            </p:cNvCxnSpPr>
            <p:nvPr/>
          </p:nvCxnSpPr>
          <p:spPr>
            <a:xfrm>
              <a:off x="7383434" y="3093618"/>
              <a:ext cx="1831398" cy="994"/>
            </a:xfrm>
            <a:prstGeom prst="bentConnector3">
              <a:avLst/>
            </a:prstGeom>
            <a:ln w="28575">
              <a:solidFill>
                <a:srgbClr val="8CEE32">
                  <a:alpha val="50000"/>
                </a:srgbClr>
              </a:solidFill>
              <a:tailEnd type="triangle"/>
            </a:ln>
          </p:spPr>
          <p:style>
            <a:lnRef idx="3">
              <a:schemeClr val="accent1"/>
            </a:lnRef>
            <a:fillRef idx="0">
              <a:schemeClr val="accent1"/>
            </a:fillRef>
            <a:effectRef idx="2">
              <a:schemeClr val="accent1"/>
            </a:effectRef>
            <a:fontRef idx="minor">
              <a:schemeClr val="tx1"/>
            </a:fontRef>
          </p:style>
        </p:cxnSp>
        <p:sp>
          <p:nvSpPr>
            <p:cNvPr id="249" name="Rectangle 248">
              <a:extLst>
                <a:ext uri="{FF2B5EF4-FFF2-40B4-BE49-F238E27FC236}">
                  <a16:creationId xmlns:a16="http://schemas.microsoft.com/office/drawing/2014/main" id="{2790D8AF-E63F-4DB9-8B24-B84E2F8E15E7}"/>
                </a:ext>
              </a:extLst>
            </p:cNvPr>
            <p:cNvSpPr/>
            <p:nvPr/>
          </p:nvSpPr>
          <p:spPr>
            <a:xfrm>
              <a:off x="7126571" y="2089869"/>
              <a:ext cx="3307207" cy="1728988"/>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kern="0">
                <a:solidFill>
                  <a:sysClr val="windowText" lastClr="000000"/>
                </a:solidFill>
              </a:endParaRPr>
            </a:p>
          </p:txBody>
        </p:sp>
        <p:sp>
          <p:nvSpPr>
            <p:cNvPr id="250" name="TextBox 249">
              <a:extLst>
                <a:ext uri="{FF2B5EF4-FFF2-40B4-BE49-F238E27FC236}">
                  <a16:creationId xmlns:a16="http://schemas.microsoft.com/office/drawing/2014/main" id="{BA64CEEA-AD3B-4AF6-A416-46F17137F1EB}"/>
                </a:ext>
              </a:extLst>
            </p:cNvPr>
            <p:cNvSpPr txBox="1"/>
            <p:nvPr/>
          </p:nvSpPr>
          <p:spPr>
            <a:xfrm>
              <a:off x="8004944" y="2090829"/>
              <a:ext cx="536403" cy="676458"/>
            </a:xfrm>
            <a:prstGeom prst="rect">
              <a:avLst/>
            </a:prstGeom>
            <a:noFill/>
          </p:spPr>
          <p:txBody>
            <a:bodyPr wrap="square" rtlCol="0">
              <a:spAutoFit/>
            </a:bodyPr>
            <a:lstStyle/>
            <a:p>
              <a:pPr algn="ctr" defTabSz="932597">
                <a:defRPr/>
              </a:pPr>
              <a:r>
                <a:rPr lang="en-US" sz="1020" kern="0">
                  <a:solidFill>
                    <a:sysClr val="windowText" lastClr="000000"/>
                  </a:solidFill>
                  <a:latin typeface="Segoe UI Light" panose="020B0502040204020203" pitchFamily="34" charset="0"/>
                  <a:cs typeface="Segoe UI Light" panose="020B0502040204020203" pitchFamily="34" charset="0"/>
                </a:rPr>
                <a:t>ERP APP</a:t>
              </a:r>
              <a:br>
                <a:rPr lang="en-US" sz="1020" kern="0">
                  <a:solidFill>
                    <a:sysClr val="windowText" lastClr="000000"/>
                  </a:solidFill>
                  <a:latin typeface="Segoe UI Light" panose="020B0502040204020203" pitchFamily="34" charset="0"/>
                  <a:cs typeface="Segoe UI Light" panose="020B0502040204020203" pitchFamily="34" charset="0"/>
                </a:rPr>
              </a:br>
              <a:r>
                <a:rPr lang="en-US" sz="1020" kern="0">
                  <a:solidFill>
                    <a:sysClr val="windowText" lastClr="000000"/>
                  </a:solidFill>
                  <a:latin typeface="Segoe UI Light" panose="020B0502040204020203" pitchFamily="34" charset="0"/>
                  <a:cs typeface="Segoe UI Light" panose="020B0502040204020203" pitchFamily="34" charset="0"/>
                </a:rPr>
                <a:t>(HA &amp; Scale)</a:t>
              </a:r>
            </a:p>
          </p:txBody>
        </p:sp>
        <p:pic>
          <p:nvPicPr>
            <p:cNvPr id="251" name="Picture 250">
              <a:extLst>
                <a:ext uri="{FF2B5EF4-FFF2-40B4-BE49-F238E27FC236}">
                  <a16:creationId xmlns:a16="http://schemas.microsoft.com/office/drawing/2014/main" id="{A051D885-5A7B-4949-9526-02A4C32004FA}"/>
                </a:ext>
              </a:extLst>
            </p:cNvPr>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8420355" y="2344116"/>
              <a:ext cx="228007" cy="393065"/>
            </a:xfrm>
            <a:prstGeom prst="rect">
              <a:avLst/>
            </a:prstGeom>
          </p:spPr>
        </p:pic>
        <p:pic>
          <p:nvPicPr>
            <p:cNvPr id="252" name="Picture 251">
              <a:extLst>
                <a:ext uri="{FF2B5EF4-FFF2-40B4-BE49-F238E27FC236}">
                  <a16:creationId xmlns:a16="http://schemas.microsoft.com/office/drawing/2014/main" id="{6000FA64-DDED-43FF-8513-7E74E5A1CF24}"/>
                </a:ext>
              </a:extLst>
            </p:cNvPr>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8630351" y="2346049"/>
              <a:ext cx="228007" cy="393065"/>
            </a:xfrm>
            <a:prstGeom prst="rect">
              <a:avLst/>
            </a:prstGeom>
          </p:spPr>
        </p:pic>
        <p:pic>
          <p:nvPicPr>
            <p:cNvPr id="253" name="Picture 252">
              <a:extLst>
                <a:ext uri="{FF2B5EF4-FFF2-40B4-BE49-F238E27FC236}">
                  <a16:creationId xmlns:a16="http://schemas.microsoft.com/office/drawing/2014/main" id="{303A4EB7-E5C5-46F5-A852-E27E77DE7FD1}"/>
                </a:ext>
              </a:extLst>
            </p:cNvPr>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a:off x="8416944" y="2378405"/>
              <a:ext cx="229850" cy="297182"/>
            </a:xfrm>
            <a:prstGeom prst="rect">
              <a:avLst/>
            </a:prstGeom>
          </p:spPr>
        </p:pic>
        <p:pic>
          <p:nvPicPr>
            <p:cNvPr id="254" name="Picture 253">
              <a:extLst>
                <a:ext uri="{FF2B5EF4-FFF2-40B4-BE49-F238E27FC236}">
                  <a16:creationId xmlns:a16="http://schemas.microsoft.com/office/drawing/2014/main" id="{A27D4880-EE87-442D-ABE7-C94EA9547281}"/>
                </a:ext>
              </a:extLst>
            </p:cNvPr>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a:off x="8633635" y="2390813"/>
              <a:ext cx="229850" cy="297182"/>
            </a:xfrm>
            <a:prstGeom prst="rect">
              <a:avLst/>
            </a:prstGeom>
          </p:spPr>
        </p:pic>
        <p:grpSp>
          <p:nvGrpSpPr>
            <p:cNvPr id="255" name="Group 254">
              <a:extLst>
                <a:ext uri="{FF2B5EF4-FFF2-40B4-BE49-F238E27FC236}">
                  <a16:creationId xmlns:a16="http://schemas.microsoft.com/office/drawing/2014/main" id="{3FC82B81-C85F-490B-80DF-842619A6DC76}"/>
                </a:ext>
              </a:extLst>
            </p:cNvPr>
            <p:cNvGrpSpPr/>
            <p:nvPr/>
          </p:nvGrpSpPr>
          <p:grpSpPr>
            <a:xfrm>
              <a:off x="7209507" y="2146681"/>
              <a:ext cx="814027" cy="676458"/>
              <a:chOff x="4512630" y="1246910"/>
              <a:chExt cx="1145621" cy="552238"/>
            </a:xfrm>
          </p:grpSpPr>
          <p:pic>
            <p:nvPicPr>
              <p:cNvPr id="256" name="Picture 255">
                <a:extLst>
                  <a:ext uri="{FF2B5EF4-FFF2-40B4-BE49-F238E27FC236}">
                    <a16:creationId xmlns:a16="http://schemas.microsoft.com/office/drawing/2014/main" id="{5A71A1E4-6D82-4BA6-A55E-2A912ED81434}"/>
                  </a:ext>
                </a:extLst>
              </p:cNvPr>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5035819" y="1409549"/>
                <a:ext cx="320885" cy="320885"/>
              </a:xfrm>
              <a:prstGeom prst="rect">
                <a:avLst/>
              </a:prstGeom>
            </p:spPr>
          </p:pic>
          <p:sp>
            <p:nvSpPr>
              <p:cNvPr id="257" name="TextBox 256">
                <a:extLst>
                  <a:ext uri="{FF2B5EF4-FFF2-40B4-BE49-F238E27FC236}">
                    <a16:creationId xmlns:a16="http://schemas.microsoft.com/office/drawing/2014/main" id="{4F45FB8B-D90C-4746-8C7E-B668BC72A3C0}"/>
                  </a:ext>
                </a:extLst>
              </p:cNvPr>
              <p:cNvSpPr txBox="1"/>
              <p:nvPr/>
            </p:nvSpPr>
            <p:spPr>
              <a:xfrm>
                <a:off x="4512630" y="1246910"/>
                <a:ext cx="524375" cy="552238"/>
              </a:xfrm>
              <a:prstGeom prst="rect">
                <a:avLst/>
              </a:prstGeom>
              <a:noFill/>
            </p:spPr>
            <p:txBody>
              <a:bodyPr wrap="square" lIns="0" rIns="0" rtlCol="0">
                <a:spAutoFit/>
              </a:bodyPr>
              <a:lstStyle/>
              <a:p>
                <a:pPr algn="ctr" defTabSz="932597">
                  <a:defRPr/>
                </a:pPr>
                <a:r>
                  <a:rPr lang="en-US" sz="1020" kern="0">
                    <a:solidFill>
                      <a:sysClr val="windowText" lastClr="000000"/>
                    </a:solidFill>
                    <a:latin typeface="Segoe UI Light" panose="020B0502040204020203" pitchFamily="34" charset="0"/>
                    <a:cs typeface="Segoe UI Light" panose="020B0502040204020203" pitchFamily="34" charset="0"/>
                  </a:rPr>
                  <a:t>ERP ASCS Prod</a:t>
                </a:r>
                <a:br>
                  <a:rPr lang="en-US" sz="1020" kern="0">
                    <a:solidFill>
                      <a:sysClr val="windowText" lastClr="000000"/>
                    </a:solidFill>
                    <a:latin typeface="Segoe UI Light" panose="020B0502040204020203" pitchFamily="34" charset="0"/>
                    <a:cs typeface="Segoe UI Light" panose="020B0502040204020203" pitchFamily="34" charset="0"/>
                  </a:rPr>
                </a:br>
                <a:r>
                  <a:rPr lang="en-US" sz="1020" kern="0">
                    <a:solidFill>
                      <a:sysClr val="windowText" lastClr="000000"/>
                    </a:solidFill>
                    <a:latin typeface="Segoe UI Light" panose="020B0502040204020203" pitchFamily="34" charset="0"/>
                    <a:cs typeface="Segoe UI Light" panose="020B0502040204020203" pitchFamily="34" charset="0"/>
                  </a:rPr>
                  <a:t>(Cluster)</a:t>
                </a:r>
              </a:p>
            </p:txBody>
          </p:sp>
          <p:pic>
            <p:nvPicPr>
              <p:cNvPr id="258" name="Picture 257">
                <a:extLst>
                  <a:ext uri="{FF2B5EF4-FFF2-40B4-BE49-F238E27FC236}">
                    <a16:creationId xmlns:a16="http://schemas.microsoft.com/office/drawing/2014/main" id="{4BD7A299-7582-4307-8CBC-1D384B71B0AC}"/>
                  </a:ext>
                </a:extLst>
              </p:cNvPr>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5331358" y="1411127"/>
                <a:ext cx="320885" cy="320885"/>
              </a:xfrm>
              <a:prstGeom prst="rect">
                <a:avLst/>
              </a:prstGeom>
            </p:spPr>
          </p:pic>
          <p:pic>
            <p:nvPicPr>
              <p:cNvPr id="259" name="Picture 258">
                <a:extLst>
                  <a:ext uri="{FF2B5EF4-FFF2-40B4-BE49-F238E27FC236}">
                    <a16:creationId xmlns:a16="http://schemas.microsoft.com/office/drawing/2014/main" id="{FA8896C0-284A-498F-9751-8CAB1FBA919A}"/>
                  </a:ext>
                </a:extLst>
              </p:cNvPr>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a:off x="5029811" y="1436081"/>
                <a:ext cx="323479" cy="242609"/>
              </a:xfrm>
              <a:prstGeom prst="rect">
                <a:avLst/>
              </a:prstGeom>
            </p:spPr>
          </p:pic>
          <p:pic>
            <p:nvPicPr>
              <p:cNvPr id="260" name="Picture 259">
                <a:extLst>
                  <a:ext uri="{FF2B5EF4-FFF2-40B4-BE49-F238E27FC236}">
                    <a16:creationId xmlns:a16="http://schemas.microsoft.com/office/drawing/2014/main" id="{C07434A3-730E-42D2-BA32-5BFB91D2C1A5}"/>
                  </a:ext>
                </a:extLst>
              </p:cNvPr>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a:off x="5334772" y="1446211"/>
                <a:ext cx="323479" cy="242609"/>
              </a:xfrm>
              <a:prstGeom prst="rect">
                <a:avLst/>
              </a:prstGeom>
            </p:spPr>
          </p:pic>
          <p:cxnSp>
            <p:nvCxnSpPr>
              <p:cNvPr id="261" name="Elbow Connector 2">
                <a:extLst>
                  <a:ext uri="{FF2B5EF4-FFF2-40B4-BE49-F238E27FC236}">
                    <a16:creationId xmlns:a16="http://schemas.microsoft.com/office/drawing/2014/main" id="{570E3FE0-4A53-445C-BC2E-2FCD414D34BB}"/>
                  </a:ext>
                </a:extLst>
              </p:cNvPr>
              <p:cNvCxnSpPr>
                <a:stCxn id="256" idx="0"/>
                <a:endCxn id="258" idx="0"/>
              </p:cNvCxnSpPr>
              <p:nvPr/>
            </p:nvCxnSpPr>
            <p:spPr>
              <a:xfrm rot="16200000" flipH="1">
                <a:off x="5343242" y="1262569"/>
                <a:ext cx="1578" cy="295539"/>
              </a:xfrm>
              <a:prstGeom prst="bentConnector3">
                <a:avLst>
                  <a:gd name="adj1" fmla="val -8148796"/>
                </a:avLst>
              </a:prstGeom>
              <a:ln>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grpSp>
        <p:cxnSp>
          <p:nvCxnSpPr>
            <p:cNvPr id="262" name="Straight Arrow Connector 261">
              <a:extLst>
                <a:ext uri="{FF2B5EF4-FFF2-40B4-BE49-F238E27FC236}">
                  <a16:creationId xmlns:a16="http://schemas.microsoft.com/office/drawing/2014/main" id="{A05A07EE-016F-431F-954A-6795A5484C33}"/>
                </a:ext>
              </a:extLst>
            </p:cNvPr>
            <p:cNvCxnSpPr>
              <a:cxnSpLocks/>
            </p:cNvCxnSpPr>
            <p:nvPr/>
          </p:nvCxnSpPr>
          <p:spPr>
            <a:xfrm>
              <a:off x="8420719" y="2795205"/>
              <a:ext cx="864328" cy="840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263" name="Group 262">
              <a:extLst>
                <a:ext uri="{FF2B5EF4-FFF2-40B4-BE49-F238E27FC236}">
                  <a16:creationId xmlns:a16="http://schemas.microsoft.com/office/drawing/2014/main" id="{6330A6AC-A5EE-4352-81F2-DBDC9DC6403C}"/>
                </a:ext>
              </a:extLst>
            </p:cNvPr>
            <p:cNvGrpSpPr/>
            <p:nvPr/>
          </p:nvGrpSpPr>
          <p:grpSpPr>
            <a:xfrm>
              <a:off x="7192468" y="2982540"/>
              <a:ext cx="3182238" cy="877163"/>
              <a:chOff x="4488653" y="1929276"/>
              <a:chExt cx="4478522" cy="716086"/>
            </a:xfrm>
          </p:grpSpPr>
          <p:pic>
            <p:nvPicPr>
              <p:cNvPr id="264" name="Picture 263">
                <a:extLst>
                  <a:ext uri="{FF2B5EF4-FFF2-40B4-BE49-F238E27FC236}">
                    <a16:creationId xmlns:a16="http://schemas.microsoft.com/office/drawing/2014/main" id="{6B7CE924-E79B-44CF-B1B9-33A727A695EB}"/>
                  </a:ext>
                </a:extLst>
              </p:cNvPr>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5339371" y="2112534"/>
                <a:ext cx="320885" cy="320885"/>
              </a:xfrm>
              <a:prstGeom prst="rect">
                <a:avLst/>
              </a:prstGeom>
            </p:spPr>
          </p:pic>
          <p:sp>
            <p:nvSpPr>
              <p:cNvPr id="265" name="TextBox 264">
                <a:extLst>
                  <a:ext uri="{FF2B5EF4-FFF2-40B4-BE49-F238E27FC236}">
                    <a16:creationId xmlns:a16="http://schemas.microsoft.com/office/drawing/2014/main" id="{185D02AF-99AC-4C07-92CE-BDA75519BA83}"/>
                  </a:ext>
                </a:extLst>
              </p:cNvPr>
              <p:cNvSpPr txBox="1"/>
              <p:nvPr/>
            </p:nvSpPr>
            <p:spPr>
              <a:xfrm>
                <a:off x="4488653" y="1929276"/>
                <a:ext cx="838489" cy="716086"/>
              </a:xfrm>
              <a:prstGeom prst="rect">
                <a:avLst/>
              </a:prstGeom>
              <a:noFill/>
            </p:spPr>
            <p:txBody>
              <a:bodyPr wrap="square" lIns="0" rIns="0" rtlCol="0">
                <a:spAutoFit/>
              </a:bodyPr>
              <a:lstStyle/>
              <a:p>
                <a:pPr algn="ctr" defTabSz="932597">
                  <a:defRPr/>
                </a:pPr>
                <a:r>
                  <a:rPr lang="en-US" sz="1020" kern="0">
                    <a:solidFill>
                      <a:sysClr val="windowText" lastClr="000000"/>
                    </a:solidFill>
                    <a:latin typeface="Segoe UI Light" panose="020B0502040204020203" pitchFamily="34" charset="0"/>
                    <a:cs typeface="Segoe UI Light" panose="020B0502040204020203" pitchFamily="34" charset="0"/>
                  </a:rPr>
                  <a:t> OpenText, PI, NW, </a:t>
                </a:r>
                <a:r>
                  <a:rPr lang="en-US" sz="1020" kern="0" err="1">
                    <a:solidFill>
                      <a:sysClr val="windowText" lastClr="000000"/>
                    </a:solidFill>
                    <a:latin typeface="Segoe UI Light" panose="020B0502040204020203" pitchFamily="34" charset="0"/>
                    <a:cs typeface="Segoe UI Light" panose="020B0502040204020203" pitchFamily="34" charset="0"/>
                  </a:rPr>
                  <a:t>Lumira</a:t>
                </a:r>
                <a:br>
                  <a:rPr lang="en-US" sz="1020" kern="0">
                    <a:solidFill>
                      <a:sysClr val="windowText" lastClr="000000"/>
                    </a:solidFill>
                    <a:latin typeface="Segoe UI Light" panose="020B0502040204020203" pitchFamily="34" charset="0"/>
                    <a:cs typeface="Segoe UI Light" panose="020B0502040204020203" pitchFamily="34" charset="0"/>
                  </a:rPr>
                </a:br>
                <a:r>
                  <a:rPr lang="en-US" sz="1020" kern="0">
                    <a:solidFill>
                      <a:sysClr val="windowText" lastClr="000000"/>
                    </a:solidFill>
                    <a:latin typeface="Segoe UI Light" panose="020B0502040204020203" pitchFamily="34" charset="0"/>
                    <a:cs typeface="Segoe UI Light" panose="020B0502040204020203" pitchFamily="34" charset="0"/>
                  </a:rPr>
                  <a:t>GRC, </a:t>
                </a:r>
                <a:r>
                  <a:rPr lang="en-US" sz="1020" kern="0" err="1">
                    <a:solidFill>
                      <a:sysClr val="windowText" lastClr="000000"/>
                    </a:solidFill>
                    <a:latin typeface="Segoe UI Light" panose="020B0502040204020203" pitchFamily="34" charset="0"/>
                    <a:cs typeface="Segoe UI Light" panose="020B0502040204020203" pitchFamily="34" charset="0"/>
                  </a:rPr>
                  <a:t>Paymetrix</a:t>
                </a:r>
                <a:endParaRPr lang="en-US" sz="1020" kern="0">
                  <a:solidFill>
                    <a:sysClr val="windowText" lastClr="000000"/>
                  </a:solidFill>
                  <a:latin typeface="Segoe UI Light" panose="020B0502040204020203" pitchFamily="34" charset="0"/>
                  <a:cs typeface="Segoe UI Light" panose="020B0502040204020203" pitchFamily="34" charset="0"/>
                </a:endParaRPr>
              </a:p>
            </p:txBody>
          </p:sp>
          <p:pic>
            <p:nvPicPr>
              <p:cNvPr id="266" name="Picture 265">
                <a:extLst>
                  <a:ext uri="{FF2B5EF4-FFF2-40B4-BE49-F238E27FC236}">
                    <a16:creationId xmlns:a16="http://schemas.microsoft.com/office/drawing/2014/main" id="{8097E1C4-8864-4561-A41A-29877BB48CC9}"/>
                  </a:ext>
                </a:extLst>
              </p:cNvPr>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5634910" y="2114112"/>
                <a:ext cx="320885" cy="320885"/>
              </a:xfrm>
              <a:prstGeom prst="rect">
                <a:avLst/>
              </a:prstGeom>
            </p:spPr>
          </p:pic>
          <p:pic>
            <p:nvPicPr>
              <p:cNvPr id="270" name="Picture 269">
                <a:extLst>
                  <a:ext uri="{FF2B5EF4-FFF2-40B4-BE49-F238E27FC236}">
                    <a16:creationId xmlns:a16="http://schemas.microsoft.com/office/drawing/2014/main" id="{4FE35D8A-E8DA-41A2-B9D7-CD3B5A47C0C7}"/>
                  </a:ext>
                </a:extLst>
              </p:cNvPr>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a:off x="5320184" y="2148584"/>
                <a:ext cx="323479" cy="242609"/>
              </a:xfrm>
              <a:prstGeom prst="rect">
                <a:avLst/>
              </a:prstGeom>
            </p:spPr>
          </p:pic>
          <p:pic>
            <p:nvPicPr>
              <p:cNvPr id="271" name="Picture 270">
                <a:extLst>
                  <a:ext uri="{FF2B5EF4-FFF2-40B4-BE49-F238E27FC236}">
                    <a16:creationId xmlns:a16="http://schemas.microsoft.com/office/drawing/2014/main" id="{9F99A882-3F9E-4415-9210-181B7144DE3C}"/>
                  </a:ext>
                </a:extLst>
              </p:cNvPr>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a:off x="5638324" y="2149196"/>
                <a:ext cx="323479" cy="242609"/>
              </a:xfrm>
              <a:prstGeom prst="rect">
                <a:avLst/>
              </a:prstGeom>
            </p:spPr>
          </p:pic>
          <p:pic>
            <p:nvPicPr>
              <p:cNvPr id="272" name="Picture 271">
                <a:extLst>
                  <a:ext uri="{FF2B5EF4-FFF2-40B4-BE49-F238E27FC236}">
                    <a16:creationId xmlns:a16="http://schemas.microsoft.com/office/drawing/2014/main" id="{BCA85629-2D4E-4B02-A63C-8C94BEE64C63}"/>
                  </a:ext>
                </a:extLst>
              </p:cNvPr>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5952381" y="2107939"/>
                <a:ext cx="320885" cy="320885"/>
              </a:xfrm>
              <a:prstGeom prst="rect">
                <a:avLst/>
              </a:prstGeom>
            </p:spPr>
          </p:pic>
          <p:pic>
            <p:nvPicPr>
              <p:cNvPr id="273" name="Picture 272">
                <a:extLst>
                  <a:ext uri="{FF2B5EF4-FFF2-40B4-BE49-F238E27FC236}">
                    <a16:creationId xmlns:a16="http://schemas.microsoft.com/office/drawing/2014/main" id="{7D6E6621-C693-45D4-A538-AF93E6FEDCCE}"/>
                  </a:ext>
                </a:extLst>
              </p:cNvPr>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6247920" y="2109517"/>
                <a:ext cx="320885" cy="320885"/>
              </a:xfrm>
              <a:prstGeom prst="rect">
                <a:avLst/>
              </a:prstGeom>
            </p:spPr>
          </p:pic>
          <p:pic>
            <p:nvPicPr>
              <p:cNvPr id="274" name="Picture 273">
                <a:extLst>
                  <a:ext uri="{FF2B5EF4-FFF2-40B4-BE49-F238E27FC236}">
                    <a16:creationId xmlns:a16="http://schemas.microsoft.com/office/drawing/2014/main" id="{32F95986-5062-4E3C-AEFF-E05FA6FD5B6B}"/>
                  </a:ext>
                </a:extLst>
              </p:cNvPr>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a:off x="5946373" y="2134471"/>
                <a:ext cx="323479" cy="242609"/>
              </a:xfrm>
              <a:prstGeom prst="rect">
                <a:avLst/>
              </a:prstGeom>
            </p:spPr>
          </p:pic>
          <p:pic>
            <p:nvPicPr>
              <p:cNvPr id="275" name="Picture 274">
                <a:extLst>
                  <a:ext uri="{FF2B5EF4-FFF2-40B4-BE49-F238E27FC236}">
                    <a16:creationId xmlns:a16="http://schemas.microsoft.com/office/drawing/2014/main" id="{494901BC-76EC-4AA9-839A-7111EA255555}"/>
                  </a:ext>
                </a:extLst>
              </p:cNvPr>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a:off x="6251334" y="2144601"/>
                <a:ext cx="323479" cy="242609"/>
              </a:xfrm>
              <a:prstGeom prst="rect">
                <a:avLst/>
              </a:prstGeom>
            </p:spPr>
          </p:pic>
          <p:pic>
            <p:nvPicPr>
              <p:cNvPr id="276" name="Picture 275">
                <a:extLst>
                  <a:ext uri="{FF2B5EF4-FFF2-40B4-BE49-F238E27FC236}">
                    <a16:creationId xmlns:a16="http://schemas.microsoft.com/office/drawing/2014/main" id="{A55EB4BC-A6DD-46CC-8739-FE0C5E89D6E2}"/>
                  </a:ext>
                </a:extLst>
              </p:cNvPr>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6576360" y="2119124"/>
                <a:ext cx="320885" cy="320885"/>
              </a:xfrm>
              <a:prstGeom prst="rect">
                <a:avLst/>
              </a:prstGeom>
            </p:spPr>
          </p:pic>
          <p:pic>
            <p:nvPicPr>
              <p:cNvPr id="277" name="Picture 276">
                <a:extLst>
                  <a:ext uri="{FF2B5EF4-FFF2-40B4-BE49-F238E27FC236}">
                    <a16:creationId xmlns:a16="http://schemas.microsoft.com/office/drawing/2014/main" id="{5033B10D-1BEB-4980-8C9D-A125898ED914}"/>
                  </a:ext>
                </a:extLst>
              </p:cNvPr>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6871899" y="2120702"/>
                <a:ext cx="320885" cy="320885"/>
              </a:xfrm>
              <a:prstGeom prst="rect">
                <a:avLst/>
              </a:prstGeom>
            </p:spPr>
          </p:pic>
          <p:pic>
            <p:nvPicPr>
              <p:cNvPr id="278" name="Picture 277">
                <a:extLst>
                  <a:ext uri="{FF2B5EF4-FFF2-40B4-BE49-F238E27FC236}">
                    <a16:creationId xmlns:a16="http://schemas.microsoft.com/office/drawing/2014/main" id="{3B862C0A-DDA7-4D81-9447-72C791323742}"/>
                  </a:ext>
                </a:extLst>
              </p:cNvPr>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a:off x="6570352" y="2145656"/>
                <a:ext cx="323479" cy="242609"/>
              </a:xfrm>
              <a:prstGeom prst="rect">
                <a:avLst/>
              </a:prstGeom>
            </p:spPr>
          </p:pic>
          <p:pic>
            <p:nvPicPr>
              <p:cNvPr id="279" name="Picture 278">
                <a:extLst>
                  <a:ext uri="{FF2B5EF4-FFF2-40B4-BE49-F238E27FC236}">
                    <a16:creationId xmlns:a16="http://schemas.microsoft.com/office/drawing/2014/main" id="{E2F63D9E-3344-4447-9CB2-6FCAE63D1357}"/>
                  </a:ext>
                </a:extLst>
              </p:cNvPr>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a:off x="6875313" y="2155786"/>
                <a:ext cx="323479" cy="242609"/>
              </a:xfrm>
              <a:prstGeom prst="rect">
                <a:avLst/>
              </a:prstGeom>
            </p:spPr>
          </p:pic>
          <p:pic>
            <p:nvPicPr>
              <p:cNvPr id="280" name="Picture 279">
                <a:extLst>
                  <a:ext uri="{FF2B5EF4-FFF2-40B4-BE49-F238E27FC236}">
                    <a16:creationId xmlns:a16="http://schemas.microsoft.com/office/drawing/2014/main" id="{8CF3A41F-2AA8-468C-999C-B79DD46014BA}"/>
                  </a:ext>
                </a:extLst>
              </p:cNvPr>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7189370" y="2114529"/>
                <a:ext cx="320885" cy="320885"/>
              </a:xfrm>
              <a:prstGeom prst="rect">
                <a:avLst/>
              </a:prstGeom>
            </p:spPr>
          </p:pic>
          <p:pic>
            <p:nvPicPr>
              <p:cNvPr id="281" name="Picture 280">
                <a:extLst>
                  <a:ext uri="{FF2B5EF4-FFF2-40B4-BE49-F238E27FC236}">
                    <a16:creationId xmlns:a16="http://schemas.microsoft.com/office/drawing/2014/main" id="{3D23D7A5-EF69-4880-BC35-0203A012D647}"/>
                  </a:ext>
                </a:extLst>
              </p:cNvPr>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7484909" y="2116107"/>
                <a:ext cx="320885" cy="320885"/>
              </a:xfrm>
              <a:prstGeom prst="rect">
                <a:avLst/>
              </a:prstGeom>
            </p:spPr>
          </p:pic>
          <p:pic>
            <p:nvPicPr>
              <p:cNvPr id="282" name="Picture 281">
                <a:extLst>
                  <a:ext uri="{FF2B5EF4-FFF2-40B4-BE49-F238E27FC236}">
                    <a16:creationId xmlns:a16="http://schemas.microsoft.com/office/drawing/2014/main" id="{FAD48628-C6E1-4EBC-AD82-D60901B0FF11}"/>
                  </a:ext>
                </a:extLst>
              </p:cNvPr>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a:off x="7183362" y="2141061"/>
                <a:ext cx="323479" cy="242609"/>
              </a:xfrm>
              <a:prstGeom prst="rect">
                <a:avLst/>
              </a:prstGeom>
            </p:spPr>
          </p:pic>
          <p:pic>
            <p:nvPicPr>
              <p:cNvPr id="283" name="Picture 282">
                <a:extLst>
                  <a:ext uri="{FF2B5EF4-FFF2-40B4-BE49-F238E27FC236}">
                    <a16:creationId xmlns:a16="http://schemas.microsoft.com/office/drawing/2014/main" id="{A456CACC-90EE-46D2-91EB-66544D763310}"/>
                  </a:ext>
                </a:extLst>
              </p:cNvPr>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a:off x="7488323" y="2151191"/>
                <a:ext cx="323479" cy="242609"/>
              </a:xfrm>
              <a:prstGeom prst="rect">
                <a:avLst/>
              </a:prstGeom>
            </p:spPr>
          </p:pic>
          <p:pic>
            <p:nvPicPr>
              <p:cNvPr id="284" name="Picture 283">
                <a:extLst>
                  <a:ext uri="{FF2B5EF4-FFF2-40B4-BE49-F238E27FC236}">
                    <a16:creationId xmlns:a16="http://schemas.microsoft.com/office/drawing/2014/main" id="{0D428E54-2BED-4FBF-8FF6-D1A79D1AD38C}"/>
                  </a:ext>
                </a:extLst>
              </p:cNvPr>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7808374" y="2123298"/>
                <a:ext cx="320885" cy="320885"/>
              </a:xfrm>
              <a:prstGeom prst="rect">
                <a:avLst/>
              </a:prstGeom>
            </p:spPr>
          </p:pic>
          <p:pic>
            <p:nvPicPr>
              <p:cNvPr id="285" name="Picture 284">
                <a:extLst>
                  <a:ext uri="{FF2B5EF4-FFF2-40B4-BE49-F238E27FC236}">
                    <a16:creationId xmlns:a16="http://schemas.microsoft.com/office/drawing/2014/main" id="{33BBAFD2-820B-49EC-B312-358436E6F788}"/>
                  </a:ext>
                </a:extLst>
              </p:cNvPr>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8103913" y="2124876"/>
                <a:ext cx="320885" cy="320885"/>
              </a:xfrm>
              <a:prstGeom prst="rect">
                <a:avLst/>
              </a:prstGeom>
            </p:spPr>
          </p:pic>
          <p:pic>
            <p:nvPicPr>
              <p:cNvPr id="286" name="Picture 285">
                <a:extLst>
                  <a:ext uri="{FF2B5EF4-FFF2-40B4-BE49-F238E27FC236}">
                    <a16:creationId xmlns:a16="http://schemas.microsoft.com/office/drawing/2014/main" id="{47FD6D75-7E9C-4214-A6D4-E519C8DC6638}"/>
                  </a:ext>
                </a:extLst>
              </p:cNvPr>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a:off x="7802366" y="2149830"/>
                <a:ext cx="323479" cy="242609"/>
              </a:xfrm>
              <a:prstGeom prst="rect">
                <a:avLst/>
              </a:prstGeom>
            </p:spPr>
          </p:pic>
          <p:pic>
            <p:nvPicPr>
              <p:cNvPr id="287" name="Picture 286">
                <a:extLst>
                  <a:ext uri="{FF2B5EF4-FFF2-40B4-BE49-F238E27FC236}">
                    <a16:creationId xmlns:a16="http://schemas.microsoft.com/office/drawing/2014/main" id="{5D993358-06E8-41AC-8F05-FA541099AE09}"/>
                  </a:ext>
                </a:extLst>
              </p:cNvPr>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a:off x="8107327" y="2159960"/>
                <a:ext cx="323479" cy="242609"/>
              </a:xfrm>
              <a:prstGeom prst="rect">
                <a:avLst/>
              </a:prstGeom>
            </p:spPr>
          </p:pic>
          <p:sp>
            <p:nvSpPr>
              <p:cNvPr id="289" name="TextBox 288">
                <a:extLst>
                  <a:ext uri="{FF2B5EF4-FFF2-40B4-BE49-F238E27FC236}">
                    <a16:creationId xmlns:a16="http://schemas.microsoft.com/office/drawing/2014/main" id="{36868658-EBD1-42A3-9C21-404589355C9B}"/>
                  </a:ext>
                </a:extLst>
              </p:cNvPr>
              <p:cNvSpPr txBox="1"/>
              <p:nvPr/>
            </p:nvSpPr>
            <p:spPr>
              <a:xfrm>
                <a:off x="8405135" y="2163400"/>
                <a:ext cx="562040" cy="265009"/>
              </a:xfrm>
              <a:prstGeom prst="rect">
                <a:avLst/>
              </a:prstGeom>
              <a:noFill/>
            </p:spPr>
            <p:txBody>
              <a:bodyPr wrap="square" rtlCol="0">
                <a:spAutoFit/>
              </a:bodyPr>
              <a:lstStyle/>
              <a:p>
                <a:pPr>
                  <a:defRPr/>
                </a:pPr>
                <a:r>
                  <a:rPr lang="en-US" sz="1122">
                    <a:solidFill>
                      <a:srgbClr val="353535"/>
                    </a:solidFill>
                  </a:rPr>
                  <a:t>***</a:t>
                </a:r>
              </a:p>
            </p:txBody>
          </p:sp>
        </p:grpSp>
        <p:pic>
          <p:nvPicPr>
            <p:cNvPr id="320" name="Picture 319">
              <a:extLst>
                <a:ext uri="{FF2B5EF4-FFF2-40B4-BE49-F238E27FC236}">
                  <a16:creationId xmlns:a16="http://schemas.microsoft.com/office/drawing/2014/main" id="{BE4AAB71-1E34-46EB-99EB-EEB26277DDD0}"/>
                </a:ext>
              </a:extLst>
            </p:cNvPr>
            <p:cNvPicPr>
              <a:picLocks noChangeAspect="1"/>
            </p:cNvPicPr>
            <p:nvPr/>
          </p:nvPicPr>
          <p:blipFill>
            <a:blip r:embed="rId17" cstate="email">
              <a:extLst>
                <a:ext uri="{28A0092B-C50C-407E-A947-70E740481C1C}">
                  <a14:useLocalDpi xmlns:a14="http://schemas.microsoft.com/office/drawing/2010/main"/>
                </a:ext>
              </a:extLst>
            </a:blip>
            <a:stretch>
              <a:fillRect/>
            </a:stretch>
          </p:blipFill>
          <p:spPr>
            <a:xfrm>
              <a:off x="7599344" y="2668913"/>
              <a:ext cx="155520" cy="268104"/>
            </a:xfrm>
            <a:prstGeom prst="rect">
              <a:avLst/>
            </a:prstGeom>
            <a:solidFill>
              <a:schemeClr val="bg1"/>
            </a:solidFill>
          </p:spPr>
        </p:pic>
        <p:pic>
          <p:nvPicPr>
            <p:cNvPr id="321" name="Picture 320">
              <a:extLst>
                <a:ext uri="{FF2B5EF4-FFF2-40B4-BE49-F238E27FC236}">
                  <a16:creationId xmlns:a16="http://schemas.microsoft.com/office/drawing/2014/main" id="{DCA0D819-0E2B-45F2-9C92-92208B558423}"/>
                </a:ext>
              </a:extLst>
            </p:cNvPr>
            <p:cNvPicPr>
              <a:picLocks noChangeAspect="1"/>
            </p:cNvPicPr>
            <p:nvPr/>
          </p:nvPicPr>
          <p:blipFill>
            <a:blip r:embed="rId17" cstate="email">
              <a:extLst>
                <a:ext uri="{28A0092B-C50C-407E-A947-70E740481C1C}">
                  <a14:useLocalDpi xmlns:a14="http://schemas.microsoft.com/office/drawing/2010/main"/>
                </a:ext>
              </a:extLst>
            </a:blip>
            <a:stretch>
              <a:fillRect/>
            </a:stretch>
          </p:blipFill>
          <p:spPr>
            <a:xfrm>
              <a:off x="7807543" y="2655676"/>
              <a:ext cx="155520" cy="268104"/>
            </a:xfrm>
            <a:prstGeom prst="rect">
              <a:avLst/>
            </a:prstGeom>
            <a:solidFill>
              <a:schemeClr val="bg1"/>
            </a:solidFill>
          </p:spPr>
        </p:pic>
        <p:grpSp>
          <p:nvGrpSpPr>
            <p:cNvPr id="328" name="Group 327">
              <a:extLst>
                <a:ext uri="{FF2B5EF4-FFF2-40B4-BE49-F238E27FC236}">
                  <a16:creationId xmlns:a16="http://schemas.microsoft.com/office/drawing/2014/main" id="{C7EABD8E-F53F-4D2A-943C-2CE80F69E26E}"/>
                </a:ext>
              </a:extLst>
            </p:cNvPr>
            <p:cNvGrpSpPr/>
            <p:nvPr/>
          </p:nvGrpSpPr>
          <p:grpSpPr>
            <a:xfrm>
              <a:off x="9049070" y="2347895"/>
              <a:ext cx="240248" cy="393065"/>
              <a:chOff x="8370354" y="2883992"/>
              <a:chExt cx="344845" cy="327273"/>
            </a:xfrm>
          </p:grpSpPr>
          <p:pic>
            <p:nvPicPr>
              <p:cNvPr id="329" name="Picture 328">
                <a:extLst>
                  <a:ext uri="{FF2B5EF4-FFF2-40B4-BE49-F238E27FC236}">
                    <a16:creationId xmlns:a16="http://schemas.microsoft.com/office/drawing/2014/main" id="{D4DC7608-593E-4D0F-8494-054466F63641}"/>
                  </a:ext>
                </a:extLst>
              </p:cNvPr>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8370354" y="2883992"/>
                <a:ext cx="327273" cy="327273"/>
              </a:xfrm>
              <a:prstGeom prst="rect">
                <a:avLst/>
              </a:prstGeom>
            </p:spPr>
          </p:pic>
          <p:pic>
            <p:nvPicPr>
              <p:cNvPr id="330" name="Picture 329">
                <a:extLst>
                  <a:ext uri="{FF2B5EF4-FFF2-40B4-BE49-F238E27FC236}">
                    <a16:creationId xmlns:a16="http://schemas.microsoft.com/office/drawing/2014/main" id="{39CDA7FA-622F-4C2D-80E1-97E7BC480B9F}"/>
                  </a:ext>
                </a:extLst>
              </p:cNvPr>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a:off x="8385280" y="2947699"/>
                <a:ext cx="329919" cy="247439"/>
              </a:xfrm>
              <a:prstGeom prst="rect">
                <a:avLst/>
              </a:prstGeom>
            </p:spPr>
          </p:pic>
        </p:grpSp>
        <p:grpSp>
          <p:nvGrpSpPr>
            <p:cNvPr id="331" name="Group 330">
              <a:extLst>
                <a:ext uri="{FF2B5EF4-FFF2-40B4-BE49-F238E27FC236}">
                  <a16:creationId xmlns:a16="http://schemas.microsoft.com/office/drawing/2014/main" id="{61F97D5E-5F56-43F7-9B1C-FCD320BE9994}"/>
                </a:ext>
              </a:extLst>
            </p:cNvPr>
            <p:cNvGrpSpPr/>
            <p:nvPr/>
          </p:nvGrpSpPr>
          <p:grpSpPr>
            <a:xfrm>
              <a:off x="8847185" y="2345667"/>
              <a:ext cx="240248" cy="393065"/>
              <a:chOff x="8370354" y="2883992"/>
              <a:chExt cx="344845" cy="327273"/>
            </a:xfrm>
          </p:grpSpPr>
          <p:pic>
            <p:nvPicPr>
              <p:cNvPr id="332" name="Picture 331">
                <a:extLst>
                  <a:ext uri="{FF2B5EF4-FFF2-40B4-BE49-F238E27FC236}">
                    <a16:creationId xmlns:a16="http://schemas.microsoft.com/office/drawing/2014/main" id="{F3C97CE9-5747-4F80-A4A9-63532BD47149}"/>
                  </a:ext>
                </a:extLst>
              </p:cNvPr>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8370354" y="2883992"/>
                <a:ext cx="327273" cy="327273"/>
              </a:xfrm>
              <a:prstGeom prst="rect">
                <a:avLst/>
              </a:prstGeom>
            </p:spPr>
          </p:pic>
          <p:pic>
            <p:nvPicPr>
              <p:cNvPr id="333" name="Picture 332">
                <a:extLst>
                  <a:ext uri="{FF2B5EF4-FFF2-40B4-BE49-F238E27FC236}">
                    <a16:creationId xmlns:a16="http://schemas.microsoft.com/office/drawing/2014/main" id="{5D0278CD-9495-4277-B7C3-64DA57169927}"/>
                  </a:ext>
                </a:extLst>
              </p:cNvPr>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a:off x="8385280" y="2947699"/>
                <a:ext cx="329919" cy="247439"/>
              </a:xfrm>
              <a:prstGeom prst="rect">
                <a:avLst/>
              </a:prstGeom>
            </p:spPr>
          </p:pic>
        </p:grpSp>
        <p:sp>
          <p:nvSpPr>
            <p:cNvPr id="356" name="TextBox 355">
              <a:extLst>
                <a:ext uri="{FF2B5EF4-FFF2-40B4-BE49-F238E27FC236}">
                  <a16:creationId xmlns:a16="http://schemas.microsoft.com/office/drawing/2014/main" id="{D01C72C3-A342-4BE5-9638-4B2A67EB9E29}"/>
                </a:ext>
              </a:extLst>
            </p:cNvPr>
            <p:cNvSpPr txBox="1"/>
            <p:nvPr/>
          </p:nvSpPr>
          <p:spPr>
            <a:xfrm>
              <a:off x="9179955" y="2087859"/>
              <a:ext cx="536403" cy="864979"/>
            </a:xfrm>
            <a:prstGeom prst="rect">
              <a:avLst/>
            </a:prstGeom>
            <a:noFill/>
          </p:spPr>
          <p:txBody>
            <a:bodyPr wrap="square" rtlCol="0">
              <a:spAutoFit/>
            </a:bodyPr>
            <a:lstStyle/>
            <a:p>
              <a:pPr algn="ctr" defTabSz="932597">
                <a:defRPr/>
              </a:pPr>
              <a:r>
                <a:rPr lang="en-US" sz="1020" kern="0">
                  <a:solidFill>
                    <a:sysClr val="windowText" lastClr="000000"/>
                  </a:solidFill>
                  <a:latin typeface="Segoe UI Light" panose="020B0502040204020203" pitchFamily="34" charset="0"/>
                  <a:cs typeface="Segoe UI Light" panose="020B0502040204020203" pitchFamily="34" charset="0"/>
                </a:rPr>
                <a:t>BW, BO,  APP</a:t>
              </a:r>
              <a:br>
                <a:rPr lang="en-US" sz="1020" kern="0">
                  <a:solidFill>
                    <a:sysClr val="windowText" lastClr="000000"/>
                  </a:solidFill>
                  <a:latin typeface="Segoe UI Light" panose="020B0502040204020203" pitchFamily="34" charset="0"/>
                  <a:cs typeface="Segoe UI Light" panose="020B0502040204020203" pitchFamily="34" charset="0"/>
                </a:rPr>
              </a:br>
              <a:r>
                <a:rPr lang="en-US" sz="1020" kern="0">
                  <a:solidFill>
                    <a:sysClr val="windowText" lastClr="000000"/>
                  </a:solidFill>
                  <a:latin typeface="Segoe UI Light" panose="020B0502040204020203" pitchFamily="34" charset="0"/>
                  <a:cs typeface="Segoe UI Light" panose="020B0502040204020203" pitchFamily="34" charset="0"/>
                </a:rPr>
                <a:t>(HA &amp; Scale)</a:t>
              </a:r>
            </a:p>
          </p:txBody>
        </p:sp>
        <p:pic>
          <p:nvPicPr>
            <p:cNvPr id="357" name="Picture 356">
              <a:extLst>
                <a:ext uri="{FF2B5EF4-FFF2-40B4-BE49-F238E27FC236}">
                  <a16:creationId xmlns:a16="http://schemas.microsoft.com/office/drawing/2014/main" id="{43140A64-26B2-46A5-96C5-BFE7BB92B3C0}"/>
                </a:ext>
              </a:extLst>
            </p:cNvPr>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9595367" y="2341145"/>
              <a:ext cx="228007" cy="393065"/>
            </a:xfrm>
            <a:prstGeom prst="rect">
              <a:avLst/>
            </a:prstGeom>
          </p:spPr>
        </p:pic>
        <p:pic>
          <p:nvPicPr>
            <p:cNvPr id="358" name="Picture 357">
              <a:extLst>
                <a:ext uri="{FF2B5EF4-FFF2-40B4-BE49-F238E27FC236}">
                  <a16:creationId xmlns:a16="http://schemas.microsoft.com/office/drawing/2014/main" id="{E3BA9B78-AB33-41B6-8373-2430620414C1}"/>
                </a:ext>
              </a:extLst>
            </p:cNvPr>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9805363" y="2343079"/>
              <a:ext cx="228007" cy="393065"/>
            </a:xfrm>
            <a:prstGeom prst="rect">
              <a:avLst/>
            </a:prstGeom>
          </p:spPr>
        </p:pic>
        <p:pic>
          <p:nvPicPr>
            <p:cNvPr id="359" name="Picture 358">
              <a:extLst>
                <a:ext uri="{FF2B5EF4-FFF2-40B4-BE49-F238E27FC236}">
                  <a16:creationId xmlns:a16="http://schemas.microsoft.com/office/drawing/2014/main" id="{5F7FCE84-5C10-459E-8C5B-11E4A0D81C53}"/>
                </a:ext>
              </a:extLst>
            </p:cNvPr>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a:off x="9591956" y="2375435"/>
              <a:ext cx="229850" cy="297182"/>
            </a:xfrm>
            <a:prstGeom prst="rect">
              <a:avLst/>
            </a:prstGeom>
          </p:spPr>
        </p:pic>
        <p:pic>
          <p:nvPicPr>
            <p:cNvPr id="360" name="Picture 359">
              <a:extLst>
                <a:ext uri="{FF2B5EF4-FFF2-40B4-BE49-F238E27FC236}">
                  <a16:creationId xmlns:a16="http://schemas.microsoft.com/office/drawing/2014/main" id="{3D8CE995-F380-49DD-8D1D-D0E442AB8753}"/>
                </a:ext>
              </a:extLst>
            </p:cNvPr>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a:off x="9808647" y="2387843"/>
              <a:ext cx="229850" cy="297182"/>
            </a:xfrm>
            <a:prstGeom prst="rect">
              <a:avLst/>
            </a:prstGeom>
          </p:spPr>
        </p:pic>
        <p:cxnSp>
          <p:nvCxnSpPr>
            <p:cNvPr id="361" name="Straight Arrow Connector 360">
              <a:extLst>
                <a:ext uri="{FF2B5EF4-FFF2-40B4-BE49-F238E27FC236}">
                  <a16:creationId xmlns:a16="http://schemas.microsoft.com/office/drawing/2014/main" id="{D32C9D7B-E28A-4F50-8872-FC31A26B7572}"/>
                </a:ext>
              </a:extLst>
            </p:cNvPr>
            <p:cNvCxnSpPr>
              <a:cxnSpLocks/>
            </p:cNvCxnSpPr>
            <p:nvPr/>
          </p:nvCxnSpPr>
          <p:spPr>
            <a:xfrm>
              <a:off x="9595731" y="2792235"/>
              <a:ext cx="864328" cy="840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362" name="Group 361">
              <a:extLst>
                <a:ext uri="{FF2B5EF4-FFF2-40B4-BE49-F238E27FC236}">
                  <a16:creationId xmlns:a16="http://schemas.microsoft.com/office/drawing/2014/main" id="{AA09E7E6-A2C8-4FE5-BF96-9179DAADDCB2}"/>
                </a:ext>
              </a:extLst>
            </p:cNvPr>
            <p:cNvGrpSpPr/>
            <p:nvPr/>
          </p:nvGrpSpPr>
          <p:grpSpPr>
            <a:xfrm>
              <a:off x="10224081" y="2344925"/>
              <a:ext cx="240248" cy="393065"/>
              <a:chOff x="8370354" y="2883992"/>
              <a:chExt cx="344845" cy="327273"/>
            </a:xfrm>
          </p:grpSpPr>
          <p:pic>
            <p:nvPicPr>
              <p:cNvPr id="363" name="Picture 362">
                <a:extLst>
                  <a:ext uri="{FF2B5EF4-FFF2-40B4-BE49-F238E27FC236}">
                    <a16:creationId xmlns:a16="http://schemas.microsoft.com/office/drawing/2014/main" id="{2E25DF53-91C7-4619-AED6-3247CCEF3024}"/>
                  </a:ext>
                </a:extLst>
              </p:cNvPr>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8370354" y="2883992"/>
                <a:ext cx="327273" cy="327273"/>
              </a:xfrm>
              <a:prstGeom prst="rect">
                <a:avLst/>
              </a:prstGeom>
            </p:spPr>
          </p:pic>
          <p:pic>
            <p:nvPicPr>
              <p:cNvPr id="364" name="Picture 363">
                <a:extLst>
                  <a:ext uri="{FF2B5EF4-FFF2-40B4-BE49-F238E27FC236}">
                    <a16:creationId xmlns:a16="http://schemas.microsoft.com/office/drawing/2014/main" id="{885BF14E-8493-4AAF-90CB-65863D19D938}"/>
                  </a:ext>
                </a:extLst>
              </p:cNvPr>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a:off x="8385280" y="2947699"/>
                <a:ext cx="329919" cy="247439"/>
              </a:xfrm>
              <a:prstGeom prst="rect">
                <a:avLst/>
              </a:prstGeom>
            </p:spPr>
          </p:pic>
        </p:grpSp>
        <p:grpSp>
          <p:nvGrpSpPr>
            <p:cNvPr id="365" name="Group 364">
              <a:extLst>
                <a:ext uri="{FF2B5EF4-FFF2-40B4-BE49-F238E27FC236}">
                  <a16:creationId xmlns:a16="http://schemas.microsoft.com/office/drawing/2014/main" id="{5C62A2A9-E106-4A8B-BF62-E87F390D7CFE}"/>
                </a:ext>
              </a:extLst>
            </p:cNvPr>
            <p:cNvGrpSpPr/>
            <p:nvPr/>
          </p:nvGrpSpPr>
          <p:grpSpPr>
            <a:xfrm>
              <a:off x="10022197" y="2342697"/>
              <a:ext cx="240248" cy="393065"/>
              <a:chOff x="8370354" y="2883992"/>
              <a:chExt cx="344845" cy="327273"/>
            </a:xfrm>
          </p:grpSpPr>
          <p:pic>
            <p:nvPicPr>
              <p:cNvPr id="366" name="Picture 365">
                <a:extLst>
                  <a:ext uri="{FF2B5EF4-FFF2-40B4-BE49-F238E27FC236}">
                    <a16:creationId xmlns:a16="http://schemas.microsoft.com/office/drawing/2014/main" id="{6C512D1A-6BE5-4536-B1C6-060E902F5FC1}"/>
                  </a:ext>
                </a:extLst>
              </p:cNvPr>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8370354" y="2883992"/>
                <a:ext cx="327273" cy="327273"/>
              </a:xfrm>
              <a:prstGeom prst="rect">
                <a:avLst/>
              </a:prstGeom>
            </p:spPr>
          </p:pic>
          <p:pic>
            <p:nvPicPr>
              <p:cNvPr id="367" name="Picture 366">
                <a:extLst>
                  <a:ext uri="{FF2B5EF4-FFF2-40B4-BE49-F238E27FC236}">
                    <a16:creationId xmlns:a16="http://schemas.microsoft.com/office/drawing/2014/main" id="{AC485DBE-5597-4885-9017-573AD6A10825}"/>
                  </a:ext>
                </a:extLst>
              </p:cNvPr>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a:off x="8385280" y="2947699"/>
                <a:ext cx="329919" cy="247439"/>
              </a:xfrm>
              <a:prstGeom prst="rect">
                <a:avLst/>
              </a:prstGeom>
            </p:spPr>
          </p:pic>
        </p:grpSp>
        <p:pic>
          <p:nvPicPr>
            <p:cNvPr id="370" name="Picture 369">
              <a:extLst>
                <a:ext uri="{FF2B5EF4-FFF2-40B4-BE49-F238E27FC236}">
                  <a16:creationId xmlns:a16="http://schemas.microsoft.com/office/drawing/2014/main" id="{56CA3DE9-6A4D-4109-90D8-BF66126E26C9}"/>
                </a:ext>
              </a:extLst>
            </p:cNvPr>
            <p:cNvPicPr>
              <a:picLocks noChangeAspect="1"/>
            </p:cNvPicPr>
            <p:nvPr/>
          </p:nvPicPr>
          <p:blipFill>
            <a:blip r:embed="rId18"/>
            <a:stretch>
              <a:fillRect/>
            </a:stretch>
          </p:blipFill>
          <p:spPr>
            <a:xfrm>
              <a:off x="9843654" y="2029572"/>
              <a:ext cx="330322" cy="659666"/>
            </a:xfrm>
            <a:prstGeom prst="rect">
              <a:avLst/>
            </a:prstGeom>
          </p:spPr>
        </p:pic>
        <p:pic>
          <p:nvPicPr>
            <p:cNvPr id="371" name="Picture 370">
              <a:extLst>
                <a:ext uri="{FF2B5EF4-FFF2-40B4-BE49-F238E27FC236}">
                  <a16:creationId xmlns:a16="http://schemas.microsoft.com/office/drawing/2014/main" id="{29DF5EE5-21B8-451D-963A-091657FCDCC6}"/>
                </a:ext>
              </a:extLst>
            </p:cNvPr>
            <p:cNvPicPr>
              <a:picLocks noChangeAspect="1"/>
            </p:cNvPicPr>
            <p:nvPr/>
          </p:nvPicPr>
          <p:blipFill>
            <a:blip r:embed="rId19"/>
            <a:stretch>
              <a:fillRect/>
            </a:stretch>
          </p:blipFill>
          <p:spPr>
            <a:xfrm>
              <a:off x="8670401" y="2018912"/>
              <a:ext cx="330322" cy="659666"/>
            </a:xfrm>
            <a:prstGeom prst="rect">
              <a:avLst/>
            </a:prstGeom>
          </p:spPr>
        </p:pic>
      </p:grpSp>
      <p:grpSp>
        <p:nvGrpSpPr>
          <p:cNvPr id="373" name="Group 372">
            <a:extLst>
              <a:ext uri="{FF2B5EF4-FFF2-40B4-BE49-F238E27FC236}">
                <a16:creationId xmlns:a16="http://schemas.microsoft.com/office/drawing/2014/main" id="{D5A6CF33-1E9A-4D01-B2F0-86950AB0D640}"/>
              </a:ext>
            </a:extLst>
          </p:cNvPr>
          <p:cNvGrpSpPr/>
          <p:nvPr/>
        </p:nvGrpSpPr>
        <p:grpSpPr>
          <a:xfrm>
            <a:off x="9938865" y="4914579"/>
            <a:ext cx="1806437" cy="825081"/>
            <a:chOff x="6313723" y="2668836"/>
            <a:chExt cx="2736586" cy="673568"/>
          </a:xfrm>
        </p:grpSpPr>
        <p:sp>
          <p:nvSpPr>
            <p:cNvPr id="374" name="Rectangle 373">
              <a:extLst>
                <a:ext uri="{FF2B5EF4-FFF2-40B4-BE49-F238E27FC236}">
                  <a16:creationId xmlns:a16="http://schemas.microsoft.com/office/drawing/2014/main" id="{F652CD96-5496-4669-ACBD-DE4098C98226}"/>
                </a:ext>
              </a:extLst>
            </p:cNvPr>
            <p:cNvSpPr/>
            <p:nvPr/>
          </p:nvSpPr>
          <p:spPr>
            <a:xfrm>
              <a:off x="6371062" y="2668836"/>
              <a:ext cx="2679247" cy="673568"/>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kern="0">
                <a:solidFill>
                  <a:sysClr val="windowText" lastClr="000000"/>
                </a:solidFill>
              </a:endParaRPr>
            </a:p>
          </p:txBody>
        </p:sp>
        <p:sp>
          <p:nvSpPr>
            <p:cNvPr id="375" name="TextBox 374">
              <a:extLst>
                <a:ext uri="{FF2B5EF4-FFF2-40B4-BE49-F238E27FC236}">
                  <a16:creationId xmlns:a16="http://schemas.microsoft.com/office/drawing/2014/main" id="{C37D747A-18FD-4337-9D2D-D52A36A04E08}"/>
                </a:ext>
              </a:extLst>
            </p:cNvPr>
            <p:cNvSpPr txBox="1"/>
            <p:nvPr/>
          </p:nvSpPr>
          <p:spPr>
            <a:xfrm>
              <a:off x="6313723" y="2726121"/>
              <a:ext cx="1300596" cy="331661"/>
            </a:xfrm>
            <a:prstGeom prst="rect">
              <a:avLst/>
            </a:prstGeom>
            <a:noFill/>
          </p:spPr>
          <p:txBody>
            <a:bodyPr wrap="square" rtlCol="0">
              <a:spAutoFit/>
            </a:bodyPr>
            <a:lstStyle/>
            <a:p>
              <a:pPr algn="ctr" defTabSz="932597">
                <a:defRPr/>
              </a:pPr>
              <a:r>
                <a:rPr lang="en-US" sz="1020" kern="0">
                  <a:solidFill>
                    <a:sysClr val="windowText" lastClr="000000"/>
                  </a:solidFill>
                  <a:latin typeface="Segoe UI Light" panose="020B0502040204020203" pitchFamily="34" charset="0"/>
                  <a:cs typeface="Segoe UI Light" panose="020B0502040204020203" pitchFamily="34" charset="0"/>
                </a:rPr>
                <a:t>Marketplace NAVs</a:t>
              </a:r>
            </a:p>
          </p:txBody>
        </p:sp>
      </p:grpSp>
      <p:sp>
        <p:nvSpPr>
          <p:cNvPr id="376" name="TextBox 375">
            <a:extLst>
              <a:ext uri="{FF2B5EF4-FFF2-40B4-BE49-F238E27FC236}">
                <a16:creationId xmlns:a16="http://schemas.microsoft.com/office/drawing/2014/main" id="{ECCB1966-40A9-4B7A-9203-5DDD70B309C8}"/>
              </a:ext>
            </a:extLst>
          </p:cNvPr>
          <p:cNvSpPr txBox="1"/>
          <p:nvPr/>
        </p:nvSpPr>
        <p:spPr>
          <a:xfrm>
            <a:off x="10720860" y="5012798"/>
            <a:ext cx="573212" cy="610360"/>
          </a:xfrm>
          <a:prstGeom prst="rect">
            <a:avLst/>
          </a:prstGeom>
          <a:noFill/>
        </p:spPr>
        <p:txBody>
          <a:bodyPr wrap="square" rtlCol="0">
            <a:spAutoFit/>
          </a:bodyPr>
          <a:lstStyle/>
          <a:p>
            <a:pPr algn="ctr" defTabSz="932597">
              <a:defRPr/>
            </a:pPr>
            <a:r>
              <a:rPr lang="en-US" sz="1122" kern="0">
                <a:solidFill>
                  <a:srgbClr val="353535"/>
                </a:solidFill>
                <a:latin typeface="Segoe UI Light" panose="020B0502040204020203" pitchFamily="34" charset="0"/>
                <a:cs typeface="Segoe UI Light" panose="020B0502040204020203" pitchFamily="34" charset="0"/>
              </a:rPr>
              <a:t>Net Scaler LB</a:t>
            </a:r>
          </a:p>
        </p:txBody>
      </p:sp>
      <p:pic>
        <p:nvPicPr>
          <p:cNvPr id="377" name="Picture 376">
            <a:extLst>
              <a:ext uri="{FF2B5EF4-FFF2-40B4-BE49-F238E27FC236}">
                <a16:creationId xmlns:a16="http://schemas.microsoft.com/office/drawing/2014/main" id="{8C8C494B-B486-4909-AEA0-FC9FA57215CD}"/>
              </a:ext>
            </a:extLst>
          </p:cNvPr>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10632151" y="5199449"/>
            <a:ext cx="228007" cy="393065"/>
          </a:xfrm>
          <a:prstGeom prst="rect">
            <a:avLst/>
          </a:prstGeom>
        </p:spPr>
      </p:pic>
      <p:pic>
        <p:nvPicPr>
          <p:cNvPr id="378" name="Picture 377">
            <a:extLst>
              <a:ext uri="{FF2B5EF4-FFF2-40B4-BE49-F238E27FC236}">
                <a16:creationId xmlns:a16="http://schemas.microsoft.com/office/drawing/2014/main" id="{AAFFFFD8-AB6A-4CF2-AA61-68B593B39A5B}"/>
              </a:ext>
            </a:extLst>
          </p:cNvPr>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11173949" y="5198788"/>
            <a:ext cx="228007" cy="393065"/>
          </a:xfrm>
          <a:prstGeom prst="rect">
            <a:avLst/>
          </a:prstGeom>
        </p:spPr>
      </p:pic>
      <p:sp>
        <p:nvSpPr>
          <p:cNvPr id="379" name="TextBox 378">
            <a:extLst>
              <a:ext uri="{FF2B5EF4-FFF2-40B4-BE49-F238E27FC236}">
                <a16:creationId xmlns:a16="http://schemas.microsoft.com/office/drawing/2014/main" id="{466FA9BD-5D21-4EC7-8F26-BE6C558FF890}"/>
              </a:ext>
            </a:extLst>
          </p:cNvPr>
          <p:cNvSpPr txBox="1"/>
          <p:nvPr/>
        </p:nvSpPr>
        <p:spPr>
          <a:xfrm>
            <a:off x="11249198" y="5042199"/>
            <a:ext cx="631036" cy="610360"/>
          </a:xfrm>
          <a:prstGeom prst="rect">
            <a:avLst/>
          </a:prstGeom>
          <a:noFill/>
        </p:spPr>
        <p:txBody>
          <a:bodyPr wrap="square" rtlCol="0">
            <a:spAutoFit/>
          </a:bodyPr>
          <a:lstStyle/>
          <a:p>
            <a:pPr algn="ctr" defTabSz="932597">
              <a:defRPr/>
            </a:pPr>
            <a:r>
              <a:rPr lang="en-US" sz="1122" kern="0">
                <a:solidFill>
                  <a:srgbClr val="353535"/>
                </a:solidFill>
                <a:latin typeface="Segoe UI Light" panose="020B0502040204020203" pitchFamily="34" charset="0"/>
                <a:cs typeface="Segoe UI Light" panose="020B0502040204020203" pitchFamily="34" charset="0"/>
              </a:rPr>
              <a:t>Check Point FW</a:t>
            </a:r>
          </a:p>
        </p:txBody>
      </p:sp>
      <p:sp>
        <p:nvSpPr>
          <p:cNvPr id="380" name="Can 126">
            <a:extLst>
              <a:ext uri="{FF2B5EF4-FFF2-40B4-BE49-F238E27FC236}">
                <a16:creationId xmlns:a16="http://schemas.microsoft.com/office/drawing/2014/main" id="{8ADDB07A-5398-45F9-907F-D12BB154E497}"/>
              </a:ext>
            </a:extLst>
          </p:cNvPr>
          <p:cNvSpPr/>
          <p:nvPr/>
        </p:nvSpPr>
        <p:spPr>
          <a:xfrm>
            <a:off x="7074566" y="5928940"/>
            <a:ext cx="769659" cy="563731"/>
          </a:xfrm>
          <a:prstGeom prst="can">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1111">
              <a:defRPr/>
            </a:pPr>
            <a:r>
              <a:rPr lang="en-US" sz="1099" kern="0">
                <a:solidFill>
                  <a:schemeClr val="tx1"/>
                </a:solidFill>
                <a:latin typeface="Segoe UI"/>
              </a:rPr>
              <a:t>Azure Storage</a:t>
            </a:r>
          </a:p>
        </p:txBody>
      </p:sp>
      <p:pic>
        <p:nvPicPr>
          <p:cNvPr id="381" name="Picture 380">
            <a:extLst>
              <a:ext uri="{FF2B5EF4-FFF2-40B4-BE49-F238E27FC236}">
                <a16:creationId xmlns:a16="http://schemas.microsoft.com/office/drawing/2014/main" id="{3260CC25-80A3-4E20-9828-D1259CB2886C}"/>
              </a:ext>
            </a:extLst>
          </p:cNvPr>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4093208" y="4089919"/>
            <a:ext cx="705061" cy="705061"/>
          </a:xfrm>
          <a:prstGeom prst="rect">
            <a:avLst/>
          </a:prstGeom>
        </p:spPr>
      </p:pic>
      <p:grpSp>
        <p:nvGrpSpPr>
          <p:cNvPr id="382" name="Group 381">
            <a:extLst>
              <a:ext uri="{FF2B5EF4-FFF2-40B4-BE49-F238E27FC236}">
                <a16:creationId xmlns:a16="http://schemas.microsoft.com/office/drawing/2014/main" id="{2BD2550F-BD6A-4720-A6A8-18E54EF6F318}"/>
              </a:ext>
            </a:extLst>
          </p:cNvPr>
          <p:cNvGrpSpPr/>
          <p:nvPr/>
        </p:nvGrpSpPr>
        <p:grpSpPr>
          <a:xfrm>
            <a:off x="7835947" y="5945540"/>
            <a:ext cx="1028000" cy="682742"/>
            <a:chOff x="6345188" y="2435858"/>
            <a:chExt cx="2542032" cy="1603803"/>
          </a:xfrm>
        </p:grpSpPr>
        <p:sp>
          <p:nvSpPr>
            <p:cNvPr id="383" name="TextBox 382">
              <a:extLst>
                <a:ext uri="{FF2B5EF4-FFF2-40B4-BE49-F238E27FC236}">
                  <a16:creationId xmlns:a16="http://schemas.microsoft.com/office/drawing/2014/main" id="{4318EAAF-B18D-4049-B829-E6A2F17A615C}"/>
                </a:ext>
              </a:extLst>
            </p:cNvPr>
            <p:cNvSpPr txBox="1"/>
            <p:nvPr/>
          </p:nvSpPr>
          <p:spPr>
            <a:xfrm>
              <a:off x="6345188" y="2682054"/>
              <a:ext cx="2542032" cy="1357607"/>
            </a:xfrm>
            <a:prstGeom prst="rect">
              <a:avLst/>
            </a:prstGeom>
            <a:noFill/>
          </p:spPr>
          <p:txBody>
            <a:bodyPr wrap="square" lIns="182854" tIns="146283" rIns="182854" bIns="146283" rtlCol="0">
              <a:spAutoFit/>
            </a:bodyPr>
            <a:lstStyle/>
            <a:p>
              <a:pPr algn="ctr" defTabSz="932563">
                <a:lnSpc>
                  <a:spcPct val="90000"/>
                </a:lnSpc>
                <a:spcAft>
                  <a:spcPts val="600"/>
                </a:spcAft>
                <a:defRPr/>
              </a:pPr>
              <a:r>
                <a:rPr lang="en-US" sz="1020" kern="0">
                  <a:solidFill>
                    <a:sysClr val="windowText" lastClr="000000"/>
                  </a:solidFill>
                  <a:latin typeface="Segoe UI Light" panose="020B0502040204020203" pitchFamily="34" charset="0"/>
                  <a:cs typeface="Segoe UI Light" panose="020B0502040204020203" pitchFamily="34" charset="0"/>
                </a:rPr>
                <a:t>Azure Site Recovery</a:t>
              </a:r>
            </a:p>
          </p:txBody>
        </p:sp>
        <p:pic>
          <p:nvPicPr>
            <p:cNvPr id="384" name="Picture 8" descr="http://www.microsoft.com/en-us/server-cloud/Images/Operations-Management-Suite/MSFT_MMSIcons_Blue_Protect_v01.png">
              <a:extLst>
                <a:ext uri="{FF2B5EF4-FFF2-40B4-BE49-F238E27FC236}">
                  <a16:creationId xmlns:a16="http://schemas.microsoft.com/office/drawing/2014/main" id="{FDD3282F-DB7A-4329-8BD1-A2F2E81A58A8}"/>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242414" y="2435858"/>
              <a:ext cx="741423" cy="593138"/>
            </a:xfrm>
            <a:prstGeom prst="rect">
              <a:avLst/>
            </a:prstGeom>
            <a:noFill/>
            <a:extLst>
              <a:ext uri="{909E8E84-426E-40DD-AFC4-6F175D3DCCD1}">
                <a14:hiddenFill xmlns:a14="http://schemas.microsoft.com/office/drawing/2010/main">
                  <a:solidFill>
                    <a:srgbClr val="FFFFFF"/>
                  </a:solidFill>
                </a14:hiddenFill>
              </a:ext>
            </a:extLst>
          </p:spPr>
        </p:pic>
      </p:grpSp>
      <p:sp>
        <p:nvSpPr>
          <p:cNvPr id="21" name="TextBox 20">
            <a:extLst>
              <a:ext uri="{FF2B5EF4-FFF2-40B4-BE49-F238E27FC236}">
                <a16:creationId xmlns:a16="http://schemas.microsoft.com/office/drawing/2014/main" id="{9ABA797F-0CAD-43F0-88DC-9CEDAC961AEE}"/>
              </a:ext>
            </a:extLst>
          </p:cNvPr>
          <p:cNvSpPr txBox="1"/>
          <p:nvPr/>
        </p:nvSpPr>
        <p:spPr>
          <a:xfrm>
            <a:off x="4122404" y="4126663"/>
            <a:ext cx="741071" cy="627864"/>
          </a:xfrm>
          <a:prstGeom prst="rect">
            <a:avLst/>
          </a:prstGeom>
          <a:noFill/>
        </p:spPr>
        <p:txBody>
          <a:bodyPr wrap="square" lIns="182880" tIns="146304" rIns="182880" bIns="146304" rtlCol="0">
            <a:spAutoFit/>
          </a:bodyPr>
          <a:lstStyle/>
          <a:p>
            <a:pPr>
              <a:lnSpc>
                <a:spcPct val="90000"/>
              </a:lnSpc>
              <a:spcAft>
                <a:spcPts val="600"/>
              </a:spcAft>
              <a:defRPr/>
            </a:pPr>
            <a:r>
              <a:rPr lang="en-US" sz="800" kern="0" spc="-50">
                <a:solidFill>
                  <a:prstClr val="white"/>
                </a:solidFill>
                <a:latin typeface="Segoe UI"/>
              </a:rPr>
              <a:t>ASR Process Server</a:t>
            </a:r>
          </a:p>
        </p:txBody>
      </p:sp>
      <p:sp>
        <p:nvSpPr>
          <p:cNvPr id="22" name="TextBox 21">
            <a:extLst>
              <a:ext uri="{FF2B5EF4-FFF2-40B4-BE49-F238E27FC236}">
                <a16:creationId xmlns:a16="http://schemas.microsoft.com/office/drawing/2014/main" id="{15F781A7-921C-44CD-A5CB-F6844A5DE499}"/>
              </a:ext>
            </a:extLst>
          </p:cNvPr>
          <p:cNvSpPr txBox="1"/>
          <p:nvPr/>
        </p:nvSpPr>
        <p:spPr>
          <a:xfrm>
            <a:off x="5540437" y="5163380"/>
            <a:ext cx="972643" cy="704808"/>
          </a:xfrm>
          <a:prstGeom prst="rect">
            <a:avLst/>
          </a:prstGeom>
          <a:noFill/>
        </p:spPr>
        <p:txBody>
          <a:bodyPr wrap="square" lIns="182880" tIns="146304" rIns="182880" bIns="146304" rtlCol="0">
            <a:spAutoFit/>
          </a:bodyPr>
          <a:lstStyle/>
          <a:p>
            <a:pPr>
              <a:lnSpc>
                <a:spcPct val="90000"/>
              </a:lnSpc>
              <a:spcAft>
                <a:spcPts val="600"/>
              </a:spcAft>
              <a:defRPr/>
            </a:pPr>
            <a:r>
              <a:rPr lang="en-US" sz="1200" kern="0">
                <a:solidFill>
                  <a:sysClr val="windowText" lastClr="000000"/>
                </a:solidFill>
                <a:latin typeface="Segoe UI" panose="020B0502040204020203" pitchFamily="34" charset="0"/>
                <a:cs typeface="Segoe UI" panose="020B0502040204020203" pitchFamily="34" charset="0"/>
              </a:rPr>
              <a:t>Internet</a:t>
            </a:r>
          </a:p>
          <a:p>
            <a:pPr>
              <a:lnSpc>
                <a:spcPct val="90000"/>
              </a:lnSpc>
              <a:spcAft>
                <a:spcPts val="600"/>
              </a:spcAft>
              <a:defRPr/>
            </a:pPr>
            <a:r>
              <a:rPr lang="en-US" sz="1200" kern="0">
                <a:solidFill>
                  <a:sysClr val="windowText" lastClr="000000"/>
                </a:solidFill>
                <a:latin typeface="Segoe UI" panose="020B0502040204020203" pitchFamily="34" charset="0"/>
                <a:cs typeface="Segoe UI" panose="020B0502040204020203" pitchFamily="34" charset="0"/>
              </a:rPr>
              <a:t>(HTTPS)</a:t>
            </a:r>
          </a:p>
        </p:txBody>
      </p:sp>
      <p:cxnSp>
        <p:nvCxnSpPr>
          <p:cNvPr id="385" name="Straight Arrow Connector 384">
            <a:extLst>
              <a:ext uri="{FF2B5EF4-FFF2-40B4-BE49-F238E27FC236}">
                <a16:creationId xmlns:a16="http://schemas.microsoft.com/office/drawing/2014/main" id="{92812ECD-7939-4442-AF7E-2F32F331C22D}"/>
              </a:ext>
            </a:extLst>
          </p:cNvPr>
          <p:cNvCxnSpPr>
            <a:cxnSpLocks/>
          </p:cNvCxnSpPr>
          <p:nvPr/>
        </p:nvCxnSpPr>
        <p:spPr>
          <a:xfrm>
            <a:off x="4668526" y="4672052"/>
            <a:ext cx="2380947" cy="157851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86" name="Straight Arrow Connector 385">
            <a:extLst>
              <a:ext uri="{FF2B5EF4-FFF2-40B4-BE49-F238E27FC236}">
                <a16:creationId xmlns:a16="http://schemas.microsoft.com/office/drawing/2014/main" id="{F997E1FE-DEAA-4835-AEA7-CA054570AFAC}"/>
              </a:ext>
            </a:extLst>
          </p:cNvPr>
          <p:cNvCxnSpPr>
            <a:cxnSpLocks/>
          </p:cNvCxnSpPr>
          <p:nvPr/>
        </p:nvCxnSpPr>
        <p:spPr>
          <a:xfrm>
            <a:off x="3270691" y="3259999"/>
            <a:ext cx="1069500" cy="94340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87" name="Straight Arrow Connector 386">
            <a:extLst>
              <a:ext uri="{FF2B5EF4-FFF2-40B4-BE49-F238E27FC236}">
                <a16:creationId xmlns:a16="http://schemas.microsoft.com/office/drawing/2014/main" id="{719D822E-1C19-4AE8-8D53-1FE505AA4D02}"/>
              </a:ext>
            </a:extLst>
          </p:cNvPr>
          <p:cNvCxnSpPr>
            <a:cxnSpLocks/>
          </p:cNvCxnSpPr>
          <p:nvPr/>
        </p:nvCxnSpPr>
        <p:spPr>
          <a:xfrm>
            <a:off x="3321573" y="2236240"/>
            <a:ext cx="1145914" cy="182586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88" name="Straight Arrow Connector 387">
            <a:extLst>
              <a:ext uri="{FF2B5EF4-FFF2-40B4-BE49-F238E27FC236}">
                <a16:creationId xmlns:a16="http://schemas.microsoft.com/office/drawing/2014/main" id="{46F292EB-9F6E-4E36-951D-43924EAC2BBC}"/>
              </a:ext>
            </a:extLst>
          </p:cNvPr>
          <p:cNvCxnSpPr>
            <a:cxnSpLocks/>
          </p:cNvCxnSpPr>
          <p:nvPr/>
        </p:nvCxnSpPr>
        <p:spPr>
          <a:xfrm>
            <a:off x="2248334" y="3227482"/>
            <a:ext cx="2050974" cy="112945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89" name="TextBox 388">
            <a:extLst>
              <a:ext uri="{FF2B5EF4-FFF2-40B4-BE49-F238E27FC236}">
                <a16:creationId xmlns:a16="http://schemas.microsoft.com/office/drawing/2014/main" id="{EBFF8958-EDA9-4DEF-B7D4-1C50F3C196A9}"/>
              </a:ext>
            </a:extLst>
          </p:cNvPr>
          <p:cNvSpPr txBox="1"/>
          <p:nvPr/>
        </p:nvSpPr>
        <p:spPr>
          <a:xfrm>
            <a:off x="7267037" y="860742"/>
            <a:ext cx="5125462" cy="408075"/>
          </a:xfrm>
          <a:prstGeom prst="rect">
            <a:avLst/>
          </a:prstGeom>
          <a:noFill/>
        </p:spPr>
        <p:txBody>
          <a:bodyPr wrap="square" rtlCol="0">
            <a:spAutoFit/>
          </a:bodyPr>
          <a:lstStyle/>
          <a:p>
            <a:pPr algn="ctr" defTabSz="931111">
              <a:defRPr/>
            </a:pPr>
            <a:r>
              <a:rPr lang="en-US" sz="2000" kern="0">
                <a:solidFill>
                  <a:schemeClr val="bg1"/>
                </a:solidFill>
                <a:latin typeface="Segoe UI" panose="020B0502040204020203" pitchFamily="34" charset="0"/>
                <a:cs typeface="Segoe UI" panose="020B0502040204020203" pitchFamily="34" charset="0"/>
              </a:rPr>
              <a:t>Customer Azure Subscription</a:t>
            </a:r>
          </a:p>
        </p:txBody>
      </p:sp>
      <p:sp>
        <p:nvSpPr>
          <p:cNvPr id="3" name="Title 2">
            <a:extLst>
              <a:ext uri="{FF2B5EF4-FFF2-40B4-BE49-F238E27FC236}">
                <a16:creationId xmlns:a16="http://schemas.microsoft.com/office/drawing/2014/main" id="{2E15A929-64F9-4D62-B6A8-0C6CC5C0973F}"/>
              </a:ext>
            </a:extLst>
          </p:cNvPr>
          <p:cNvSpPr>
            <a:spLocks noGrp="1"/>
          </p:cNvSpPr>
          <p:nvPr>
            <p:ph type="title"/>
          </p:nvPr>
        </p:nvSpPr>
        <p:spPr>
          <a:xfrm>
            <a:off x="274638" y="182880"/>
            <a:ext cx="13697840" cy="771524"/>
          </a:xfrm>
        </p:spPr>
        <p:txBody>
          <a:bodyPr/>
          <a:lstStyle/>
          <a:p>
            <a:r>
              <a:rPr lang="en-US" sz="4000" spc="-150"/>
              <a:t>Architecture of phased migration – ASR on-premises to Azure</a:t>
            </a:r>
          </a:p>
        </p:txBody>
      </p:sp>
      <p:sp>
        <p:nvSpPr>
          <p:cNvPr id="2" name="Rectangle 1">
            <a:extLst>
              <a:ext uri="{FF2B5EF4-FFF2-40B4-BE49-F238E27FC236}">
                <a16:creationId xmlns:a16="http://schemas.microsoft.com/office/drawing/2014/main" id="{5458F350-AD52-4E61-B27A-BD6C13C4BE50}"/>
              </a:ext>
            </a:extLst>
          </p:cNvPr>
          <p:cNvSpPr/>
          <p:nvPr/>
        </p:nvSpPr>
        <p:spPr>
          <a:xfrm>
            <a:off x="2641601" y="6692900"/>
            <a:ext cx="9664700" cy="276999"/>
          </a:xfrm>
          <a:prstGeom prst="rect">
            <a:avLst/>
          </a:prstGeom>
        </p:spPr>
        <p:txBody>
          <a:bodyPr wrap="square">
            <a:spAutoFit/>
          </a:bodyPr>
          <a:lstStyle/>
          <a:p>
            <a:r>
              <a:rPr lang="en-US" sz="1200" dirty="0">
                <a:solidFill>
                  <a:schemeClr val="accent1"/>
                </a:solidFill>
              </a:rPr>
              <a:t>* ASR moves everything, including SAN configuration which will cause false errors upon migration so a few more steps to configure/script</a:t>
            </a:r>
          </a:p>
        </p:txBody>
      </p:sp>
    </p:spTree>
    <p:extLst>
      <p:ext uri="{BB962C8B-B14F-4D97-AF65-F5344CB8AC3E}">
        <p14:creationId xmlns:p14="http://schemas.microsoft.com/office/powerpoint/2010/main" val="13238184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8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8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8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par>
                          <p:cTn id="19" fill="hold">
                            <p:stCondLst>
                              <p:cond delay="0"/>
                            </p:stCondLst>
                            <p:childTnLst>
                              <p:par>
                                <p:cTn id="20" presetID="42" presetClass="entr" presetSubtype="0" fill="hold" grpId="0" nodeType="afterEffect">
                                  <p:stCondLst>
                                    <p:cond delay="0"/>
                                  </p:stCondLst>
                                  <p:childTnLst>
                                    <p:set>
                                      <p:cBhvr>
                                        <p:cTn id="21" dur="1" fill="hold">
                                          <p:stCondLst>
                                            <p:cond delay="0"/>
                                          </p:stCondLst>
                                        </p:cTn>
                                        <p:tgtEl>
                                          <p:spTgt spid="202"/>
                                        </p:tgtEl>
                                        <p:attrNameLst>
                                          <p:attrName>style.visibility</p:attrName>
                                        </p:attrNameLst>
                                      </p:cBhvr>
                                      <p:to>
                                        <p:strVal val="visible"/>
                                      </p:to>
                                    </p:set>
                                    <p:animEffect transition="in" filter="fade">
                                      <p:cBhvr>
                                        <p:cTn id="22" dur="1000"/>
                                        <p:tgtEl>
                                          <p:spTgt spid="202"/>
                                        </p:tgtEl>
                                      </p:cBhvr>
                                    </p:animEffect>
                                    <p:anim calcmode="lin" valueType="num">
                                      <p:cBhvr>
                                        <p:cTn id="23" dur="1000" fill="hold"/>
                                        <p:tgtEl>
                                          <p:spTgt spid="202"/>
                                        </p:tgtEl>
                                        <p:attrNameLst>
                                          <p:attrName>ppt_x</p:attrName>
                                        </p:attrNameLst>
                                      </p:cBhvr>
                                      <p:tavLst>
                                        <p:tav tm="0">
                                          <p:val>
                                            <p:strVal val="#ppt_x"/>
                                          </p:val>
                                        </p:tav>
                                        <p:tav tm="100000">
                                          <p:val>
                                            <p:strVal val="#ppt_x"/>
                                          </p:val>
                                        </p:tav>
                                      </p:tavLst>
                                    </p:anim>
                                    <p:anim calcmode="lin" valueType="num">
                                      <p:cBhvr>
                                        <p:cTn id="24" dur="1000" fill="hold"/>
                                        <p:tgtEl>
                                          <p:spTgt spid="202"/>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203"/>
                                        </p:tgtEl>
                                        <p:attrNameLst>
                                          <p:attrName>style.visibility</p:attrName>
                                        </p:attrNameLst>
                                      </p:cBhvr>
                                      <p:to>
                                        <p:strVal val="visible"/>
                                      </p:to>
                                    </p:set>
                                    <p:animEffect transition="in" filter="fade">
                                      <p:cBhvr>
                                        <p:cTn id="27" dur="1000"/>
                                        <p:tgtEl>
                                          <p:spTgt spid="203"/>
                                        </p:tgtEl>
                                      </p:cBhvr>
                                    </p:animEffect>
                                    <p:anim calcmode="lin" valueType="num">
                                      <p:cBhvr>
                                        <p:cTn id="28" dur="1000" fill="hold"/>
                                        <p:tgtEl>
                                          <p:spTgt spid="203"/>
                                        </p:tgtEl>
                                        <p:attrNameLst>
                                          <p:attrName>ppt_x</p:attrName>
                                        </p:attrNameLst>
                                      </p:cBhvr>
                                      <p:tavLst>
                                        <p:tav tm="0">
                                          <p:val>
                                            <p:strVal val="#ppt_x"/>
                                          </p:val>
                                        </p:tav>
                                        <p:tav tm="100000">
                                          <p:val>
                                            <p:strVal val="#ppt_x"/>
                                          </p:val>
                                        </p:tav>
                                      </p:tavLst>
                                    </p:anim>
                                    <p:anim calcmode="lin" valueType="num">
                                      <p:cBhvr>
                                        <p:cTn id="29" dur="1000" fill="hold"/>
                                        <p:tgtEl>
                                          <p:spTgt spid="203"/>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204"/>
                                        </p:tgtEl>
                                        <p:attrNameLst>
                                          <p:attrName>style.visibility</p:attrName>
                                        </p:attrNameLst>
                                      </p:cBhvr>
                                      <p:to>
                                        <p:strVal val="visible"/>
                                      </p:to>
                                    </p:set>
                                    <p:animEffect transition="in" filter="fade">
                                      <p:cBhvr>
                                        <p:cTn id="32" dur="1000"/>
                                        <p:tgtEl>
                                          <p:spTgt spid="204"/>
                                        </p:tgtEl>
                                      </p:cBhvr>
                                    </p:animEffect>
                                    <p:anim calcmode="lin" valueType="num">
                                      <p:cBhvr>
                                        <p:cTn id="33" dur="1000" fill="hold"/>
                                        <p:tgtEl>
                                          <p:spTgt spid="204"/>
                                        </p:tgtEl>
                                        <p:attrNameLst>
                                          <p:attrName>ppt_x</p:attrName>
                                        </p:attrNameLst>
                                      </p:cBhvr>
                                      <p:tavLst>
                                        <p:tav tm="0">
                                          <p:val>
                                            <p:strVal val="#ppt_x"/>
                                          </p:val>
                                        </p:tav>
                                        <p:tav tm="100000">
                                          <p:val>
                                            <p:strVal val="#ppt_x"/>
                                          </p:val>
                                        </p:tav>
                                      </p:tavLst>
                                    </p:anim>
                                    <p:anim calcmode="lin" valueType="num">
                                      <p:cBhvr>
                                        <p:cTn id="34" dur="1000" fill="hold"/>
                                        <p:tgtEl>
                                          <p:spTgt spid="204"/>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226"/>
                                        </p:tgtEl>
                                        <p:attrNameLst>
                                          <p:attrName>style.visibility</p:attrName>
                                        </p:attrNameLst>
                                      </p:cBhvr>
                                      <p:to>
                                        <p:strVal val="visible"/>
                                      </p:to>
                                    </p:set>
                                    <p:animEffect transition="in" filter="fade">
                                      <p:cBhvr>
                                        <p:cTn id="37" dur="1000"/>
                                        <p:tgtEl>
                                          <p:spTgt spid="226"/>
                                        </p:tgtEl>
                                      </p:cBhvr>
                                    </p:animEffect>
                                    <p:anim calcmode="lin" valueType="num">
                                      <p:cBhvr>
                                        <p:cTn id="38" dur="1000" fill="hold"/>
                                        <p:tgtEl>
                                          <p:spTgt spid="226"/>
                                        </p:tgtEl>
                                        <p:attrNameLst>
                                          <p:attrName>ppt_x</p:attrName>
                                        </p:attrNameLst>
                                      </p:cBhvr>
                                      <p:tavLst>
                                        <p:tav tm="0">
                                          <p:val>
                                            <p:strVal val="#ppt_x"/>
                                          </p:val>
                                        </p:tav>
                                        <p:tav tm="100000">
                                          <p:val>
                                            <p:strVal val="#ppt_x"/>
                                          </p:val>
                                        </p:tav>
                                      </p:tavLst>
                                    </p:anim>
                                    <p:anim calcmode="lin" valueType="num">
                                      <p:cBhvr>
                                        <p:cTn id="39" dur="1000" fill="hold"/>
                                        <p:tgtEl>
                                          <p:spTgt spid="226"/>
                                        </p:tgtEl>
                                        <p:attrNameLst>
                                          <p:attrName>ppt_y</p:attrName>
                                        </p:attrNameLst>
                                      </p:cBhvr>
                                      <p:tavLst>
                                        <p:tav tm="0">
                                          <p:val>
                                            <p:strVal val="#ppt_y+.1"/>
                                          </p:val>
                                        </p:tav>
                                        <p:tav tm="100000">
                                          <p:val>
                                            <p:strVal val="#ppt_y"/>
                                          </p:val>
                                        </p:tav>
                                      </p:tavLst>
                                    </p:anim>
                                  </p:childTnLst>
                                </p:cTn>
                              </p:par>
                            </p:childTnLst>
                          </p:cTn>
                        </p:par>
                        <p:par>
                          <p:cTn id="40" fill="hold">
                            <p:stCondLst>
                              <p:cond delay="1000"/>
                            </p:stCondLst>
                            <p:childTnLst>
                              <p:par>
                                <p:cTn id="41" presetID="42" presetClass="entr" presetSubtype="0" fill="hold" grpId="0" nodeType="afterEffect">
                                  <p:stCondLst>
                                    <p:cond delay="0"/>
                                  </p:stCondLst>
                                  <p:childTnLst>
                                    <p:set>
                                      <p:cBhvr>
                                        <p:cTn id="42" dur="1" fill="hold">
                                          <p:stCondLst>
                                            <p:cond delay="0"/>
                                          </p:stCondLst>
                                        </p:cTn>
                                        <p:tgtEl>
                                          <p:spTgt spid="198"/>
                                        </p:tgtEl>
                                        <p:attrNameLst>
                                          <p:attrName>style.visibility</p:attrName>
                                        </p:attrNameLst>
                                      </p:cBhvr>
                                      <p:to>
                                        <p:strVal val="visible"/>
                                      </p:to>
                                    </p:set>
                                    <p:animEffect transition="in" filter="fade">
                                      <p:cBhvr>
                                        <p:cTn id="43" dur="1000"/>
                                        <p:tgtEl>
                                          <p:spTgt spid="198"/>
                                        </p:tgtEl>
                                      </p:cBhvr>
                                    </p:animEffect>
                                    <p:anim calcmode="lin" valueType="num">
                                      <p:cBhvr>
                                        <p:cTn id="44" dur="1000" fill="hold"/>
                                        <p:tgtEl>
                                          <p:spTgt spid="198"/>
                                        </p:tgtEl>
                                        <p:attrNameLst>
                                          <p:attrName>ppt_x</p:attrName>
                                        </p:attrNameLst>
                                      </p:cBhvr>
                                      <p:tavLst>
                                        <p:tav tm="0">
                                          <p:val>
                                            <p:strVal val="#ppt_x"/>
                                          </p:val>
                                        </p:tav>
                                        <p:tav tm="100000">
                                          <p:val>
                                            <p:strVal val="#ppt_x"/>
                                          </p:val>
                                        </p:tav>
                                      </p:tavLst>
                                    </p:anim>
                                    <p:anim calcmode="lin" valueType="num">
                                      <p:cBhvr>
                                        <p:cTn id="45" dur="1000" fill="hold"/>
                                        <p:tgtEl>
                                          <p:spTgt spid="198"/>
                                        </p:tgtEl>
                                        <p:attrNameLst>
                                          <p:attrName>ppt_y</p:attrName>
                                        </p:attrNameLst>
                                      </p:cBhvr>
                                      <p:tavLst>
                                        <p:tav tm="0">
                                          <p:val>
                                            <p:strVal val="#ppt_y+.1"/>
                                          </p:val>
                                        </p:tav>
                                        <p:tav tm="100000">
                                          <p:val>
                                            <p:strVal val="#ppt_y"/>
                                          </p:val>
                                        </p:tav>
                                      </p:tavLst>
                                    </p:anim>
                                  </p:childTnLst>
                                </p:cTn>
                              </p:par>
                              <p:par>
                                <p:cTn id="46" presetID="42" presetClass="entr" presetSubtype="0" fill="hold" grpId="0" nodeType="withEffect">
                                  <p:stCondLst>
                                    <p:cond delay="0"/>
                                  </p:stCondLst>
                                  <p:childTnLst>
                                    <p:set>
                                      <p:cBhvr>
                                        <p:cTn id="47" dur="1" fill="hold">
                                          <p:stCondLst>
                                            <p:cond delay="0"/>
                                          </p:stCondLst>
                                        </p:cTn>
                                        <p:tgtEl>
                                          <p:spTgt spid="199"/>
                                        </p:tgtEl>
                                        <p:attrNameLst>
                                          <p:attrName>style.visibility</p:attrName>
                                        </p:attrNameLst>
                                      </p:cBhvr>
                                      <p:to>
                                        <p:strVal val="visible"/>
                                      </p:to>
                                    </p:set>
                                    <p:animEffect transition="in" filter="fade">
                                      <p:cBhvr>
                                        <p:cTn id="48" dur="1000"/>
                                        <p:tgtEl>
                                          <p:spTgt spid="199"/>
                                        </p:tgtEl>
                                      </p:cBhvr>
                                    </p:animEffect>
                                    <p:anim calcmode="lin" valueType="num">
                                      <p:cBhvr>
                                        <p:cTn id="49" dur="1000" fill="hold"/>
                                        <p:tgtEl>
                                          <p:spTgt spid="199"/>
                                        </p:tgtEl>
                                        <p:attrNameLst>
                                          <p:attrName>ppt_x</p:attrName>
                                        </p:attrNameLst>
                                      </p:cBhvr>
                                      <p:tavLst>
                                        <p:tav tm="0">
                                          <p:val>
                                            <p:strVal val="#ppt_x"/>
                                          </p:val>
                                        </p:tav>
                                        <p:tav tm="100000">
                                          <p:val>
                                            <p:strVal val="#ppt_x"/>
                                          </p:val>
                                        </p:tav>
                                      </p:tavLst>
                                    </p:anim>
                                    <p:anim calcmode="lin" valueType="num">
                                      <p:cBhvr>
                                        <p:cTn id="50" dur="1000" fill="hold"/>
                                        <p:tgtEl>
                                          <p:spTgt spid="199"/>
                                        </p:tgtEl>
                                        <p:attrNameLst>
                                          <p:attrName>ppt_y</p:attrName>
                                        </p:attrNameLst>
                                      </p:cBhvr>
                                      <p:tavLst>
                                        <p:tav tm="0">
                                          <p:val>
                                            <p:strVal val="#ppt_y+.1"/>
                                          </p:val>
                                        </p:tav>
                                        <p:tav tm="100000">
                                          <p:val>
                                            <p:strVal val="#ppt_y"/>
                                          </p:val>
                                        </p:tav>
                                      </p:tavLst>
                                    </p:anim>
                                  </p:childTnLst>
                                </p:cTn>
                              </p:par>
                              <p:par>
                                <p:cTn id="51" presetID="42" presetClass="entr" presetSubtype="0" fill="hold" grpId="0" nodeType="withEffect">
                                  <p:stCondLst>
                                    <p:cond delay="0"/>
                                  </p:stCondLst>
                                  <p:childTnLst>
                                    <p:set>
                                      <p:cBhvr>
                                        <p:cTn id="52" dur="1" fill="hold">
                                          <p:stCondLst>
                                            <p:cond delay="0"/>
                                          </p:stCondLst>
                                        </p:cTn>
                                        <p:tgtEl>
                                          <p:spTgt spid="200"/>
                                        </p:tgtEl>
                                        <p:attrNameLst>
                                          <p:attrName>style.visibility</p:attrName>
                                        </p:attrNameLst>
                                      </p:cBhvr>
                                      <p:to>
                                        <p:strVal val="visible"/>
                                      </p:to>
                                    </p:set>
                                    <p:animEffect transition="in" filter="fade">
                                      <p:cBhvr>
                                        <p:cTn id="53" dur="1000"/>
                                        <p:tgtEl>
                                          <p:spTgt spid="200"/>
                                        </p:tgtEl>
                                      </p:cBhvr>
                                    </p:animEffect>
                                    <p:anim calcmode="lin" valueType="num">
                                      <p:cBhvr>
                                        <p:cTn id="54" dur="1000" fill="hold"/>
                                        <p:tgtEl>
                                          <p:spTgt spid="200"/>
                                        </p:tgtEl>
                                        <p:attrNameLst>
                                          <p:attrName>ppt_x</p:attrName>
                                        </p:attrNameLst>
                                      </p:cBhvr>
                                      <p:tavLst>
                                        <p:tav tm="0">
                                          <p:val>
                                            <p:strVal val="#ppt_x"/>
                                          </p:val>
                                        </p:tav>
                                        <p:tav tm="100000">
                                          <p:val>
                                            <p:strVal val="#ppt_x"/>
                                          </p:val>
                                        </p:tav>
                                      </p:tavLst>
                                    </p:anim>
                                    <p:anim calcmode="lin" valueType="num">
                                      <p:cBhvr>
                                        <p:cTn id="55" dur="1000" fill="hold"/>
                                        <p:tgtEl>
                                          <p:spTgt spid="200"/>
                                        </p:tgtEl>
                                        <p:attrNameLst>
                                          <p:attrName>ppt_y</p:attrName>
                                        </p:attrNameLst>
                                      </p:cBhvr>
                                      <p:tavLst>
                                        <p:tav tm="0">
                                          <p:val>
                                            <p:strVal val="#ppt_y+.1"/>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26" presetClass="entr" presetSubtype="0" fill="hold" grpId="0" nodeType="clickEffect">
                                  <p:stCondLst>
                                    <p:cond delay="0"/>
                                  </p:stCondLst>
                                  <p:childTnLst>
                                    <p:set>
                                      <p:cBhvr>
                                        <p:cTn id="59" dur="1" fill="hold">
                                          <p:stCondLst>
                                            <p:cond delay="0"/>
                                          </p:stCondLst>
                                        </p:cTn>
                                        <p:tgtEl>
                                          <p:spTgt spid="2"/>
                                        </p:tgtEl>
                                        <p:attrNameLst>
                                          <p:attrName>style.visibility</p:attrName>
                                        </p:attrNameLst>
                                      </p:cBhvr>
                                      <p:to>
                                        <p:strVal val="visible"/>
                                      </p:to>
                                    </p:set>
                                    <p:animEffect transition="in" filter="wipe(down)">
                                      <p:cBhvr>
                                        <p:cTn id="60" dur="580">
                                          <p:stCondLst>
                                            <p:cond delay="0"/>
                                          </p:stCondLst>
                                        </p:cTn>
                                        <p:tgtEl>
                                          <p:spTgt spid="2"/>
                                        </p:tgtEl>
                                      </p:cBhvr>
                                    </p:animEffect>
                                    <p:anim calcmode="lin" valueType="num">
                                      <p:cBhvr>
                                        <p:cTn id="61"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62"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63"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64"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65"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66" dur="26">
                                          <p:stCondLst>
                                            <p:cond delay="650"/>
                                          </p:stCondLst>
                                        </p:cTn>
                                        <p:tgtEl>
                                          <p:spTgt spid="2"/>
                                        </p:tgtEl>
                                      </p:cBhvr>
                                      <p:to x="100000" y="60000"/>
                                    </p:animScale>
                                    <p:animScale>
                                      <p:cBhvr>
                                        <p:cTn id="67" dur="166" decel="50000">
                                          <p:stCondLst>
                                            <p:cond delay="676"/>
                                          </p:stCondLst>
                                        </p:cTn>
                                        <p:tgtEl>
                                          <p:spTgt spid="2"/>
                                        </p:tgtEl>
                                      </p:cBhvr>
                                      <p:to x="100000" y="100000"/>
                                    </p:animScale>
                                    <p:animScale>
                                      <p:cBhvr>
                                        <p:cTn id="68" dur="26">
                                          <p:stCondLst>
                                            <p:cond delay="1312"/>
                                          </p:stCondLst>
                                        </p:cTn>
                                        <p:tgtEl>
                                          <p:spTgt spid="2"/>
                                        </p:tgtEl>
                                      </p:cBhvr>
                                      <p:to x="100000" y="80000"/>
                                    </p:animScale>
                                    <p:animScale>
                                      <p:cBhvr>
                                        <p:cTn id="69" dur="166" decel="50000">
                                          <p:stCondLst>
                                            <p:cond delay="1338"/>
                                          </p:stCondLst>
                                        </p:cTn>
                                        <p:tgtEl>
                                          <p:spTgt spid="2"/>
                                        </p:tgtEl>
                                      </p:cBhvr>
                                      <p:to x="100000" y="100000"/>
                                    </p:animScale>
                                    <p:animScale>
                                      <p:cBhvr>
                                        <p:cTn id="70" dur="26">
                                          <p:stCondLst>
                                            <p:cond delay="1642"/>
                                          </p:stCondLst>
                                        </p:cTn>
                                        <p:tgtEl>
                                          <p:spTgt spid="2"/>
                                        </p:tgtEl>
                                      </p:cBhvr>
                                      <p:to x="100000" y="90000"/>
                                    </p:animScale>
                                    <p:animScale>
                                      <p:cBhvr>
                                        <p:cTn id="71" dur="166" decel="50000">
                                          <p:stCondLst>
                                            <p:cond delay="1668"/>
                                          </p:stCondLst>
                                        </p:cTn>
                                        <p:tgtEl>
                                          <p:spTgt spid="2"/>
                                        </p:tgtEl>
                                      </p:cBhvr>
                                      <p:to x="100000" y="100000"/>
                                    </p:animScale>
                                    <p:animScale>
                                      <p:cBhvr>
                                        <p:cTn id="72" dur="26">
                                          <p:stCondLst>
                                            <p:cond delay="1808"/>
                                          </p:stCondLst>
                                        </p:cTn>
                                        <p:tgtEl>
                                          <p:spTgt spid="2"/>
                                        </p:tgtEl>
                                      </p:cBhvr>
                                      <p:to x="100000" y="95000"/>
                                    </p:animScale>
                                    <p:animScale>
                                      <p:cBhvr>
                                        <p:cTn id="73" dur="166" decel="50000">
                                          <p:stCondLst>
                                            <p:cond delay="1834"/>
                                          </p:stCondLst>
                                        </p:cTn>
                                        <p:tgtEl>
                                          <p:spTgt spid="2"/>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8" grpId="0" animBg="1"/>
      <p:bldP spid="199" grpId="0" animBg="1"/>
      <p:bldP spid="200" grpId="0" animBg="1"/>
      <p:bldP spid="202" grpId="0" animBg="1"/>
      <p:bldP spid="203" grpId="0" animBg="1"/>
      <p:bldP spid="204" grpId="0" animBg="1"/>
      <p:bldP spid="226" grpId="0" animBg="1"/>
      <p:bldP spid="2" grpId="0"/>
    </p:bldLst>
  </p:timing>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5" name="Rectangle 84"/>
          <p:cNvSpPr/>
          <p:nvPr/>
        </p:nvSpPr>
        <p:spPr>
          <a:xfrm>
            <a:off x="3939515" y="5166248"/>
            <a:ext cx="5569186" cy="1688211"/>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defTabSz="932597">
              <a:defRPr/>
            </a:pPr>
            <a:br>
              <a:rPr lang="en-US" sz="1428" kern="0">
                <a:solidFill>
                  <a:srgbClr val="353535"/>
                </a:solidFill>
                <a:latin typeface="Segoe UI Light" panose="020B0502040204020203" pitchFamily="34" charset="0"/>
                <a:cs typeface="Segoe UI Light" panose="020B0502040204020203" pitchFamily="34" charset="0"/>
              </a:rPr>
            </a:br>
            <a:br>
              <a:rPr lang="en-US" sz="1428" kern="0">
                <a:solidFill>
                  <a:srgbClr val="353535"/>
                </a:solidFill>
                <a:latin typeface="Segoe UI Light" panose="020B0502040204020203" pitchFamily="34" charset="0"/>
                <a:cs typeface="Segoe UI Light" panose="020B0502040204020203" pitchFamily="34" charset="0"/>
              </a:rPr>
            </a:br>
            <a:br>
              <a:rPr lang="en-US" sz="1428" kern="0">
                <a:solidFill>
                  <a:srgbClr val="353535"/>
                </a:solidFill>
                <a:latin typeface="Segoe UI Light" panose="020B0502040204020203" pitchFamily="34" charset="0"/>
                <a:cs typeface="Segoe UI Light" panose="020B0502040204020203" pitchFamily="34" charset="0"/>
              </a:rPr>
            </a:br>
            <a:br>
              <a:rPr lang="en-US" sz="1428" kern="0">
                <a:solidFill>
                  <a:srgbClr val="353535"/>
                </a:solidFill>
                <a:latin typeface="Segoe UI Light" panose="020B0502040204020203" pitchFamily="34" charset="0"/>
                <a:cs typeface="Segoe UI Light" panose="020B0502040204020203" pitchFamily="34" charset="0"/>
              </a:rPr>
            </a:br>
            <a:br>
              <a:rPr lang="en-US" sz="1428" kern="0">
                <a:solidFill>
                  <a:srgbClr val="353535"/>
                </a:solidFill>
                <a:latin typeface="Segoe UI Light" panose="020B0502040204020203" pitchFamily="34" charset="0"/>
                <a:cs typeface="Segoe UI Light" panose="020B0502040204020203" pitchFamily="34" charset="0"/>
              </a:rPr>
            </a:br>
            <a:br>
              <a:rPr lang="en-US" sz="1428" kern="0">
                <a:solidFill>
                  <a:srgbClr val="353535"/>
                </a:solidFill>
                <a:latin typeface="Segoe UI Light" panose="020B0502040204020203" pitchFamily="34" charset="0"/>
                <a:cs typeface="Segoe UI Light" panose="020B0502040204020203" pitchFamily="34" charset="0"/>
              </a:rPr>
            </a:br>
            <a:br>
              <a:rPr lang="en-US" sz="1428" kern="0">
                <a:solidFill>
                  <a:srgbClr val="353535"/>
                </a:solidFill>
                <a:latin typeface="Segoe UI Light" panose="020B0502040204020203" pitchFamily="34" charset="0"/>
                <a:cs typeface="Segoe UI Light" panose="020B0502040204020203" pitchFamily="34" charset="0"/>
              </a:rPr>
            </a:br>
            <a:br>
              <a:rPr lang="en-US" sz="1428" kern="0">
                <a:solidFill>
                  <a:srgbClr val="353535"/>
                </a:solidFill>
                <a:latin typeface="Segoe UI Light" panose="020B0502040204020203" pitchFamily="34" charset="0"/>
                <a:cs typeface="Segoe UI Light" panose="020B0502040204020203" pitchFamily="34" charset="0"/>
              </a:rPr>
            </a:br>
            <a:br>
              <a:rPr lang="en-US" sz="1428" kern="0">
                <a:solidFill>
                  <a:srgbClr val="353535"/>
                </a:solidFill>
                <a:latin typeface="Segoe UI Light" panose="020B0502040204020203" pitchFamily="34" charset="0"/>
                <a:cs typeface="Segoe UI Light" panose="020B0502040204020203" pitchFamily="34" charset="0"/>
              </a:rPr>
            </a:br>
            <a:br>
              <a:rPr lang="en-US" sz="2040" kern="0">
                <a:solidFill>
                  <a:srgbClr val="353535"/>
                </a:solidFill>
                <a:latin typeface="Segoe UI Light" panose="020B0502040204020203" pitchFamily="34" charset="0"/>
                <a:cs typeface="Segoe UI Light" panose="020B0502040204020203" pitchFamily="34" charset="0"/>
              </a:rPr>
            </a:br>
            <a:br>
              <a:rPr lang="en-US" sz="2040" kern="0">
                <a:solidFill>
                  <a:srgbClr val="353535"/>
                </a:solidFill>
                <a:latin typeface="Segoe UI Light" panose="020B0502040204020203" pitchFamily="34" charset="0"/>
                <a:cs typeface="Segoe UI Light" panose="020B0502040204020203" pitchFamily="34" charset="0"/>
              </a:rPr>
            </a:br>
            <a:endParaRPr lang="en-US" sz="2040" kern="0">
              <a:solidFill>
                <a:srgbClr val="353535"/>
              </a:solidFill>
              <a:latin typeface="Segoe UI Light" panose="020B0502040204020203" pitchFamily="34" charset="0"/>
              <a:cs typeface="Segoe UI Light" panose="020B0502040204020203" pitchFamily="34" charset="0"/>
            </a:endParaRPr>
          </a:p>
        </p:txBody>
      </p:sp>
      <p:sp>
        <p:nvSpPr>
          <p:cNvPr id="13" name="Rectangle 12"/>
          <p:cNvSpPr/>
          <p:nvPr/>
        </p:nvSpPr>
        <p:spPr>
          <a:xfrm>
            <a:off x="3310621" y="5303746"/>
            <a:ext cx="1754813" cy="194836"/>
          </a:xfrm>
          <a:prstGeom prst="rect">
            <a:avLst/>
          </a:prstGeom>
          <a:gradFill flip="none" rotWithShape="1">
            <a:gsLst>
              <a:gs pos="0">
                <a:srgbClr val="FFFF00">
                  <a:tint val="66000"/>
                  <a:satMod val="160000"/>
                </a:srgbClr>
              </a:gs>
              <a:gs pos="50000">
                <a:srgbClr val="FFFF00">
                  <a:tint val="44500"/>
                  <a:satMod val="160000"/>
                </a:srgbClr>
              </a:gs>
              <a:gs pos="100000">
                <a:srgbClr val="FFFF00">
                  <a:tint val="23500"/>
                  <a:satMod val="160000"/>
                </a:srgb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kern="0">
              <a:solidFill>
                <a:sysClr val="windowText" lastClr="000000"/>
              </a:solidFill>
            </a:endParaRPr>
          </a:p>
        </p:txBody>
      </p:sp>
      <p:sp>
        <p:nvSpPr>
          <p:cNvPr id="84" name="Rectangle 83"/>
          <p:cNvSpPr/>
          <p:nvPr/>
        </p:nvSpPr>
        <p:spPr>
          <a:xfrm>
            <a:off x="3959510" y="620880"/>
            <a:ext cx="8023064" cy="4373632"/>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defTabSz="932597">
              <a:defRPr/>
            </a:pPr>
            <a:br>
              <a:rPr lang="en-US" sz="1428" kern="0">
                <a:solidFill>
                  <a:srgbClr val="353535"/>
                </a:solidFill>
                <a:latin typeface="Segoe UI Light" panose="020B0502040204020203" pitchFamily="34" charset="0"/>
                <a:cs typeface="Segoe UI Light" panose="020B0502040204020203" pitchFamily="34" charset="0"/>
              </a:rPr>
            </a:br>
            <a:br>
              <a:rPr lang="en-US" sz="2040" kern="0">
                <a:solidFill>
                  <a:srgbClr val="353535"/>
                </a:solidFill>
                <a:latin typeface="Segoe UI Light" panose="020B0502040204020203" pitchFamily="34" charset="0"/>
                <a:cs typeface="Segoe UI Light" panose="020B0502040204020203" pitchFamily="34" charset="0"/>
              </a:rPr>
            </a:br>
            <a:br>
              <a:rPr lang="en-US" sz="2040" kern="0">
                <a:solidFill>
                  <a:srgbClr val="353535"/>
                </a:solidFill>
                <a:latin typeface="Segoe UI Light" panose="020B0502040204020203" pitchFamily="34" charset="0"/>
                <a:cs typeface="Segoe UI Light" panose="020B0502040204020203" pitchFamily="34" charset="0"/>
              </a:rPr>
            </a:br>
            <a:endParaRPr lang="en-US" sz="2040" kern="0">
              <a:solidFill>
                <a:srgbClr val="353535"/>
              </a:solidFill>
              <a:latin typeface="Segoe UI Light" panose="020B0502040204020203" pitchFamily="34" charset="0"/>
              <a:cs typeface="Segoe UI Light" panose="020B0502040204020203" pitchFamily="34" charset="0"/>
            </a:endParaRPr>
          </a:p>
        </p:txBody>
      </p:sp>
      <p:sp>
        <p:nvSpPr>
          <p:cNvPr id="68" name="Rectangle 67"/>
          <p:cNvSpPr/>
          <p:nvPr/>
        </p:nvSpPr>
        <p:spPr>
          <a:xfrm>
            <a:off x="8523694" y="2179502"/>
            <a:ext cx="1754813" cy="194836"/>
          </a:xfrm>
          <a:prstGeom prst="rect">
            <a:avLst/>
          </a:prstGeom>
          <a:gradFill flip="none" rotWithShape="1">
            <a:gsLst>
              <a:gs pos="0">
                <a:srgbClr val="FFFF00">
                  <a:tint val="66000"/>
                  <a:satMod val="160000"/>
                </a:srgbClr>
              </a:gs>
              <a:gs pos="50000">
                <a:srgbClr val="FFFF00">
                  <a:tint val="44500"/>
                  <a:satMod val="160000"/>
                </a:srgbClr>
              </a:gs>
              <a:gs pos="100000">
                <a:srgbClr val="FFFF00">
                  <a:tint val="23500"/>
                  <a:satMod val="160000"/>
                </a:srgb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kern="0">
              <a:solidFill>
                <a:sysClr val="windowText" lastClr="000000"/>
              </a:solidFill>
            </a:endParaRPr>
          </a:p>
        </p:txBody>
      </p:sp>
      <p:sp>
        <p:nvSpPr>
          <p:cNvPr id="69" name="Rectangle 68"/>
          <p:cNvSpPr/>
          <p:nvPr/>
        </p:nvSpPr>
        <p:spPr>
          <a:xfrm>
            <a:off x="8523693" y="2420114"/>
            <a:ext cx="1754813" cy="194836"/>
          </a:xfrm>
          <a:prstGeom prst="rect">
            <a:avLst/>
          </a:prstGeom>
          <a:gradFill flip="none" rotWithShape="1">
            <a:gsLst>
              <a:gs pos="0">
                <a:srgbClr val="FFFF00">
                  <a:tint val="66000"/>
                  <a:satMod val="160000"/>
                </a:srgbClr>
              </a:gs>
              <a:gs pos="50000">
                <a:srgbClr val="FFFF00">
                  <a:tint val="44500"/>
                  <a:satMod val="160000"/>
                </a:srgbClr>
              </a:gs>
              <a:gs pos="100000">
                <a:srgbClr val="FFFF00">
                  <a:tint val="23500"/>
                  <a:satMod val="160000"/>
                </a:srgb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kern="0">
              <a:solidFill>
                <a:sysClr val="windowText" lastClr="000000"/>
              </a:solidFill>
            </a:endParaRPr>
          </a:p>
        </p:txBody>
      </p:sp>
      <p:sp>
        <p:nvSpPr>
          <p:cNvPr id="65" name="Rectangle 64"/>
          <p:cNvSpPr/>
          <p:nvPr/>
        </p:nvSpPr>
        <p:spPr>
          <a:xfrm rot="5400000">
            <a:off x="6067704" y="4556606"/>
            <a:ext cx="1122746" cy="165831"/>
          </a:xfrm>
          <a:prstGeom prst="rect">
            <a:avLst/>
          </a:prstGeom>
          <a:gradFill flip="none" rotWithShape="1">
            <a:gsLst>
              <a:gs pos="0">
                <a:srgbClr val="FFFF00">
                  <a:tint val="66000"/>
                  <a:satMod val="160000"/>
                </a:srgbClr>
              </a:gs>
              <a:gs pos="50000">
                <a:srgbClr val="FFFF00">
                  <a:tint val="44500"/>
                  <a:satMod val="160000"/>
                </a:srgbClr>
              </a:gs>
              <a:gs pos="100000">
                <a:srgbClr val="FFFF00">
                  <a:tint val="23500"/>
                  <a:satMod val="160000"/>
                </a:srgb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kern="0">
              <a:solidFill>
                <a:sysClr val="windowText" lastClr="000000"/>
              </a:solidFill>
            </a:endParaRPr>
          </a:p>
        </p:txBody>
      </p:sp>
      <p:sp>
        <p:nvSpPr>
          <p:cNvPr id="66" name="Rectangle 65"/>
          <p:cNvSpPr/>
          <p:nvPr/>
        </p:nvSpPr>
        <p:spPr>
          <a:xfrm rot="5400000">
            <a:off x="6281034" y="4549351"/>
            <a:ext cx="1122746" cy="165831"/>
          </a:xfrm>
          <a:prstGeom prst="rect">
            <a:avLst/>
          </a:prstGeom>
          <a:gradFill flip="none" rotWithShape="1">
            <a:gsLst>
              <a:gs pos="0">
                <a:srgbClr val="FFFF00">
                  <a:tint val="66000"/>
                  <a:satMod val="160000"/>
                </a:srgbClr>
              </a:gs>
              <a:gs pos="50000">
                <a:srgbClr val="FFFF00">
                  <a:tint val="44500"/>
                  <a:satMod val="160000"/>
                </a:srgbClr>
              </a:gs>
              <a:gs pos="100000">
                <a:srgbClr val="FFFF00">
                  <a:tint val="23500"/>
                  <a:satMod val="160000"/>
                </a:srgb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kern="0">
              <a:solidFill>
                <a:sysClr val="windowText" lastClr="000000"/>
              </a:solidFill>
            </a:endParaRPr>
          </a:p>
        </p:txBody>
      </p:sp>
      <p:sp>
        <p:nvSpPr>
          <p:cNvPr id="11" name="Rectangle 10"/>
          <p:cNvSpPr/>
          <p:nvPr/>
        </p:nvSpPr>
        <p:spPr>
          <a:xfrm>
            <a:off x="3410585" y="2179120"/>
            <a:ext cx="1754813" cy="194836"/>
          </a:xfrm>
          <a:prstGeom prst="rect">
            <a:avLst/>
          </a:prstGeom>
          <a:gradFill flip="none" rotWithShape="1">
            <a:gsLst>
              <a:gs pos="0">
                <a:srgbClr val="FFFF00">
                  <a:tint val="66000"/>
                  <a:satMod val="160000"/>
                </a:srgbClr>
              </a:gs>
              <a:gs pos="50000">
                <a:srgbClr val="FFFF00">
                  <a:tint val="44500"/>
                  <a:satMod val="160000"/>
                </a:srgbClr>
              </a:gs>
              <a:gs pos="100000">
                <a:srgbClr val="FFFF00">
                  <a:tint val="23500"/>
                  <a:satMod val="160000"/>
                </a:srgb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kern="0">
              <a:solidFill>
                <a:sysClr val="windowText" lastClr="000000"/>
              </a:solidFill>
            </a:endParaRPr>
          </a:p>
        </p:txBody>
      </p:sp>
      <p:sp>
        <p:nvSpPr>
          <p:cNvPr id="12" name="Rectangle 11"/>
          <p:cNvSpPr/>
          <p:nvPr/>
        </p:nvSpPr>
        <p:spPr>
          <a:xfrm>
            <a:off x="3410584" y="2426647"/>
            <a:ext cx="1754813" cy="194836"/>
          </a:xfrm>
          <a:prstGeom prst="rect">
            <a:avLst/>
          </a:prstGeom>
          <a:gradFill flip="none" rotWithShape="1">
            <a:gsLst>
              <a:gs pos="0">
                <a:srgbClr val="FFFF00">
                  <a:tint val="66000"/>
                  <a:satMod val="160000"/>
                </a:srgbClr>
              </a:gs>
              <a:gs pos="50000">
                <a:srgbClr val="FFFF00">
                  <a:tint val="44500"/>
                  <a:satMod val="160000"/>
                </a:srgbClr>
              </a:gs>
              <a:gs pos="100000">
                <a:srgbClr val="FFFF00">
                  <a:tint val="23500"/>
                  <a:satMod val="160000"/>
                </a:srgb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kern="0">
              <a:solidFill>
                <a:sysClr val="windowText" lastClr="000000"/>
              </a:solidFill>
            </a:endParaRPr>
          </a:p>
        </p:txBody>
      </p:sp>
      <p:sp>
        <p:nvSpPr>
          <p:cNvPr id="14" name="Rectangle 13"/>
          <p:cNvSpPr/>
          <p:nvPr/>
        </p:nvSpPr>
        <p:spPr>
          <a:xfrm>
            <a:off x="3310620" y="5551273"/>
            <a:ext cx="1754813" cy="194836"/>
          </a:xfrm>
          <a:prstGeom prst="rect">
            <a:avLst/>
          </a:prstGeom>
          <a:gradFill flip="none" rotWithShape="1">
            <a:gsLst>
              <a:gs pos="0">
                <a:srgbClr val="FFFF00">
                  <a:tint val="66000"/>
                  <a:satMod val="160000"/>
                </a:srgbClr>
              </a:gs>
              <a:gs pos="50000">
                <a:srgbClr val="FFFF00">
                  <a:tint val="44500"/>
                  <a:satMod val="160000"/>
                </a:srgbClr>
              </a:gs>
              <a:gs pos="100000">
                <a:srgbClr val="FFFF00">
                  <a:tint val="23500"/>
                  <a:satMod val="160000"/>
                </a:srgb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kern="0">
              <a:solidFill>
                <a:sysClr val="windowText" lastClr="000000"/>
              </a:solidFill>
            </a:endParaRPr>
          </a:p>
        </p:txBody>
      </p:sp>
      <p:sp>
        <p:nvSpPr>
          <p:cNvPr id="17" name="Rectangle 16"/>
          <p:cNvSpPr/>
          <p:nvPr/>
        </p:nvSpPr>
        <p:spPr>
          <a:xfrm>
            <a:off x="4119192" y="5267725"/>
            <a:ext cx="5198784" cy="1402397"/>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defTabSz="932597">
              <a:defRPr/>
            </a:pPr>
            <a:r>
              <a:rPr lang="en-US" sz="1020" kern="0">
                <a:solidFill>
                  <a:srgbClr val="FFFFFF"/>
                </a:solidFill>
                <a:latin typeface="Segoe UI Light" panose="020B0502040204020203" pitchFamily="34" charset="0"/>
                <a:cs typeface="Segoe UI Light" panose="020B0502040204020203" pitchFamily="34" charset="0"/>
              </a:rPr>
              <a:t>Azure IaaS/VNET (N EU)</a:t>
            </a:r>
            <a:br>
              <a:rPr lang="en-US" sz="1224" kern="0">
                <a:solidFill>
                  <a:srgbClr val="FFFFFF"/>
                </a:solidFill>
                <a:latin typeface="Segoe UI Light" panose="020B0502040204020203" pitchFamily="34" charset="0"/>
                <a:cs typeface="Segoe UI Light" panose="020B0502040204020203" pitchFamily="34" charset="0"/>
              </a:rPr>
            </a:br>
            <a:endParaRPr lang="en-US" sz="1224" kern="0">
              <a:solidFill>
                <a:srgbClr val="FFFFFF"/>
              </a:solidFill>
              <a:latin typeface="Segoe UI Light" panose="020B0502040204020203" pitchFamily="34" charset="0"/>
              <a:cs typeface="Segoe UI Light" panose="020B0502040204020203" pitchFamily="34" charset="0"/>
            </a:endParaRPr>
          </a:p>
        </p:txBody>
      </p:sp>
      <p:sp>
        <p:nvSpPr>
          <p:cNvPr id="18" name="Rectangle 17"/>
          <p:cNvSpPr/>
          <p:nvPr/>
        </p:nvSpPr>
        <p:spPr>
          <a:xfrm>
            <a:off x="4130604" y="911297"/>
            <a:ext cx="5238501" cy="342347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defTabSz="932597">
              <a:defRPr/>
            </a:pPr>
            <a:r>
              <a:rPr lang="en-US" sz="1428" kern="0">
                <a:solidFill>
                  <a:srgbClr val="FFFFFF"/>
                </a:solidFill>
                <a:latin typeface="Segoe UI Light" panose="020B0502040204020203" pitchFamily="34" charset="0"/>
                <a:cs typeface="Segoe UI Light" panose="020B0502040204020203" pitchFamily="34" charset="0"/>
              </a:rPr>
              <a:t>Azure IaaS/VNET (W EU)</a:t>
            </a:r>
          </a:p>
          <a:p>
            <a:pPr algn="ctr" defTabSz="932597">
              <a:defRPr/>
            </a:pPr>
            <a:endParaRPr lang="en-US" sz="1428" kern="0">
              <a:solidFill>
                <a:srgbClr val="353535"/>
              </a:solidFill>
              <a:latin typeface="Segoe UI Light" panose="020B0502040204020203" pitchFamily="34" charset="0"/>
              <a:cs typeface="Segoe UI Light" panose="020B0502040204020203" pitchFamily="34" charset="0"/>
            </a:endParaRPr>
          </a:p>
        </p:txBody>
      </p:sp>
      <p:grpSp>
        <p:nvGrpSpPr>
          <p:cNvPr id="49" name="Group 48"/>
          <p:cNvGrpSpPr/>
          <p:nvPr/>
        </p:nvGrpSpPr>
        <p:grpSpPr>
          <a:xfrm>
            <a:off x="3599227" y="2129259"/>
            <a:ext cx="1204206" cy="286306"/>
            <a:chOff x="4762563" y="1999651"/>
            <a:chExt cx="1180701" cy="280718"/>
          </a:xfrm>
        </p:grpSpPr>
        <p:pic>
          <p:nvPicPr>
            <p:cNvPr id="50" name="Picture 1"/>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4762563" y="2028740"/>
              <a:ext cx="201575" cy="2380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 name="TextBox 50"/>
            <p:cNvSpPr txBox="1"/>
            <p:nvPr/>
          </p:nvSpPr>
          <p:spPr>
            <a:xfrm>
              <a:off x="4901897" y="1999651"/>
              <a:ext cx="1041367" cy="280718"/>
            </a:xfrm>
            <a:prstGeom prst="rect">
              <a:avLst/>
            </a:prstGeom>
            <a:noFill/>
          </p:spPr>
          <p:txBody>
            <a:bodyPr wrap="square" rtlCol="0">
              <a:spAutoFit/>
            </a:bodyPr>
            <a:lstStyle/>
            <a:p>
              <a:pPr defTabSz="932597">
                <a:defRPr/>
              </a:pPr>
              <a:r>
                <a:rPr lang="en-US" sz="1224" kern="0">
                  <a:solidFill>
                    <a:sysClr val="windowText" lastClr="000000"/>
                  </a:solidFill>
                  <a:latin typeface="Segoe UI Light" panose="020B0502040204020203" pitchFamily="34" charset="0"/>
                  <a:cs typeface="Segoe UI Light" panose="020B0502040204020203" pitchFamily="34" charset="0"/>
                </a:rPr>
                <a:t>ER</a:t>
              </a:r>
            </a:p>
          </p:txBody>
        </p:sp>
      </p:grpSp>
      <p:grpSp>
        <p:nvGrpSpPr>
          <p:cNvPr id="52" name="Group 51"/>
          <p:cNvGrpSpPr/>
          <p:nvPr/>
        </p:nvGrpSpPr>
        <p:grpSpPr>
          <a:xfrm>
            <a:off x="3599227" y="2373956"/>
            <a:ext cx="1204206" cy="286306"/>
            <a:chOff x="4762563" y="1999651"/>
            <a:chExt cx="1180701" cy="280718"/>
          </a:xfrm>
        </p:grpSpPr>
        <p:pic>
          <p:nvPicPr>
            <p:cNvPr id="53" name="Picture 1"/>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4762563" y="2028740"/>
              <a:ext cx="201575" cy="2380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 name="TextBox 53"/>
            <p:cNvSpPr txBox="1"/>
            <p:nvPr/>
          </p:nvSpPr>
          <p:spPr>
            <a:xfrm>
              <a:off x="4901897" y="1999651"/>
              <a:ext cx="1041367" cy="280718"/>
            </a:xfrm>
            <a:prstGeom prst="rect">
              <a:avLst/>
            </a:prstGeom>
            <a:noFill/>
          </p:spPr>
          <p:txBody>
            <a:bodyPr wrap="square" rtlCol="0">
              <a:spAutoFit/>
            </a:bodyPr>
            <a:lstStyle/>
            <a:p>
              <a:pPr defTabSz="932597">
                <a:defRPr/>
              </a:pPr>
              <a:r>
                <a:rPr lang="en-US" sz="1224" kern="0">
                  <a:solidFill>
                    <a:sysClr val="windowText" lastClr="000000"/>
                  </a:solidFill>
                  <a:latin typeface="Segoe UI Light" panose="020B0502040204020203" pitchFamily="34" charset="0"/>
                  <a:cs typeface="Segoe UI Light" panose="020B0502040204020203" pitchFamily="34" charset="0"/>
                </a:rPr>
                <a:t>ER</a:t>
              </a:r>
            </a:p>
          </p:txBody>
        </p:sp>
      </p:grpSp>
      <p:sp>
        <p:nvSpPr>
          <p:cNvPr id="132" name="Rectangle 131"/>
          <p:cNvSpPr/>
          <p:nvPr/>
        </p:nvSpPr>
        <p:spPr>
          <a:xfrm>
            <a:off x="1864571" y="5290330"/>
            <a:ext cx="1281830" cy="256746"/>
          </a:xfrm>
          <a:prstGeom prst="rect">
            <a:avLst/>
          </a:prstGeom>
          <a:gradFill flip="none" rotWithShape="1">
            <a:gsLst>
              <a:gs pos="0">
                <a:srgbClr val="FFFF00">
                  <a:tint val="66000"/>
                  <a:satMod val="160000"/>
                </a:srgbClr>
              </a:gs>
              <a:gs pos="50000">
                <a:srgbClr val="FFFF00">
                  <a:tint val="44500"/>
                  <a:satMod val="160000"/>
                </a:srgbClr>
              </a:gs>
              <a:gs pos="100000">
                <a:srgbClr val="FFFF00">
                  <a:tint val="23500"/>
                  <a:satMod val="160000"/>
                </a:srgb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kern="0">
              <a:solidFill>
                <a:sysClr val="windowText" lastClr="000000"/>
              </a:solidFill>
            </a:endParaRPr>
          </a:p>
        </p:txBody>
      </p:sp>
      <p:sp>
        <p:nvSpPr>
          <p:cNvPr id="133" name="Cloud Callout 132"/>
          <p:cNvSpPr/>
          <p:nvPr/>
        </p:nvSpPr>
        <p:spPr>
          <a:xfrm>
            <a:off x="2459487" y="1837789"/>
            <a:ext cx="1095266" cy="4318549"/>
          </a:xfrm>
          <a:prstGeom prst="cloudCallout">
            <a:avLst>
              <a:gd name="adj1" fmla="val 4910"/>
              <a:gd name="adj2" fmla="val 17061"/>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kern="0">
              <a:solidFill>
                <a:sysClr val="windowText" lastClr="000000"/>
              </a:solidFill>
            </a:endParaRPr>
          </a:p>
        </p:txBody>
      </p:sp>
      <p:sp>
        <p:nvSpPr>
          <p:cNvPr id="134" name="Rectangle 133"/>
          <p:cNvSpPr/>
          <p:nvPr/>
        </p:nvSpPr>
        <p:spPr>
          <a:xfrm>
            <a:off x="502704" y="2411773"/>
            <a:ext cx="1619950" cy="4194709"/>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defTabSz="932563">
              <a:defRPr/>
            </a:pPr>
            <a:r>
              <a:rPr lang="en-US" altLang="ja-JP" sz="1224" kern="0">
                <a:solidFill>
                  <a:srgbClr val="353535"/>
                </a:solidFill>
                <a:cs typeface="Segoe UI Light" panose="020B0502040204020203" pitchFamily="34" charset="0"/>
              </a:rPr>
              <a:t>Customer Corporate Network</a:t>
            </a:r>
            <a:br>
              <a:rPr lang="en-US" altLang="ja-JP" sz="1836" kern="0">
                <a:solidFill>
                  <a:srgbClr val="353535"/>
                </a:solidFill>
              </a:rPr>
            </a:br>
            <a:br>
              <a:rPr lang="en-US" altLang="ja-JP" sz="1836" kern="0">
                <a:solidFill>
                  <a:srgbClr val="353535"/>
                </a:solidFill>
              </a:rPr>
            </a:br>
            <a:br>
              <a:rPr lang="en-US" altLang="ja-JP" sz="1836" kern="0">
                <a:solidFill>
                  <a:srgbClr val="353535"/>
                </a:solidFill>
              </a:rPr>
            </a:br>
            <a:br>
              <a:rPr lang="en-US" altLang="ja-JP" sz="1836" kern="0">
                <a:solidFill>
                  <a:srgbClr val="5B9BD5"/>
                </a:solidFill>
              </a:rPr>
            </a:br>
            <a:br>
              <a:rPr lang="en-US" altLang="ja-JP" sz="1836" kern="0">
                <a:solidFill>
                  <a:srgbClr val="5B9BD5"/>
                </a:solidFill>
              </a:rPr>
            </a:br>
            <a:br>
              <a:rPr lang="en-US" altLang="ja-JP" sz="1836" kern="0">
                <a:solidFill>
                  <a:srgbClr val="5B9BD5"/>
                </a:solidFill>
              </a:rPr>
            </a:br>
            <a:br>
              <a:rPr lang="en-US" altLang="ja-JP" sz="1836" kern="0">
                <a:solidFill>
                  <a:srgbClr val="5B9BD5"/>
                </a:solidFill>
              </a:rPr>
            </a:br>
            <a:endParaRPr lang="en-US" sz="1836" kern="0">
              <a:solidFill>
                <a:srgbClr val="FFFFFF"/>
              </a:solidFill>
            </a:endParaRPr>
          </a:p>
        </p:txBody>
      </p:sp>
      <p:pic>
        <p:nvPicPr>
          <p:cNvPr id="135" name="Picture 12" descr="C:\Program Files\Microsoft Resource DVD Artwork\DVD_ART\Artwork_Imagery\Shapes and Graphics\circular shapes\Circle with Photo\meeting circle.png"/>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662248" y="2954994"/>
            <a:ext cx="521707" cy="523120"/>
          </a:xfrm>
          <a:prstGeom prst="rect">
            <a:avLst/>
          </a:prstGeom>
          <a:noFill/>
          <a:ln w="9525">
            <a:noFill/>
            <a:miter lim="800000"/>
            <a:headEnd/>
            <a:tailEnd/>
          </a:ln>
        </p:spPr>
      </p:pic>
      <p:pic>
        <p:nvPicPr>
          <p:cNvPr id="140" name="Picture 13" descr="C:\Program Files\Microsoft Resource DVD Artwork\DVD_ART\Artwork_Imagery\Shapes and Graphics\circular shapes\Circle with Photo\customer happy smiling woman circle.png"/>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344955" y="2954593"/>
            <a:ext cx="529067" cy="523120"/>
          </a:xfrm>
          <a:prstGeom prst="rect">
            <a:avLst/>
          </a:prstGeom>
          <a:noFill/>
          <a:ln w="9525">
            <a:noFill/>
            <a:miter lim="800000"/>
            <a:headEnd/>
            <a:tailEnd/>
          </a:ln>
        </p:spPr>
      </p:pic>
      <p:pic>
        <p:nvPicPr>
          <p:cNvPr id="141" name="Picture 140"/>
          <p:cNvPicPr>
            <a:picLocks noChangeAspect="1"/>
          </p:cNvPicPr>
          <p:nvPr/>
        </p:nvPicPr>
        <p:blipFill rotWithShape="1">
          <a:blip r:embed="rId6" cstate="email">
            <a:extLst>
              <a:ext uri="{28A0092B-C50C-407E-A947-70E740481C1C}">
                <a14:useLocalDpi xmlns:a14="http://schemas.microsoft.com/office/drawing/2010/main"/>
              </a:ext>
            </a:extLst>
          </a:blip>
          <a:srcRect r="60423" b="6626"/>
          <a:stretch/>
        </p:blipFill>
        <p:spPr>
          <a:xfrm>
            <a:off x="812264" y="3657306"/>
            <a:ext cx="295722" cy="313693"/>
          </a:xfrm>
          <a:prstGeom prst="rect">
            <a:avLst/>
          </a:prstGeom>
        </p:spPr>
      </p:pic>
      <p:pic>
        <p:nvPicPr>
          <p:cNvPr id="143" name="Picture 142"/>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817360" y="4211643"/>
            <a:ext cx="295722" cy="290335"/>
          </a:xfrm>
          <a:prstGeom prst="rect">
            <a:avLst/>
          </a:prstGeom>
        </p:spPr>
      </p:pic>
      <p:sp>
        <p:nvSpPr>
          <p:cNvPr id="144" name="TextBox 143"/>
          <p:cNvSpPr txBox="1"/>
          <p:nvPr/>
        </p:nvSpPr>
        <p:spPr>
          <a:xfrm>
            <a:off x="2627666" y="3418222"/>
            <a:ext cx="826832" cy="670445"/>
          </a:xfrm>
          <a:prstGeom prst="rect">
            <a:avLst/>
          </a:prstGeom>
          <a:noFill/>
        </p:spPr>
        <p:txBody>
          <a:bodyPr wrap="square" rtlCol="0">
            <a:spAutoFit/>
          </a:bodyPr>
          <a:lstStyle/>
          <a:p>
            <a:pPr algn="ctr" defTabSz="932597">
              <a:defRPr/>
            </a:pPr>
            <a:r>
              <a:rPr lang="en-US" sz="1836" kern="0">
                <a:solidFill>
                  <a:sysClr val="windowText" lastClr="000000"/>
                </a:solidFill>
                <a:latin typeface="Segoe UI Light" panose="020B0502040204020203" pitchFamily="34" charset="0"/>
                <a:cs typeface="Segoe UI Light" panose="020B0502040204020203" pitchFamily="34" charset="0"/>
              </a:rPr>
              <a:t>MPLS</a:t>
            </a:r>
            <a:br>
              <a:rPr lang="en-US" sz="1836" kern="0">
                <a:solidFill>
                  <a:sysClr val="windowText" lastClr="000000"/>
                </a:solidFill>
                <a:latin typeface="Segoe UI Light" panose="020B0502040204020203" pitchFamily="34" charset="0"/>
                <a:cs typeface="Segoe UI Light" panose="020B0502040204020203" pitchFamily="34" charset="0"/>
              </a:rPr>
            </a:br>
            <a:r>
              <a:rPr lang="en-US" sz="1836" kern="0">
                <a:solidFill>
                  <a:sysClr val="windowText" lastClr="000000"/>
                </a:solidFill>
                <a:latin typeface="Segoe UI Light" panose="020B0502040204020203" pitchFamily="34" charset="0"/>
                <a:cs typeface="Segoe UI Light" panose="020B0502040204020203" pitchFamily="34" charset="0"/>
              </a:rPr>
              <a:t>WAN</a:t>
            </a:r>
          </a:p>
        </p:txBody>
      </p:sp>
      <p:pic>
        <p:nvPicPr>
          <p:cNvPr id="146" name="Picture 145"/>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1478440" y="3664701"/>
            <a:ext cx="341531" cy="341531"/>
          </a:xfrm>
          <a:prstGeom prst="rect">
            <a:avLst/>
          </a:prstGeom>
        </p:spPr>
      </p:pic>
      <p:pic>
        <p:nvPicPr>
          <p:cNvPr id="147" name="Picture 146"/>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491752" y="4174730"/>
            <a:ext cx="326448" cy="326448"/>
          </a:xfrm>
          <a:prstGeom prst="rect">
            <a:avLst/>
          </a:prstGeom>
        </p:spPr>
      </p:pic>
      <p:pic>
        <p:nvPicPr>
          <p:cNvPr id="196" name="Picture 195"/>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4152191" y="2400610"/>
            <a:ext cx="264792" cy="264792"/>
          </a:xfrm>
          <a:prstGeom prst="rect">
            <a:avLst/>
          </a:prstGeom>
        </p:spPr>
      </p:pic>
      <p:pic>
        <p:nvPicPr>
          <p:cNvPr id="198" name="Picture 197"/>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4149071" y="5611687"/>
            <a:ext cx="264792" cy="264792"/>
          </a:xfrm>
          <a:prstGeom prst="rect">
            <a:avLst/>
          </a:prstGeom>
        </p:spPr>
      </p:pic>
      <p:sp>
        <p:nvSpPr>
          <p:cNvPr id="203" name="Oval 202"/>
          <p:cNvSpPr/>
          <p:nvPr/>
        </p:nvSpPr>
        <p:spPr>
          <a:xfrm>
            <a:off x="1558221" y="6079689"/>
            <a:ext cx="196059" cy="197795"/>
          </a:xfrm>
          <a:prstGeom prst="ellipse">
            <a:avLst/>
          </a:prstGeom>
          <a:solidFill>
            <a:srgbClr val="FFFF00"/>
          </a:solidFill>
          <a:ln w="9525"/>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97">
              <a:defRPr/>
            </a:pPr>
            <a:r>
              <a:rPr lang="en-US" sz="1224" kern="0">
                <a:solidFill>
                  <a:sysClr val="windowText" lastClr="000000"/>
                </a:solidFill>
                <a:latin typeface="Segoe UI Light" panose="020B0502040204020203" pitchFamily="34" charset="0"/>
                <a:cs typeface="Segoe UI Light" panose="020B0502040204020203" pitchFamily="34" charset="0"/>
              </a:rPr>
              <a:t>8</a:t>
            </a:r>
          </a:p>
        </p:txBody>
      </p:sp>
      <p:sp>
        <p:nvSpPr>
          <p:cNvPr id="152" name="Rectangle 151"/>
          <p:cNvSpPr/>
          <p:nvPr/>
        </p:nvSpPr>
        <p:spPr>
          <a:xfrm>
            <a:off x="658138" y="4694446"/>
            <a:ext cx="1256722" cy="1766067"/>
          </a:xfrm>
          <a:prstGeom prst="rect">
            <a:avLst/>
          </a:prstGeom>
          <a:solidFill>
            <a:schemeClr val="tx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bIns="186521" rtlCol="0" anchor="b" anchorCtr="0"/>
          <a:lstStyle/>
          <a:p>
            <a:pPr algn="ctr" defTabSz="932563">
              <a:defRPr/>
            </a:pPr>
            <a:r>
              <a:rPr lang="en-US" altLang="ja-JP" sz="1428" kern="0">
                <a:solidFill>
                  <a:srgbClr val="FFFFFF"/>
                </a:solidFill>
                <a:latin typeface="Segoe UI" panose="020B0502040204020203" pitchFamily="34" charset="0"/>
                <a:cs typeface="Segoe UI" panose="020B0502040204020203" pitchFamily="34" charset="0"/>
              </a:rPr>
              <a:t>On-premises Data Center</a:t>
            </a:r>
          </a:p>
          <a:p>
            <a:pPr algn="ctr" defTabSz="932563">
              <a:defRPr/>
            </a:pPr>
            <a:r>
              <a:rPr lang="en-US" sz="1428" kern="0">
                <a:solidFill>
                  <a:srgbClr val="FFFFFF"/>
                </a:solidFill>
                <a:latin typeface="Segoe UI" panose="020B0502040204020203" pitchFamily="34" charset="0"/>
                <a:cs typeface="Segoe UI" panose="020B0502040204020203" pitchFamily="34" charset="0"/>
              </a:rPr>
              <a:t>(Co-Lo Provider)</a:t>
            </a:r>
          </a:p>
        </p:txBody>
      </p:sp>
      <p:pic>
        <p:nvPicPr>
          <p:cNvPr id="148" name="Picture 13" descr="Host Integration Server (HIS) sm"/>
          <p:cNvPicPr>
            <a:picLocks noChangeAspect="1" noChangeArrowheads="1"/>
          </p:cNvPicPr>
          <p:nvPr/>
        </p:nvPicPr>
        <p:blipFill>
          <a:blip r:embed="rId11" cstate="email">
            <a:extLst>
              <a:ext uri="{28A0092B-C50C-407E-A947-70E740481C1C}">
                <a14:useLocalDpi xmlns:a14="http://schemas.microsoft.com/office/drawing/2010/main"/>
              </a:ext>
            </a:extLst>
          </a:blip>
          <a:srcRect/>
          <a:stretch>
            <a:fillRect/>
          </a:stretch>
        </p:blipFill>
        <p:spPr bwMode="auto">
          <a:xfrm>
            <a:off x="804906" y="4860743"/>
            <a:ext cx="404874" cy="640505"/>
          </a:xfrm>
          <a:prstGeom prst="rect">
            <a:avLst/>
          </a:prstGeom>
          <a:noFill/>
          <a:ln w="9525">
            <a:noFill/>
            <a:miter lim="800000"/>
            <a:headEnd/>
            <a:tailEnd/>
          </a:ln>
        </p:spPr>
      </p:pic>
      <p:pic>
        <p:nvPicPr>
          <p:cNvPr id="149" name="Picture 20" descr="Cray mainframe_medium"/>
          <p:cNvPicPr>
            <a:picLocks noChangeAspect="1" noChangeArrowheads="1"/>
          </p:cNvPicPr>
          <p:nvPr/>
        </p:nvPicPr>
        <p:blipFill>
          <a:blip r:embed="rId12" cstate="email">
            <a:extLst>
              <a:ext uri="{28A0092B-C50C-407E-A947-70E740481C1C}">
                <a14:useLocalDpi xmlns:a14="http://schemas.microsoft.com/office/drawing/2010/main"/>
              </a:ext>
            </a:extLst>
          </a:blip>
          <a:srcRect/>
          <a:stretch>
            <a:fillRect/>
          </a:stretch>
        </p:blipFill>
        <p:spPr bwMode="auto">
          <a:xfrm>
            <a:off x="1355620" y="4910322"/>
            <a:ext cx="417616" cy="541345"/>
          </a:xfrm>
          <a:prstGeom prst="rect">
            <a:avLst/>
          </a:prstGeom>
          <a:noFill/>
          <a:ln w="9525">
            <a:noFill/>
            <a:miter lim="800000"/>
            <a:headEnd/>
            <a:tailEnd/>
          </a:ln>
        </p:spPr>
      </p:pic>
      <p:pic>
        <p:nvPicPr>
          <p:cNvPr id="227" name="Picture 226"/>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4152191" y="2139211"/>
            <a:ext cx="264792" cy="264792"/>
          </a:xfrm>
          <a:prstGeom prst="rect">
            <a:avLst/>
          </a:prstGeom>
        </p:spPr>
      </p:pic>
      <p:grpSp>
        <p:nvGrpSpPr>
          <p:cNvPr id="15" name="Group 14"/>
          <p:cNvGrpSpPr/>
          <p:nvPr/>
        </p:nvGrpSpPr>
        <p:grpSpPr>
          <a:xfrm>
            <a:off x="9637781" y="912850"/>
            <a:ext cx="2159238" cy="2622321"/>
            <a:chOff x="9448799" y="895032"/>
            <a:chExt cx="2117092" cy="2571136"/>
          </a:xfrm>
        </p:grpSpPr>
        <p:sp>
          <p:nvSpPr>
            <p:cNvPr id="19" name="Rectangle 18"/>
            <p:cNvSpPr/>
            <p:nvPr/>
          </p:nvSpPr>
          <p:spPr>
            <a:xfrm>
              <a:off x="9448799" y="895032"/>
              <a:ext cx="2117092" cy="2571136"/>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defTabSz="932597">
                <a:defRPr/>
              </a:pPr>
              <a:r>
                <a:rPr lang="en-US" sz="1122" kern="0">
                  <a:solidFill>
                    <a:srgbClr val="FFFFFF"/>
                  </a:solidFill>
                  <a:latin typeface="Segoe UI Light" panose="020B0502040204020203" pitchFamily="34" charset="0"/>
                  <a:cs typeface="Segoe UI Light" panose="020B0502040204020203" pitchFamily="34" charset="0"/>
                </a:rPr>
                <a:t>HANA on Azure Large Instances</a:t>
              </a:r>
              <a:endParaRPr lang="en-US" sz="1632" kern="0">
                <a:solidFill>
                  <a:srgbClr val="FFFFFF"/>
                </a:solidFill>
                <a:latin typeface="Segoe UI Light" panose="020B0502040204020203" pitchFamily="34" charset="0"/>
                <a:cs typeface="Segoe UI Light" panose="020B0502040204020203" pitchFamily="34" charset="0"/>
              </a:endParaRPr>
            </a:p>
          </p:txBody>
        </p:sp>
        <p:sp>
          <p:nvSpPr>
            <p:cNvPr id="22" name="Rectangle 21"/>
            <p:cNvSpPr/>
            <p:nvPr/>
          </p:nvSpPr>
          <p:spPr>
            <a:xfrm>
              <a:off x="9663527" y="1209268"/>
              <a:ext cx="1726460" cy="2133931"/>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kern="0">
                <a:solidFill>
                  <a:sysClr val="windowText" lastClr="000000"/>
                </a:solidFill>
              </a:endParaRPr>
            </a:p>
          </p:txBody>
        </p:sp>
        <p:sp>
          <p:nvSpPr>
            <p:cNvPr id="110" name="TextBox 109"/>
            <p:cNvSpPr txBox="1"/>
            <p:nvPr/>
          </p:nvSpPr>
          <p:spPr>
            <a:xfrm>
              <a:off x="9702555" y="2056447"/>
              <a:ext cx="1331124" cy="259836"/>
            </a:xfrm>
            <a:prstGeom prst="rect">
              <a:avLst/>
            </a:prstGeom>
            <a:noFill/>
          </p:spPr>
          <p:txBody>
            <a:bodyPr wrap="square" rtlCol="0">
              <a:spAutoFit/>
            </a:bodyPr>
            <a:lstStyle/>
            <a:p>
              <a:pPr algn="ctr" defTabSz="932597">
                <a:defRPr/>
              </a:pPr>
              <a:r>
                <a:rPr lang="en-US" sz="1122" kern="0">
                  <a:solidFill>
                    <a:srgbClr val="353535"/>
                  </a:solidFill>
                  <a:latin typeface="Segoe UI Light" panose="020B0502040204020203" pitchFamily="34" charset="0"/>
                  <a:cs typeface="Segoe UI Light" panose="020B0502040204020203" pitchFamily="34" charset="0"/>
                </a:rPr>
                <a:t>BW HANA DB</a:t>
              </a:r>
            </a:p>
          </p:txBody>
        </p:sp>
        <p:pic>
          <p:nvPicPr>
            <p:cNvPr id="289" name="Picture 288"/>
            <p:cNvPicPr>
              <a:picLocks noChangeAspect="1"/>
            </p:cNvPicPr>
            <p:nvPr/>
          </p:nvPicPr>
          <p:blipFill>
            <a:blip r:embed="rId13" cstate="email">
              <a:grayscl/>
              <a:extLst>
                <a:ext uri="{28A0092B-C50C-407E-A947-70E740481C1C}">
                  <a14:useLocalDpi xmlns:a14="http://schemas.microsoft.com/office/drawing/2010/main"/>
                </a:ext>
              </a:extLst>
            </a:blip>
            <a:stretch>
              <a:fillRect/>
            </a:stretch>
          </p:blipFill>
          <p:spPr>
            <a:xfrm>
              <a:off x="10949367" y="2416059"/>
              <a:ext cx="295564" cy="295564"/>
            </a:xfrm>
            <a:prstGeom prst="rect">
              <a:avLst/>
            </a:prstGeom>
          </p:spPr>
        </p:pic>
        <p:cxnSp>
          <p:nvCxnSpPr>
            <p:cNvPr id="290" name="Straight Connector 289"/>
            <p:cNvCxnSpPr/>
            <p:nvPr/>
          </p:nvCxnSpPr>
          <p:spPr>
            <a:xfrm>
              <a:off x="10368118" y="2540391"/>
              <a:ext cx="6824" cy="381806"/>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pic>
          <p:nvPicPr>
            <p:cNvPr id="292" name="Picture 291"/>
            <p:cNvPicPr>
              <a:picLocks noChangeAspect="1"/>
            </p:cNvPicPr>
            <p:nvPr/>
          </p:nvPicPr>
          <p:blipFill>
            <a:blip r:embed="rId14" cstate="email">
              <a:grayscl/>
              <a:extLst>
                <a:ext uri="{28A0092B-C50C-407E-A947-70E740481C1C}">
                  <a14:useLocalDpi xmlns:a14="http://schemas.microsoft.com/office/drawing/2010/main"/>
                </a:ext>
              </a:extLst>
            </a:blip>
            <a:stretch>
              <a:fillRect/>
            </a:stretch>
          </p:blipFill>
          <p:spPr>
            <a:xfrm>
              <a:off x="9939522" y="2559811"/>
              <a:ext cx="890656" cy="890656"/>
            </a:xfrm>
            <a:prstGeom prst="rect">
              <a:avLst/>
            </a:prstGeom>
          </p:spPr>
        </p:pic>
        <p:pic>
          <p:nvPicPr>
            <p:cNvPr id="293" name="Picture 292"/>
            <p:cNvPicPr>
              <a:picLocks noChangeAspect="1"/>
            </p:cNvPicPr>
            <p:nvPr/>
          </p:nvPicPr>
          <p:blipFill>
            <a:blip r:embed="rId15" cstate="email">
              <a:extLst>
                <a:ext uri="{28A0092B-C50C-407E-A947-70E740481C1C}">
                  <a14:useLocalDpi xmlns:a14="http://schemas.microsoft.com/office/drawing/2010/main"/>
                </a:ext>
              </a:extLst>
            </a:blip>
            <a:stretch>
              <a:fillRect/>
            </a:stretch>
          </p:blipFill>
          <p:spPr>
            <a:xfrm>
              <a:off x="9993956" y="2907819"/>
              <a:ext cx="552336" cy="116657"/>
            </a:xfrm>
            <a:prstGeom prst="rect">
              <a:avLst/>
            </a:prstGeom>
          </p:spPr>
        </p:pic>
        <p:pic>
          <p:nvPicPr>
            <p:cNvPr id="295" name="Picture 294"/>
            <p:cNvPicPr>
              <a:picLocks noChangeAspect="1"/>
            </p:cNvPicPr>
            <p:nvPr/>
          </p:nvPicPr>
          <p:blipFill>
            <a:blip r:embed="rId14" cstate="email">
              <a:grayscl/>
              <a:extLst>
                <a:ext uri="{28A0092B-C50C-407E-A947-70E740481C1C}">
                  <a14:useLocalDpi xmlns:a14="http://schemas.microsoft.com/office/drawing/2010/main"/>
                </a:ext>
              </a:extLst>
            </a:blip>
            <a:stretch>
              <a:fillRect/>
            </a:stretch>
          </p:blipFill>
          <p:spPr>
            <a:xfrm>
              <a:off x="9930083" y="2116602"/>
              <a:ext cx="890656" cy="890656"/>
            </a:xfrm>
            <a:prstGeom prst="rect">
              <a:avLst/>
            </a:prstGeom>
          </p:spPr>
        </p:pic>
        <p:pic>
          <p:nvPicPr>
            <p:cNvPr id="296" name="Picture 295"/>
            <p:cNvPicPr>
              <a:picLocks noChangeAspect="1"/>
            </p:cNvPicPr>
            <p:nvPr/>
          </p:nvPicPr>
          <p:blipFill>
            <a:blip r:embed="rId15" cstate="email">
              <a:extLst>
                <a:ext uri="{28A0092B-C50C-407E-A947-70E740481C1C}">
                  <a14:useLocalDpi xmlns:a14="http://schemas.microsoft.com/office/drawing/2010/main"/>
                </a:ext>
              </a:extLst>
            </a:blip>
            <a:stretch>
              <a:fillRect/>
            </a:stretch>
          </p:blipFill>
          <p:spPr>
            <a:xfrm>
              <a:off x="9984517" y="2464610"/>
              <a:ext cx="552336" cy="116657"/>
            </a:xfrm>
            <a:prstGeom prst="rect">
              <a:avLst/>
            </a:prstGeom>
          </p:spPr>
        </p:pic>
        <p:pic>
          <p:nvPicPr>
            <p:cNvPr id="298" name="Picture 297"/>
            <p:cNvPicPr>
              <a:picLocks noChangeAspect="1"/>
            </p:cNvPicPr>
            <p:nvPr/>
          </p:nvPicPr>
          <p:blipFill>
            <a:blip r:embed="rId13" cstate="email">
              <a:grayscl/>
              <a:extLst>
                <a:ext uri="{28A0092B-C50C-407E-A947-70E740481C1C}">
                  <a14:useLocalDpi xmlns:a14="http://schemas.microsoft.com/office/drawing/2010/main"/>
                </a:ext>
              </a:extLst>
            </a:blip>
            <a:stretch>
              <a:fillRect/>
            </a:stretch>
          </p:blipFill>
          <p:spPr>
            <a:xfrm>
              <a:off x="10956583" y="2873265"/>
              <a:ext cx="295564" cy="295564"/>
            </a:xfrm>
            <a:prstGeom prst="rect">
              <a:avLst/>
            </a:prstGeom>
          </p:spPr>
        </p:pic>
      </p:grpSp>
      <p:sp>
        <p:nvSpPr>
          <p:cNvPr id="192" name="Rectangle 191"/>
          <p:cNvSpPr/>
          <p:nvPr/>
        </p:nvSpPr>
        <p:spPr>
          <a:xfrm>
            <a:off x="4484305" y="1224431"/>
            <a:ext cx="4747054" cy="1439587"/>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kern="0">
              <a:solidFill>
                <a:sysClr val="windowText" lastClr="000000"/>
              </a:solidFill>
            </a:endParaRPr>
          </a:p>
        </p:txBody>
      </p:sp>
      <p:sp>
        <p:nvSpPr>
          <p:cNvPr id="168" name="TextBox 167"/>
          <p:cNvSpPr txBox="1"/>
          <p:nvPr/>
        </p:nvSpPr>
        <p:spPr>
          <a:xfrm>
            <a:off x="5745092" y="1225230"/>
            <a:ext cx="769935" cy="563231"/>
          </a:xfrm>
          <a:prstGeom prst="rect">
            <a:avLst/>
          </a:prstGeom>
          <a:noFill/>
        </p:spPr>
        <p:txBody>
          <a:bodyPr wrap="square" rtlCol="0">
            <a:spAutoFit/>
          </a:bodyPr>
          <a:lstStyle/>
          <a:p>
            <a:pPr algn="ctr" defTabSz="932597">
              <a:defRPr/>
            </a:pPr>
            <a:r>
              <a:rPr lang="en-US" sz="1020" kern="0">
                <a:solidFill>
                  <a:sysClr val="windowText" lastClr="000000"/>
                </a:solidFill>
                <a:latin typeface="Segoe UI Light" panose="020B0502040204020203" pitchFamily="34" charset="0"/>
                <a:cs typeface="Segoe UI Light" panose="020B0502040204020203" pitchFamily="34" charset="0"/>
              </a:rPr>
              <a:t>ERP APP</a:t>
            </a:r>
            <a:br>
              <a:rPr lang="en-US" sz="1020" kern="0">
                <a:solidFill>
                  <a:sysClr val="windowText" lastClr="000000"/>
                </a:solidFill>
                <a:latin typeface="Segoe UI Light" panose="020B0502040204020203" pitchFamily="34" charset="0"/>
                <a:cs typeface="Segoe UI Light" panose="020B0502040204020203" pitchFamily="34" charset="0"/>
              </a:rPr>
            </a:br>
            <a:r>
              <a:rPr lang="en-US" sz="1020" kern="0">
                <a:solidFill>
                  <a:sysClr val="windowText" lastClr="000000"/>
                </a:solidFill>
                <a:latin typeface="Segoe UI Light" panose="020B0502040204020203" pitchFamily="34" charset="0"/>
                <a:cs typeface="Segoe UI Light" panose="020B0502040204020203" pitchFamily="34" charset="0"/>
              </a:rPr>
              <a:t>(HA &amp; Scale)</a:t>
            </a:r>
          </a:p>
        </p:txBody>
      </p:sp>
      <p:pic>
        <p:nvPicPr>
          <p:cNvPr id="195" name="Picture 194"/>
          <p:cNvPicPr>
            <a:picLocks noChangeAspect="1"/>
          </p:cNvPicPr>
          <p:nvPr/>
        </p:nvPicPr>
        <p:blipFill>
          <a:blip r:embed="rId16" cstate="email">
            <a:extLst>
              <a:ext uri="{28A0092B-C50C-407E-A947-70E740481C1C}">
                <a14:useLocalDpi xmlns:a14="http://schemas.microsoft.com/office/drawing/2010/main"/>
              </a:ext>
            </a:extLst>
          </a:blip>
          <a:stretch>
            <a:fillRect/>
          </a:stretch>
        </p:blipFill>
        <p:spPr>
          <a:xfrm>
            <a:off x="6341359" y="1436121"/>
            <a:ext cx="327273" cy="327273"/>
          </a:xfrm>
          <a:prstGeom prst="rect">
            <a:avLst/>
          </a:prstGeom>
        </p:spPr>
      </p:pic>
      <p:pic>
        <p:nvPicPr>
          <p:cNvPr id="199" name="Picture 198"/>
          <p:cNvPicPr>
            <a:picLocks noChangeAspect="1"/>
          </p:cNvPicPr>
          <p:nvPr/>
        </p:nvPicPr>
        <p:blipFill>
          <a:blip r:embed="rId16" cstate="email">
            <a:extLst>
              <a:ext uri="{28A0092B-C50C-407E-A947-70E740481C1C}">
                <a14:useLocalDpi xmlns:a14="http://schemas.microsoft.com/office/drawing/2010/main"/>
              </a:ext>
            </a:extLst>
          </a:blip>
          <a:stretch>
            <a:fillRect/>
          </a:stretch>
        </p:blipFill>
        <p:spPr>
          <a:xfrm>
            <a:off x="6642781" y="1437731"/>
            <a:ext cx="327273" cy="327273"/>
          </a:xfrm>
          <a:prstGeom prst="rect">
            <a:avLst/>
          </a:prstGeom>
        </p:spPr>
      </p:pic>
      <p:pic>
        <p:nvPicPr>
          <p:cNvPr id="122" name="Picture 121"/>
          <p:cNvPicPr>
            <a:picLocks noChangeAspect="1"/>
          </p:cNvPicPr>
          <p:nvPr/>
        </p:nvPicPr>
        <p:blipFill>
          <a:blip r:embed="rId17" cstate="email">
            <a:extLst>
              <a:ext uri="{28A0092B-C50C-407E-A947-70E740481C1C}">
                <a14:useLocalDpi xmlns:a14="http://schemas.microsoft.com/office/drawing/2010/main"/>
              </a:ext>
            </a:extLst>
          </a:blip>
          <a:stretch>
            <a:fillRect/>
          </a:stretch>
        </p:blipFill>
        <p:spPr>
          <a:xfrm>
            <a:off x="6336463" y="1464671"/>
            <a:ext cx="329919" cy="247439"/>
          </a:xfrm>
          <a:prstGeom prst="rect">
            <a:avLst/>
          </a:prstGeom>
        </p:spPr>
      </p:pic>
      <p:pic>
        <p:nvPicPr>
          <p:cNvPr id="123" name="Picture 122"/>
          <p:cNvPicPr>
            <a:picLocks noChangeAspect="1"/>
          </p:cNvPicPr>
          <p:nvPr/>
        </p:nvPicPr>
        <p:blipFill>
          <a:blip r:embed="rId17" cstate="email">
            <a:extLst>
              <a:ext uri="{28A0092B-C50C-407E-A947-70E740481C1C}">
                <a14:useLocalDpi xmlns:a14="http://schemas.microsoft.com/office/drawing/2010/main"/>
              </a:ext>
            </a:extLst>
          </a:blip>
          <a:stretch>
            <a:fillRect/>
          </a:stretch>
        </p:blipFill>
        <p:spPr>
          <a:xfrm>
            <a:off x="6647495" y="1475002"/>
            <a:ext cx="329919" cy="247439"/>
          </a:xfrm>
          <a:prstGeom prst="rect">
            <a:avLst/>
          </a:prstGeom>
        </p:spPr>
      </p:pic>
      <p:grpSp>
        <p:nvGrpSpPr>
          <p:cNvPr id="8" name="Group 7"/>
          <p:cNvGrpSpPr/>
          <p:nvPr/>
        </p:nvGrpSpPr>
        <p:grpSpPr>
          <a:xfrm>
            <a:off x="4603348" y="1271733"/>
            <a:ext cx="1168427" cy="563231"/>
            <a:chOff x="4512630" y="1246910"/>
            <a:chExt cx="1145621" cy="552238"/>
          </a:xfrm>
        </p:grpSpPr>
        <p:pic>
          <p:nvPicPr>
            <p:cNvPr id="155" name="Picture 154"/>
            <p:cNvPicPr>
              <a:picLocks noChangeAspect="1"/>
            </p:cNvPicPr>
            <p:nvPr/>
          </p:nvPicPr>
          <p:blipFill>
            <a:blip r:embed="rId16" cstate="email">
              <a:extLst>
                <a:ext uri="{28A0092B-C50C-407E-A947-70E740481C1C}">
                  <a14:useLocalDpi xmlns:a14="http://schemas.microsoft.com/office/drawing/2010/main"/>
                </a:ext>
              </a:extLst>
            </a:blip>
            <a:stretch>
              <a:fillRect/>
            </a:stretch>
          </p:blipFill>
          <p:spPr>
            <a:xfrm>
              <a:off x="5035819" y="1409549"/>
              <a:ext cx="320885" cy="320885"/>
            </a:xfrm>
            <a:prstGeom prst="rect">
              <a:avLst/>
            </a:prstGeom>
          </p:spPr>
        </p:pic>
        <p:sp>
          <p:nvSpPr>
            <p:cNvPr id="159" name="TextBox 158"/>
            <p:cNvSpPr txBox="1"/>
            <p:nvPr/>
          </p:nvSpPr>
          <p:spPr>
            <a:xfrm>
              <a:off x="4512630" y="1246910"/>
              <a:ext cx="524375" cy="552238"/>
            </a:xfrm>
            <a:prstGeom prst="rect">
              <a:avLst/>
            </a:prstGeom>
            <a:noFill/>
          </p:spPr>
          <p:txBody>
            <a:bodyPr wrap="square" lIns="0" rIns="0" rtlCol="0">
              <a:spAutoFit/>
            </a:bodyPr>
            <a:lstStyle/>
            <a:p>
              <a:pPr algn="ctr" defTabSz="932597">
                <a:defRPr/>
              </a:pPr>
              <a:r>
                <a:rPr lang="en-US" sz="1020" kern="0">
                  <a:solidFill>
                    <a:sysClr val="windowText" lastClr="000000"/>
                  </a:solidFill>
                  <a:latin typeface="Segoe UI Light" panose="020B0502040204020203" pitchFamily="34" charset="0"/>
                  <a:cs typeface="Segoe UI Light" panose="020B0502040204020203" pitchFamily="34" charset="0"/>
                </a:rPr>
                <a:t>ERP ASCS Prod</a:t>
              </a:r>
              <a:br>
                <a:rPr lang="en-US" sz="1020" kern="0">
                  <a:solidFill>
                    <a:sysClr val="windowText" lastClr="000000"/>
                  </a:solidFill>
                  <a:latin typeface="Segoe UI Light" panose="020B0502040204020203" pitchFamily="34" charset="0"/>
                  <a:cs typeface="Segoe UI Light" panose="020B0502040204020203" pitchFamily="34" charset="0"/>
                </a:rPr>
              </a:br>
              <a:r>
                <a:rPr lang="en-US" sz="1020" kern="0">
                  <a:solidFill>
                    <a:sysClr val="windowText" lastClr="000000"/>
                  </a:solidFill>
                  <a:latin typeface="Segoe UI Light" panose="020B0502040204020203" pitchFamily="34" charset="0"/>
                  <a:cs typeface="Segoe UI Light" panose="020B0502040204020203" pitchFamily="34" charset="0"/>
                </a:rPr>
                <a:t>(Cluster)</a:t>
              </a:r>
            </a:p>
          </p:txBody>
        </p:sp>
        <p:pic>
          <p:nvPicPr>
            <p:cNvPr id="194" name="Picture 193"/>
            <p:cNvPicPr>
              <a:picLocks noChangeAspect="1"/>
            </p:cNvPicPr>
            <p:nvPr/>
          </p:nvPicPr>
          <p:blipFill>
            <a:blip r:embed="rId16" cstate="email">
              <a:extLst>
                <a:ext uri="{28A0092B-C50C-407E-A947-70E740481C1C}">
                  <a14:useLocalDpi xmlns:a14="http://schemas.microsoft.com/office/drawing/2010/main"/>
                </a:ext>
              </a:extLst>
            </a:blip>
            <a:stretch>
              <a:fillRect/>
            </a:stretch>
          </p:blipFill>
          <p:spPr>
            <a:xfrm>
              <a:off x="5331358" y="1411127"/>
              <a:ext cx="320885" cy="320885"/>
            </a:xfrm>
            <a:prstGeom prst="rect">
              <a:avLst/>
            </a:prstGeom>
          </p:spPr>
        </p:pic>
        <p:pic>
          <p:nvPicPr>
            <p:cNvPr id="178" name="Picture 177"/>
            <p:cNvPicPr>
              <a:picLocks noChangeAspect="1"/>
            </p:cNvPicPr>
            <p:nvPr/>
          </p:nvPicPr>
          <p:blipFill>
            <a:blip r:embed="rId17" cstate="email">
              <a:extLst>
                <a:ext uri="{28A0092B-C50C-407E-A947-70E740481C1C}">
                  <a14:useLocalDpi xmlns:a14="http://schemas.microsoft.com/office/drawing/2010/main"/>
                </a:ext>
              </a:extLst>
            </a:blip>
            <a:stretch>
              <a:fillRect/>
            </a:stretch>
          </p:blipFill>
          <p:spPr>
            <a:xfrm>
              <a:off x="5029811" y="1436081"/>
              <a:ext cx="323479" cy="242609"/>
            </a:xfrm>
            <a:prstGeom prst="rect">
              <a:avLst/>
            </a:prstGeom>
          </p:spPr>
        </p:pic>
        <p:pic>
          <p:nvPicPr>
            <p:cNvPr id="121" name="Picture 120"/>
            <p:cNvPicPr>
              <a:picLocks noChangeAspect="1"/>
            </p:cNvPicPr>
            <p:nvPr/>
          </p:nvPicPr>
          <p:blipFill>
            <a:blip r:embed="rId17" cstate="email">
              <a:extLst>
                <a:ext uri="{28A0092B-C50C-407E-A947-70E740481C1C}">
                  <a14:useLocalDpi xmlns:a14="http://schemas.microsoft.com/office/drawing/2010/main"/>
                </a:ext>
              </a:extLst>
            </a:blip>
            <a:stretch>
              <a:fillRect/>
            </a:stretch>
          </p:blipFill>
          <p:spPr>
            <a:xfrm>
              <a:off x="5334772" y="1446211"/>
              <a:ext cx="323479" cy="242609"/>
            </a:xfrm>
            <a:prstGeom prst="rect">
              <a:avLst/>
            </a:prstGeom>
          </p:spPr>
        </p:pic>
        <p:cxnSp>
          <p:nvCxnSpPr>
            <p:cNvPr id="3" name="Elbow Connector 2"/>
            <p:cNvCxnSpPr>
              <a:stCxn id="155" idx="0"/>
              <a:endCxn id="194" idx="0"/>
            </p:cNvCxnSpPr>
            <p:nvPr/>
          </p:nvCxnSpPr>
          <p:spPr>
            <a:xfrm rot="16200000" flipH="1">
              <a:off x="5343242" y="1262569"/>
              <a:ext cx="1578" cy="295539"/>
            </a:xfrm>
            <a:prstGeom prst="bentConnector3">
              <a:avLst>
                <a:gd name="adj1" fmla="val -8148796"/>
              </a:avLst>
            </a:prstGeom>
            <a:ln>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grpSp>
      <p:cxnSp>
        <p:nvCxnSpPr>
          <p:cNvPr id="130" name="Straight Arrow Connector 129"/>
          <p:cNvCxnSpPr/>
          <p:nvPr/>
        </p:nvCxnSpPr>
        <p:spPr>
          <a:xfrm>
            <a:off x="6341882" y="1811706"/>
            <a:ext cx="1240627" cy="699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9" name="Group 8"/>
          <p:cNvGrpSpPr/>
          <p:nvPr/>
        </p:nvGrpSpPr>
        <p:grpSpPr>
          <a:xfrm>
            <a:off x="4578892" y="1967683"/>
            <a:ext cx="4567678" cy="734534"/>
            <a:chOff x="4488653" y="1929276"/>
            <a:chExt cx="4478522" cy="720197"/>
          </a:xfrm>
        </p:grpSpPr>
        <p:pic>
          <p:nvPicPr>
            <p:cNvPr id="176" name="Picture 175"/>
            <p:cNvPicPr>
              <a:picLocks noChangeAspect="1"/>
            </p:cNvPicPr>
            <p:nvPr/>
          </p:nvPicPr>
          <p:blipFill>
            <a:blip r:embed="rId16" cstate="email">
              <a:extLst>
                <a:ext uri="{28A0092B-C50C-407E-A947-70E740481C1C}">
                  <a14:useLocalDpi xmlns:a14="http://schemas.microsoft.com/office/drawing/2010/main"/>
                </a:ext>
              </a:extLst>
            </a:blip>
            <a:stretch>
              <a:fillRect/>
            </a:stretch>
          </p:blipFill>
          <p:spPr>
            <a:xfrm>
              <a:off x="5339371" y="2112534"/>
              <a:ext cx="320885" cy="320885"/>
            </a:xfrm>
            <a:prstGeom prst="rect">
              <a:avLst/>
            </a:prstGeom>
          </p:spPr>
        </p:pic>
        <p:sp>
          <p:nvSpPr>
            <p:cNvPr id="177" name="TextBox 176"/>
            <p:cNvSpPr txBox="1"/>
            <p:nvPr/>
          </p:nvSpPr>
          <p:spPr>
            <a:xfrm>
              <a:off x="4488653" y="1929276"/>
              <a:ext cx="838489" cy="720197"/>
            </a:xfrm>
            <a:prstGeom prst="rect">
              <a:avLst/>
            </a:prstGeom>
            <a:noFill/>
          </p:spPr>
          <p:txBody>
            <a:bodyPr wrap="square" lIns="0" rIns="0" rtlCol="0">
              <a:spAutoFit/>
            </a:bodyPr>
            <a:lstStyle/>
            <a:p>
              <a:pPr algn="ctr" defTabSz="932597">
                <a:defRPr/>
              </a:pPr>
              <a:br>
                <a:rPr lang="en-US" sz="1020" kern="0">
                  <a:solidFill>
                    <a:sysClr val="windowText" lastClr="000000"/>
                  </a:solidFill>
                  <a:latin typeface="Segoe UI Light" panose="020B0502040204020203" pitchFamily="34" charset="0"/>
                  <a:cs typeface="Segoe UI Light" panose="020B0502040204020203" pitchFamily="34" charset="0"/>
                </a:rPr>
              </a:br>
              <a:r>
                <a:rPr lang="en-US" sz="1020" kern="0">
                  <a:solidFill>
                    <a:sysClr val="windowText" lastClr="000000"/>
                  </a:solidFill>
                  <a:latin typeface="Segoe UI Light" panose="020B0502040204020203" pitchFamily="34" charset="0"/>
                  <a:cs typeface="Segoe UI Light" panose="020B0502040204020203" pitchFamily="34" charset="0"/>
                </a:rPr>
                <a:t>OpenText, PI, NW, </a:t>
              </a:r>
              <a:r>
                <a:rPr lang="en-US" sz="1020" kern="0" err="1">
                  <a:solidFill>
                    <a:sysClr val="windowText" lastClr="000000"/>
                  </a:solidFill>
                  <a:latin typeface="Segoe UI Light" panose="020B0502040204020203" pitchFamily="34" charset="0"/>
                  <a:cs typeface="Segoe UI Light" panose="020B0502040204020203" pitchFamily="34" charset="0"/>
                </a:rPr>
                <a:t>Lumira</a:t>
              </a:r>
              <a:br>
                <a:rPr lang="en-US" sz="1020" kern="0">
                  <a:solidFill>
                    <a:sysClr val="windowText" lastClr="000000"/>
                  </a:solidFill>
                  <a:latin typeface="Segoe UI Light" panose="020B0502040204020203" pitchFamily="34" charset="0"/>
                  <a:cs typeface="Segoe UI Light" panose="020B0502040204020203" pitchFamily="34" charset="0"/>
                </a:rPr>
              </a:br>
              <a:r>
                <a:rPr lang="en-US" sz="1020" kern="0">
                  <a:solidFill>
                    <a:sysClr val="windowText" lastClr="000000"/>
                  </a:solidFill>
                  <a:latin typeface="Segoe UI Light" panose="020B0502040204020203" pitchFamily="34" charset="0"/>
                  <a:cs typeface="Segoe UI Light" panose="020B0502040204020203" pitchFamily="34" charset="0"/>
                </a:rPr>
                <a:t>GRC, </a:t>
              </a:r>
              <a:r>
                <a:rPr lang="en-US" sz="1020" kern="0" err="1">
                  <a:solidFill>
                    <a:sysClr val="windowText" lastClr="000000"/>
                  </a:solidFill>
                  <a:latin typeface="Segoe UI Light" panose="020B0502040204020203" pitchFamily="34" charset="0"/>
                  <a:cs typeface="Segoe UI Light" panose="020B0502040204020203" pitchFamily="34" charset="0"/>
                </a:rPr>
                <a:t>Paymetrix</a:t>
              </a:r>
              <a:endParaRPr lang="en-US" sz="1020" kern="0">
                <a:solidFill>
                  <a:sysClr val="windowText" lastClr="000000"/>
                </a:solidFill>
                <a:latin typeface="Segoe UI Light" panose="020B0502040204020203" pitchFamily="34" charset="0"/>
                <a:cs typeface="Segoe UI Light" panose="020B0502040204020203" pitchFamily="34" charset="0"/>
              </a:endParaRPr>
            </a:p>
          </p:txBody>
        </p:sp>
        <p:pic>
          <p:nvPicPr>
            <p:cNvPr id="182" name="Picture 181"/>
            <p:cNvPicPr>
              <a:picLocks noChangeAspect="1"/>
            </p:cNvPicPr>
            <p:nvPr/>
          </p:nvPicPr>
          <p:blipFill>
            <a:blip r:embed="rId16" cstate="email">
              <a:extLst>
                <a:ext uri="{28A0092B-C50C-407E-A947-70E740481C1C}">
                  <a14:useLocalDpi xmlns:a14="http://schemas.microsoft.com/office/drawing/2010/main"/>
                </a:ext>
              </a:extLst>
            </a:blip>
            <a:stretch>
              <a:fillRect/>
            </a:stretch>
          </p:blipFill>
          <p:spPr>
            <a:xfrm>
              <a:off x="5634910" y="2114112"/>
              <a:ext cx="320885" cy="320885"/>
            </a:xfrm>
            <a:prstGeom prst="rect">
              <a:avLst/>
            </a:prstGeom>
          </p:spPr>
        </p:pic>
        <p:pic>
          <p:nvPicPr>
            <p:cNvPr id="183" name="Picture 182"/>
            <p:cNvPicPr>
              <a:picLocks noChangeAspect="1"/>
            </p:cNvPicPr>
            <p:nvPr/>
          </p:nvPicPr>
          <p:blipFill>
            <a:blip r:embed="rId17" cstate="email">
              <a:extLst>
                <a:ext uri="{28A0092B-C50C-407E-A947-70E740481C1C}">
                  <a14:useLocalDpi xmlns:a14="http://schemas.microsoft.com/office/drawing/2010/main"/>
                </a:ext>
              </a:extLst>
            </a:blip>
            <a:stretch>
              <a:fillRect/>
            </a:stretch>
          </p:blipFill>
          <p:spPr>
            <a:xfrm>
              <a:off x="5336763" y="2166684"/>
              <a:ext cx="323479" cy="242609"/>
            </a:xfrm>
            <a:prstGeom prst="rect">
              <a:avLst/>
            </a:prstGeom>
          </p:spPr>
        </p:pic>
        <p:pic>
          <p:nvPicPr>
            <p:cNvPr id="200" name="Picture 199"/>
            <p:cNvPicPr>
              <a:picLocks noChangeAspect="1"/>
            </p:cNvPicPr>
            <p:nvPr/>
          </p:nvPicPr>
          <p:blipFill>
            <a:blip r:embed="rId17" cstate="email">
              <a:extLst>
                <a:ext uri="{28A0092B-C50C-407E-A947-70E740481C1C}">
                  <a14:useLocalDpi xmlns:a14="http://schemas.microsoft.com/office/drawing/2010/main"/>
                </a:ext>
              </a:extLst>
            </a:blip>
            <a:stretch>
              <a:fillRect/>
            </a:stretch>
          </p:blipFill>
          <p:spPr>
            <a:xfrm>
              <a:off x="5638324" y="2149196"/>
              <a:ext cx="323479" cy="242609"/>
            </a:xfrm>
            <a:prstGeom prst="rect">
              <a:avLst/>
            </a:prstGeom>
          </p:spPr>
        </p:pic>
        <p:pic>
          <p:nvPicPr>
            <p:cNvPr id="207" name="Picture 206"/>
            <p:cNvPicPr>
              <a:picLocks noChangeAspect="1"/>
            </p:cNvPicPr>
            <p:nvPr/>
          </p:nvPicPr>
          <p:blipFill>
            <a:blip r:embed="rId16" cstate="email">
              <a:extLst>
                <a:ext uri="{28A0092B-C50C-407E-A947-70E740481C1C}">
                  <a14:useLocalDpi xmlns:a14="http://schemas.microsoft.com/office/drawing/2010/main"/>
                </a:ext>
              </a:extLst>
            </a:blip>
            <a:stretch>
              <a:fillRect/>
            </a:stretch>
          </p:blipFill>
          <p:spPr>
            <a:xfrm>
              <a:off x="5952381" y="2107939"/>
              <a:ext cx="320885" cy="320885"/>
            </a:xfrm>
            <a:prstGeom prst="rect">
              <a:avLst/>
            </a:prstGeom>
          </p:spPr>
        </p:pic>
        <p:pic>
          <p:nvPicPr>
            <p:cNvPr id="208" name="Picture 207"/>
            <p:cNvPicPr>
              <a:picLocks noChangeAspect="1"/>
            </p:cNvPicPr>
            <p:nvPr/>
          </p:nvPicPr>
          <p:blipFill>
            <a:blip r:embed="rId16" cstate="email">
              <a:extLst>
                <a:ext uri="{28A0092B-C50C-407E-A947-70E740481C1C}">
                  <a14:useLocalDpi xmlns:a14="http://schemas.microsoft.com/office/drawing/2010/main"/>
                </a:ext>
              </a:extLst>
            </a:blip>
            <a:stretch>
              <a:fillRect/>
            </a:stretch>
          </p:blipFill>
          <p:spPr>
            <a:xfrm>
              <a:off x="6247920" y="2109517"/>
              <a:ext cx="320885" cy="320885"/>
            </a:xfrm>
            <a:prstGeom prst="rect">
              <a:avLst/>
            </a:prstGeom>
          </p:spPr>
        </p:pic>
        <p:pic>
          <p:nvPicPr>
            <p:cNvPr id="210" name="Picture 209"/>
            <p:cNvPicPr>
              <a:picLocks noChangeAspect="1"/>
            </p:cNvPicPr>
            <p:nvPr/>
          </p:nvPicPr>
          <p:blipFill>
            <a:blip r:embed="rId17" cstate="email">
              <a:extLst>
                <a:ext uri="{28A0092B-C50C-407E-A947-70E740481C1C}">
                  <a14:useLocalDpi xmlns:a14="http://schemas.microsoft.com/office/drawing/2010/main"/>
                </a:ext>
              </a:extLst>
            </a:blip>
            <a:stretch>
              <a:fillRect/>
            </a:stretch>
          </p:blipFill>
          <p:spPr>
            <a:xfrm>
              <a:off x="6251334" y="2144601"/>
              <a:ext cx="323479" cy="242609"/>
            </a:xfrm>
            <a:prstGeom prst="rect">
              <a:avLst/>
            </a:prstGeom>
          </p:spPr>
        </p:pic>
        <p:pic>
          <p:nvPicPr>
            <p:cNvPr id="211" name="Picture 210"/>
            <p:cNvPicPr>
              <a:picLocks noChangeAspect="1"/>
            </p:cNvPicPr>
            <p:nvPr/>
          </p:nvPicPr>
          <p:blipFill>
            <a:blip r:embed="rId16" cstate="email">
              <a:extLst>
                <a:ext uri="{28A0092B-C50C-407E-A947-70E740481C1C}">
                  <a14:useLocalDpi xmlns:a14="http://schemas.microsoft.com/office/drawing/2010/main"/>
                </a:ext>
              </a:extLst>
            </a:blip>
            <a:stretch>
              <a:fillRect/>
            </a:stretch>
          </p:blipFill>
          <p:spPr>
            <a:xfrm>
              <a:off x="6576360" y="2119124"/>
              <a:ext cx="320885" cy="320885"/>
            </a:xfrm>
            <a:prstGeom prst="rect">
              <a:avLst/>
            </a:prstGeom>
          </p:spPr>
        </p:pic>
        <p:pic>
          <p:nvPicPr>
            <p:cNvPr id="212" name="Picture 211"/>
            <p:cNvPicPr>
              <a:picLocks noChangeAspect="1"/>
            </p:cNvPicPr>
            <p:nvPr/>
          </p:nvPicPr>
          <p:blipFill>
            <a:blip r:embed="rId16" cstate="email">
              <a:extLst>
                <a:ext uri="{28A0092B-C50C-407E-A947-70E740481C1C}">
                  <a14:useLocalDpi xmlns:a14="http://schemas.microsoft.com/office/drawing/2010/main"/>
                </a:ext>
              </a:extLst>
            </a:blip>
            <a:stretch>
              <a:fillRect/>
            </a:stretch>
          </p:blipFill>
          <p:spPr>
            <a:xfrm>
              <a:off x="6871899" y="2120702"/>
              <a:ext cx="320885" cy="320885"/>
            </a:xfrm>
            <a:prstGeom prst="rect">
              <a:avLst/>
            </a:prstGeom>
          </p:spPr>
        </p:pic>
        <p:pic>
          <p:nvPicPr>
            <p:cNvPr id="213" name="Picture 212"/>
            <p:cNvPicPr>
              <a:picLocks noChangeAspect="1"/>
            </p:cNvPicPr>
            <p:nvPr/>
          </p:nvPicPr>
          <p:blipFill>
            <a:blip r:embed="rId17" cstate="email">
              <a:extLst>
                <a:ext uri="{28A0092B-C50C-407E-A947-70E740481C1C}">
                  <a14:useLocalDpi xmlns:a14="http://schemas.microsoft.com/office/drawing/2010/main"/>
                </a:ext>
              </a:extLst>
            </a:blip>
            <a:stretch>
              <a:fillRect/>
            </a:stretch>
          </p:blipFill>
          <p:spPr>
            <a:xfrm>
              <a:off x="6570352" y="2145656"/>
              <a:ext cx="323479" cy="242609"/>
            </a:xfrm>
            <a:prstGeom prst="rect">
              <a:avLst/>
            </a:prstGeom>
          </p:spPr>
        </p:pic>
        <p:pic>
          <p:nvPicPr>
            <p:cNvPr id="214" name="Picture 213"/>
            <p:cNvPicPr>
              <a:picLocks noChangeAspect="1"/>
            </p:cNvPicPr>
            <p:nvPr/>
          </p:nvPicPr>
          <p:blipFill>
            <a:blip r:embed="rId17" cstate="email">
              <a:extLst>
                <a:ext uri="{28A0092B-C50C-407E-A947-70E740481C1C}">
                  <a14:useLocalDpi xmlns:a14="http://schemas.microsoft.com/office/drawing/2010/main"/>
                </a:ext>
              </a:extLst>
            </a:blip>
            <a:stretch>
              <a:fillRect/>
            </a:stretch>
          </p:blipFill>
          <p:spPr>
            <a:xfrm>
              <a:off x="6875313" y="2155786"/>
              <a:ext cx="323479" cy="242609"/>
            </a:xfrm>
            <a:prstGeom prst="rect">
              <a:avLst/>
            </a:prstGeom>
          </p:spPr>
        </p:pic>
        <p:pic>
          <p:nvPicPr>
            <p:cNvPr id="215" name="Picture 214"/>
            <p:cNvPicPr>
              <a:picLocks noChangeAspect="1"/>
            </p:cNvPicPr>
            <p:nvPr/>
          </p:nvPicPr>
          <p:blipFill>
            <a:blip r:embed="rId16" cstate="email">
              <a:extLst>
                <a:ext uri="{28A0092B-C50C-407E-A947-70E740481C1C}">
                  <a14:useLocalDpi xmlns:a14="http://schemas.microsoft.com/office/drawing/2010/main"/>
                </a:ext>
              </a:extLst>
            </a:blip>
            <a:stretch>
              <a:fillRect/>
            </a:stretch>
          </p:blipFill>
          <p:spPr>
            <a:xfrm>
              <a:off x="7189370" y="2114529"/>
              <a:ext cx="320885" cy="320885"/>
            </a:xfrm>
            <a:prstGeom prst="rect">
              <a:avLst/>
            </a:prstGeom>
          </p:spPr>
        </p:pic>
        <p:pic>
          <p:nvPicPr>
            <p:cNvPr id="216" name="Picture 215"/>
            <p:cNvPicPr>
              <a:picLocks noChangeAspect="1"/>
            </p:cNvPicPr>
            <p:nvPr/>
          </p:nvPicPr>
          <p:blipFill>
            <a:blip r:embed="rId16" cstate="email">
              <a:extLst>
                <a:ext uri="{28A0092B-C50C-407E-A947-70E740481C1C}">
                  <a14:useLocalDpi xmlns:a14="http://schemas.microsoft.com/office/drawing/2010/main"/>
                </a:ext>
              </a:extLst>
            </a:blip>
            <a:stretch>
              <a:fillRect/>
            </a:stretch>
          </p:blipFill>
          <p:spPr>
            <a:xfrm>
              <a:off x="7484909" y="2116107"/>
              <a:ext cx="320885" cy="320885"/>
            </a:xfrm>
            <a:prstGeom prst="rect">
              <a:avLst/>
            </a:prstGeom>
          </p:spPr>
        </p:pic>
        <p:pic>
          <p:nvPicPr>
            <p:cNvPr id="217" name="Picture 216"/>
            <p:cNvPicPr>
              <a:picLocks noChangeAspect="1"/>
            </p:cNvPicPr>
            <p:nvPr/>
          </p:nvPicPr>
          <p:blipFill>
            <a:blip r:embed="rId17" cstate="email">
              <a:extLst>
                <a:ext uri="{28A0092B-C50C-407E-A947-70E740481C1C}">
                  <a14:useLocalDpi xmlns:a14="http://schemas.microsoft.com/office/drawing/2010/main"/>
                </a:ext>
              </a:extLst>
            </a:blip>
            <a:stretch>
              <a:fillRect/>
            </a:stretch>
          </p:blipFill>
          <p:spPr>
            <a:xfrm>
              <a:off x="7183362" y="2141061"/>
              <a:ext cx="323479" cy="242609"/>
            </a:xfrm>
            <a:prstGeom prst="rect">
              <a:avLst/>
            </a:prstGeom>
          </p:spPr>
        </p:pic>
        <p:pic>
          <p:nvPicPr>
            <p:cNvPr id="218" name="Picture 217"/>
            <p:cNvPicPr>
              <a:picLocks noChangeAspect="1"/>
            </p:cNvPicPr>
            <p:nvPr/>
          </p:nvPicPr>
          <p:blipFill>
            <a:blip r:embed="rId17" cstate="email">
              <a:extLst>
                <a:ext uri="{28A0092B-C50C-407E-A947-70E740481C1C}">
                  <a14:useLocalDpi xmlns:a14="http://schemas.microsoft.com/office/drawing/2010/main"/>
                </a:ext>
              </a:extLst>
            </a:blip>
            <a:stretch>
              <a:fillRect/>
            </a:stretch>
          </p:blipFill>
          <p:spPr>
            <a:xfrm>
              <a:off x="7488323" y="2151191"/>
              <a:ext cx="323479" cy="242609"/>
            </a:xfrm>
            <a:prstGeom prst="rect">
              <a:avLst/>
            </a:prstGeom>
          </p:spPr>
        </p:pic>
        <p:pic>
          <p:nvPicPr>
            <p:cNvPr id="219" name="Picture 218"/>
            <p:cNvPicPr>
              <a:picLocks noChangeAspect="1"/>
            </p:cNvPicPr>
            <p:nvPr/>
          </p:nvPicPr>
          <p:blipFill>
            <a:blip r:embed="rId16" cstate="email">
              <a:extLst>
                <a:ext uri="{28A0092B-C50C-407E-A947-70E740481C1C}">
                  <a14:useLocalDpi xmlns:a14="http://schemas.microsoft.com/office/drawing/2010/main"/>
                </a:ext>
              </a:extLst>
            </a:blip>
            <a:stretch>
              <a:fillRect/>
            </a:stretch>
          </p:blipFill>
          <p:spPr>
            <a:xfrm>
              <a:off x="7808374" y="2123298"/>
              <a:ext cx="320885" cy="320885"/>
            </a:xfrm>
            <a:prstGeom prst="rect">
              <a:avLst/>
            </a:prstGeom>
          </p:spPr>
        </p:pic>
        <p:pic>
          <p:nvPicPr>
            <p:cNvPr id="220" name="Picture 219"/>
            <p:cNvPicPr>
              <a:picLocks noChangeAspect="1"/>
            </p:cNvPicPr>
            <p:nvPr/>
          </p:nvPicPr>
          <p:blipFill>
            <a:blip r:embed="rId16" cstate="email">
              <a:extLst>
                <a:ext uri="{28A0092B-C50C-407E-A947-70E740481C1C}">
                  <a14:useLocalDpi xmlns:a14="http://schemas.microsoft.com/office/drawing/2010/main"/>
                </a:ext>
              </a:extLst>
            </a:blip>
            <a:stretch>
              <a:fillRect/>
            </a:stretch>
          </p:blipFill>
          <p:spPr>
            <a:xfrm>
              <a:off x="8103913" y="2124876"/>
              <a:ext cx="320885" cy="320885"/>
            </a:xfrm>
            <a:prstGeom prst="rect">
              <a:avLst/>
            </a:prstGeom>
          </p:spPr>
        </p:pic>
        <p:pic>
          <p:nvPicPr>
            <p:cNvPr id="221" name="Picture 220"/>
            <p:cNvPicPr>
              <a:picLocks noChangeAspect="1"/>
            </p:cNvPicPr>
            <p:nvPr/>
          </p:nvPicPr>
          <p:blipFill>
            <a:blip r:embed="rId17" cstate="email">
              <a:extLst>
                <a:ext uri="{28A0092B-C50C-407E-A947-70E740481C1C}">
                  <a14:useLocalDpi xmlns:a14="http://schemas.microsoft.com/office/drawing/2010/main"/>
                </a:ext>
              </a:extLst>
            </a:blip>
            <a:stretch>
              <a:fillRect/>
            </a:stretch>
          </p:blipFill>
          <p:spPr>
            <a:xfrm>
              <a:off x="7802366" y="2149830"/>
              <a:ext cx="323479" cy="242609"/>
            </a:xfrm>
            <a:prstGeom prst="rect">
              <a:avLst/>
            </a:prstGeom>
          </p:spPr>
        </p:pic>
        <p:pic>
          <p:nvPicPr>
            <p:cNvPr id="222" name="Picture 221"/>
            <p:cNvPicPr>
              <a:picLocks noChangeAspect="1"/>
            </p:cNvPicPr>
            <p:nvPr/>
          </p:nvPicPr>
          <p:blipFill>
            <a:blip r:embed="rId17" cstate="email">
              <a:extLst>
                <a:ext uri="{28A0092B-C50C-407E-A947-70E740481C1C}">
                  <a14:useLocalDpi xmlns:a14="http://schemas.microsoft.com/office/drawing/2010/main"/>
                </a:ext>
              </a:extLst>
            </a:blip>
            <a:stretch>
              <a:fillRect/>
            </a:stretch>
          </p:blipFill>
          <p:spPr>
            <a:xfrm>
              <a:off x="8107327" y="2159960"/>
              <a:ext cx="323479" cy="242609"/>
            </a:xfrm>
            <a:prstGeom prst="rect">
              <a:avLst/>
            </a:prstGeom>
          </p:spPr>
        </p:pic>
        <p:sp>
          <p:nvSpPr>
            <p:cNvPr id="20" name="TextBox 19"/>
            <p:cNvSpPr txBox="1"/>
            <p:nvPr/>
          </p:nvSpPr>
          <p:spPr>
            <a:xfrm>
              <a:off x="8405135" y="2163400"/>
              <a:ext cx="562040" cy="265009"/>
            </a:xfrm>
            <a:prstGeom prst="rect">
              <a:avLst/>
            </a:prstGeom>
            <a:noFill/>
          </p:spPr>
          <p:txBody>
            <a:bodyPr wrap="square" rtlCol="0">
              <a:spAutoFit/>
            </a:bodyPr>
            <a:lstStyle/>
            <a:p>
              <a:pPr>
                <a:defRPr/>
              </a:pPr>
              <a:r>
                <a:rPr lang="en-US" sz="1122">
                  <a:solidFill>
                    <a:srgbClr val="353535"/>
                  </a:solidFill>
                </a:rPr>
                <a:t>***</a:t>
              </a:r>
            </a:p>
          </p:txBody>
        </p:sp>
      </p:grpSp>
      <p:grpSp>
        <p:nvGrpSpPr>
          <p:cNvPr id="10" name="Group 9"/>
          <p:cNvGrpSpPr/>
          <p:nvPr/>
        </p:nvGrpSpPr>
        <p:grpSpPr>
          <a:xfrm>
            <a:off x="4430939" y="3543812"/>
            <a:ext cx="2440857" cy="686977"/>
            <a:chOff x="6657095" y="2668836"/>
            <a:chExt cx="2393214" cy="673568"/>
          </a:xfrm>
        </p:grpSpPr>
        <p:sp>
          <p:nvSpPr>
            <p:cNvPr id="139" name="Rectangle 138"/>
            <p:cNvSpPr/>
            <p:nvPr/>
          </p:nvSpPr>
          <p:spPr>
            <a:xfrm>
              <a:off x="6657095" y="2668836"/>
              <a:ext cx="2393214" cy="673568"/>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kern="0">
                <a:solidFill>
                  <a:sysClr val="windowText" lastClr="000000"/>
                </a:solidFill>
              </a:endParaRPr>
            </a:p>
          </p:txBody>
        </p:sp>
        <p:sp>
          <p:nvSpPr>
            <p:cNvPr id="232" name="TextBox 231"/>
            <p:cNvSpPr txBox="1"/>
            <p:nvPr/>
          </p:nvSpPr>
          <p:spPr>
            <a:xfrm>
              <a:off x="6767676" y="2725993"/>
              <a:ext cx="832274" cy="552237"/>
            </a:xfrm>
            <a:prstGeom prst="rect">
              <a:avLst/>
            </a:prstGeom>
            <a:noFill/>
          </p:spPr>
          <p:txBody>
            <a:bodyPr wrap="square" rtlCol="0">
              <a:spAutoFit/>
            </a:bodyPr>
            <a:lstStyle/>
            <a:p>
              <a:pPr algn="ctr" defTabSz="932597">
                <a:defRPr/>
              </a:pPr>
              <a:r>
                <a:rPr lang="en-US" sz="1020" kern="0">
                  <a:solidFill>
                    <a:sysClr val="windowText" lastClr="000000"/>
                  </a:solidFill>
                  <a:latin typeface="Segoe UI Light" panose="020B0502040204020203" pitchFamily="34" charset="0"/>
                  <a:cs typeface="Segoe UI Light" panose="020B0502040204020203" pitchFamily="34" charset="0"/>
                </a:rPr>
                <a:t>Web Dispatchers</a:t>
              </a:r>
              <a:br>
                <a:rPr lang="en-US" sz="1020" kern="0">
                  <a:solidFill>
                    <a:sysClr val="windowText" lastClr="000000"/>
                  </a:solidFill>
                  <a:latin typeface="Segoe UI Light" panose="020B0502040204020203" pitchFamily="34" charset="0"/>
                  <a:cs typeface="Segoe UI Light" panose="020B0502040204020203" pitchFamily="34" charset="0"/>
                </a:rPr>
              </a:br>
              <a:r>
                <a:rPr lang="en-US" sz="1020" kern="0">
                  <a:solidFill>
                    <a:sysClr val="windowText" lastClr="000000"/>
                  </a:solidFill>
                  <a:latin typeface="Segoe UI Light" panose="020B0502040204020203" pitchFamily="34" charset="0"/>
                  <a:cs typeface="Segoe UI Light" panose="020B0502040204020203" pitchFamily="34" charset="0"/>
                </a:rPr>
                <a:t>(Scale)</a:t>
              </a:r>
            </a:p>
          </p:txBody>
        </p:sp>
        <p:pic>
          <p:nvPicPr>
            <p:cNvPr id="233" name="Picture 232"/>
            <p:cNvPicPr>
              <a:picLocks noChangeAspect="1"/>
            </p:cNvPicPr>
            <p:nvPr/>
          </p:nvPicPr>
          <p:blipFill>
            <a:blip r:embed="rId16" cstate="email">
              <a:extLst>
                <a:ext uri="{28A0092B-C50C-407E-A947-70E740481C1C}">
                  <a14:useLocalDpi xmlns:a14="http://schemas.microsoft.com/office/drawing/2010/main"/>
                </a:ext>
              </a:extLst>
            </a:blip>
            <a:stretch>
              <a:fillRect/>
            </a:stretch>
          </p:blipFill>
          <p:spPr>
            <a:xfrm>
              <a:off x="7623998" y="2830446"/>
              <a:ext cx="320885" cy="320885"/>
            </a:xfrm>
            <a:prstGeom prst="rect">
              <a:avLst/>
            </a:prstGeom>
          </p:spPr>
        </p:pic>
        <p:pic>
          <p:nvPicPr>
            <p:cNvPr id="234" name="Picture 233"/>
            <p:cNvPicPr>
              <a:picLocks noChangeAspect="1"/>
            </p:cNvPicPr>
            <p:nvPr/>
          </p:nvPicPr>
          <p:blipFill>
            <a:blip r:embed="rId16" cstate="email">
              <a:extLst>
                <a:ext uri="{28A0092B-C50C-407E-A947-70E740481C1C}">
                  <a14:useLocalDpi xmlns:a14="http://schemas.microsoft.com/office/drawing/2010/main"/>
                </a:ext>
              </a:extLst>
            </a:blip>
            <a:stretch>
              <a:fillRect/>
            </a:stretch>
          </p:blipFill>
          <p:spPr>
            <a:xfrm>
              <a:off x="7919537" y="2832024"/>
              <a:ext cx="320885" cy="320885"/>
            </a:xfrm>
            <a:prstGeom prst="rect">
              <a:avLst/>
            </a:prstGeom>
          </p:spPr>
        </p:pic>
        <p:pic>
          <p:nvPicPr>
            <p:cNvPr id="237" name="Picture 236"/>
            <p:cNvPicPr>
              <a:picLocks noChangeAspect="1"/>
            </p:cNvPicPr>
            <p:nvPr/>
          </p:nvPicPr>
          <p:blipFill>
            <a:blip r:embed="rId17" cstate="email">
              <a:extLst>
                <a:ext uri="{28A0092B-C50C-407E-A947-70E740481C1C}">
                  <a14:useLocalDpi xmlns:a14="http://schemas.microsoft.com/office/drawing/2010/main"/>
                </a:ext>
              </a:extLst>
            </a:blip>
            <a:stretch>
              <a:fillRect/>
            </a:stretch>
          </p:blipFill>
          <p:spPr>
            <a:xfrm>
              <a:off x="7619198" y="2858438"/>
              <a:ext cx="323479" cy="242609"/>
            </a:xfrm>
            <a:prstGeom prst="rect">
              <a:avLst/>
            </a:prstGeom>
          </p:spPr>
        </p:pic>
        <p:pic>
          <p:nvPicPr>
            <p:cNvPr id="238" name="Picture 237"/>
            <p:cNvPicPr>
              <a:picLocks noChangeAspect="1"/>
            </p:cNvPicPr>
            <p:nvPr/>
          </p:nvPicPr>
          <p:blipFill>
            <a:blip r:embed="rId17" cstate="email">
              <a:extLst>
                <a:ext uri="{28A0092B-C50C-407E-A947-70E740481C1C}">
                  <a14:useLocalDpi xmlns:a14="http://schemas.microsoft.com/office/drawing/2010/main"/>
                </a:ext>
              </a:extLst>
            </a:blip>
            <a:stretch>
              <a:fillRect/>
            </a:stretch>
          </p:blipFill>
          <p:spPr>
            <a:xfrm>
              <a:off x="7924159" y="2868568"/>
              <a:ext cx="323479" cy="242609"/>
            </a:xfrm>
            <a:prstGeom prst="rect">
              <a:avLst/>
            </a:prstGeom>
          </p:spPr>
        </p:pic>
        <p:cxnSp>
          <p:nvCxnSpPr>
            <p:cNvPr id="241" name="Straight Arrow Connector 240"/>
            <p:cNvCxnSpPr/>
            <p:nvPr/>
          </p:nvCxnSpPr>
          <p:spPr>
            <a:xfrm>
              <a:off x="7624510" y="3198701"/>
              <a:ext cx="1216411" cy="685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1" name="Group 20"/>
          <p:cNvGrpSpPr/>
          <p:nvPr/>
        </p:nvGrpSpPr>
        <p:grpSpPr>
          <a:xfrm>
            <a:off x="9420154" y="3804128"/>
            <a:ext cx="2713681" cy="1219245"/>
            <a:chOff x="4417966" y="2738026"/>
            <a:chExt cx="2249046" cy="831039"/>
          </a:xfrm>
        </p:grpSpPr>
        <p:pic>
          <p:nvPicPr>
            <p:cNvPr id="242" name="Picture 2" descr="http://www.iconsdb.com/icons/preview/royal-azure-blue/ssd-xxl.png"/>
            <p:cNvPicPr>
              <a:picLocks noChangeAspect="1" noChangeArrowheads="1"/>
            </p:cNvPicPr>
            <p:nvPr/>
          </p:nvPicPr>
          <p:blipFill>
            <a:blip r:embed="rId18" cstate="email">
              <a:extLst>
                <a:ext uri="{28A0092B-C50C-407E-A947-70E740481C1C}">
                  <a14:useLocalDpi xmlns:a14="http://schemas.microsoft.com/office/drawing/2010/main"/>
                </a:ext>
              </a:extLst>
            </a:blip>
            <a:srcRect/>
            <a:stretch>
              <a:fillRect/>
            </a:stretch>
          </p:blipFill>
          <p:spPr bwMode="auto">
            <a:xfrm>
              <a:off x="6023343" y="2754629"/>
              <a:ext cx="260396" cy="260396"/>
            </a:xfrm>
            <a:prstGeom prst="rect">
              <a:avLst/>
            </a:prstGeom>
            <a:noFill/>
            <a:extLst>
              <a:ext uri="{909E8E84-426E-40DD-AFC4-6F175D3DCCD1}">
                <a14:hiddenFill xmlns:a14="http://schemas.microsoft.com/office/drawing/2010/main">
                  <a:solidFill>
                    <a:srgbClr val="FFFFFF"/>
                  </a:solidFill>
                </a14:hiddenFill>
              </a:ext>
            </a:extLst>
          </p:spPr>
        </p:pic>
        <p:pic>
          <p:nvPicPr>
            <p:cNvPr id="243" name="Picture 2" descr="http://www.iconsdb.com/icons/preview/royal-azure-blue/ssd-xxl.png"/>
            <p:cNvPicPr>
              <a:picLocks noChangeAspect="1" noChangeArrowheads="1"/>
            </p:cNvPicPr>
            <p:nvPr/>
          </p:nvPicPr>
          <p:blipFill>
            <a:blip r:embed="rId18" cstate="email">
              <a:extLst>
                <a:ext uri="{28A0092B-C50C-407E-A947-70E740481C1C}">
                  <a14:useLocalDpi xmlns:a14="http://schemas.microsoft.com/office/drawing/2010/main"/>
                </a:ext>
              </a:extLst>
            </a:blip>
            <a:srcRect/>
            <a:stretch>
              <a:fillRect/>
            </a:stretch>
          </p:blipFill>
          <p:spPr bwMode="auto">
            <a:xfrm>
              <a:off x="6146707" y="2805682"/>
              <a:ext cx="260396" cy="260396"/>
            </a:xfrm>
            <a:prstGeom prst="rect">
              <a:avLst/>
            </a:prstGeom>
            <a:noFill/>
            <a:extLst>
              <a:ext uri="{909E8E84-426E-40DD-AFC4-6F175D3DCCD1}">
                <a14:hiddenFill xmlns:a14="http://schemas.microsoft.com/office/drawing/2010/main">
                  <a:solidFill>
                    <a:srgbClr val="FFFFFF"/>
                  </a:solidFill>
                </a14:hiddenFill>
              </a:ext>
            </a:extLst>
          </p:spPr>
        </p:pic>
        <p:sp>
          <p:nvSpPr>
            <p:cNvPr id="244" name="TextBox 243"/>
            <p:cNvSpPr txBox="1"/>
            <p:nvPr/>
          </p:nvSpPr>
          <p:spPr>
            <a:xfrm>
              <a:off x="5858938" y="3086569"/>
              <a:ext cx="808074" cy="482496"/>
            </a:xfrm>
            <a:prstGeom prst="rect">
              <a:avLst/>
            </a:prstGeom>
            <a:noFill/>
          </p:spPr>
          <p:txBody>
            <a:bodyPr wrap="square" rtlCol="0">
              <a:spAutoFit/>
            </a:bodyPr>
            <a:lstStyle/>
            <a:p>
              <a:pPr algn="ctr" defTabSz="932597">
                <a:defRPr/>
              </a:pPr>
              <a:r>
                <a:rPr lang="en-US" sz="1000" kern="0">
                  <a:solidFill>
                    <a:srgbClr val="353535"/>
                  </a:solidFill>
                  <a:latin typeface="Segoe UI Light" panose="020B0502040204020203" pitchFamily="34" charset="0"/>
                  <a:cs typeface="Segoe UI Light" panose="020B0502040204020203" pitchFamily="34" charset="0"/>
                </a:rPr>
                <a:t>Premium</a:t>
              </a:r>
              <a:br>
                <a:rPr lang="en-US" sz="1000" kern="0">
                  <a:solidFill>
                    <a:srgbClr val="353535"/>
                  </a:solidFill>
                  <a:latin typeface="Segoe UI Light" panose="020B0502040204020203" pitchFamily="34" charset="0"/>
                  <a:cs typeface="Segoe UI Light" panose="020B0502040204020203" pitchFamily="34" charset="0"/>
                </a:rPr>
              </a:br>
              <a:r>
                <a:rPr lang="en-US" sz="1000" kern="0">
                  <a:solidFill>
                    <a:srgbClr val="353535"/>
                  </a:solidFill>
                  <a:latin typeface="Segoe UI Light" panose="020B0502040204020203" pitchFamily="34" charset="0"/>
                  <a:cs typeface="Segoe UI Light" panose="020B0502040204020203" pitchFamily="34" charset="0"/>
                </a:rPr>
                <a:t>Storage &amp;</a:t>
              </a:r>
            </a:p>
            <a:p>
              <a:pPr algn="ctr" defTabSz="932597">
                <a:defRPr/>
              </a:pPr>
              <a:r>
                <a:rPr lang="en-US" sz="1000" kern="0">
                  <a:solidFill>
                    <a:srgbClr val="353535"/>
                  </a:solidFill>
                  <a:latin typeface="Segoe UI Light" panose="020B0502040204020203" pitchFamily="34" charset="0"/>
                  <a:cs typeface="Segoe UI Light" panose="020B0502040204020203" pitchFamily="34" charset="0"/>
                </a:rPr>
                <a:t>Managed Disks</a:t>
              </a:r>
            </a:p>
          </p:txBody>
        </p:sp>
        <p:pic>
          <p:nvPicPr>
            <p:cNvPr id="245" name="Picture 244"/>
            <p:cNvPicPr>
              <a:picLocks noChangeAspect="1"/>
            </p:cNvPicPr>
            <p:nvPr/>
          </p:nvPicPr>
          <p:blipFill>
            <a:blip r:embed="rId19" cstate="email">
              <a:biLevel thresh="25000"/>
              <a:extLst>
                <a:ext uri="{28A0092B-C50C-407E-A947-70E740481C1C}">
                  <a14:useLocalDpi xmlns:a14="http://schemas.microsoft.com/office/drawing/2010/main"/>
                </a:ext>
              </a:extLst>
            </a:blip>
            <a:stretch>
              <a:fillRect/>
            </a:stretch>
          </p:blipFill>
          <p:spPr>
            <a:xfrm>
              <a:off x="5025989" y="2754770"/>
              <a:ext cx="287529" cy="347577"/>
            </a:xfrm>
            <a:prstGeom prst="rect">
              <a:avLst/>
            </a:prstGeom>
          </p:spPr>
        </p:pic>
        <p:sp>
          <p:nvSpPr>
            <p:cNvPr id="246" name="TextBox 245"/>
            <p:cNvSpPr txBox="1"/>
            <p:nvPr/>
          </p:nvSpPr>
          <p:spPr>
            <a:xfrm>
              <a:off x="4865095" y="3065808"/>
              <a:ext cx="605757" cy="298326"/>
            </a:xfrm>
            <a:prstGeom prst="rect">
              <a:avLst/>
            </a:prstGeom>
            <a:noFill/>
          </p:spPr>
          <p:txBody>
            <a:bodyPr wrap="square" rtlCol="0">
              <a:spAutoFit/>
            </a:bodyPr>
            <a:lstStyle/>
            <a:p>
              <a:pPr algn="ctr" defTabSz="932597">
                <a:defRPr/>
              </a:pPr>
              <a:r>
                <a:rPr lang="en-US" sz="1122" kern="0">
                  <a:solidFill>
                    <a:srgbClr val="353535"/>
                  </a:solidFill>
                  <a:latin typeface="Segoe UI Light" panose="020B0502040204020203" pitchFamily="34" charset="0"/>
                  <a:cs typeface="Segoe UI Light" panose="020B0502040204020203" pitchFamily="34" charset="0"/>
                </a:rPr>
                <a:t>Azure </a:t>
              </a:r>
            </a:p>
            <a:p>
              <a:pPr algn="ctr" defTabSz="932597">
                <a:defRPr/>
              </a:pPr>
              <a:r>
                <a:rPr lang="en-US" sz="1122" kern="0">
                  <a:solidFill>
                    <a:srgbClr val="353535"/>
                  </a:solidFill>
                  <a:latin typeface="Segoe UI Light" panose="020B0502040204020203" pitchFamily="34" charset="0"/>
                  <a:cs typeface="Segoe UI Light" panose="020B0502040204020203" pitchFamily="34" charset="0"/>
                </a:rPr>
                <a:t>Backup</a:t>
              </a:r>
            </a:p>
          </p:txBody>
        </p:sp>
        <p:sp>
          <p:nvSpPr>
            <p:cNvPr id="247" name="TextBox 246"/>
            <p:cNvSpPr txBox="1"/>
            <p:nvPr/>
          </p:nvSpPr>
          <p:spPr>
            <a:xfrm>
              <a:off x="5985394" y="2738026"/>
              <a:ext cx="462138" cy="180631"/>
            </a:xfrm>
            <a:prstGeom prst="rect">
              <a:avLst/>
            </a:prstGeom>
            <a:noFill/>
          </p:spPr>
          <p:txBody>
            <a:bodyPr wrap="square" rtlCol="0">
              <a:spAutoFit/>
            </a:bodyPr>
            <a:lstStyle/>
            <a:p>
              <a:pPr algn="ctr" defTabSz="932597">
                <a:defRPr/>
              </a:pPr>
              <a:endParaRPr lang="en-US" sz="1122" kern="0">
                <a:solidFill>
                  <a:srgbClr val="FFFFFF"/>
                </a:solidFill>
                <a:latin typeface="Segoe UI Light"/>
              </a:endParaRPr>
            </a:p>
          </p:txBody>
        </p:sp>
        <p:pic>
          <p:nvPicPr>
            <p:cNvPr id="248" name="Picture 247"/>
            <p:cNvPicPr>
              <a:picLocks noChangeAspect="1"/>
            </p:cNvPicPr>
            <p:nvPr/>
          </p:nvPicPr>
          <p:blipFill>
            <a:blip r:embed="rId20" cstate="email">
              <a:biLevel thresh="25000"/>
              <a:extLst>
                <a:ext uri="{28A0092B-C50C-407E-A947-70E740481C1C}">
                  <a14:useLocalDpi xmlns:a14="http://schemas.microsoft.com/office/drawing/2010/main"/>
                </a:ext>
              </a:extLst>
            </a:blip>
            <a:stretch>
              <a:fillRect/>
            </a:stretch>
          </p:blipFill>
          <p:spPr>
            <a:xfrm>
              <a:off x="4484387" y="2778524"/>
              <a:ext cx="328129" cy="328129"/>
            </a:xfrm>
            <a:prstGeom prst="rect">
              <a:avLst/>
            </a:prstGeom>
          </p:spPr>
        </p:pic>
        <p:sp>
          <p:nvSpPr>
            <p:cNvPr id="249" name="TextBox 248"/>
            <p:cNvSpPr txBox="1"/>
            <p:nvPr/>
          </p:nvSpPr>
          <p:spPr>
            <a:xfrm>
              <a:off x="4417966" y="3086696"/>
              <a:ext cx="510025" cy="235392"/>
            </a:xfrm>
            <a:prstGeom prst="rect">
              <a:avLst/>
            </a:prstGeom>
            <a:noFill/>
          </p:spPr>
          <p:txBody>
            <a:bodyPr wrap="square" lIns="0" tIns="0" rIns="0" bIns="0" rtlCol="0" anchor="ctr" anchorCtr="0">
              <a:spAutoFit/>
            </a:bodyPr>
            <a:lstStyle/>
            <a:p>
              <a:pPr algn="ctr" defTabSz="932597">
                <a:defRPr/>
              </a:pPr>
              <a:r>
                <a:rPr lang="en-US" sz="1122" kern="0">
                  <a:solidFill>
                    <a:srgbClr val="353535"/>
                  </a:solidFill>
                  <a:latin typeface="Segoe UI Light" panose="020B0502040204020203" pitchFamily="34" charset="0"/>
                  <a:cs typeface="Segoe UI Light" panose="020B0502040204020203" pitchFamily="34" charset="0"/>
                </a:rPr>
                <a:t>Log Analytics</a:t>
              </a:r>
            </a:p>
          </p:txBody>
        </p:sp>
        <p:pic>
          <p:nvPicPr>
            <p:cNvPr id="250" name="Picture 2" descr="https://azure.microsoft.com/svghandler/security-center/?width=600&amp;height=315"/>
            <p:cNvPicPr>
              <a:picLocks noChangeAspect="1" noChangeArrowheads="1"/>
            </p:cNvPicPr>
            <p:nvPr/>
          </p:nvPicPr>
          <p:blipFill>
            <a:blip r:embed="rId21" cstate="email">
              <a:extLst>
                <a:ext uri="{28A0092B-C50C-407E-A947-70E740481C1C}">
                  <a14:useLocalDpi xmlns:a14="http://schemas.microsoft.com/office/drawing/2010/main"/>
                </a:ext>
              </a:extLst>
            </a:blip>
            <a:srcRect/>
            <a:stretch>
              <a:fillRect/>
            </a:stretch>
          </p:blipFill>
          <p:spPr bwMode="auto">
            <a:xfrm>
              <a:off x="5301887" y="2738060"/>
              <a:ext cx="746822" cy="392082"/>
            </a:xfrm>
            <a:prstGeom prst="rect">
              <a:avLst/>
            </a:prstGeom>
            <a:noFill/>
            <a:extLst>
              <a:ext uri="{909E8E84-426E-40DD-AFC4-6F175D3DCCD1}">
                <a14:hiddenFill xmlns:a14="http://schemas.microsoft.com/office/drawing/2010/main">
                  <a:solidFill>
                    <a:srgbClr val="FFFFFF"/>
                  </a:solidFill>
                </a14:hiddenFill>
              </a:ext>
            </a:extLst>
          </p:spPr>
        </p:pic>
        <p:sp>
          <p:nvSpPr>
            <p:cNvPr id="251" name="TextBox 250"/>
            <p:cNvSpPr txBox="1"/>
            <p:nvPr/>
          </p:nvSpPr>
          <p:spPr>
            <a:xfrm>
              <a:off x="5303215" y="3096536"/>
              <a:ext cx="808074" cy="298326"/>
            </a:xfrm>
            <a:prstGeom prst="rect">
              <a:avLst/>
            </a:prstGeom>
            <a:noFill/>
          </p:spPr>
          <p:txBody>
            <a:bodyPr wrap="square" rtlCol="0">
              <a:spAutoFit/>
            </a:bodyPr>
            <a:lstStyle/>
            <a:p>
              <a:pPr algn="ctr" defTabSz="932597">
                <a:defRPr/>
              </a:pPr>
              <a:r>
                <a:rPr lang="en-US" sz="1122" kern="0">
                  <a:solidFill>
                    <a:srgbClr val="353535"/>
                  </a:solidFill>
                  <a:latin typeface="Segoe UI Light" panose="020B0502040204020203" pitchFamily="34" charset="0"/>
                  <a:cs typeface="Segoe UI Light" panose="020B0502040204020203" pitchFamily="34" charset="0"/>
                </a:rPr>
                <a:t>Security</a:t>
              </a:r>
              <a:br>
                <a:rPr lang="en-US" sz="1122" kern="0">
                  <a:solidFill>
                    <a:srgbClr val="353535"/>
                  </a:solidFill>
                  <a:latin typeface="Segoe UI Light" panose="020B0502040204020203" pitchFamily="34" charset="0"/>
                  <a:cs typeface="Segoe UI Light" panose="020B0502040204020203" pitchFamily="34" charset="0"/>
                </a:rPr>
              </a:br>
              <a:r>
                <a:rPr lang="en-US" sz="1122" kern="0">
                  <a:solidFill>
                    <a:srgbClr val="353535"/>
                  </a:solidFill>
                  <a:latin typeface="Segoe UI Light" panose="020B0502040204020203" pitchFamily="34" charset="0"/>
                  <a:cs typeface="Segoe UI Light" panose="020B0502040204020203" pitchFamily="34" charset="0"/>
                </a:rPr>
                <a:t>Center</a:t>
              </a:r>
            </a:p>
          </p:txBody>
        </p:sp>
      </p:grpSp>
      <p:grpSp>
        <p:nvGrpSpPr>
          <p:cNvPr id="7" name="Group 6"/>
          <p:cNvGrpSpPr/>
          <p:nvPr/>
        </p:nvGrpSpPr>
        <p:grpSpPr>
          <a:xfrm>
            <a:off x="4468298" y="5724911"/>
            <a:ext cx="4747290" cy="686977"/>
            <a:chOff x="4398884" y="5761436"/>
            <a:chExt cx="4654628" cy="673568"/>
          </a:xfrm>
        </p:grpSpPr>
        <p:sp>
          <p:nvSpPr>
            <p:cNvPr id="309" name="Rectangle 308"/>
            <p:cNvSpPr/>
            <p:nvPr/>
          </p:nvSpPr>
          <p:spPr>
            <a:xfrm>
              <a:off x="4398884" y="5761436"/>
              <a:ext cx="4654628" cy="673568"/>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kern="0">
                <a:solidFill>
                  <a:sysClr val="windowText" lastClr="000000"/>
                </a:solidFill>
              </a:endParaRPr>
            </a:p>
          </p:txBody>
        </p:sp>
        <p:pic>
          <p:nvPicPr>
            <p:cNvPr id="313" name="Picture 312"/>
            <p:cNvPicPr>
              <a:picLocks noChangeAspect="1"/>
            </p:cNvPicPr>
            <p:nvPr/>
          </p:nvPicPr>
          <p:blipFill>
            <a:blip r:embed="rId16" cstate="email">
              <a:lum bright="70000" contrast="-70000"/>
              <a:extLst>
                <a:ext uri="{28A0092B-C50C-407E-A947-70E740481C1C}">
                  <a14:useLocalDpi xmlns:a14="http://schemas.microsoft.com/office/drawing/2010/main"/>
                </a:ext>
              </a:extLst>
            </a:blip>
            <a:stretch>
              <a:fillRect/>
            </a:stretch>
          </p:blipFill>
          <p:spPr>
            <a:xfrm>
              <a:off x="5332570" y="5939287"/>
              <a:ext cx="320885" cy="320885"/>
            </a:xfrm>
            <a:prstGeom prst="rect">
              <a:avLst/>
            </a:prstGeom>
          </p:spPr>
        </p:pic>
        <p:sp>
          <p:nvSpPr>
            <p:cNvPr id="316" name="TextBox 315"/>
            <p:cNvSpPr txBox="1"/>
            <p:nvPr/>
          </p:nvSpPr>
          <p:spPr>
            <a:xfrm>
              <a:off x="4481379" y="5832269"/>
              <a:ext cx="838489" cy="244433"/>
            </a:xfrm>
            <a:prstGeom prst="rect">
              <a:avLst/>
            </a:prstGeom>
            <a:noFill/>
          </p:spPr>
          <p:txBody>
            <a:bodyPr wrap="square" lIns="0" rIns="0" rtlCol="0">
              <a:spAutoFit/>
            </a:bodyPr>
            <a:lstStyle/>
            <a:p>
              <a:pPr algn="ctr">
                <a:defRPr/>
              </a:pPr>
              <a:endParaRPr lang="en-US" sz="1020" kern="0">
                <a:solidFill>
                  <a:sysClr val="windowText" lastClr="000000"/>
                </a:solidFill>
                <a:latin typeface="Segoe UI Light" panose="020B0502040204020203" pitchFamily="34" charset="0"/>
                <a:cs typeface="Segoe UI Light" panose="020B0502040204020203" pitchFamily="34" charset="0"/>
              </a:endParaRPr>
            </a:p>
          </p:txBody>
        </p:sp>
        <p:pic>
          <p:nvPicPr>
            <p:cNvPr id="318" name="Picture 317"/>
            <p:cNvPicPr>
              <a:picLocks noChangeAspect="1"/>
            </p:cNvPicPr>
            <p:nvPr/>
          </p:nvPicPr>
          <p:blipFill>
            <a:blip r:embed="rId16" cstate="email">
              <a:lum bright="70000" contrast="-70000"/>
              <a:extLst>
                <a:ext uri="{28A0092B-C50C-407E-A947-70E740481C1C}">
                  <a14:useLocalDpi xmlns:a14="http://schemas.microsoft.com/office/drawing/2010/main"/>
                </a:ext>
              </a:extLst>
            </a:blip>
            <a:stretch>
              <a:fillRect/>
            </a:stretch>
          </p:blipFill>
          <p:spPr>
            <a:xfrm>
              <a:off x="5628109" y="5940865"/>
              <a:ext cx="320885" cy="320885"/>
            </a:xfrm>
            <a:prstGeom prst="rect">
              <a:avLst/>
            </a:prstGeom>
          </p:spPr>
        </p:pic>
        <p:pic>
          <p:nvPicPr>
            <p:cNvPr id="321" name="Picture 320"/>
            <p:cNvPicPr>
              <a:picLocks noChangeAspect="1"/>
            </p:cNvPicPr>
            <p:nvPr/>
          </p:nvPicPr>
          <p:blipFill>
            <a:blip r:embed="rId17" cstate="email">
              <a:grayscl/>
              <a:extLst>
                <a:ext uri="{28A0092B-C50C-407E-A947-70E740481C1C}">
                  <a14:useLocalDpi xmlns:a14="http://schemas.microsoft.com/office/drawing/2010/main"/>
                </a:ext>
              </a:extLst>
            </a:blip>
            <a:stretch>
              <a:fillRect/>
            </a:stretch>
          </p:blipFill>
          <p:spPr>
            <a:xfrm>
              <a:off x="5326562" y="5965819"/>
              <a:ext cx="323479" cy="242609"/>
            </a:xfrm>
            <a:prstGeom prst="rect">
              <a:avLst/>
            </a:prstGeom>
          </p:spPr>
        </p:pic>
        <p:pic>
          <p:nvPicPr>
            <p:cNvPr id="326" name="Picture 325"/>
            <p:cNvPicPr>
              <a:picLocks noChangeAspect="1"/>
            </p:cNvPicPr>
            <p:nvPr/>
          </p:nvPicPr>
          <p:blipFill>
            <a:blip r:embed="rId17" cstate="email">
              <a:grayscl/>
              <a:extLst>
                <a:ext uri="{28A0092B-C50C-407E-A947-70E740481C1C}">
                  <a14:useLocalDpi xmlns:a14="http://schemas.microsoft.com/office/drawing/2010/main"/>
                </a:ext>
              </a:extLst>
            </a:blip>
            <a:stretch>
              <a:fillRect/>
            </a:stretch>
          </p:blipFill>
          <p:spPr>
            <a:xfrm>
              <a:off x="5631523" y="5975949"/>
              <a:ext cx="323479" cy="242609"/>
            </a:xfrm>
            <a:prstGeom prst="rect">
              <a:avLst/>
            </a:prstGeom>
          </p:spPr>
        </p:pic>
        <p:pic>
          <p:nvPicPr>
            <p:cNvPr id="327" name="Picture 326"/>
            <p:cNvPicPr>
              <a:picLocks noChangeAspect="1"/>
            </p:cNvPicPr>
            <p:nvPr/>
          </p:nvPicPr>
          <p:blipFill>
            <a:blip r:embed="rId16" cstate="email">
              <a:lum bright="70000" contrast="-70000"/>
              <a:extLst>
                <a:ext uri="{28A0092B-C50C-407E-A947-70E740481C1C}">
                  <a14:useLocalDpi xmlns:a14="http://schemas.microsoft.com/office/drawing/2010/main"/>
                </a:ext>
              </a:extLst>
            </a:blip>
            <a:stretch>
              <a:fillRect/>
            </a:stretch>
          </p:blipFill>
          <p:spPr>
            <a:xfrm>
              <a:off x="5945580" y="5934692"/>
              <a:ext cx="320885" cy="320885"/>
            </a:xfrm>
            <a:prstGeom prst="rect">
              <a:avLst/>
            </a:prstGeom>
          </p:spPr>
        </p:pic>
        <p:pic>
          <p:nvPicPr>
            <p:cNvPr id="328" name="Picture 327"/>
            <p:cNvPicPr>
              <a:picLocks noChangeAspect="1"/>
            </p:cNvPicPr>
            <p:nvPr/>
          </p:nvPicPr>
          <p:blipFill>
            <a:blip r:embed="rId16" cstate="email">
              <a:lum bright="70000" contrast="-70000"/>
              <a:extLst>
                <a:ext uri="{28A0092B-C50C-407E-A947-70E740481C1C}">
                  <a14:useLocalDpi xmlns:a14="http://schemas.microsoft.com/office/drawing/2010/main"/>
                </a:ext>
              </a:extLst>
            </a:blip>
            <a:stretch>
              <a:fillRect/>
            </a:stretch>
          </p:blipFill>
          <p:spPr>
            <a:xfrm>
              <a:off x="6241119" y="5936270"/>
              <a:ext cx="320885" cy="320885"/>
            </a:xfrm>
            <a:prstGeom prst="rect">
              <a:avLst/>
            </a:prstGeom>
          </p:spPr>
        </p:pic>
        <p:pic>
          <p:nvPicPr>
            <p:cNvPr id="329" name="Picture 328"/>
            <p:cNvPicPr>
              <a:picLocks noChangeAspect="1"/>
            </p:cNvPicPr>
            <p:nvPr/>
          </p:nvPicPr>
          <p:blipFill>
            <a:blip r:embed="rId17" cstate="email">
              <a:grayscl/>
              <a:extLst>
                <a:ext uri="{28A0092B-C50C-407E-A947-70E740481C1C}">
                  <a14:useLocalDpi xmlns:a14="http://schemas.microsoft.com/office/drawing/2010/main"/>
                </a:ext>
              </a:extLst>
            </a:blip>
            <a:stretch>
              <a:fillRect/>
            </a:stretch>
          </p:blipFill>
          <p:spPr>
            <a:xfrm>
              <a:off x="5939572" y="5961224"/>
              <a:ext cx="323479" cy="242609"/>
            </a:xfrm>
            <a:prstGeom prst="rect">
              <a:avLst/>
            </a:prstGeom>
          </p:spPr>
        </p:pic>
        <p:pic>
          <p:nvPicPr>
            <p:cNvPr id="330" name="Picture 329"/>
            <p:cNvPicPr>
              <a:picLocks noChangeAspect="1"/>
            </p:cNvPicPr>
            <p:nvPr/>
          </p:nvPicPr>
          <p:blipFill>
            <a:blip r:embed="rId17" cstate="email">
              <a:grayscl/>
              <a:extLst>
                <a:ext uri="{28A0092B-C50C-407E-A947-70E740481C1C}">
                  <a14:useLocalDpi xmlns:a14="http://schemas.microsoft.com/office/drawing/2010/main"/>
                </a:ext>
              </a:extLst>
            </a:blip>
            <a:stretch>
              <a:fillRect/>
            </a:stretch>
          </p:blipFill>
          <p:spPr>
            <a:xfrm>
              <a:off x="6244533" y="5971354"/>
              <a:ext cx="323479" cy="242609"/>
            </a:xfrm>
            <a:prstGeom prst="rect">
              <a:avLst/>
            </a:prstGeom>
          </p:spPr>
        </p:pic>
        <p:pic>
          <p:nvPicPr>
            <p:cNvPr id="331" name="Picture 330"/>
            <p:cNvPicPr>
              <a:picLocks noChangeAspect="1"/>
            </p:cNvPicPr>
            <p:nvPr/>
          </p:nvPicPr>
          <p:blipFill>
            <a:blip r:embed="rId16" cstate="email">
              <a:lum bright="70000" contrast="-70000"/>
              <a:extLst>
                <a:ext uri="{28A0092B-C50C-407E-A947-70E740481C1C}">
                  <a14:useLocalDpi xmlns:a14="http://schemas.microsoft.com/office/drawing/2010/main"/>
                </a:ext>
              </a:extLst>
            </a:blip>
            <a:stretch>
              <a:fillRect/>
            </a:stretch>
          </p:blipFill>
          <p:spPr>
            <a:xfrm>
              <a:off x="6569559" y="5945877"/>
              <a:ext cx="320885" cy="320885"/>
            </a:xfrm>
            <a:prstGeom prst="rect">
              <a:avLst/>
            </a:prstGeom>
          </p:spPr>
        </p:pic>
        <p:pic>
          <p:nvPicPr>
            <p:cNvPr id="332" name="Picture 331"/>
            <p:cNvPicPr>
              <a:picLocks noChangeAspect="1"/>
            </p:cNvPicPr>
            <p:nvPr/>
          </p:nvPicPr>
          <p:blipFill>
            <a:blip r:embed="rId16" cstate="email">
              <a:lum bright="70000" contrast="-70000"/>
              <a:extLst>
                <a:ext uri="{28A0092B-C50C-407E-A947-70E740481C1C}">
                  <a14:useLocalDpi xmlns:a14="http://schemas.microsoft.com/office/drawing/2010/main"/>
                </a:ext>
              </a:extLst>
            </a:blip>
            <a:stretch>
              <a:fillRect/>
            </a:stretch>
          </p:blipFill>
          <p:spPr>
            <a:xfrm>
              <a:off x="6865098" y="5947455"/>
              <a:ext cx="320885" cy="320885"/>
            </a:xfrm>
            <a:prstGeom prst="rect">
              <a:avLst/>
            </a:prstGeom>
          </p:spPr>
        </p:pic>
        <p:pic>
          <p:nvPicPr>
            <p:cNvPr id="333" name="Picture 332"/>
            <p:cNvPicPr>
              <a:picLocks noChangeAspect="1"/>
            </p:cNvPicPr>
            <p:nvPr/>
          </p:nvPicPr>
          <p:blipFill>
            <a:blip r:embed="rId17" cstate="email">
              <a:grayscl/>
              <a:extLst>
                <a:ext uri="{28A0092B-C50C-407E-A947-70E740481C1C}">
                  <a14:useLocalDpi xmlns:a14="http://schemas.microsoft.com/office/drawing/2010/main"/>
                </a:ext>
              </a:extLst>
            </a:blip>
            <a:stretch>
              <a:fillRect/>
            </a:stretch>
          </p:blipFill>
          <p:spPr>
            <a:xfrm>
              <a:off x="6563551" y="5972409"/>
              <a:ext cx="323479" cy="242609"/>
            </a:xfrm>
            <a:prstGeom prst="rect">
              <a:avLst/>
            </a:prstGeom>
          </p:spPr>
        </p:pic>
        <p:pic>
          <p:nvPicPr>
            <p:cNvPr id="334" name="Picture 333"/>
            <p:cNvPicPr>
              <a:picLocks noChangeAspect="1"/>
            </p:cNvPicPr>
            <p:nvPr/>
          </p:nvPicPr>
          <p:blipFill>
            <a:blip r:embed="rId17" cstate="email">
              <a:grayscl/>
              <a:extLst>
                <a:ext uri="{28A0092B-C50C-407E-A947-70E740481C1C}">
                  <a14:useLocalDpi xmlns:a14="http://schemas.microsoft.com/office/drawing/2010/main"/>
                </a:ext>
              </a:extLst>
            </a:blip>
            <a:stretch>
              <a:fillRect/>
            </a:stretch>
          </p:blipFill>
          <p:spPr>
            <a:xfrm>
              <a:off x="6868512" y="5982539"/>
              <a:ext cx="323479" cy="242609"/>
            </a:xfrm>
            <a:prstGeom prst="rect">
              <a:avLst/>
            </a:prstGeom>
          </p:spPr>
        </p:pic>
        <p:pic>
          <p:nvPicPr>
            <p:cNvPr id="335" name="Picture 334"/>
            <p:cNvPicPr>
              <a:picLocks noChangeAspect="1"/>
            </p:cNvPicPr>
            <p:nvPr/>
          </p:nvPicPr>
          <p:blipFill>
            <a:blip r:embed="rId16" cstate="email">
              <a:lum bright="70000" contrast="-70000"/>
              <a:extLst>
                <a:ext uri="{28A0092B-C50C-407E-A947-70E740481C1C}">
                  <a14:useLocalDpi xmlns:a14="http://schemas.microsoft.com/office/drawing/2010/main"/>
                </a:ext>
              </a:extLst>
            </a:blip>
            <a:stretch>
              <a:fillRect/>
            </a:stretch>
          </p:blipFill>
          <p:spPr>
            <a:xfrm>
              <a:off x="7182569" y="5941282"/>
              <a:ext cx="320885" cy="320885"/>
            </a:xfrm>
            <a:prstGeom prst="rect">
              <a:avLst/>
            </a:prstGeom>
          </p:spPr>
        </p:pic>
        <p:pic>
          <p:nvPicPr>
            <p:cNvPr id="336" name="Picture 335"/>
            <p:cNvPicPr>
              <a:picLocks noChangeAspect="1"/>
            </p:cNvPicPr>
            <p:nvPr/>
          </p:nvPicPr>
          <p:blipFill>
            <a:blip r:embed="rId16" cstate="email">
              <a:lum bright="70000" contrast="-70000"/>
              <a:extLst>
                <a:ext uri="{28A0092B-C50C-407E-A947-70E740481C1C}">
                  <a14:useLocalDpi xmlns:a14="http://schemas.microsoft.com/office/drawing/2010/main"/>
                </a:ext>
              </a:extLst>
            </a:blip>
            <a:stretch>
              <a:fillRect/>
            </a:stretch>
          </p:blipFill>
          <p:spPr>
            <a:xfrm>
              <a:off x="7478108" y="5942860"/>
              <a:ext cx="320885" cy="320885"/>
            </a:xfrm>
            <a:prstGeom prst="rect">
              <a:avLst/>
            </a:prstGeom>
          </p:spPr>
        </p:pic>
        <p:pic>
          <p:nvPicPr>
            <p:cNvPr id="337" name="Picture 336"/>
            <p:cNvPicPr>
              <a:picLocks noChangeAspect="1"/>
            </p:cNvPicPr>
            <p:nvPr/>
          </p:nvPicPr>
          <p:blipFill>
            <a:blip r:embed="rId17" cstate="email">
              <a:grayscl/>
              <a:extLst>
                <a:ext uri="{28A0092B-C50C-407E-A947-70E740481C1C}">
                  <a14:useLocalDpi xmlns:a14="http://schemas.microsoft.com/office/drawing/2010/main"/>
                </a:ext>
              </a:extLst>
            </a:blip>
            <a:stretch>
              <a:fillRect/>
            </a:stretch>
          </p:blipFill>
          <p:spPr>
            <a:xfrm>
              <a:off x="7176561" y="5967814"/>
              <a:ext cx="323479" cy="242609"/>
            </a:xfrm>
            <a:prstGeom prst="rect">
              <a:avLst/>
            </a:prstGeom>
          </p:spPr>
        </p:pic>
        <p:pic>
          <p:nvPicPr>
            <p:cNvPr id="338" name="Picture 337"/>
            <p:cNvPicPr>
              <a:picLocks noChangeAspect="1"/>
            </p:cNvPicPr>
            <p:nvPr/>
          </p:nvPicPr>
          <p:blipFill>
            <a:blip r:embed="rId17" cstate="email">
              <a:grayscl/>
              <a:extLst>
                <a:ext uri="{28A0092B-C50C-407E-A947-70E740481C1C}">
                  <a14:useLocalDpi xmlns:a14="http://schemas.microsoft.com/office/drawing/2010/main"/>
                </a:ext>
              </a:extLst>
            </a:blip>
            <a:stretch>
              <a:fillRect/>
            </a:stretch>
          </p:blipFill>
          <p:spPr>
            <a:xfrm>
              <a:off x="7481522" y="5977944"/>
              <a:ext cx="323479" cy="242609"/>
            </a:xfrm>
            <a:prstGeom prst="rect">
              <a:avLst/>
            </a:prstGeom>
          </p:spPr>
        </p:pic>
        <p:pic>
          <p:nvPicPr>
            <p:cNvPr id="339" name="Picture 338"/>
            <p:cNvPicPr>
              <a:picLocks noChangeAspect="1"/>
            </p:cNvPicPr>
            <p:nvPr/>
          </p:nvPicPr>
          <p:blipFill>
            <a:blip r:embed="rId16" cstate="email">
              <a:lum bright="70000" contrast="-70000"/>
              <a:extLst>
                <a:ext uri="{28A0092B-C50C-407E-A947-70E740481C1C}">
                  <a14:useLocalDpi xmlns:a14="http://schemas.microsoft.com/office/drawing/2010/main"/>
                </a:ext>
              </a:extLst>
            </a:blip>
            <a:stretch>
              <a:fillRect/>
            </a:stretch>
          </p:blipFill>
          <p:spPr>
            <a:xfrm>
              <a:off x="7801573" y="5950051"/>
              <a:ext cx="320885" cy="320885"/>
            </a:xfrm>
            <a:prstGeom prst="rect">
              <a:avLst/>
            </a:prstGeom>
          </p:spPr>
        </p:pic>
        <p:pic>
          <p:nvPicPr>
            <p:cNvPr id="340" name="Picture 339"/>
            <p:cNvPicPr>
              <a:picLocks noChangeAspect="1"/>
            </p:cNvPicPr>
            <p:nvPr/>
          </p:nvPicPr>
          <p:blipFill>
            <a:blip r:embed="rId16" cstate="email">
              <a:lum bright="70000" contrast="-70000"/>
              <a:extLst>
                <a:ext uri="{28A0092B-C50C-407E-A947-70E740481C1C}">
                  <a14:useLocalDpi xmlns:a14="http://schemas.microsoft.com/office/drawing/2010/main"/>
                </a:ext>
              </a:extLst>
            </a:blip>
            <a:stretch>
              <a:fillRect/>
            </a:stretch>
          </p:blipFill>
          <p:spPr>
            <a:xfrm>
              <a:off x="8097112" y="5951629"/>
              <a:ext cx="320885" cy="320885"/>
            </a:xfrm>
            <a:prstGeom prst="rect">
              <a:avLst/>
            </a:prstGeom>
          </p:spPr>
        </p:pic>
        <p:pic>
          <p:nvPicPr>
            <p:cNvPr id="341" name="Picture 340"/>
            <p:cNvPicPr>
              <a:picLocks noChangeAspect="1"/>
            </p:cNvPicPr>
            <p:nvPr/>
          </p:nvPicPr>
          <p:blipFill>
            <a:blip r:embed="rId17" cstate="email">
              <a:grayscl/>
              <a:extLst>
                <a:ext uri="{28A0092B-C50C-407E-A947-70E740481C1C}">
                  <a14:useLocalDpi xmlns:a14="http://schemas.microsoft.com/office/drawing/2010/main"/>
                </a:ext>
              </a:extLst>
            </a:blip>
            <a:stretch>
              <a:fillRect/>
            </a:stretch>
          </p:blipFill>
          <p:spPr>
            <a:xfrm>
              <a:off x="7795565" y="5976583"/>
              <a:ext cx="323479" cy="242609"/>
            </a:xfrm>
            <a:prstGeom prst="rect">
              <a:avLst/>
            </a:prstGeom>
          </p:spPr>
        </p:pic>
        <p:pic>
          <p:nvPicPr>
            <p:cNvPr id="342" name="Picture 341"/>
            <p:cNvPicPr>
              <a:picLocks noChangeAspect="1"/>
            </p:cNvPicPr>
            <p:nvPr/>
          </p:nvPicPr>
          <p:blipFill>
            <a:blip r:embed="rId17" cstate="email">
              <a:grayscl/>
              <a:extLst>
                <a:ext uri="{28A0092B-C50C-407E-A947-70E740481C1C}">
                  <a14:useLocalDpi xmlns:a14="http://schemas.microsoft.com/office/drawing/2010/main"/>
                </a:ext>
              </a:extLst>
            </a:blip>
            <a:stretch>
              <a:fillRect/>
            </a:stretch>
          </p:blipFill>
          <p:spPr>
            <a:xfrm>
              <a:off x="8100526" y="5986713"/>
              <a:ext cx="323479" cy="242609"/>
            </a:xfrm>
            <a:prstGeom prst="rect">
              <a:avLst/>
            </a:prstGeom>
          </p:spPr>
        </p:pic>
        <p:sp>
          <p:nvSpPr>
            <p:cNvPr id="343" name="TextBox 342"/>
            <p:cNvSpPr txBox="1"/>
            <p:nvPr/>
          </p:nvSpPr>
          <p:spPr>
            <a:xfrm>
              <a:off x="8398334" y="5990153"/>
              <a:ext cx="562040" cy="265009"/>
            </a:xfrm>
            <a:prstGeom prst="rect">
              <a:avLst/>
            </a:prstGeom>
            <a:noFill/>
          </p:spPr>
          <p:txBody>
            <a:bodyPr wrap="square" rtlCol="0">
              <a:spAutoFit/>
            </a:bodyPr>
            <a:lstStyle/>
            <a:p>
              <a:pPr>
                <a:defRPr/>
              </a:pPr>
              <a:r>
                <a:rPr lang="en-US" sz="1122">
                  <a:solidFill>
                    <a:srgbClr val="353535"/>
                  </a:solidFill>
                </a:rPr>
                <a:t>***</a:t>
              </a:r>
            </a:p>
          </p:txBody>
        </p:sp>
        <p:cxnSp>
          <p:nvCxnSpPr>
            <p:cNvPr id="344" name="Straight Arrow Connector 343"/>
            <p:cNvCxnSpPr/>
            <p:nvPr/>
          </p:nvCxnSpPr>
          <p:spPr>
            <a:xfrm>
              <a:off x="6220404" y="6330851"/>
              <a:ext cx="1216411" cy="685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46" name="Group 345"/>
          <p:cNvGrpSpPr/>
          <p:nvPr/>
        </p:nvGrpSpPr>
        <p:grpSpPr>
          <a:xfrm>
            <a:off x="3524183" y="5252746"/>
            <a:ext cx="1204206" cy="286306"/>
            <a:chOff x="4762563" y="1999651"/>
            <a:chExt cx="1180701" cy="280718"/>
          </a:xfrm>
        </p:grpSpPr>
        <p:pic>
          <p:nvPicPr>
            <p:cNvPr id="347" name="Picture 1"/>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4762563" y="2028740"/>
              <a:ext cx="201575" cy="2380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 name="TextBox 347"/>
            <p:cNvSpPr txBox="1"/>
            <p:nvPr/>
          </p:nvSpPr>
          <p:spPr>
            <a:xfrm>
              <a:off x="4901897" y="1999651"/>
              <a:ext cx="1041367" cy="280718"/>
            </a:xfrm>
            <a:prstGeom prst="rect">
              <a:avLst/>
            </a:prstGeom>
            <a:noFill/>
          </p:spPr>
          <p:txBody>
            <a:bodyPr wrap="square" rtlCol="0">
              <a:spAutoFit/>
            </a:bodyPr>
            <a:lstStyle/>
            <a:p>
              <a:pPr defTabSz="932597">
                <a:defRPr/>
              </a:pPr>
              <a:r>
                <a:rPr lang="en-US" sz="1224" kern="0">
                  <a:solidFill>
                    <a:sysClr val="windowText" lastClr="000000"/>
                  </a:solidFill>
                  <a:latin typeface="Segoe UI Light" panose="020B0502040204020203" pitchFamily="34" charset="0"/>
                  <a:cs typeface="Segoe UI Light" panose="020B0502040204020203" pitchFamily="34" charset="0"/>
                </a:rPr>
                <a:t>ER</a:t>
              </a:r>
            </a:p>
          </p:txBody>
        </p:sp>
      </p:grpSp>
      <p:grpSp>
        <p:nvGrpSpPr>
          <p:cNvPr id="349" name="Group 348"/>
          <p:cNvGrpSpPr/>
          <p:nvPr/>
        </p:nvGrpSpPr>
        <p:grpSpPr>
          <a:xfrm>
            <a:off x="3524183" y="5497442"/>
            <a:ext cx="1204206" cy="286306"/>
            <a:chOff x="4762563" y="1999651"/>
            <a:chExt cx="1180701" cy="280718"/>
          </a:xfrm>
        </p:grpSpPr>
        <p:pic>
          <p:nvPicPr>
            <p:cNvPr id="350" name="Picture 1"/>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4762563" y="2028740"/>
              <a:ext cx="201575" cy="2380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1" name="TextBox 350"/>
            <p:cNvSpPr txBox="1"/>
            <p:nvPr/>
          </p:nvSpPr>
          <p:spPr>
            <a:xfrm>
              <a:off x="4901897" y="1999651"/>
              <a:ext cx="1041367" cy="280718"/>
            </a:xfrm>
            <a:prstGeom prst="rect">
              <a:avLst/>
            </a:prstGeom>
            <a:noFill/>
          </p:spPr>
          <p:txBody>
            <a:bodyPr wrap="square" rtlCol="0">
              <a:spAutoFit/>
            </a:bodyPr>
            <a:lstStyle/>
            <a:p>
              <a:pPr defTabSz="932597">
                <a:defRPr/>
              </a:pPr>
              <a:r>
                <a:rPr lang="en-US" sz="1224" kern="0">
                  <a:solidFill>
                    <a:sysClr val="windowText" lastClr="000000"/>
                  </a:solidFill>
                  <a:latin typeface="Segoe UI Light" panose="020B0502040204020203" pitchFamily="34" charset="0"/>
                  <a:cs typeface="Segoe UI Light" panose="020B0502040204020203" pitchFamily="34" charset="0"/>
                </a:rPr>
                <a:t>ER</a:t>
              </a:r>
            </a:p>
          </p:txBody>
        </p:sp>
      </p:grpSp>
      <p:sp>
        <p:nvSpPr>
          <p:cNvPr id="223" name="Rectangular Callout 222"/>
          <p:cNvSpPr/>
          <p:nvPr/>
        </p:nvSpPr>
        <p:spPr>
          <a:xfrm>
            <a:off x="3362987" y="1349987"/>
            <a:ext cx="1031663" cy="514699"/>
          </a:xfrm>
          <a:prstGeom prst="wedgeRectCallout">
            <a:avLst>
              <a:gd name="adj1" fmla="val -27353"/>
              <a:gd name="adj2" fmla="val 93280"/>
            </a:avLst>
          </a:prstGeom>
          <a:solidFill>
            <a:srgbClr val="FFFF00"/>
          </a:solidFill>
        </p:spPr>
        <p:style>
          <a:lnRef idx="1">
            <a:schemeClr val="accent1"/>
          </a:lnRef>
          <a:fillRef idx="3">
            <a:schemeClr val="accent1"/>
          </a:fillRef>
          <a:effectRef idx="2">
            <a:schemeClr val="accent1"/>
          </a:effectRef>
          <a:fontRef idx="minor">
            <a:schemeClr val="lt1"/>
          </a:fontRef>
        </p:style>
        <p:txBody>
          <a:bodyPr lIns="0" rIns="0" rtlCol="0" anchor="ctr"/>
          <a:lstStyle/>
          <a:p>
            <a:pPr algn="ctr" defTabSz="932597">
              <a:defRPr/>
            </a:pPr>
            <a:r>
              <a:rPr lang="en-US" sz="1122" kern="0">
                <a:solidFill>
                  <a:sysClr val="windowText" lastClr="000000"/>
                </a:solidFill>
                <a:latin typeface="Segoe UI Light"/>
              </a:rPr>
              <a:t>ExpressRoute</a:t>
            </a:r>
          </a:p>
        </p:txBody>
      </p:sp>
      <p:sp>
        <p:nvSpPr>
          <p:cNvPr id="224" name="Oval 223"/>
          <p:cNvSpPr/>
          <p:nvPr/>
        </p:nvSpPr>
        <p:spPr>
          <a:xfrm>
            <a:off x="3331187" y="1081569"/>
            <a:ext cx="196059" cy="197795"/>
          </a:xfrm>
          <a:prstGeom prst="ellipse">
            <a:avLst/>
          </a:prstGeom>
          <a:solidFill>
            <a:srgbClr val="FFFF00"/>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428" kern="0">
                <a:solidFill>
                  <a:sysClr val="windowText" lastClr="000000"/>
                </a:solidFill>
                <a:latin typeface="Segoe UI Light" panose="020B0502040204020203" pitchFamily="34" charset="0"/>
                <a:cs typeface="Segoe UI Light" panose="020B0502040204020203" pitchFamily="34" charset="0"/>
              </a:rPr>
              <a:t>1</a:t>
            </a:r>
          </a:p>
        </p:txBody>
      </p:sp>
      <p:sp>
        <p:nvSpPr>
          <p:cNvPr id="225" name="Rectangular Callout 224"/>
          <p:cNvSpPr/>
          <p:nvPr/>
        </p:nvSpPr>
        <p:spPr>
          <a:xfrm>
            <a:off x="9269776" y="1358179"/>
            <a:ext cx="893902" cy="528970"/>
          </a:xfrm>
          <a:prstGeom prst="wedgeRectCallout">
            <a:avLst>
              <a:gd name="adj1" fmla="val -24051"/>
              <a:gd name="adj2" fmla="val 93494"/>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932597">
              <a:defRPr/>
            </a:pPr>
            <a:r>
              <a:rPr lang="en-US" sz="1122" kern="0">
                <a:solidFill>
                  <a:sysClr val="windowText" lastClr="000000"/>
                </a:solidFill>
                <a:latin typeface="Segoe UI Light"/>
              </a:rPr>
              <a:t>10Gbps NW provided by MS</a:t>
            </a:r>
          </a:p>
        </p:txBody>
      </p:sp>
      <p:sp>
        <p:nvSpPr>
          <p:cNvPr id="226" name="Rectangular Callout 225"/>
          <p:cNvSpPr/>
          <p:nvPr/>
        </p:nvSpPr>
        <p:spPr>
          <a:xfrm>
            <a:off x="10465831" y="1200162"/>
            <a:ext cx="1453936" cy="707614"/>
          </a:xfrm>
          <a:prstGeom prst="wedgeRectCallout">
            <a:avLst>
              <a:gd name="adj1" fmla="val -28203"/>
              <a:gd name="adj2" fmla="val 70874"/>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932597">
              <a:defRPr/>
            </a:pPr>
            <a:r>
              <a:rPr lang="en-US" sz="1071" kern="0">
                <a:solidFill>
                  <a:sysClr val="windowText" lastClr="000000"/>
                </a:solidFill>
                <a:latin typeface="Segoe UI Light"/>
              </a:rPr>
              <a:t>768GB HANA S72 Large Instances</a:t>
            </a:r>
          </a:p>
        </p:txBody>
      </p:sp>
      <p:sp>
        <p:nvSpPr>
          <p:cNvPr id="323" name="Oval 322"/>
          <p:cNvSpPr/>
          <p:nvPr/>
        </p:nvSpPr>
        <p:spPr>
          <a:xfrm>
            <a:off x="4217249" y="660345"/>
            <a:ext cx="196059" cy="197795"/>
          </a:xfrm>
          <a:prstGeom prst="ellipse">
            <a:avLst/>
          </a:prstGeom>
          <a:solidFill>
            <a:srgbClr val="FFFF00"/>
          </a:solidFill>
          <a:ln w="9525"/>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97">
              <a:defRPr/>
            </a:pPr>
            <a:r>
              <a:rPr lang="en-US" sz="1428" kern="0">
                <a:solidFill>
                  <a:sysClr val="windowText" lastClr="000000"/>
                </a:solidFill>
                <a:latin typeface="Segoe UI Light" panose="020B0502040204020203" pitchFamily="34" charset="0"/>
                <a:cs typeface="Segoe UI Light" panose="020B0502040204020203" pitchFamily="34" charset="0"/>
              </a:rPr>
              <a:t>5</a:t>
            </a:r>
          </a:p>
        </p:txBody>
      </p:sp>
      <p:sp>
        <p:nvSpPr>
          <p:cNvPr id="353" name="Oval 352"/>
          <p:cNvSpPr/>
          <p:nvPr/>
        </p:nvSpPr>
        <p:spPr>
          <a:xfrm>
            <a:off x="11729158" y="956319"/>
            <a:ext cx="191938" cy="197541"/>
          </a:xfrm>
          <a:prstGeom prst="ellipse">
            <a:avLst/>
          </a:prstGeom>
          <a:solidFill>
            <a:srgbClr val="FFFF00"/>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428" kern="0">
                <a:solidFill>
                  <a:sysClr val="windowText" lastClr="000000"/>
                </a:solidFill>
                <a:latin typeface="Segoe UI Light" panose="020B0502040204020203" pitchFamily="34" charset="0"/>
                <a:cs typeface="Segoe UI Light" panose="020B0502040204020203" pitchFamily="34" charset="0"/>
              </a:rPr>
              <a:t>7</a:t>
            </a:r>
          </a:p>
        </p:txBody>
      </p:sp>
      <p:sp>
        <p:nvSpPr>
          <p:cNvPr id="354" name="Rectangular Callout 353"/>
          <p:cNvSpPr/>
          <p:nvPr/>
        </p:nvSpPr>
        <p:spPr>
          <a:xfrm>
            <a:off x="2909011" y="6223168"/>
            <a:ext cx="1219395" cy="678292"/>
          </a:xfrm>
          <a:prstGeom prst="wedgeRectCallout">
            <a:avLst>
              <a:gd name="adj1" fmla="val 75719"/>
              <a:gd name="adj2" fmla="val -73370"/>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932597">
              <a:defRPr/>
            </a:pPr>
            <a:r>
              <a:rPr lang="en-US" sz="1122" kern="0">
                <a:solidFill>
                  <a:sysClr val="windowText" lastClr="000000"/>
                </a:solidFill>
                <a:latin typeface="Segoe UI Light"/>
              </a:rPr>
              <a:t>Azure to Azure Site Recovery</a:t>
            </a:r>
          </a:p>
        </p:txBody>
      </p:sp>
      <p:sp>
        <p:nvSpPr>
          <p:cNvPr id="277" name="Rectangular Callout 276"/>
          <p:cNvSpPr/>
          <p:nvPr/>
        </p:nvSpPr>
        <p:spPr>
          <a:xfrm>
            <a:off x="4446997" y="551866"/>
            <a:ext cx="1031663" cy="514699"/>
          </a:xfrm>
          <a:prstGeom prst="wedgeRectCallout">
            <a:avLst>
              <a:gd name="adj1" fmla="val 43674"/>
              <a:gd name="adj2" fmla="val 99253"/>
            </a:avLst>
          </a:prstGeom>
          <a:solidFill>
            <a:srgbClr val="FFFF00"/>
          </a:solidFill>
        </p:spPr>
        <p:style>
          <a:lnRef idx="1">
            <a:schemeClr val="accent1"/>
          </a:lnRef>
          <a:fillRef idx="3">
            <a:schemeClr val="accent1"/>
          </a:fillRef>
          <a:effectRef idx="2">
            <a:schemeClr val="accent1"/>
          </a:effectRef>
          <a:fontRef idx="minor">
            <a:schemeClr val="lt1"/>
          </a:fontRef>
        </p:style>
        <p:txBody>
          <a:bodyPr lIns="0" rIns="0" rtlCol="0" anchor="ctr"/>
          <a:lstStyle/>
          <a:p>
            <a:pPr algn="ctr" defTabSz="932597">
              <a:defRPr/>
            </a:pPr>
            <a:r>
              <a:rPr lang="en-US" sz="1122" kern="0">
                <a:solidFill>
                  <a:sysClr val="windowText" lastClr="000000"/>
                </a:solidFill>
                <a:latin typeface="Segoe UI Light"/>
              </a:rPr>
              <a:t>SIOS Cluster running SAP ASCS HA</a:t>
            </a:r>
          </a:p>
        </p:txBody>
      </p:sp>
      <p:sp>
        <p:nvSpPr>
          <p:cNvPr id="355" name="Rectangular Callout 354"/>
          <p:cNvSpPr/>
          <p:nvPr/>
        </p:nvSpPr>
        <p:spPr>
          <a:xfrm>
            <a:off x="5546040" y="510071"/>
            <a:ext cx="633535" cy="547520"/>
          </a:xfrm>
          <a:prstGeom prst="wedgeRectCallout">
            <a:avLst>
              <a:gd name="adj1" fmla="val 43674"/>
              <a:gd name="adj2" fmla="val 99253"/>
            </a:avLst>
          </a:prstGeom>
          <a:solidFill>
            <a:srgbClr val="FFFF00"/>
          </a:solidFill>
        </p:spPr>
        <p:style>
          <a:lnRef idx="1">
            <a:schemeClr val="accent1"/>
          </a:lnRef>
          <a:fillRef idx="3">
            <a:schemeClr val="accent1"/>
          </a:fillRef>
          <a:effectRef idx="2">
            <a:schemeClr val="accent1"/>
          </a:effectRef>
          <a:fontRef idx="minor">
            <a:schemeClr val="lt1"/>
          </a:fontRef>
        </p:style>
        <p:txBody>
          <a:bodyPr lIns="0" rIns="0" rtlCol="0" anchor="ctr"/>
          <a:lstStyle/>
          <a:p>
            <a:pPr algn="ctr" defTabSz="932597">
              <a:defRPr/>
            </a:pPr>
            <a:r>
              <a:rPr lang="en-US" sz="1122" kern="0">
                <a:solidFill>
                  <a:sysClr val="windowText" lastClr="000000"/>
                </a:solidFill>
                <a:latin typeface="Segoe UI Light"/>
              </a:rPr>
              <a:t>Scale out </a:t>
            </a:r>
            <a:br>
              <a:rPr lang="en-US" sz="1122" kern="0">
                <a:solidFill>
                  <a:sysClr val="windowText" lastClr="000000"/>
                </a:solidFill>
                <a:latin typeface="Segoe UI Light"/>
              </a:rPr>
            </a:br>
            <a:r>
              <a:rPr lang="en-US" sz="1122" kern="0">
                <a:solidFill>
                  <a:sysClr val="windowText" lastClr="000000"/>
                </a:solidFill>
                <a:latin typeface="Segoe UI Light"/>
              </a:rPr>
              <a:t>when needed</a:t>
            </a:r>
          </a:p>
        </p:txBody>
      </p:sp>
      <p:sp>
        <p:nvSpPr>
          <p:cNvPr id="356" name="Rectangular Callout 355"/>
          <p:cNvSpPr/>
          <p:nvPr/>
        </p:nvSpPr>
        <p:spPr>
          <a:xfrm>
            <a:off x="5096024" y="4310397"/>
            <a:ext cx="885864" cy="547520"/>
          </a:xfrm>
          <a:prstGeom prst="wedgeRectCallout">
            <a:avLst>
              <a:gd name="adj1" fmla="val -1424"/>
              <a:gd name="adj2" fmla="val -78567"/>
            </a:avLst>
          </a:prstGeom>
          <a:solidFill>
            <a:srgbClr val="FFFF00"/>
          </a:solidFill>
        </p:spPr>
        <p:style>
          <a:lnRef idx="1">
            <a:schemeClr val="accent1"/>
          </a:lnRef>
          <a:fillRef idx="3">
            <a:schemeClr val="accent1"/>
          </a:fillRef>
          <a:effectRef idx="2">
            <a:schemeClr val="accent1"/>
          </a:effectRef>
          <a:fontRef idx="minor">
            <a:schemeClr val="lt1"/>
          </a:fontRef>
        </p:style>
        <p:txBody>
          <a:bodyPr lIns="0" rIns="0" rtlCol="0" anchor="ctr"/>
          <a:lstStyle/>
          <a:p>
            <a:pPr algn="ctr" defTabSz="932597">
              <a:defRPr/>
            </a:pPr>
            <a:r>
              <a:rPr lang="en-US" sz="1122" kern="0">
                <a:solidFill>
                  <a:sysClr val="windowText" lastClr="000000"/>
                </a:solidFill>
                <a:latin typeface="Segoe UI Light"/>
              </a:rPr>
              <a:t>VMs in AV w/ Net Scaler LB for HA &amp; scale</a:t>
            </a:r>
          </a:p>
        </p:txBody>
      </p:sp>
      <p:sp>
        <p:nvSpPr>
          <p:cNvPr id="358" name="Oval 357"/>
          <p:cNvSpPr/>
          <p:nvPr/>
        </p:nvSpPr>
        <p:spPr>
          <a:xfrm>
            <a:off x="6222525" y="652163"/>
            <a:ext cx="196059" cy="197795"/>
          </a:xfrm>
          <a:prstGeom prst="ellipse">
            <a:avLst/>
          </a:prstGeom>
          <a:solidFill>
            <a:srgbClr val="FFFF00"/>
          </a:solidFill>
          <a:ln w="9525"/>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97">
              <a:defRPr/>
            </a:pPr>
            <a:r>
              <a:rPr lang="en-US" sz="1428" kern="0">
                <a:solidFill>
                  <a:sysClr val="windowText" lastClr="000000"/>
                </a:solidFill>
                <a:latin typeface="Segoe UI Light" panose="020B0502040204020203" pitchFamily="34" charset="0"/>
                <a:cs typeface="Segoe UI Light" panose="020B0502040204020203" pitchFamily="34" charset="0"/>
              </a:rPr>
              <a:t>4</a:t>
            </a:r>
          </a:p>
        </p:txBody>
      </p:sp>
      <p:sp>
        <p:nvSpPr>
          <p:cNvPr id="366" name="Oval 365"/>
          <p:cNvSpPr/>
          <p:nvPr/>
        </p:nvSpPr>
        <p:spPr>
          <a:xfrm>
            <a:off x="7336047" y="643869"/>
            <a:ext cx="191938" cy="197541"/>
          </a:xfrm>
          <a:prstGeom prst="ellipse">
            <a:avLst/>
          </a:prstGeom>
          <a:solidFill>
            <a:srgbClr val="FFFF00"/>
          </a:solidFill>
          <a:ln w="9525"/>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97">
              <a:defRPr/>
            </a:pPr>
            <a:r>
              <a:rPr lang="en-US" sz="1224" kern="0">
                <a:solidFill>
                  <a:sysClr val="windowText" lastClr="000000"/>
                </a:solidFill>
                <a:latin typeface="Segoe UI Light" panose="020B0502040204020203" pitchFamily="34" charset="0"/>
                <a:cs typeface="Segoe UI Light" panose="020B0502040204020203" pitchFamily="34" charset="0"/>
              </a:rPr>
              <a:t>3</a:t>
            </a:r>
          </a:p>
        </p:txBody>
      </p:sp>
      <p:pic>
        <p:nvPicPr>
          <p:cNvPr id="363" name="Picture 362">
            <a:extLst>
              <a:ext uri="{FF2B5EF4-FFF2-40B4-BE49-F238E27FC236}">
                <a16:creationId xmlns:a16="http://schemas.microsoft.com/office/drawing/2014/main" id="{252C83B2-09DE-4E3A-A44B-28494C7F2F10}"/>
              </a:ext>
            </a:extLst>
          </p:cNvPr>
          <p:cNvPicPr>
            <a:picLocks noChangeAspect="1"/>
          </p:cNvPicPr>
          <p:nvPr/>
        </p:nvPicPr>
        <p:blipFill>
          <a:blip r:embed="rId22" cstate="email">
            <a:extLst>
              <a:ext uri="{28A0092B-C50C-407E-A947-70E740481C1C}">
                <a14:useLocalDpi xmlns:a14="http://schemas.microsoft.com/office/drawing/2010/main"/>
              </a:ext>
            </a:extLst>
          </a:blip>
          <a:stretch>
            <a:fillRect/>
          </a:stretch>
        </p:blipFill>
        <p:spPr>
          <a:xfrm>
            <a:off x="5162907" y="1706553"/>
            <a:ext cx="223228" cy="223228"/>
          </a:xfrm>
          <a:prstGeom prst="rect">
            <a:avLst/>
          </a:prstGeom>
          <a:solidFill>
            <a:schemeClr val="bg1"/>
          </a:solidFill>
        </p:spPr>
      </p:pic>
      <p:pic>
        <p:nvPicPr>
          <p:cNvPr id="367" name="Picture 366">
            <a:extLst>
              <a:ext uri="{FF2B5EF4-FFF2-40B4-BE49-F238E27FC236}">
                <a16:creationId xmlns:a16="http://schemas.microsoft.com/office/drawing/2014/main" id="{979D8985-3102-4D3D-9246-EAACCB466EE3}"/>
              </a:ext>
            </a:extLst>
          </p:cNvPr>
          <p:cNvPicPr>
            <a:picLocks noChangeAspect="1"/>
          </p:cNvPicPr>
          <p:nvPr/>
        </p:nvPicPr>
        <p:blipFill>
          <a:blip r:embed="rId22" cstate="email">
            <a:extLst>
              <a:ext uri="{28A0092B-C50C-407E-A947-70E740481C1C}">
                <a14:useLocalDpi xmlns:a14="http://schemas.microsoft.com/office/drawing/2010/main"/>
              </a:ext>
            </a:extLst>
          </a:blip>
          <a:stretch>
            <a:fillRect/>
          </a:stretch>
        </p:blipFill>
        <p:spPr>
          <a:xfrm>
            <a:off x="5461749" y="1695532"/>
            <a:ext cx="223228" cy="223228"/>
          </a:xfrm>
          <a:prstGeom prst="rect">
            <a:avLst/>
          </a:prstGeom>
          <a:solidFill>
            <a:schemeClr val="bg1"/>
          </a:solidFill>
        </p:spPr>
      </p:pic>
      <p:grpSp>
        <p:nvGrpSpPr>
          <p:cNvPr id="2" name="Group 1">
            <a:extLst>
              <a:ext uri="{FF2B5EF4-FFF2-40B4-BE49-F238E27FC236}">
                <a16:creationId xmlns:a16="http://schemas.microsoft.com/office/drawing/2014/main" id="{32D5EA5B-EFB6-4413-950B-E14B8918F6CC}"/>
              </a:ext>
            </a:extLst>
          </p:cNvPr>
          <p:cNvGrpSpPr/>
          <p:nvPr/>
        </p:nvGrpSpPr>
        <p:grpSpPr>
          <a:xfrm>
            <a:off x="6073739" y="3718399"/>
            <a:ext cx="344845" cy="327273"/>
            <a:chOff x="8370354" y="2883992"/>
            <a:chExt cx="344845" cy="327273"/>
          </a:xfrm>
        </p:grpSpPr>
        <p:pic>
          <p:nvPicPr>
            <p:cNvPr id="369" name="Picture 368">
              <a:extLst>
                <a:ext uri="{FF2B5EF4-FFF2-40B4-BE49-F238E27FC236}">
                  <a16:creationId xmlns:a16="http://schemas.microsoft.com/office/drawing/2014/main" id="{D0ACAFC1-7EA0-4318-AEF2-CFD3C8ECE8F5}"/>
                </a:ext>
              </a:extLst>
            </p:cNvPr>
            <p:cNvPicPr>
              <a:picLocks noChangeAspect="1"/>
            </p:cNvPicPr>
            <p:nvPr/>
          </p:nvPicPr>
          <p:blipFill>
            <a:blip r:embed="rId16" cstate="email">
              <a:extLst>
                <a:ext uri="{28A0092B-C50C-407E-A947-70E740481C1C}">
                  <a14:useLocalDpi xmlns:a14="http://schemas.microsoft.com/office/drawing/2010/main"/>
                </a:ext>
              </a:extLst>
            </a:blip>
            <a:stretch>
              <a:fillRect/>
            </a:stretch>
          </p:blipFill>
          <p:spPr>
            <a:xfrm>
              <a:off x="8370354" y="2883992"/>
              <a:ext cx="327273" cy="327273"/>
            </a:xfrm>
            <a:prstGeom prst="rect">
              <a:avLst/>
            </a:prstGeom>
          </p:spPr>
        </p:pic>
        <p:pic>
          <p:nvPicPr>
            <p:cNvPr id="368" name="Picture 367">
              <a:extLst>
                <a:ext uri="{FF2B5EF4-FFF2-40B4-BE49-F238E27FC236}">
                  <a16:creationId xmlns:a16="http://schemas.microsoft.com/office/drawing/2014/main" id="{CDDC5338-D5F3-41F6-AC7B-4464A1543B78}"/>
                </a:ext>
              </a:extLst>
            </p:cNvPr>
            <p:cNvPicPr>
              <a:picLocks noChangeAspect="1"/>
            </p:cNvPicPr>
            <p:nvPr/>
          </p:nvPicPr>
          <p:blipFill>
            <a:blip r:embed="rId17" cstate="email">
              <a:extLst>
                <a:ext uri="{28A0092B-C50C-407E-A947-70E740481C1C}">
                  <a14:useLocalDpi xmlns:a14="http://schemas.microsoft.com/office/drawing/2010/main"/>
                </a:ext>
              </a:extLst>
            </a:blip>
            <a:stretch>
              <a:fillRect/>
            </a:stretch>
          </p:blipFill>
          <p:spPr>
            <a:xfrm>
              <a:off x="8385280" y="2947699"/>
              <a:ext cx="329919" cy="247439"/>
            </a:xfrm>
            <a:prstGeom prst="rect">
              <a:avLst/>
            </a:prstGeom>
          </p:spPr>
        </p:pic>
      </p:grpSp>
      <p:grpSp>
        <p:nvGrpSpPr>
          <p:cNvPr id="370" name="Group 369">
            <a:extLst>
              <a:ext uri="{FF2B5EF4-FFF2-40B4-BE49-F238E27FC236}">
                <a16:creationId xmlns:a16="http://schemas.microsoft.com/office/drawing/2014/main" id="{4F1B36F5-44DD-4552-B5B8-965637D7669D}"/>
              </a:ext>
            </a:extLst>
          </p:cNvPr>
          <p:cNvGrpSpPr/>
          <p:nvPr/>
        </p:nvGrpSpPr>
        <p:grpSpPr>
          <a:xfrm>
            <a:off x="6357187" y="3749266"/>
            <a:ext cx="344845" cy="327273"/>
            <a:chOff x="8370354" y="2883992"/>
            <a:chExt cx="344845" cy="327273"/>
          </a:xfrm>
        </p:grpSpPr>
        <p:pic>
          <p:nvPicPr>
            <p:cNvPr id="371" name="Picture 370">
              <a:extLst>
                <a:ext uri="{FF2B5EF4-FFF2-40B4-BE49-F238E27FC236}">
                  <a16:creationId xmlns:a16="http://schemas.microsoft.com/office/drawing/2014/main" id="{F4BD80E9-CA87-4654-A1EC-42738F7FAC70}"/>
                </a:ext>
              </a:extLst>
            </p:cNvPr>
            <p:cNvPicPr>
              <a:picLocks noChangeAspect="1"/>
            </p:cNvPicPr>
            <p:nvPr/>
          </p:nvPicPr>
          <p:blipFill>
            <a:blip r:embed="rId16" cstate="email">
              <a:extLst>
                <a:ext uri="{28A0092B-C50C-407E-A947-70E740481C1C}">
                  <a14:useLocalDpi xmlns:a14="http://schemas.microsoft.com/office/drawing/2010/main"/>
                </a:ext>
              </a:extLst>
            </a:blip>
            <a:stretch>
              <a:fillRect/>
            </a:stretch>
          </p:blipFill>
          <p:spPr>
            <a:xfrm>
              <a:off x="8370354" y="2883992"/>
              <a:ext cx="327273" cy="327273"/>
            </a:xfrm>
            <a:prstGeom prst="rect">
              <a:avLst/>
            </a:prstGeom>
          </p:spPr>
        </p:pic>
        <p:pic>
          <p:nvPicPr>
            <p:cNvPr id="372" name="Picture 371">
              <a:extLst>
                <a:ext uri="{FF2B5EF4-FFF2-40B4-BE49-F238E27FC236}">
                  <a16:creationId xmlns:a16="http://schemas.microsoft.com/office/drawing/2014/main" id="{CE4EFF45-D150-4B7C-8765-48509BAF9264}"/>
                </a:ext>
              </a:extLst>
            </p:cNvPr>
            <p:cNvPicPr>
              <a:picLocks noChangeAspect="1"/>
            </p:cNvPicPr>
            <p:nvPr/>
          </p:nvPicPr>
          <p:blipFill>
            <a:blip r:embed="rId17" cstate="email">
              <a:extLst>
                <a:ext uri="{28A0092B-C50C-407E-A947-70E740481C1C}">
                  <a14:useLocalDpi xmlns:a14="http://schemas.microsoft.com/office/drawing/2010/main"/>
                </a:ext>
              </a:extLst>
            </a:blip>
            <a:stretch>
              <a:fillRect/>
            </a:stretch>
          </p:blipFill>
          <p:spPr>
            <a:xfrm>
              <a:off x="8385280" y="2947699"/>
              <a:ext cx="329919" cy="247439"/>
            </a:xfrm>
            <a:prstGeom prst="rect">
              <a:avLst/>
            </a:prstGeom>
          </p:spPr>
        </p:pic>
      </p:grpSp>
      <p:grpSp>
        <p:nvGrpSpPr>
          <p:cNvPr id="373" name="Group 372">
            <a:extLst>
              <a:ext uri="{FF2B5EF4-FFF2-40B4-BE49-F238E27FC236}">
                <a16:creationId xmlns:a16="http://schemas.microsoft.com/office/drawing/2014/main" id="{5E322F54-3411-4DD5-9114-4F62F150A839}"/>
              </a:ext>
            </a:extLst>
          </p:cNvPr>
          <p:cNvGrpSpPr/>
          <p:nvPr/>
        </p:nvGrpSpPr>
        <p:grpSpPr>
          <a:xfrm>
            <a:off x="7243795" y="1439268"/>
            <a:ext cx="344845" cy="327273"/>
            <a:chOff x="8370354" y="2883992"/>
            <a:chExt cx="344845" cy="327273"/>
          </a:xfrm>
        </p:grpSpPr>
        <p:pic>
          <p:nvPicPr>
            <p:cNvPr id="374" name="Picture 373">
              <a:extLst>
                <a:ext uri="{FF2B5EF4-FFF2-40B4-BE49-F238E27FC236}">
                  <a16:creationId xmlns:a16="http://schemas.microsoft.com/office/drawing/2014/main" id="{9C1E2230-E913-404A-B9F8-A46C8B2FB4D2}"/>
                </a:ext>
              </a:extLst>
            </p:cNvPr>
            <p:cNvPicPr>
              <a:picLocks noChangeAspect="1"/>
            </p:cNvPicPr>
            <p:nvPr/>
          </p:nvPicPr>
          <p:blipFill>
            <a:blip r:embed="rId16" cstate="email">
              <a:extLst>
                <a:ext uri="{28A0092B-C50C-407E-A947-70E740481C1C}">
                  <a14:useLocalDpi xmlns:a14="http://schemas.microsoft.com/office/drawing/2010/main"/>
                </a:ext>
              </a:extLst>
            </a:blip>
            <a:stretch>
              <a:fillRect/>
            </a:stretch>
          </p:blipFill>
          <p:spPr>
            <a:xfrm>
              <a:off x="8370354" y="2883992"/>
              <a:ext cx="327273" cy="327273"/>
            </a:xfrm>
            <a:prstGeom prst="rect">
              <a:avLst/>
            </a:prstGeom>
          </p:spPr>
        </p:pic>
        <p:pic>
          <p:nvPicPr>
            <p:cNvPr id="375" name="Picture 374">
              <a:extLst>
                <a:ext uri="{FF2B5EF4-FFF2-40B4-BE49-F238E27FC236}">
                  <a16:creationId xmlns:a16="http://schemas.microsoft.com/office/drawing/2014/main" id="{3ABF222A-0905-4BAE-AD7B-905066F51E10}"/>
                </a:ext>
              </a:extLst>
            </p:cNvPr>
            <p:cNvPicPr>
              <a:picLocks noChangeAspect="1"/>
            </p:cNvPicPr>
            <p:nvPr/>
          </p:nvPicPr>
          <p:blipFill>
            <a:blip r:embed="rId17" cstate="email">
              <a:extLst>
                <a:ext uri="{28A0092B-C50C-407E-A947-70E740481C1C}">
                  <a14:useLocalDpi xmlns:a14="http://schemas.microsoft.com/office/drawing/2010/main"/>
                </a:ext>
              </a:extLst>
            </a:blip>
            <a:stretch>
              <a:fillRect/>
            </a:stretch>
          </p:blipFill>
          <p:spPr>
            <a:xfrm>
              <a:off x="8385280" y="2947699"/>
              <a:ext cx="329919" cy="247439"/>
            </a:xfrm>
            <a:prstGeom prst="rect">
              <a:avLst/>
            </a:prstGeom>
          </p:spPr>
        </p:pic>
      </p:grpSp>
      <p:grpSp>
        <p:nvGrpSpPr>
          <p:cNvPr id="376" name="Group 375">
            <a:extLst>
              <a:ext uri="{FF2B5EF4-FFF2-40B4-BE49-F238E27FC236}">
                <a16:creationId xmlns:a16="http://schemas.microsoft.com/office/drawing/2014/main" id="{A096ACE6-2C8B-4ADA-A106-2DA1EF8EB5C6}"/>
              </a:ext>
            </a:extLst>
          </p:cNvPr>
          <p:cNvGrpSpPr/>
          <p:nvPr/>
        </p:nvGrpSpPr>
        <p:grpSpPr>
          <a:xfrm>
            <a:off x="6954017" y="1437413"/>
            <a:ext cx="344845" cy="327273"/>
            <a:chOff x="8370354" y="2883992"/>
            <a:chExt cx="344845" cy="327273"/>
          </a:xfrm>
        </p:grpSpPr>
        <p:pic>
          <p:nvPicPr>
            <p:cNvPr id="377" name="Picture 376">
              <a:extLst>
                <a:ext uri="{FF2B5EF4-FFF2-40B4-BE49-F238E27FC236}">
                  <a16:creationId xmlns:a16="http://schemas.microsoft.com/office/drawing/2014/main" id="{379CC9CC-2423-41A8-B579-414B62451088}"/>
                </a:ext>
              </a:extLst>
            </p:cNvPr>
            <p:cNvPicPr>
              <a:picLocks noChangeAspect="1"/>
            </p:cNvPicPr>
            <p:nvPr/>
          </p:nvPicPr>
          <p:blipFill>
            <a:blip r:embed="rId16" cstate="email">
              <a:extLst>
                <a:ext uri="{28A0092B-C50C-407E-A947-70E740481C1C}">
                  <a14:useLocalDpi xmlns:a14="http://schemas.microsoft.com/office/drawing/2010/main"/>
                </a:ext>
              </a:extLst>
            </a:blip>
            <a:stretch>
              <a:fillRect/>
            </a:stretch>
          </p:blipFill>
          <p:spPr>
            <a:xfrm>
              <a:off x="8370354" y="2883992"/>
              <a:ext cx="327273" cy="327273"/>
            </a:xfrm>
            <a:prstGeom prst="rect">
              <a:avLst/>
            </a:prstGeom>
          </p:spPr>
        </p:pic>
        <p:pic>
          <p:nvPicPr>
            <p:cNvPr id="378" name="Picture 377">
              <a:extLst>
                <a:ext uri="{FF2B5EF4-FFF2-40B4-BE49-F238E27FC236}">
                  <a16:creationId xmlns:a16="http://schemas.microsoft.com/office/drawing/2014/main" id="{D441AC0F-FD52-40DE-92A2-9C1E8261ABD8}"/>
                </a:ext>
              </a:extLst>
            </p:cNvPr>
            <p:cNvPicPr>
              <a:picLocks noChangeAspect="1"/>
            </p:cNvPicPr>
            <p:nvPr/>
          </p:nvPicPr>
          <p:blipFill>
            <a:blip r:embed="rId17" cstate="email">
              <a:extLst>
                <a:ext uri="{28A0092B-C50C-407E-A947-70E740481C1C}">
                  <a14:useLocalDpi xmlns:a14="http://schemas.microsoft.com/office/drawing/2010/main"/>
                </a:ext>
              </a:extLst>
            </a:blip>
            <a:stretch>
              <a:fillRect/>
            </a:stretch>
          </p:blipFill>
          <p:spPr>
            <a:xfrm>
              <a:off x="8385280" y="2947699"/>
              <a:ext cx="329919" cy="247439"/>
            </a:xfrm>
            <a:prstGeom prst="rect">
              <a:avLst/>
            </a:prstGeom>
          </p:spPr>
        </p:pic>
      </p:grpSp>
      <p:grpSp>
        <p:nvGrpSpPr>
          <p:cNvPr id="379" name="Group 378">
            <a:extLst>
              <a:ext uri="{FF2B5EF4-FFF2-40B4-BE49-F238E27FC236}">
                <a16:creationId xmlns:a16="http://schemas.microsoft.com/office/drawing/2014/main" id="{908044D9-3BC1-43E3-8A85-3CE16D863BA5}"/>
              </a:ext>
            </a:extLst>
          </p:cNvPr>
          <p:cNvGrpSpPr/>
          <p:nvPr/>
        </p:nvGrpSpPr>
        <p:grpSpPr>
          <a:xfrm>
            <a:off x="4225158" y="2763700"/>
            <a:ext cx="4018068" cy="705641"/>
            <a:chOff x="6511824" y="2650536"/>
            <a:chExt cx="2538485" cy="691868"/>
          </a:xfrm>
        </p:grpSpPr>
        <p:sp>
          <p:nvSpPr>
            <p:cNvPr id="380" name="Rectangle 379">
              <a:extLst>
                <a:ext uri="{FF2B5EF4-FFF2-40B4-BE49-F238E27FC236}">
                  <a16:creationId xmlns:a16="http://schemas.microsoft.com/office/drawing/2014/main" id="{0CEB3C5D-2C9D-440C-83CD-82DFA53A0E2A}"/>
                </a:ext>
              </a:extLst>
            </p:cNvPr>
            <p:cNvSpPr/>
            <p:nvPr/>
          </p:nvSpPr>
          <p:spPr>
            <a:xfrm>
              <a:off x="6657095" y="2668836"/>
              <a:ext cx="2393214" cy="673568"/>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kern="0">
                <a:solidFill>
                  <a:sysClr val="windowText" lastClr="000000"/>
                </a:solidFill>
              </a:endParaRPr>
            </a:p>
          </p:txBody>
        </p:sp>
        <p:sp>
          <p:nvSpPr>
            <p:cNvPr id="381" name="TextBox 380">
              <a:extLst>
                <a:ext uri="{FF2B5EF4-FFF2-40B4-BE49-F238E27FC236}">
                  <a16:creationId xmlns:a16="http://schemas.microsoft.com/office/drawing/2014/main" id="{D082781A-2EB6-42B0-A650-518A1D481247}"/>
                </a:ext>
              </a:extLst>
            </p:cNvPr>
            <p:cNvSpPr txBox="1"/>
            <p:nvPr/>
          </p:nvSpPr>
          <p:spPr>
            <a:xfrm>
              <a:off x="6511824" y="2650536"/>
              <a:ext cx="832274" cy="552238"/>
            </a:xfrm>
            <a:prstGeom prst="rect">
              <a:avLst/>
            </a:prstGeom>
            <a:noFill/>
          </p:spPr>
          <p:txBody>
            <a:bodyPr wrap="square" rtlCol="0">
              <a:spAutoFit/>
            </a:bodyPr>
            <a:lstStyle/>
            <a:p>
              <a:pPr algn="ctr" defTabSz="932597">
                <a:defRPr/>
              </a:pPr>
              <a:r>
                <a:rPr lang="en-US" sz="1020" kern="0">
                  <a:solidFill>
                    <a:sysClr val="windowText" lastClr="000000"/>
                  </a:solidFill>
                  <a:latin typeface="Segoe UI Light" panose="020B0502040204020203" pitchFamily="34" charset="0"/>
                  <a:cs typeface="Segoe UI Light" panose="020B0502040204020203" pitchFamily="34" charset="0"/>
                </a:rPr>
                <a:t>ERP DB</a:t>
              </a:r>
            </a:p>
            <a:p>
              <a:pPr algn="ctr" defTabSz="932597">
                <a:defRPr/>
              </a:pPr>
              <a:r>
                <a:rPr lang="en-US" sz="1020" kern="0">
                  <a:solidFill>
                    <a:sysClr val="windowText" lastClr="000000"/>
                  </a:solidFill>
                  <a:latin typeface="Segoe UI Light" panose="020B0502040204020203" pitchFamily="34" charset="0"/>
                  <a:cs typeface="Segoe UI Light" panose="020B0502040204020203" pitchFamily="34" charset="0"/>
                </a:rPr>
                <a:t>BO DB, </a:t>
              </a:r>
              <a:r>
                <a:rPr lang="en-US" sz="1020" kern="0" err="1">
                  <a:solidFill>
                    <a:sysClr val="windowText" lastClr="000000"/>
                  </a:solidFill>
                  <a:latin typeface="Segoe UI Light" panose="020B0502040204020203" pitchFamily="34" charset="0"/>
                  <a:cs typeface="Segoe UI Light" panose="020B0502040204020203" pitchFamily="34" charset="0"/>
                </a:rPr>
                <a:t>etc</a:t>
              </a:r>
              <a:endParaRPr lang="en-US" sz="1020" kern="0">
                <a:solidFill>
                  <a:sysClr val="windowText" lastClr="000000"/>
                </a:solidFill>
                <a:latin typeface="Segoe UI Light" panose="020B0502040204020203" pitchFamily="34" charset="0"/>
                <a:cs typeface="Segoe UI Light" panose="020B0502040204020203" pitchFamily="34" charset="0"/>
              </a:endParaRPr>
            </a:p>
            <a:p>
              <a:pPr algn="ctr" defTabSz="932597">
                <a:defRPr/>
              </a:pPr>
              <a:r>
                <a:rPr lang="en-US" sz="1020" kern="0">
                  <a:solidFill>
                    <a:sysClr val="windowText" lastClr="000000"/>
                  </a:solidFill>
                  <a:latin typeface="Segoe UI Light" panose="020B0502040204020203" pitchFamily="34" charset="0"/>
                  <a:cs typeface="Segoe UI Light" panose="020B0502040204020203" pitchFamily="34" charset="0"/>
                </a:rPr>
                <a:t>(Always On</a:t>
              </a:r>
            </a:p>
          </p:txBody>
        </p:sp>
      </p:grpSp>
      <p:grpSp>
        <p:nvGrpSpPr>
          <p:cNvPr id="398" name="Group 397">
            <a:extLst>
              <a:ext uri="{FF2B5EF4-FFF2-40B4-BE49-F238E27FC236}">
                <a16:creationId xmlns:a16="http://schemas.microsoft.com/office/drawing/2014/main" id="{3359FFB8-5F6D-47B7-816A-5923F72D4707}"/>
              </a:ext>
            </a:extLst>
          </p:cNvPr>
          <p:cNvGrpSpPr/>
          <p:nvPr/>
        </p:nvGrpSpPr>
        <p:grpSpPr>
          <a:xfrm>
            <a:off x="7295385" y="2961306"/>
            <a:ext cx="940599" cy="422757"/>
            <a:chOff x="6532143" y="3779052"/>
            <a:chExt cx="940599" cy="422757"/>
          </a:xfrm>
        </p:grpSpPr>
        <p:pic>
          <p:nvPicPr>
            <p:cNvPr id="399" name="Picture 398">
              <a:extLst>
                <a:ext uri="{FF2B5EF4-FFF2-40B4-BE49-F238E27FC236}">
                  <a16:creationId xmlns:a16="http://schemas.microsoft.com/office/drawing/2014/main" id="{73056976-AB2E-4FDC-97F9-63A2DC4449AC}"/>
                </a:ext>
              </a:extLst>
            </p:cNvPr>
            <p:cNvPicPr>
              <a:picLocks noChangeAspect="1"/>
            </p:cNvPicPr>
            <p:nvPr/>
          </p:nvPicPr>
          <p:blipFill>
            <a:blip r:embed="rId16" cstate="email">
              <a:extLst>
                <a:ext uri="{28A0092B-C50C-407E-A947-70E740481C1C}">
                  <a14:useLocalDpi xmlns:a14="http://schemas.microsoft.com/office/drawing/2010/main"/>
                </a:ext>
              </a:extLst>
            </a:blip>
            <a:stretch>
              <a:fillRect/>
            </a:stretch>
          </p:blipFill>
          <p:spPr>
            <a:xfrm>
              <a:off x="6558731" y="3781634"/>
              <a:ext cx="420175" cy="420175"/>
            </a:xfrm>
            <a:prstGeom prst="rect">
              <a:avLst/>
            </a:prstGeom>
          </p:spPr>
        </p:pic>
        <p:pic>
          <p:nvPicPr>
            <p:cNvPr id="400" name="Picture 399">
              <a:extLst>
                <a:ext uri="{FF2B5EF4-FFF2-40B4-BE49-F238E27FC236}">
                  <a16:creationId xmlns:a16="http://schemas.microsoft.com/office/drawing/2014/main" id="{67E7D7FA-2D82-4231-B33E-9FC1DA093E6D}"/>
                </a:ext>
              </a:extLst>
            </p:cNvPr>
            <p:cNvPicPr>
              <a:picLocks noChangeAspect="1"/>
            </p:cNvPicPr>
            <p:nvPr/>
          </p:nvPicPr>
          <p:blipFill>
            <a:blip r:embed="rId16" cstate="email">
              <a:extLst>
                <a:ext uri="{28A0092B-C50C-407E-A947-70E740481C1C}">
                  <a14:useLocalDpi xmlns:a14="http://schemas.microsoft.com/office/drawing/2010/main"/>
                </a:ext>
              </a:extLst>
            </a:blip>
            <a:stretch>
              <a:fillRect/>
            </a:stretch>
          </p:blipFill>
          <p:spPr>
            <a:xfrm>
              <a:off x="6968340" y="3779052"/>
              <a:ext cx="420175" cy="420175"/>
            </a:xfrm>
            <a:prstGeom prst="rect">
              <a:avLst/>
            </a:prstGeom>
          </p:spPr>
        </p:pic>
        <p:cxnSp>
          <p:nvCxnSpPr>
            <p:cNvPr id="401" name="Elbow Connector 135">
              <a:extLst>
                <a:ext uri="{FF2B5EF4-FFF2-40B4-BE49-F238E27FC236}">
                  <a16:creationId xmlns:a16="http://schemas.microsoft.com/office/drawing/2014/main" id="{A137DA77-ACA7-480C-905F-5656A096F787}"/>
                </a:ext>
              </a:extLst>
            </p:cNvPr>
            <p:cNvCxnSpPr>
              <a:stCxn id="399" idx="0"/>
              <a:endCxn id="400" idx="0"/>
            </p:cNvCxnSpPr>
            <p:nvPr/>
          </p:nvCxnSpPr>
          <p:spPr>
            <a:xfrm rot="5400000" flipH="1" flipV="1">
              <a:off x="6972331" y="3575538"/>
              <a:ext cx="2582" cy="409609"/>
            </a:xfrm>
            <a:prstGeom prst="bentConnector3">
              <a:avLst>
                <a:gd name="adj1" fmla="val 5930885"/>
              </a:avLst>
            </a:prstGeom>
            <a:ln>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402" name="Picture 401">
              <a:extLst>
                <a:ext uri="{FF2B5EF4-FFF2-40B4-BE49-F238E27FC236}">
                  <a16:creationId xmlns:a16="http://schemas.microsoft.com/office/drawing/2014/main" id="{16EB0AD8-3561-4233-B55B-1D8946778291}"/>
                </a:ext>
              </a:extLst>
            </p:cNvPr>
            <p:cNvPicPr>
              <a:picLocks noChangeAspect="1"/>
            </p:cNvPicPr>
            <p:nvPr/>
          </p:nvPicPr>
          <p:blipFill rotWithShape="1">
            <a:blip r:embed="rId23" cstate="email">
              <a:extLst>
                <a:ext uri="{28A0092B-C50C-407E-A947-70E740481C1C}">
                  <a14:useLocalDpi xmlns:a14="http://schemas.microsoft.com/office/drawing/2010/main"/>
                </a:ext>
              </a:extLst>
            </a:blip>
            <a:srcRect t="-8298"/>
            <a:stretch/>
          </p:blipFill>
          <p:spPr>
            <a:xfrm>
              <a:off x="6532143" y="3921407"/>
              <a:ext cx="446762" cy="123557"/>
            </a:xfrm>
            <a:prstGeom prst="rect">
              <a:avLst/>
            </a:prstGeom>
            <a:solidFill>
              <a:schemeClr val="bg1"/>
            </a:solidFill>
          </p:spPr>
        </p:pic>
        <p:pic>
          <p:nvPicPr>
            <p:cNvPr id="403" name="Picture 402">
              <a:extLst>
                <a:ext uri="{FF2B5EF4-FFF2-40B4-BE49-F238E27FC236}">
                  <a16:creationId xmlns:a16="http://schemas.microsoft.com/office/drawing/2014/main" id="{D14E04C7-9273-47AB-8EE1-3137FFF64401}"/>
                </a:ext>
              </a:extLst>
            </p:cNvPr>
            <p:cNvPicPr>
              <a:picLocks noChangeAspect="1"/>
            </p:cNvPicPr>
            <p:nvPr/>
          </p:nvPicPr>
          <p:blipFill rotWithShape="1">
            <a:blip r:embed="rId23" cstate="email">
              <a:extLst>
                <a:ext uri="{28A0092B-C50C-407E-A947-70E740481C1C}">
                  <a14:useLocalDpi xmlns:a14="http://schemas.microsoft.com/office/drawing/2010/main"/>
                </a:ext>
              </a:extLst>
            </a:blip>
            <a:srcRect t="-8298"/>
            <a:stretch/>
          </p:blipFill>
          <p:spPr>
            <a:xfrm>
              <a:off x="7025980" y="3921407"/>
              <a:ext cx="446762" cy="123557"/>
            </a:xfrm>
            <a:prstGeom prst="rect">
              <a:avLst/>
            </a:prstGeom>
            <a:solidFill>
              <a:schemeClr val="bg1"/>
            </a:solidFill>
          </p:spPr>
        </p:pic>
      </p:grpSp>
      <p:grpSp>
        <p:nvGrpSpPr>
          <p:cNvPr id="404" name="Group 403">
            <a:extLst>
              <a:ext uri="{FF2B5EF4-FFF2-40B4-BE49-F238E27FC236}">
                <a16:creationId xmlns:a16="http://schemas.microsoft.com/office/drawing/2014/main" id="{BC659F29-5988-4F44-AC6E-270E9A95ED28}"/>
              </a:ext>
            </a:extLst>
          </p:cNvPr>
          <p:cNvGrpSpPr/>
          <p:nvPr/>
        </p:nvGrpSpPr>
        <p:grpSpPr>
          <a:xfrm>
            <a:off x="6254881" y="2954228"/>
            <a:ext cx="940599" cy="422757"/>
            <a:chOff x="6532143" y="3779052"/>
            <a:chExt cx="940599" cy="422757"/>
          </a:xfrm>
        </p:grpSpPr>
        <p:pic>
          <p:nvPicPr>
            <p:cNvPr id="405" name="Picture 404">
              <a:extLst>
                <a:ext uri="{FF2B5EF4-FFF2-40B4-BE49-F238E27FC236}">
                  <a16:creationId xmlns:a16="http://schemas.microsoft.com/office/drawing/2014/main" id="{3A76EAFD-E603-4AF0-820D-CCB96149DB9C}"/>
                </a:ext>
              </a:extLst>
            </p:cNvPr>
            <p:cNvPicPr>
              <a:picLocks noChangeAspect="1"/>
            </p:cNvPicPr>
            <p:nvPr/>
          </p:nvPicPr>
          <p:blipFill>
            <a:blip r:embed="rId16" cstate="email">
              <a:extLst>
                <a:ext uri="{28A0092B-C50C-407E-A947-70E740481C1C}">
                  <a14:useLocalDpi xmlns:a14="http://schemas.microsoft.com/office/drawing/2010/main"/>
                </a:ext>
              </a:extLst>
            </a:blip>
            <a:stretch>
              <a:fillRect/>
            </a:stretch>
          </p:blipFill>
          <p:spPr>
            <a:xfrm>
              <a:off x="6558731" y="3781634"/>
              <a:ext cx="420175" cy="420175"/>
            </a:xfrm>
            <a:prstGeom prst="rect">
              <a:avLst/>
            </a:prstGeom>
          </p:spPr>
        </p:pic>
        <p:pic>
          <p:nvPicPr>
            <p:cNvPr id="406" name="Picture 405">
              <a:extLst>
                <a:ext uri="{FF2B5EF4-FFF2-40B4-BE49-F238E27FC236}">
                  <a16:creationId xmlns:a16="http://schemas.microsoft.com/office/drawing/2014/main" id="{1B47CD10-6F89-4EBC-9C71-E4F88783664B}"/>
                </a:ext>
              </a:extLst>
            </p:cNvPr>
            <p:cNvPicPr>
              <a:picLocks noChangeAspect="1"/>
            </p:cNvPicPr>
            <p:nvPr/>
          </p:nvPicPr>
          <p:blipFill>
            <a:blip r:embed="rId16" cstate="email">
              <a:extLst>
                <a:ext uri="{28A0092B-C50C-407E-A947-70E740481C1C}">
                  <a14:useLocalDpi xmlns:a14="http://schemas.microsoft.com/office/drawing/2010/main"/>
                </a:ext>
              </a:extLst>
            </a:blip>
            <a:stretch>
              <a:fillRect/>
            </a:stretch>
          </p:blipFill>
          <p:spPr>
            <a:xfrm>
              <a:off x="6968340" y="3779052"/>
              <a:ext cx="420175" cy="420175"/>
            </a:xfrm>
            <a:prstGeom prst="rect">
              <a:avLst/>
            </a:prstGeom>
          </p:spPr>
        </p:pic>
        <p:cxnSp>
          <p:nvCxnSpPr>
            <p:cNvPr id="407" name="Elbow Connector 135">
              <a:extLst>
                <a:ext uri="{FF2B5EF4-FFF2-40B4-BE49-F238E27FC236}">
                  <a16:creationId xmlns:a16="http://schemas.microsoft.com/office/drawing/2014/main" id="{74D9CB89-C146-4925-A992-44A201C6B065}"/>
                </a:ext>
              </a:extLst>
            </p:cNvPr>
            <p:cNvCxnSpPr>
              <a:stCxn id="405" idx="0"/>
              <a:endCxn id="406" idx="0"/>
            </p:cNvCxnSpPr>
            <p:nvPr/>
          </p:nvCxnSpPr>
          <p:spPr>
            <a:xfrm rot="5400000" flipH="1" flipV="1">
              <a:off x="6972331" y="3575538"/>
              <a:ext cx="2582" cy="409609"/>
            </a:xfrm>
            <a:prstGeom prst="bentConnector3">
              <a:avLst>
                <a:gd name="adj1" fmla="val 5930885"/>
              </a:avLst>
            </a:prstGeom>
            <a:ln>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408" name="Picture 407">
              <a:extLst>
                <a:ext uri="{FF2B5EF4-FFF2-40B4-BE49-F238E27FC236}">
                  <a16:creationId xmlns:a16="http://schemas.microsoft.com/office/drawing/2014/main" id="{2385A1A3-D9A7-4E00-A85F-CE7242B7BF9D}"/>
                </a:ext>
              </a:extLst>
            </p:cNvPr>
            <p:cNvPicPr>
              <a:picLocks noChangeAspect="1"/>
            </p:cNvPicPr>
            <p:nvPr/>
          </p:nvPicPr>
          <p:blipFill rotWithShape="1">
            <a:blip r:embed="rId23" cstate="email">
              <a:extLst>
                <a:ext uri="{28A0092B-C50C-407E-A947-70E740481C1C}">
                  <a14:useLocalDpi xmlns:a14="http://schemas.microsoft.com/office/drawing/2010/main"/>
                </a:ext>
              </a:extLst>
            </a:blip>
            <a:srcRect t="-8298"/>
            <a:stretch/>
          </p:blipFill>
          <p:spPr>
            <a:xfrm>
              <a:off x="6532143" y="3921407"/>
              <a:ext cx="446762" cy="123557"/>
            </a:xfrm>
            <a:prstGeom prst="rect">
              <a:avLst/>
            </a:prstGeom>
            <a:solidFill>
              <a:schemeClr val="bg1"/>
            </a:solidFill>
          </p:spPr>
        </p:pic>
        <p:pic>
          <p:nvPicPr>
            <p:cNvPr id="409" name="Picture 408">
              <a:extLst>
                <a:ext uri="{FF2B5EF4-FFF2-40B4-BE49-F238E27FC236}">
                  <a16:creationId xmlns:a16="http://schemas.microsoft.com/office/drawing/2014/main" id="{C9EF53A4-64F7-4151-BB10-CB6B140F4C3F}"/>
                </a:ext>
              </a:extLst>
            </p:cNvPr>
            <p:cNvPicPr>
              <a:picLocks noChangeAspect="1"/>
            </p:cNvPicPr>
            <p:nvPr/>
          </p:nvPicPr>
          <p:blipFill rotWithShape="1">
            <a:blip r:embed="rId23" cstate="email">
              <a:extLst>
                <a:ext uri="{28A0092B-C50C-407E-A947-70E740481C1C}">
                  <a14:useLocalDpi xmlns:a14="http://schemas.microsoft.com/office/drawing/2010/main"/>
                </a:ext>
              </a:extLst>
            </a:blip>
            <a:srcRect t="-8298"/>
            <a:stretch/>
          </p:blipFill>
          <p:spPr>
            <a:xfrm>
              <a:off x="7025980" y="3921407"/>
              <a:ext cx="446762" cy="123557"/>
            </a:xfrm>
            <a:prstGeom prst="rect">
              <a:avLst/>
            </a:prstGeom>
            <a:solidFill>
              <a:schemeClr val="bg1"/>
            </a:solidFill>
          </p:spPr>
        </p:pic>
      </p:grpSp>
      <p:grpSp>
        <p:nvGrpSpPr>
          <p:cNvPr id="410" name="Group 409">
            <a:extLst>
              <a:ext uri="{FF2B5EF4-FFF2-40B4-BE49-F238E27FC236}">
                <a16:creationId xmlns:a16="http://schemas.microsoft.com/office/drawing/2014/main" id="{BE549612-619B-4DFF-9665-912F03C5D81A}"/>
              </a:ext>
            </a:extLst>
          </p:cNvPr>
          <p:cNvGrpSpPr/>
          <p:nvPr/>
        </p:nvGrpSpPr>
        <p:grpSpPr>
          <a:xfrm>
            <a:off x="5274521" y="2974179"/>
            <a:ext cx="940599" cy="422757"/>
            <a:chOff x="6532143" y="3779052"/>
            <a:chExt cx="940599" cy="422757"/>
          </a:xfrm>
        </p:grpSpPr>
        <p:pic>
          <p:nvPicPr>
            <p:cNvPr id="411" name="Picture 410">
              <a:extLst>
                <a:ext uri="{FF2B5EF4-FFF2-40B4-BE49-F238E27FC236}">
                  <a16:creationId xmlns:a16="http://schemas.microsoft.com/office/drawing/2014/main" id="{85F57FE8-B16D-4084-A9CD-3BF19C7DA0B0}"/>
                </a:ext>
              </a:extLst>
            </p:cNvPr>
            <p:cNvPicPr>
              <a:picLocks noChangeAspect="1"/>
            </p:cNvPicPr>
            <p:nvPr/>
          </p:nvPicPr>
          <p:blipFill>
            <a:blip r:embed="rId16" cstate="email">
              <a:extLst>
                <a:ext uri="{28A0092B-C50C-407E-A947-70E740481C1C}">
                  <a14:useLocalDpi xmlns:a14="http://schemas.microsoft.com/office/drawing/2010/main"/>
                </a:ext>
              </a:extLst>
            </a:blip>
            <a:stretch>
              <a:fillRect/>
            </a:stretch>
          </p:blipFill>
          <p:spPr>
            <a:xfrm>
              <a:off x="6558731" y="3781634"/>
              <a:ext cx="420175" cy="420175"/>
            </a:xfrm>
            <a:prstGeom prst="rect">
              <a:avLst/>
            </a:prstGeom>
          </p:spPr>
        </p:pic>
        <p:pic>
          <p:nvPicPr>
            <p:cNvPr id="412" name="Picture 411">
              <a:extLst>
                <a:ext uri="{FF2B5EF4-FFF2-40B4-BE49-F238E27FC236}">
                  <a16:creationId xmlns:a16="http://schemas.microsoft.com/office/drawing/2014/main" id="{E61EDED2-CC68-4047-A565-9B07C9F49239}"/>
                </a:ext>
              </a:extLst>
            </p:cNvPr>
            <p:cNvPicPr>
              <a:picLocks noChangeAspect="1"/>
            </p:cNvPicPr>
            <p:nvPr/>
          </p:nvPicPr>
          <p:blipFill>
            <a:blip r:embed="rId16" cstate="email">
              <a:extLst>
                <a:ext uri="{28A0092B-C50C-407E-A947-70E740481C1C}">
                  <a14:useLocalDpi xmlns:a14="http://schemas.microsoft.com/office/drawing/2010/main"/>
                </a:ext>
              </a:extLst>
            </a:blip>
            <a:stretch>
              <a:fillRect/>
            </a:stretch>
          </p:blipFill>
          <p:spPr>
            <a:xfrm>
              <a:off x="6968340" y="3779052"/>
              <a:ext cx="420175" cy="420175"/>
            </a:xfrm>
            <a:prstGeom prst="rect">
              <a:avLst/>
            </a:prstGeom>
          </p:spPr>
        </p:pic>
        <p:cxnSp>
          <p:nvCxnSpPr>
            <p:cNvPr id="413" name="Elbow Connector 135">
              <a:extLst>
                <a:ext uri="{FF2B5EF4-FFF2-40B4-BE49-F238E27FC236}">
                  <a16:creationId xmlns:a16="http://schemas.microsoft.com/office/drawing/2014/main" id="{97481F4F-E061-4800-8E7A-EB4F833F7EFE}"/>
                </a:ext>
              </a:extLst>
            </p:cNvPr>
            <p:cNvCxnSpPr>
              <a:stCxn id="411" idx="0"/>
              <a:endCxn id="412" idx="0"/>
            </p:cNvCxnSpPr>
            <p:nvPr/>
          </p:nvCxnSpPr>
          <p:spPr>
            <a:xfrm rot="5400000" flipH="1" flipV="1">
              <a:off x="6972331" y="3575538"/>
              <a:ext cx="2582" cy="409609"/>
            </a:xfrm>
            <a:prstGeom prst="bentConnector3">
              <a:avLst>
                <a:gd name="adj1" fmla="val 5930885"/>
              </a:avLst>
            </a:prstGeom>
            <a:ln>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414" name="Picture 413">
              <a:extLst>
                <a:ext uri="{FF2B5EF4-FFF2-40B4-BE49-F238E27FC236}">
                  <a16:creationId xmlns:a16="http://schemas.microsoft.com/office/drawing/2014/main" id="{C073928B-DE07-451F-9A80-A322D0DC9CDC}"/>
                </a:ext>
              </a:extLst>
            </p:cNvPr>
            <p:cNvPicPr>
              <a:picLocks noChangeAspect="1"/>
            </p:cNvPicPr>
            <p:nvPr/>
          </p:nvPicPr>
          <p:blipFill rotWithShape="1">
            <a:blip r:embed="rId23" cstate="email">
              <a:extLst>
                <a:ext uri="{28A0092B-C50C-407E-A947-70E740481C1C}">
                  <a14:useLocalDpi xmlns:a14="http://schemas.microsoft.com/office/drawing/2010/main"/>
                </a:ext>
              </a:extLst>
            </a:blip>
            <a:srcRect t="-8298"/>
            <a:stretch/>
          </p:blipFill>
          <p:spPr>
            <a:xfrm>
              <a:off x="6532143" y="3921407"/>
              <a:ext cx="446762" cy="123557"/>
            </a:xfrm>
            <a:prstGeom prst="rect">
              <a:avLst/>
            </a:prstGeom>
            <a:solidFill>
              <a:schemeClr val="bg1"/>
            </a:solidFill>
          </p:spPr>
        </p:pic>
        <p:pic>
          <p:nvPicPr>
            <p:cNvPr id="415" name="Picture 414">
              <a:extLst>
                <a:ext uri="{FF2B5EF4-FFF2-40B4-BE49-F238E27FC236}">
                  <a16:creationId xmlns:a16="http://schemas.microsoft.com/office/drawing/2014/main" id="{13CAF746-C0CC-4ED3-AA5B-2D954348E1F2}"/>
                </a:ext>
              </a:extLst>
            </p:cNvPr>
            <p:cNvPicPr>
              <a:picLocks noChangeAspect="1"/>
            </p:cNvPicPr>
            <p:nvPr/>
          </p:nvPicPr>
          <p:blipFill rotWithShape="1">
            <a:blip r:embed="rId23" cstate="email">
              <a:extLst>
                <a:ext uri="{28A0092B-C50C-407E-A947-70E740481C1C}">
                  <a14:useLocalDpi xmlns:a14="http://schemas.microsoft.com/office/drawing/2010/main"/>
                </a:ext>
              </a:extLst>
            </a:blip>
            <a:srcRect t="-8298"/>
            <a:stretch/>
          </p:blipFill>
          <p:spPr>
            <a:xfrm>
              <a:off x="7025980" y="3921407"/>
              <a:ext cx="446762" cy="123557"/>
            </a:xfrm>
            <a:prstGeom prst="rect">
              <a:avLst/>
            </a:prstGeom>
            <a:solidFill>
              <a:schemeClr val="bg1"/>
            </a:solidFill>
          </p:spPr>
        </p:pic>
      </p:grpSp>
      <p:sp>
        <p:nvSpPr>
          <p:cNvPr id="322" name="Rectangular Callout 321"/>
          <p:cNvSpPr/>
          <p:nvPr/>
        </p:nvSpPr>
        <p:spPr>
          <a:xfrm>
            <a:off x="8001025" y="2654772"/>
            <a:ext cx="2124517" cy="514699"/>
          </a:xfrm>
          <a:prstGeom prst="wedgeRectCallout">
            <a:avLst>
              <a:gd name="adj1" fmla="val -40005"/>
              <a:gd name="adj2" fmla="val 84319"/>
            </a:avLst>
          </a:prstGeom>
          <a:solidFill>
            <a:srgbClr val="FFFF00"/>
          </a:solidFill>
        </p:spPr>
        <p:style>
          <a:lnRef idx="1">
            <a:schemeClr val="accent1"/>
          </a:lnRef>
          <a:fillRef idx="3">
            <a:schemeClr val="accent1"/>
          </a:fillRef>
          <a:effectRef idx="2">
            <a:schemeClr val="accent1"/>
          </a:effectRef>
          <a:fontRef idx="minor">
            <a:schemeClr val="lt1"/>
          </a:fontRef>
        </p:style>
        <p:txBody>
          <a:bodyPr lIns="0" rIns="0" rtlCol="0" anchor="ctr"/>
          <a:lstStyle/>
          <a:p>
            <a:pPr algn="ctr" defTabSz="932597">
              <a:defRPr/>
            </a:pPr>
            <a:r>
              <a:rPr lang="en-US" sz="1122" kern="0">
                <a:solidFill>
                  <a:sysClr val="windowText" lastClr="000000"/>
                </a:solidFill>
                <a:latin typeface="Segoe UI Light"/>
              </a:rPr>
              <a:t>SQL Server </a:t>
            </a:r>
            <a:r>
              <a:rPr lang="en-US" sz="1122" kern="0" err="1">
                <a:solidFill>
                  <a:sysClr val="windowText" lastClr="000000"/>
                </a:solidFill>
                <a:latin typeface="Segoe UI Light"/>
              </a:rPr>
              <a:t>AlwaysOn</a:t>
            </a:r>
            <a:r>
              <a:rPr lang="en-US" sz="1122" kern="0">
                <a:solidFill>
                  <a:sysClr val="windowText" lastClr="000000"/>
                </a:solidFill>
                <a:latin typeface="Segoe UI Light"/>
              </a:rPr>
              <a:t> (HA)</a:t>
            </a:r>
            <a:br>
              <a:rPr lang="en-US" sz="1122" kern="0">
                <a:solidFill>
                  <a:sysClr val="windowText" lastClr="000000"/>
                </a:solidFill>
                <a:latin typeface="Segoe UI Light"/>
              </a:rPr>
            </a:br>
            <a:r>
              <a:rPr lang="en-US" sz="1122" kern="0">
                <a:solidFill>
                  <a:sysClr val="windowText" lastClr="000000"/>
                </a:solidFill>
                <a:latin typeface="Segoe UI Light"/>
              </a:rPr>
              <a:t>DS14v2, Prem Disk</a:t>
            </a:r>
          </a:p>
        </p:txBody>
      </p:sp>
      <p:sp>
        <p:nvSpPr>
          <p:cNvPr id="416" name="TextBox 415">
            <a:extLst>
              <a:ext uri="{FF2B5EF4-FFF2-40B4-BE49-F238E27FC236}">
                <a16:creationId xmlns:a16="http://schemas.microsoft.com/office/drawing/2014/main" id="{8B57A088-5100-49BC-A3EF-CE52E38E5590}"/>
              </a:ext>
            </a:extLst>
          </p:cNvPr>
          <p:cNvSpPr txBox="1"/>
          <p:nvPr/>
        </p:nvSpPr>
        <p:spPr>
          <a:xfrm>
            <a:off x="7431664" y="1222757"/>
            <a:ext cx="769935" cy="720197"/>
          </a:xfrm>
          <a:prstGeom prst="rect">
            <a:avLst/>
          </a:prstGeom>
          <a:noFill/>
        </p:spPr>
        <p:txBody>
          <a:bodyPr wrap="square" rtlCol="0">
            <a:spAutoFit/>
          </a:bodyPr>
          <a:lstStyle/>
          <a:p>
            <a:pPr algn="ctr" defTabSz="932597">
              <a:defRPr/>
            </a:pPr>
            <a:r>
              <a:rPr lang="en-US" sz="1020" kern="0">
                <a:solidFill>
                  <a:sysClr val="windowText" lastClr="000000"/>
                </a:solidFill>
                <a:latin typeface="Segoe UI Light" panose="020B0502040204020203" pitchFamily="34" charset="0"/>
                <a:cs typeface="Segoe UI Light" panose="020B0502040204020203" pitchFamily="34" charset="0"/>
              </a:rPr>
              <a:t>BW, BO,  APP</a:t>
            </a:r>
            <a:br>
              <a:rPr lang="en-US" sz="1020" kern="0">
                <a:solidFill>
                  <a:sysClr val="windowText" lastClr="000000"/>
                </a:solidFill>
                <a:latin typeface="Segoe UI Light" panose="020B0502040204020203" pitchFamily="34" charset="0"/>
                <a:cs typeface="Segoe UI Light" panose="020B0502040204020203" pitchFamily="34" charset="0"/>
              </a:rPr>
            </a:br>
            <a:r>
              <a:rPr lang="en-US" sz="1020" kern="0">
                <a:solidFill>
                  <a:sysClr val="windowText" lastClr="000000"/>
                </a:solidFill>
                <a:latin typeface="Segoe UI Light" panose="020B0502040204020203" pitchFamily="34" charset="0"/>
                <a:cs typeface="Segoe UI Light" panose="020B0502040204020203" pitchFamily="34" charset="0"/>
              </a:rPr>
              <a:t>(HA &amp; Scale)</a:t>
            </a:r>
          </a:p>
        </p:txBody>
      </p:sp>
      <p:pic>
        <p:nvPicPr>
          <p:cNvPr id="417" name="Picture 416">
            <a:extLst>
              <a:ext uri="{FF2B5EF4-FFF2-40B4-BE49-F238E27FC236}">
                <a16:creationId xmlns:a16="http://schemas.microsoft.com/office/drawing/2014/main" id="{F203AC72-BECF-4C32-B4C4-DBB220E58770}"/>
              </a:ext>
            </a:extLst>
          </p:cNvPr>
          <p:cNvPicPr>
            <a:picLocks noChangeAspect="1"/>
          </p:cNvPicPr>
          <p:nvPr/>
        </p:nvPicPr>
        <p:blipFill>
          <a:blip r:embed="rId16" cstate="email">
            <a:extLst>
              <a:ext uri="{28A0092B-C50C-407E-A947-70E740481C1C}">
                <a14:useLocalDpi xmlns:a14="http://schemas.microsoft.com/office/drawing/2010/main"/>
              </a:ext>
            </a:extLst>
          </a:blip>
          <a:stretch>
            <a:fillRect/>
          </a:stretch>
        </p:blipFill>
        <p:spPr>
          <a:xfrm>
            <a:off x="8027931" y="1433648"/>
            <a:ext cx="327273" cy="327273"/>
          </a:xfrm>
          <a:prstGeom prst="rect">
            <a:avLst/>
          </a:prstGeom>
        </p:spPr>
      </p:pic>
      <p:pic>
        <p:nvPicPr>
          <p:cNvPr id="418" name="Picture 417">
            <a:extLst>
              <a:ext uri="{FF2B5EF4-FFF2-40B4-BE49-F238E27FC236}">
                <a16:creationId xmlns:a16="http://schemas.microsoft.com/office/drawing/2014/main" id="{FAE07B20-D265-46F9-9686-031BD86748BB}"/>
              </a:ext>
            </a:extLst>
          </p:cNvPr>
          <p:cNvPicPr>
            <a:picLocks noChangeAspect="1"/>
          </p:cNvPicPr>
          <p:nvPr/>
        </p:nvPicPr>
        <p:blipFill>
          <a:blip r:embed="rId16" cstate="email">
            <a:extLst>
              <a:ext uri="{28A0092B-C50C-407E-A947-70E740481C1C}">
                <a14:useLocalDpi xmlns:a14="http://schemas.microsoft.com/office/drawing/2010/main"/>
              </a:ext>
            </a:extLst>
          </a:blip>
          <a:stretch>
            <a:fillRect/>
          </a:stretch>
        </p:blipFill>
        <p:spPr>
          <a:xfrm>
            <a:off x="8329353" y="1435258"/>
            <a:ext cx="327273" cy="327273"/>
          </a:xfrm>
          <a:prstGeom prst="rect">
            <a:avLst/>
          </a:prstGeom>
        </p:spPr>
      </p:pic>
      <p:pic>
        <p:nvPicPr>
          <p:cNvPr id="419" name="Picture 418">
            <a:extLst>
              <a:ext uri="{FF2B5EF4-FFF2-40B4-BE49-F238E27FC236}">
                <a16:creationId xmlns:a16="http://schemas.microsoft.com/office/drawing/2014/main" id="{BF182B9F-6CEC-4426-AC97-4BE21C3E9A98}"/>
              </a:ext>
            </a:extLst>
          </p:cNvPr>
          <p:cNvPicPr>
            <a:picLocks noChangeAspect="1"/>
          </p:cNvPicPr>
          <p:nvPr/>
        </p:nvPicPr>
        <p:blipFill>
          <a:blip r:embed="rId17" cstate="email">
            <a:extLst>
              <a:ext uri="{28A0092B-C50C-407E-A947-70E740481C1C}">
                <a14:useLocalDpi xmlns:a14="http://schemas.microsoft.com/office/drawing/2010/main"/>
              </a:ext>
            </a:extLst>
          </a:blip>
          <a:stretch>
            <a:fillRect/>
          </a:stretch>
        </p:blipFill>
        <p:spPr>
          <a:xfrm>
            <a:off x="8023035" y="1462198"/>
            <a:ext cx="329919" cy="247439"/>
          </a:xfrm>
          <a:prstGeom prst="rect">
            <a:avLst/>
          </a:prstGeom>
        </p:spPr>
      </p:pic>
      <p:pic>
        <p:nvPicPr>
          <p:cNvPr id="420" name="Picture 419">
            <a:extLst>
              <a:ext uri="{FF2B5EF4-FFF2-40B4-BE49-F238E27FC236}">
                <a16:creationId xmlns:a16="http://schemas.microsoft.com/office/drawing/2014/main" id="{F59C9C5F-6533-445E-B340-08B85325DBD9}"/>
              </a:ext>
            </a:extLst>
          </p:cNvPr>
          <p:cNvPicPr>
            <a:picLocks noChangeAspect="1"/>
          </p:cNvPicPr>
          <p:nvPr/>
        </p:nvPicPr>
        <p:blipFill>
          <a:blip r:embed="rId17" cstate="email">
            <a:extLst>
              <a:ext uri="{28A0092B-C50C-407E-A947-70E740481C1C}">
                <a14:useLocalDpi xmlns:a14="http://schemas.microsoft.com/office/drawing/2010/main"/>
              </a:ext>
            </a:extLst>
          </a:blip>
          <a:stretch>
            <a:fillRect/>
          </a:stretch>
        </p:blipFill>
        <p:spPr>
          <a:xfrm>
            <a:off x="8334067" y="1472529"/>
            <a:ext cx="329919" cy="247439"/>
          </a:xfrm>
          <a:prstGeom prst="rect">
            <a:avLst/>
          </a:prstGeom>
        </p:spPr>
      </p:pic>
      <p:cxnSp>
        <p:nvCxnSpPr>
          <p:cNvPr id="421" name="Straight Arrow Connector 420">
            <a:extLst>
              <a:ext uri="{FF2B5EF4-FFF2-40B4-BE49-F238E27FC236}">
                <a16:creationId xmlns:a16="http://schemas.microsoft.com/office/drawing/2014/main" id="{3E03A227-BF8D-424C-8E83-0F44A810A3AC}"/>
              </a:ext>
            </a:extLst>
          </p:cNvPr>
          <p:cNvCxnSpPr/>
          <p:nvPr/>
        </p:nvCxnSpPr>
        <p:spPr>
          <a:xfrm>
            <a:off x="8028454" y="1809233"/>
            <a:ext cx="1240627" cy="699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22" name="Oval 421">
            <a:extLst>
              <a:ext uri="{FF2B5EF4-FFF2-40B4-BE49-F238E27FC236}">
                <a16:creationId xmlns:a16="http://schemas.microsoft.com/office/drawing/2014/main" id="{2C1B7E49-2062-4F20-969F-7936C7C84225}"/>
              </a:ext>
            </a:extLst>
          </p:cNvPr>
          <p:cNvSpPr/>
          <p:nvPr/>
        </p:nvSpPr>
        <p:spPr>
          <a:xfrm>
            <a:off x="2949937" y="6047060"/>
            <a:ext cx="196059" cy="197795"/>
          </a:xfrm>
          <a:prstGeom prst="ellipse">
            <a:avLst/>
          </a:prstGeom>
          <a:solidFill>
            <a:srgbClr val="FFFF00"/>
          </a:solidFill>
          <a:ln w="9525"/>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97">
              <a:defRPr/>
            </a:pPr>
            <a:r>
              <a:rPr lang="en-US" sz="1428" kern="0">
                <a:solidFill>
                  <a:sysClr val="windowText" lastClr="000000"/>
                </a:solidFill>
                <a:latin typeface="Segoe UI Light" panose="020B0502040204020203" pitchFamily="34" charset="0"/>
                <a:cs typeface="Segoe UI Light" panose="020B0502040204020203" pitchFamily="34" charset="0"/>
              </a:rPr>
              <a:t>8</a:t>
            </a:r>
          </a:p>
        </p:txBody>
      </p:sp>
      <p:grpSp>
        <p:nvGrpSpPr>
          <p:cNvPr id="423" name="Group 422">
            <a:extLst>
              <a:ext uri="{FF2B5EF4-FFF2-40B4-BE49-F238E27FC236}">
                <a16:creationId xmlns:a16="http://schemas.microsoft.com/office/drawing/2014/main" id="{39A30936-4D01-41D7-8113-758CBD65E318}"/>
              </a:ext>
            </a:extLst>
          </p:cNvPr>
          <p:cNvGrpSpPr/>
          <p:nvPr/>
        </p:nvGrpSpPr>
        <p:grpSpPr>
          <a:xfrm>
            <a:off x="8930367" y="1436795"/>
            <a:ext cx="344845" cy="327273"/>
            <a:chOff x="8370354" y="2883992"/>
            <a:chExt cx="344845" cy="327273"/>
          </a:xfrm>
        </p:grpSpPr>
        <p:pic>
          <p:nvPicPr>
            <p:cNvPr id="424" name="Picture 423">
              <a:extLst>
                <a:ext uri="{FF2B5EF4-FFF2-40B4-BE49-F238E27FC236}">
                  <a16:creationId xmlns:a16="http://schemas.microsoft.com/office/drawing/2014/main" id="{38E213FC-6076-47E2-B38F-85E4BE608E23}"/>
                </a:ext>
              </a:extLst>
            </p:cNvPr>
            <p:cNvPicPr>
              <a:picLocks noChangeAspect="1"/>
            </p:cNvPicPr>
            <p:nvPr/>
          </p:nvPicPr>
          <p:blipFill>
            <a:blip r:embed="rId16" cstate="email">
              <a:extLst>
                <a:ext uri="{28A0092B-C50C-407E-A947-70E740481C1C}">
                  <a14:useLocalDpi xmlns:a14="http://schemas.microsoft.com/office/drawing/2010/main"/>
                </a:ext>
              </a:extLst>
            </a:blip>
            <a:stretch>
              <a:fillRect/>
            </a:stretch>
          </p:blipFill>
          <p:spPr>
            <a:xfrm>
              <a:off x="8370354" y="2883992"/>
              <a:ext cx="327273" cy="327273"/>
            </a:xfrm>
            <a:prstGeom prst="rect">
              <a:avLst/>
            </a:prstGeom>
          </p:spPr>
        </p:pic>
        <p:pic>
          <p:nvPicPr>
            <p:cNvPr id="425" name="Picture 424">
              <a:extLst>
                <a:ext uri="{FF2B5EF4-FFF2-40B4-BE49-F238E27FC236}">
                  <a16:creationId xmlns:a16="http://schemas.microsoft.com/office/drawing/2014/main" id="{EE9BA2A1-192D-453A-9D14-E790E23BC477}"/>
                </a:ext>
              </a:extLst>
            </p:cNvPr>
            <p:cNvPicPr>
              <a:picLocks noChangeAspect="1"/>
            </p:cNvPicPr>
            <p:nvPr/>
          </p:nvPicPr>
          <p:blipFill>
            <a:blip r:embed="rId17" cstate="email">
              <a:extLst>
                <a:ext uri="{28A0092B-C50C-407E-A947-70E740481C1C}">
                  <a14:useLocalDpi xmlns:a14="http://schemas.microsoft.com/office/drawing/2010/main"/>
                </a:ext>
              </a:extLst>
            </a:blip>
            <a:stretch>
              <a:fillRect/>
            </a:stretch>
          </p:blipFill>
          <p:spPr>
            <a:xfrm>
              <a:off x="8385280" y="2947699"/>
              <a:ext cx="329919" cy="247439"/>
            </a:xfrm>
            <a:prstGeom prst="rect">
              <a:avLst/>
            </a:prstGeom>
          </p:spPr>
        </p:pic>
      </p:grpSp>
      <p:grpSp>
        <p:nvGrpSpPr>
          <p:cNvPr id="426" name="Group 425">
            <a:extLst>
              <a:ext uri="{FF2B5EF4-FFF2-40B4-BE49-F238E27FC236}">
                <a16:creationId xmlns:a16="http://schemas.microsoft.com/office/drawing/2014/main" id="{6E6AF412-0F28-446F-9BB9-8C0ED9A6BEF0}"/>
              </a:ext>
            </a:extLst>
          </p:cNvPr>
          <p:cNvGrpSpPr/>
          <p:nvPr/>
        </p:nvGrpSpPr>
        <p:grpSpPr>
          <a:xfrm>
            <a:off x="8640589" y="1434940"/>
            <a:ext cx="344845" cy="327273"/>
            <a:chOff x="8370354" y="2883992"/>
            <a:chExt cx="344845" cy="327273"/>
          </a:xfrm>
        </p:grpSpPr>
        <p:pic>
          <p:nvPicPr>
            <p:cNvPr id="427" name="Picture 426">
              <a:extLst>
                <a:ext uri="{FF2B5EF4-FFF2-40B4-BE49-F238E27FC236}">
                  <a16:creationId xmlns:a16="http://schemas.microsoft.com/office/drawing/2014/main" id="{C914A994-A9FE-4879-B317-50F61F32659E}"/>
                </a:ext>
              </a:extLst>
            </p:cNvPr>
            <p:cNvPicPr>
              <a:picLocks noChangeAspect="1"/>
            </p:cNvPicPr>
            <p:nvPr/>
          </p:nvPicPr>
          <p:blipFill>
            <a:blip r:embed="rId16" cstate="email">
              <a:extLst>
                <a:ext uri="{28A0092B-C50C-407E-A947-70E740481C1C}">
                  <a14:useLocalDpi xmlns:a14="http://schemas.microsoft.com/office/drawing/2010/main"/>
                </a:ext>
              </a:extLst>
            </a:blip>
            <a:stretch>
              <a:fillRect/>
            </a:stretch>
          </p:blipFill>
          <p:spPr>
            <a:xfrm>
              <a:off x="8370354" y="2883992"/>
              <a:ext cx="327273" cy="327273"/>
            </a:xfrm>
            <a:prstGeom prst="rect">
              <a:avLst/>
            </a:prstGeom>
          </p:spPr>
        </p:pic>
        <p:pic>
          <p:nvPicPr>
            <p:cNvPr id="428" name="Picture 427">
              <a:extLst>
                <a:ext uri="{FF2B5EF4-FFF2-40B4-BE49-F238E27FC236}">
                  <a16:creationId xmlns:a16="http://schemas.microsoft.com/office/drawing/2014/main" id="{A641B634-BF47-4CD7-8F2B-5D72EFD2DB62}"/>
                </a:ext>
              </a:extLst>
            </p:cNvPr>
            <p:cNvPicPr>
              <a:picLocks noChangeAspect="1"/>
            </p:cNvPicPr>
            <p:nvPr/>
          </p:nvPicPr>
          <p:blipFill>
            <a:blip r:embed="rId17" cstate="email">
              <a:extLst>
                <a:ext uri="{28A0092B-C50C-407E-A947-70E740481C1C}">
                  <a14:useLocalDpi xmlns:a14="http://schemas.microsoft.com/office/drawing/2010/main"/>
                </a:ext>
              </a:extLst>
            </a:blip>
            <a:stretch>
              <a:fillRect/>
            </a:stretch>
          </p:blipFill>
          <p:spPr>
            <a:xfrm>
              <a:off x="8385280" y="2947699"/>
              <a:ext cx="329919" cy="247439"/>
            </a:xfrm>
            <a:prstGeom prst="rect">
              <a:avLst/>
            </a:prstGeom>
          </p:spPr>
        </p:pic>
      </p:grpSp>
      <p:cxnSp>
        <p:nvCxnSpPr>
          <p:cNvPr id="452" name="Straight Arrow Connector 451">
            <a:extLst>
              <a:ext uri="{FF2B5EF4-FFF2-40B4-BE49-F238E27FC236}">
                <a16:creationId xmlns:a16="http://schemas.microsoft.com/office/drawing/2014/main" id="{AB31753B-FB20-4F89-B0E3-DC5F5ABD7AE6}"/>
              </a:ext>
            </a:extLst>
          </p:cNvPr>
          <p:cNvCxnSpPr>
            <a:cxnSpLocks/>
            <a:endCxn id="139" idx="3"/>
          </p:cNvCxnSpPr>
          <p:nvPr/>
        </p:nvCxnSpPr>
        <p:spPr>
          <a:xfrm flipH="1" flipV="1">
            <a:off x="6871796" y="3887301"/>
            <a:ext cx="507870" cy="18322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276F3538-3FF7-4DEF-AE40-3AC91797DE0B}"/>
              </a:ext>
            </a:extLst>
          </p:cNvPr>
          <p:cNvPicPr>
            <a:picLocks noChangeAspect="1"/>
          </p:cNvPicPr>
          <p:nvPr/>
        </p:nvPicPr>
        <p:blipFill>
          <a:blip r:embed="rId24"/>
          <a:stretch>
            <a:fillRect/>
          </a:stretch>
        </p:blipFill>
        <p:spPr>
          <a:xfrm>
            <a:off x="8384314" y="1174226"/>
            <a:ext cx="474133" cy="549250"/>
          </a:xfrm>
          <a:prstGeom prst="rect">
            <a:avLst/>
          </a:prstGeom>
        </p:spPr>
      </p:pic>
      <p:pic>
        <p:nvPicPr>
          <p:cNvPr id="31" name="Picture 30">
            <a:extLst>
              <a:ext uri="{FF2B5EF4-FFF2-40B4-BE49-F238E27FC236}">
                <a16:creationId xmlns:a16="http://schemas.microsoft.com/office/drawing/2014/main" id="{26927FF6-5BD1-4339-8959-91C96570F64A}"/>
              </a:ext>
            </a:extLst>
          </p:cNvPr>
          <p:cNvPicPr>
            <a:picLocks noChangeAspect="1"/>
          </p:cNvPicPr>
          <p:nvPr/>
        </p:nvPicPr>
        <p:blipFill>
          <a:blip r:embed="rId25"/>
          <a:stretch>
            <a:fillRect/>
          </a:stretch>
        </p:blipFill>
        <p:spPr>
          <a:xfrm>
            <a:off x="6700267" y="1165351"/>
            <a:ext cx="474133" cy="549250"/>
          </a:xfrm>
          <a:prstGeom prst="rect">
            <a:avLst/>
          </a:prstGeom>
        </p:spPr>
      </p:pic>
      <p:sp>
        <p:nvSpPr>
          <p:cNvPr id="453" name="Rectangular Callout 353">
            <a:extLst>
              <a:ext uri="{FF2B5EF4-FFF2-40B4-BE49-F238E27FC236}">
                <a16:creationId xmlns:a16="http://schemas.microsoft.com/office/drawing/2014/main" id="{B98D8F5A-0037-4C02-A74A-BD4D25CAFA3A}"/>
              </a:ext>
            </a:extLst>
          </p:cNvPr>
          <p:cNvSpPr/>
          <p:nvPr/>
        </p:nvSpPr>
        <p:spPr>
          <a:xfrm>
            <a:off x="7680984" y="572673"/>
            <a:ext cx="1116707" cy="554535"/>
          </a:xfrm>
          <a:prstGeom prst="wedgeRectCallout">
            <a:avLst>
              <a:gd name="adj1" fmla="val 34136"/>
              <a:gd name="adj2" fmla="val 59569"/>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932597">
              <a:defRPr/>
            </a:pPr>
            <a:r>
              <a:rPr lang="en-US" sz="1122" kern="0">
                <a:solidFill>
                  <a:sysClr val="windowText" lastClr="000000"/>
                </a:solidFill>
                <a:latin typeface="Segoe UI Light"/>
              </a:rPr>
              <a:t>Azure ILB w/ AV for HA SLA</a:t>
            </a:r>
          </a:p>
          <a:p>
            <a:pPr algn="ctr" defTabSz="932597">
              <a:defRPr/>
            </a:pPr>
            <a:r>
              <a:rPr lang="en-US" sz="1122" kern="0">
                <a:solidFill>
                  <a:sysClr val="windowText" lastClr="000000"/>
                </a:solidFill>
                <a:latin typeface="Segoe UI Light"/>
              </a:rPr>
              <a:t>DS13v2</a:t>
            </a:r>
          </a:p>
        </p:txBody>
      </p:sp>
      <p:grpSp>
        <p:nvGrpSpPr>
          <p:cNvPr id="456" name="Group 455">
            <a:extLst>
              <a:ext uri="{FF2B5EF4-FFF2-40B4-BE49-F238E27FC236}">
                <a16:creationId xmlns:a16="http://schemas.microsoft.com/office/drawing/2014/main" id="{C7189C0A-6F1D-4E7D-9F4B-9F9D07F97E93}"/>
              </a:ext>
            </a:extLst>
          </p:cNvPr>
          <p:cNvGrpSpPr/>
          <p:nvPr/>
        </p:nvGrpSpPr>
        <p:grpSpPr>
          <a:xfrm>
            <a:off x="4498045" y="5737253"/>
            <a:ext cx="1028000" cy="823999"/>
            <a:chOff x="6345188" y="2435858"/>
            <a:chExt cx="2542032" cy="1935623"/>
          </a:xfrm>
        </p:grpSpPr>
        <p:sp>
          <p:nvSpPr>
            <p:cNvPr id="457" name="TextBox 456">
              <a:extLst>
                <a:ext uri="{FF2B5EF4-FFF2-40B4-BE49-F238E27FC236}">
                  <a16:creationId xmlns:a16="http://schemas.microsoft.com/office/drawing/2014/main" id="{A0B964AB-AA61-40A6-A36C-C9A244A37406}"/>
                </a:ext>
              </a:extLst>
            </p:cNvPr>
            <p:cNvSpPr txBox="1"/>
            <p:nvPr/>
          </p:nvSpPr>
          <p:spPr>
            <a:xfrm>
              <a:off x="6345188" y="2682054"/>
              <a:ext cx="2542032" cy="1689427"/>
            </a:xfrm>
            <a:prstGeom prst="rect">
              <a:avLst/>
            </a:prstGeom>
            <a:noFill/>
          </p:spPr>
          <p:txBody>
            <a:bodyPr wrap="square" lIns="182854" tIns="146283" rIns="182854" bIns="146283" rtlCol="0">
              <a:spAutoFit/>
            </a:bodyPr>
            <a:lstStyle/>
            <a:p>
              <a:pPr algn="ctr" defTabSz="932563">
                <a:lnSpc>
                  <a:spcPct val="90000"/>
                </a:lnSpc>
                <a:spcAft>
                  <a:spcPts val="600"/>
                </a:spcAft>
                <a:defRPr/>
              </a:pPr>
              <a:r>
                <a:rPr lang="en-US" sz="1020" kern="0">
                  <a:solidFill>
                    <a:sysClr val="windowText" lastClr="000000"/>
                  </a:solidFill>
                  <a:latin typeface="Segoe UI Light" panose="020B0502040204020203" pitchFamily="34" charset="0"/>
                  <a:cs typeface="Segoe UI Light" panose="020B0502040204020203" pitchFamily="34" charset="0"/>
                </a:rPr>
                <a:t>Recovery Services Vault</a:t>
              </a:r>
            </a:p>
          </p:txBody>
        </p:sp>
        <p:pic>
          <p:nvPicPr>
            <p:cNvPr id="458" name="Picture 8" descr="http://www.microsoft.com/en-us/server-cloud/Images/Operations-Management-Suite/MSFT_MMSIcons_Blue_Protect_v01.png">
              <a:extLst>
                <a:ext uri="{FF2B5EF4-FFF2-40B4-BE49-F238E27FC236}">
                  <a16:creationId xmlns:a16="http://schemas.microsoft.com/office/drawing/2014/main" id="{5F31D7C8-60D7-436E-86B9-CF4B968EB071}"/>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7242414" y="2435858"/>
              <a:ext cx="741423" cy="593138"/>
            </a:xfrm>
            <a:prstGeom prst="rect">
              <a:avLst/>
            </a:prstGeom>
            <a:noFill/>
            <a:extLst>
              <a:ext uri="{909E8E84-426E-40DD-AFC4-6F175D3DCCD1}">
                <a14:hiddenFill xmlns:a14="http://schemas.microsoft.com/office/drawing/2010/main">
                  <a:solidFill>
                    <a:srgbClr val="FFFFFF"/>
                  </a:solidFill>
                </a14:hiddenFill>
              </a:ext>
            </a:extLst>
          </p:spPr>
        </p:pic>
      </p:grpSp>
      <p:pic>
        <p:nvPicPr>
          <p:cNvPr id="459" name="Picture 458">
            <a:extLst>
              <a:ext uri="{FF2B5EF4-FFF2-40B4-BE49-F238E27FC236}">
                <a16:creationId xmlns:a16="http://schemas.microsoft.com/office/drawing/2014/main" id="{F6598073-BEF6-47B8-8E08-8A2797D4D252}"/>
              </a:ext>
            </a:extLst>
          </p:cNvPr>
          <p:cNvPicPr>
            <a:picLocks noChangeAspect="1"/>
          </p:cNvPicPr>
          <p:nvPr/>
        </p:nvPicPr>
        <p:blipFill>
          <a:blip r:embed="rId27" cstate="email">
            <a:extLst>
              <a:ext uri="{28A0092B-C50C-407E-A947-70E740481C1C}">
                <a14:useLocalDpi xmlns:a14="http://schemas.microsoft.com/office/drawing/2010/main"/>
              </a:ext>
            </a:extLst>
          </a:blip>
          <a:stretch>
            <a:fillRect/>
          </a:stretch>
        </p:blipFill>
        <p:spPr>
          <a:xfrm>
            <a:off x="10089154" y="4996570"/>
            <a:ext cx="1316684" cy="2544448"/>
          </a:xfrm>
          <a:prstGeom prst="rect">
            <a:avLst/>
          </a:prstGeom>
        </p:spPr>
      </p:pic>
      <p:sp>
        <p:nvSpPr>
          <p:cNvPr id="460" name="TextBox 459">
            <a:extLst>
              <a:ext uri="{FF2B5EF4-FFF2-40B4-BE49-F238E27FC236}">
                <a16:creationId xmlns:a16="http://schemas.microsoft.com/office/drawing/2014/main" id="{2B49A147-9BD2-4F52-95F4-319C0F597F73}"/>
              </a:ext>
            </a:extLst>
          </p:cNvPr>
          <p:cNvSpPr txBox="1"/>
          <p:nvPr/>
        </p:nvSpPr>
        <p:spPr>
          <a:xfrm>
            <a:off x="9965816" y="5702309"/>
            <a:ext cx="1517737" cy="276999"/>
          </a:xfrm>
          <a:prstGeom prst="rect">
            <a:avLst/>
          </a:prstGeom>
          <a:noFill/>
        </p:spPr>
        <p:txBody>
          <a:bodyPr wrap="square" rtlCol="0">
            <a:spAutoFit/>
          </a:bodyPr>
          <a:lstStyle/>
          <a:p>
            <a:pPr algn="ctr" defTabSz="931111">
              <a:defRPr/>
            </a:pPr>
            <a:r>
              <a:rPr lang="en-US" sz="1200" kern="0">
                <a:solidFill>
                  <a:prstClr val="black"/>
                </a:solidFill>
                <a:latin typeface="Segoe UI"/>
              </a:rPr>
              <a:t>Internet</a:t>
            </a:r>
          </a:p>
        </p:txBody>
      </p:sp>
      <p:pic>
        <p:nvPicPr>
          <p:cNvPr id="461" name="Picture 460">
            <a:extLst>
              <a:ext uri="{FF2B5EF4-FFF2-40B4-BE49-F238E27FC236}">
                <a16:creationId xmlns:a16="http://schemas.microsoft.com/office/drawing/2014/main" id="{E07D9141-FC19-439F-968C-47F66C4B297B}"/>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0554176" y="6099795"/>
            <a:ext cx="326448" cy="326448"/>
          </a:xfrm>
          <a:prstGeom prst="rect">
            <a:avLst/>
          </a:prstGeom>
        </p:spPr>
      </p:pic>
      <p:grpSp>
        <p:nvGrpSpPr>
          <p:cNvPr id="478" name="Group 477">
            <a:extLst>
              <a:ext uri="{FF2B5EF4-FFF2-40B4-BE49-F238E27FC236}">
                <a16:creationId xmlns:a16="http://schemas.microsoft.com/office/drawing/2014/main" id="{41B6FE10-82A0-4D1F-9EDD-DC4256D7F2CD}"/>
              </a:ext>
            </a:extLst>
          </p:cNvPr>
          <p:cNvGrpSpPr/>
          <p:nvPr/>
        </p:nvGrpSpPr>
        <p:grpSpPr>
          <a:xfrm>
            <a:off x="6886139" y="3525702"/>
            <a:ext cx="2345219" cy="686977"/>
            <a:chOff x="6575130" y="2668836"/>
            <a:chExt cx="2475179" cy="673568"/>
          </a:xfrm>
        </p:grpSpPr>
        <p:sp>
          <p:nvSpPr>
            <p:cNvPr id="479" name="Rectangle 478">
              <a:extLst>
                <a:ext uri="{FF2B5EF4-FFF2-40B4-BE49-F238E27FC236}">
                  <a16:creationId xmlns:a16="http://schemas.microsoft.com/office/drawing/2014/main" id="{9A7511E9-F5E7-410D-94F2-E3F7276C842A}"/>
                </a:ext>
              </a:extLst>
            </p:cNvPr>
            <p:cNvSpPr/>
            <p:nvPr/>
          </p:nvSpPr>
          <p:spPr>
            <a:xfrm>
              <a:off x="6657095" y="2668836"/>
              <a:ext cx="2393214" cy="673568"/>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kern="0">
                <a:solidFill>
                  <a:sysClr val="windowText" lastClr="000000"/>
                </a:solidFill>
              </a:endParaRPr>
            </a:p>
          </p:txBody>
        </p:sp>
        <p:sp>
          <p:nvSpPr>
            <p:cNvPr id="480" name="TextBox 479">
              <a:extLst>
                <a:ext uri="{FF2B5EF4-FFF2-40B4-BE49-F238E27FC236}">
                  <a16:creationId xmlns:a16="http://schemas.microsoft.com/office/drawing/2014/main" id="{F02E9231-C721-4534-8A6D-C778DD51B00D}"/>
                </a:ext>
              </a:extLst>
            </p:cNvPr>
            <p:cNvSpPr txBox="1"/>
            <p:nvPr/>
          </p:nvSpPr>
          <p:spPr>
            <a:xfrm>
              <a:off x="6575130" y="2725993"/>
              <a:ext cx="1024820" cy="398335"/>
            </a:xfrm>
            <a:prstGeom prst="rect">
              <a:avLst/>
            </a:prstGeom>
            <a:noFill/>
          </p:spPr>
          <p:txBody>
            <a:bodyPr wrap="square" rtlCol="0">
              <a:spAutoFit/>
            </a:bodyPr>
            <a:lstStyle/>
            <a:p>
              <a:pPr algn="ctr" defTabSz="932597">
                <a:defRPr/>
              </a:pPr>
              <a:r>
                <a:rPr lang="en-US" sz="1020" kern="0">
                  <a:solidFill>
                    <a:sysClr val="windowText" lastClr="000000"/>
                  </a:solidFill>
                  <a:latin typeface="Segoe UI Light" panose="020B0502040204020203" pitchFamily="34" charset="0"/>
                  <a:cs typeface="Segoe UI Light" panose="020B0502040204020203" pitchFamily="34" charset="0"/>
                </a:rPr>
                <a:t>Marketplace NAVs</a:t>
              </a:r>
            </a:p>
          </p:txBody>
        </p:sp>
      </p:grpSp>
      <p:sp>
        <p:nvSpPr>
          <p:cNvPr id="451" name="TextBox 450">
            <a:extLst>
              <a:ext uri="{FF2B5EF4-FFF2-40B4-BE49-F238E27FC236}">
                <a16:creationId xmlns:a16="http://schemas.microsoft.com/office/drawing/2014/main" id="{4B067B47-7D9D-4804-B642-1C629BC2A733}"/>
              </a:ext>
            </a:extLst>
          </p:cNvPr>
          <p:cNvSpPr txBox="1"/>
          <p:nvPr/>
        </p:nvSpPr>
        <p:spPr>
          <a:xfrm>
            <a:off x="7948894" y="3587824"/>
            <a:ext cx="706883" cy="610360"/>
          </a:xfrm>
          <a:prstGeom prst="rect">
            <a:avLst/>
          </a:prstGeom>
          <a:noFill/>
        </p:spPr>
        <p:txBody>
          <a:bodyPr wrap="square" rtlCol="0">
            <a:spAutoFit/>
          </a:bodyPr>
          <a:lstStyle/>
          <a:p>
            <a:pPr algn="ctr" defTabSz="932597">
              <a:defRPr/>
            </a:pPr>
            <a:r>
              <a:rPr lang="en-US" sz="1122" kern="0">
                <a:solidFill>
                  <a:srgbClr val="353535"/>
                </a:solidFill>
                <a:latin typeface="Segoe UI Light" panose="020B0502040204020203" pitchFamily="34" charset="0"/>
                <a:cs typeface="Segoe UI Light" panose="020B0502040204020203" pitchFamily="34" charset="0"/>
              </a:rPr>
              <a:t>Net Scaler LB</a:t>
            </a:r>
          </a:p>
        </p:txBody>
      </p:sp>
      <p:sp>
        <p:nvSpPr>
          <p:cNvPr id="443" name="TextBox 442">
            <a:extLst>
              <a:ext uri="{FF2B5EF4-FFF2-40B4-BE49-F238E27FC236}">
                <a16:creationId xmlns:a16="http://schemas.microsoft.com/office/drawing/2014/main" id="{6276CC12-43D9-413C-873F-0D948FDB3EE5}"/>
              </a:ext>
            </a:extLst>
          </p:cNvPr>
          <p:cNvSpPr txBox="1"/>
          <p:nvPr/>
        </p:nvSpPr>
        <p:spPr>
          <a:xfrm>
            <a:off x="8654032" y="3582624"/>
            <a:ext cx="699380" cy="610360"/>
          </a:xfrm>
          <a:prstGeom prst="rect">
            <a:avLst/>
          </a:prstGeom>
          <a:noFill/>
        </p:spPr>
        <p:txBody>
          <a:bodyPr wrap="square" rtlCol="0">
            <a:spAutoFit/>
          </a:bodyPr>
          <a:lstStyle/>
          <a:p>
            <a:pPr algn="ctr" defTabSz="932597">
              <a:defRPr/>
            </a:pPr>
            <a:r>
              <a:rPr lang="en-US" sz="1122" kern="0">
                <a:solidFill>
                  <a:srgbClr val="353535"/>
                </a:solidFill>
                <a:latin typeface="Segoe UI Light" panose="020B0502040204020203" pitchFamily="34" charset="0"/>
                <a:cs typeface="Segoe UI Light" panose="020B0502040204020203" pitchFamily="34" charset="0"/>
              </a:rPr>
              <a:t>Palo Alto </a:t>
            </a:r>
          </a:p>
          <a:p>
            <a:pPr algn="ctr" defTabSz="932597">
              <a:defRPr/>
            </a:pPr>
            <a:r>
              <a:rPr lang="en-US" sz="1122" kern="0">
                <a:solidFill>
                  <a:srgbClr val="353535"/>
                </a:solidFill>
                <a:latin typeface="Segoe UI Light" panose="020B0502040204020203" pitchFamily="34" charset="0"/>
                <a:cs typeface="Segoe UI Light" panose="020B0502040204020203" pitchFamily="34" charset="0"/>
              </a:rPr>
              <a:t>FW</a:t>
            </a:r>
          </a:p>
        </p:txBody>
      </p:sp>
      <p:cxnSp>
        <p:nvCxnSpPr>
          <p:cNvPr id="462" name="Straight Arrow Connector 461">
            <a:extLst>
              <a:ext uri="{FF2B5EF4-FFF2-40B4-BE49-F238E27FC236}">
                <a16:creationId xmlns:a16="http://schemas.microsoft.com/office/drawing/2014/main" id="{056F3447-96E1-4281-BF71-E885A1A8A236}"/>
              </a:ext>
            </a:extLst>
          </p:cNvPr>
          <p:cNvCxnSpPr>
            <a:cxnSpLocks/>
          </p:cNvCxnSpPr>
          <p:nvPr/>
        </p:nvCxnSpPr>
        <p:spPr>
          <a:xfrm flipH="1" flipV="1">
            <a:off x="8687090" y="4115493"/>
            <a:ext cx="1497074" cy="158475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 name="AutoShape 4" descr="Image result for opentext">
            <a:extLst>
              <a:ext uri="{FF2B5EF4-FFF2-40B4-BE49-F238E27FC236}">
                <a16:creationId xmlns:a16="http://schemas.microsoft.com/office/drawing/2014/main" id="{726A2F6A-9D48-48AD-BE89-28006A460814}"/>
              </a:ext>
            </a:extLst>
          </p:cNvPr>
          <p:cNvSpPr>
            <a:spLocks noChangeAspect="1" noChangeArrowheads="1"/>
          </p:cNvSpPr>
          <p:nvPr/>
        </p:nvSpPr>
        <p:spPr bwMode="auto">
          <a:xfrm>
            <a:off x="6065838" y="334486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353535"/>
              </a:solidFill>
            </a:endParaRPr>
          </a:p>
        </p:txBody>
      </p:sp>
      <p:pic>
        <p:nvPicPr>
          <p:cNvPr id="6" name="Picture 5">
            <a:extLst>
              <a:ext uri="{FF2B5EF4-FFF2-40B4-BE49-F238E27FC236}">
                <a16:creationId xmlns:a16="http://schemas.microsoft.com/office/drawing/2014/main" id="{8A6F3526-A18C-4D69-896F-ACF912B87BF7}"/>
              </a:ext>
            </a:extLst>
          </p:cNvPr>
          <p:cNvPicPr>
            <a:picLocks noChangeAspect="1"/>
          </p:cNvPicPr>
          <p:nvPr/>
        </p:nvPicPr>
        <p:blipFill>
          <a:blip r:embed="rId28"/>
          <a:stretch>
            <a:fillRect/>
          </a:stretch>
        </p:blipFill>
        <p:spPr>
          <a:xfrm>
            <a:off x="6102031" y="2181055"/>
            <a:ext cx="252695" cy="252695"/>
          </a:xfrm>
          <a:prstGeom prst="rect">
            <a:avLst/>
          </a:prstGeom>
        </p:spPr>
      </p:pic>
      <p:pic>
        <p:nvPicPr>
          <p:cNvPr id="228" name="Picture 227">
            <a:extLst>
              <a:ext uri="{FF2B5EF4-FFF2-40B4-BE49-F238E27FC236}">
                <a16:creationId xmlns:a16="http://schemas.microsoft.com/office/drawing/2014/main" id="{5F8D3639-D007-4BB9-88AC-0CA9D479F01D}"/>
              </a:ext>
            </a:extLst>
          </p:cNvPr>
          <p:cNvPicPr>
            <a:picLocks noChangeAspect="1"/>
          </p:cNvPicPr>
          <p:nvPr/>
        </p:nvPicPr>
        <p:blipFill>
          <a:blip r:embed="rId25"/>
          <a:stretch>
            <a:fillRect/>
          </a:stretch>
        </p:blipFill>
        <p:spPr>
          <a:xfrm>
            <a:off x="5223778" y="1108765"/>
            <a:ext cx="474133" cy="549250"/>
          </a:xfrm>
          <a:prstGeom prst="rect">
            <a:avLst/>
          </a:prstGeom>
        </p:spPr>
      </p:pic>
      <p:pic>
        <p:nvPicPr>
          <p:cNvPr id="230" name="Picture 229">
            <a:extLst>
              <a:ext uri="{FF2B5EF4-FFF2-40B4-BE49-F238E27FC236}">
                <a16:creationId xmlns:a16="http://schemas.microsoft.com/office/drawing/2014/main" id="{7681E45B-7CD2-4604-94BD-EEB0CA1F32A2}"/>
              </a:ext>
            </a:extLst>
          </p:cNvPr>
          <p:cNvPicPr>
            <a:picLocks noChangeAspect="1"/>
          </p:cNvPicPr>
          <p:nvPr/>
        </p:nvPicPr>
        <p:blipFill>
          <a:blip r:embed="rId25"/>
          <a:stretch>
            <a:fillRect/>
          </a:stretch>
        </p:blipFill>
        <p:spPr>
          <a:xfrm>
            <a:off x="7736864" y="3456982"/>
            <a:ext cx="474133" cy="549250"/>
          </a:xfrm>
          <a:prstGeom prst="rect">
            <a:avLst/>
          </a:prstGeom>
        </p:spPr>
      </p:pic>
      <p:pic>
        <p:nvPicPr>
          <p:cNvPr id="486" name="Picture 485">
            <a:extLst>
              <a:ext uri="{FF2B5EF4-FFF2-40B4-BE49-F238E27FC236}">
                <a16:creationId xmlns:a16="http://schemas.microsoft.com/office/drawing/2014/main" id="{64B04190-7566-45C7-BE45-73A1326EF14E}"/>
              </a:ext>
            </a:extLst>
          </p:cNvPr>
          <p:cNvPicPr>
            <a:picLocks noChangeAspect="1"/>
          </p:cNvPicPr>
          <p:nvPr/>
        </p:nvPicPr>
        <p:blipFill>
          <a:blip r:embed="rId16" cstate="email">
            <a:extLst>
              <a:ext uri="{28A0092B-C50C-407E-A947-70E740481C1C}">
                <a14:useLocalDpi xmlns:a14="http://schemas.microsoft.com/office/drawing/2010/main"/>
              </a:ext>
            </a:extLst>
          </a:blip>
          <a:stretch>
            <a:fillRect/>
          </a:stretch>
        </p:blipFill>
        <p:spPr>
          <a:xfrm>
            <a:off x="7807613" y="3762890"/>
            <a:ext cx="327273" cy="327273"/>
          </a:xfrm>
          <a:prstGeom prst="rect">
            <a:avLst/>
          </a:prstGeom>
        </p:spPr>
      </p:pic>
      <p:pic>
        <p:nvPicPr>
          <p:cNvPr id="229" name="Picture 228">
            <a:extLst>
              <a:ext uri="{FF2B5EF4-FFF2-40B4-BE49-F238E27FC236}">
                <a16:creationId xmlns:a16="http://schemas.microsoft.com/office/drawing/2014/main" id="{F9ED84A8-BC6E-44E5-81C4-796C9F154C75}"/>
              </a:ext>
            </a:extLst>
          </p:cNvPr>
          <p:cNvPicPr>
            <a:picLocks noChangeAspect="1"/>
          </p:cNvPicPr>
          <p:nvPr/>
        </p:nvPicPr>
        <p:blipFill>
          <a:blip r:embed="rId25"/>
          <a:stretch>
            <a:fillRect/>
          </a:stretch>
        </p:blipFill>
        <p:spPr>
          <a:xfrm>
            <a:off x="8426919" y="3460435"/>
            <a:ext cx="474133" cy="549250"/>
          </a:xfrm>
          <a:prstGeom prst="rect">
            <a:avLst/>
          </a:prstGeom>
        </p:spPr>
      </p:pic>
      <p:pic>
        <p:nvPicPr>
          <p:cNvPr id="487" name="Picture 486">
            <a:extLst>
              <a:ext uri="{FF2B5EF4-FFF2-40B4-BE49-F238E27FC236}">
                <a16:creationId xmlns:a16="http://schemas.microsoft.com/office/drawing/2014/main" id="{ECB13300-B3E5-4E81-8018-8EF35C0A439A}"/>
              </a:ext>
            </a:extLst>
          </p:cNvPr>
          <p:cNvPicPr>
            <a:picLocks noChangeAspect="1"/>
          </p:cNvPicPr>
          <p:nvPr/>
        </p:nvPicPr>
        <p:blipFill>
          <a:blip r:embed="rId16" cstate="email">
            <a:extLst>
              <a:ext uri="{28A0092B-C50C-407E-A947-70E740481C1C}">
                <a14:useLocalDpi xmlns:a14="http://schemas.microsoft.com/office/drawing/2010/main"/>
              </a:ext>
            </a:extLst>
          </a:blip>
          <a:stretch>
            <a:fillRect/>
          </a:stretch>
        </p:blipFill>
        <p:spPr>
          <a:xfrm>
            <a:off x="8495954" y="3762890"/>
            <a:ext cx="327273" cy="327273"/>
          </a:xfrm>
          <a:prstGeom prst="rect">
            <a:avLst/>
          </a:prstGeom>
        </p:spPr>
      </p:pic>
      <p:sp>
        <p:nvSpPr>
          <p:cNvPr id="365" name="Oval 364"/>
          <p:cNvSpPr/>
          <p:nvPr/>
        </p:nvSpPr>
        <p:spPr>
          <a:xfrm>
            <a:off x="7261618" y="3956933"/>
            <a:ext cx="191938" cy="197541"/>
          </a:xfrm>
          <a:prstGeom prst="ellipse">
            <a:avLst/>
          </a:prstGeom>
          <a:solidFill>
            <a:srgbClr val="FFFF00"/>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428" kern="0">
                <a:solidFill>
                  <a:sysClr val="windowText" lastClr="000000"/>
                </a:solidFill>
                <a:latin typeface="Segoe UI Light" panose="020B0502040204020203" pitchFamily="34" charset="0"/>
                <a:cs typeface="Segoe UI Light" panose="020B0502040204020203" pitchFamily="34" charset="0"/>
              </a:rPr>
              <a:t>2</a:t>
            </a:r>
          </a:p>
        </p:txBody>
      </p:sp>
      <p:sp>
        <p:nvSpPr>
          <p:cNvPr id="361" name="Oval 360"/>
          <p:cNvSpPr/>
          <p:nvPr/>
        </p:nvSpPr>
        <p:spPr>
          <a:xfrm>
            <a:off x="7804701" y="2620348"/>
            <a:ext cx="196059" cy="197795"/>
          </a:xfrm>
          <a:prstGeom prst="ellipse">
            <a:avLst/>
          </a:prstGeom>
          <a:solidFill>
            <a:srgbClr val="FFFF00"/>
          </a:solidFill>
          <a:ln w="9525"/>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97">
              <a:defRPr/>
            </a:pPr>
            <a:r>
              <a:rPr lang="en-US" sz="1428" kern="0">
                <a:solidFill>
                  <a:sysClr val="windowText" lastClr="000000"/>
                </a:solidFill>
                <a:latin typeface="Segoe UI Light" panose="020B0502040204020203" pitchFamily="34" charset="0"/>
                <a:cs typeface="Segoe UI Light" panose="020B0502040204020203" pitchFamily="34" charset="0"/>
              </a:rPr>
              <a:t>6</a:t>
            </a:r>
          </a:p>
        </p:txBody>
      </p:sp>
      <p:sp>
        <p:nvSpPr>
          <p:cNvPr id="231" name="Oval 230">
            <a:extLst>
              <a:ext uri="{FF2B5EF4-FFF2-40B4-BE49-F238E27FC236}">
                <a16:creationId xmlns:a16="http://schemas.microsoft.com/office/drawing/2014/main" id="{615F3228-9938-498C-86E8-85ABCD798F4D}"/>
              </a:ext>
            </a:extLst>
          </p:cNvPr>
          <p:cNvSpPr/>
          <p:nvPr/>
        </p:nvSpPr>
        <p:spPr>
          <a:xfrm>
            <a:off x="9543105" y="3637671"/>
            <a:ext cx="196059" cy="197795"/>
          </a:xfrm>
          <a:prstGeom prst="ellipse">
            <a:avLst/>
          </a:prstGeom>
          <a:solidFill>
            <a:srgbClr val="FFFF00"/>
          </a:solidFill>
          <a:ln w="9525"/>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97">
              <a:defRPr/>
            </a:pPr>
            <a:r>
              <a:rPr lang="en-US" sz="1428" kern="0">
                <a:solidFill>
                  <a:sysClr val="windowText" lastClr="000000"/>
                </a:solidFill>
                <a:latin typeface="Segoe UI Light" panose="020B0502040204020203" pitchFamily="34" charset="0"/>
                <a:cs typeface="Segoe UI Light" panose="020B0502040204020203" pitchFamily="34" charset="0"/>
              </a:rPr>
              <a:t>9</a:t>
            </a:r>
          </a:p>
        </p:txBody>
      </p:sp>
      <p:sp>
        <p:nvSpPr>
          <p:cNvPr id="24" name="Title 23">
            <a:extLst>
              <a:ext uri="{FF2B5EF4-FFF2-40B4-BE49-F238E27FC236}">
                <a16:creationId xmlns:a16="http://schemas.microsoft.com/office/drawing/2014/main" id="{43D3535D-691F-45BB-8C32-8DCA448DADEA}"/>
              </a:ext>
            </a:extLst>
          </p:cNvPr>
          <p:cNvSpPr>
            <a:spLocks noGrp="1"/>
          </p:cNvSpPr>
          <p:nvPr>
            <p:ph type="title"/>
          </p:nvPr>
        </p:nvSpPr>
        <p:spPr/>
        <p:txBody>
          <a:bodyPr/>
          <a:lstStyle/>
          <a:p>
            <a:r>
              <a:rPr lang="en-US" sz="3000" spc="-150">
                <a:latin typeface="+mj-lt"/>
              </a:rPr>
              <a:t>SAP NetWeaver on SQL Server + BW on HANA – All in Azure</a:t>
            </a:r>
          </a:p>
        </p:txBody>
      </p:sp>
    </p:spTree>
    <p:extLst>
      <p:ext uri="{BB962C8B-B14F-4D97-AF65-F5344CB8AC3E}">
        <p14:creationId xmlns:p14="http://schemas.microsoft.com/office/powerpoint/2010/main" val="7350103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2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5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6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7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5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4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8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8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6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3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2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0"/>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70"/>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56"/>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22"/>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23"/>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66"/>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419"/>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420"/>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99"/>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376"/>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373"/>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30"/>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31"/>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453"/>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416"/>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168"/>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195"/>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418"/>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426"/>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423"/>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417"/>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192"/>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9"/>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6"/>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nodeType="clickEffect">
                                  <p:stCondLst>
                                    <p:cond delay="0"/>
                                  </p:stCondLst>
                                  <p:childTnLst>
                                    <p:set>
                                      <p:cBhvr>
                                        <p:cTn id="98" dur="1" fill="hold">
                                          <p:stCondLst>
                                            <p:cond delay="0"/>
                                          </p:stCondLst>
                                        </p:cTn>
                                        <p:tgtEl>
                                          <p:spTgt spid="130"/>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358"/>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421"/>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355"/>
                                        </p:tgtEl>
                                        <p:attrNameLst>
                                          <p:attrName>style.visibility</p:attrName>
                                        </p:attrNameLst>
                                      </p:cBhvr>
                                      <p:to>
                                        <p:strVal val="visible"/>
                                      </p:to>
                                    </p:set>
                                  </p:childTnLst>
                                </p:cTn>
                              </p:par>
                            </p:childTnLst>
                          </p:cTn>
                        </p:par>
                      </p:childTnLst>
                    </p:cTn>
                  </p:par>
                  <p:par>
                    <p:cTn id="105" fill="hold">
                      <p:stCondLst>
                        <p:cond delay="indefinite"/>
                      </p:stCondLst>
                      <p:childTnLst>
                        <p:par>
                          <p:cTn id="106" fill="hold">
                            <p:stCondLst>
                              <p:cond delay="0"/>
                            </p:stCondLst>
                            <p:childTnLst>
                              <p:par>
                                <p:cTn id="107" presetID="1" presetClass="entr" presetSubtype="0" fill="hold" nodeType="clickEffect">
                                  <p:stCondLst>
                                    <p:cond delay="0"/>
                                  </p:stCondLst>
                                  <p:childTnLst>
                                    <p:set>
                                      <p:cBhvr>
                                        <p:cTn id="108" dur="1" fill="hold">
                                          <p:stCondLst>
                                            <p:cond delay="0"/>
                                          </p:stCondLst>
                                        </p:cTn>
                                        <p:tgtEl>
                                          <p:spTgt spid="8"/>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323"/>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277"/>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363"/>
                                        </p:tgtEl>
                                        <p:attrNameLst>
                                          <p:attrName>style.visibility</p:attrName>
                                        </p:attrNameLst>
                                      </p:cBhvr>
                                      <p:to>
                                        <p:strVal val="visible"/>
                                      </p:to>
                                    </p:set>
                                  </p:childTnLst>
                                </p:cTn>
                              </p:par>
                              <p:par>
                                <p:cTn id="115" presetID="1" presetClass="entr" presetSubtype="0" fill="hold" nodeType="withEffect">
                                  <p:stCondLst>
                                    <p:cond delay="0"/>
                                  </p:stCondLst>
                                  <p:childTnLst>
                                    <p:set>
                                      <p:cBhvr>
                                        <p:cTn id="116" dur="1" fill="hold">
                                          <p:stCondLst>
                                            <p:cond delay="0"/>
                                          </p:stCondLst>
                                        </p:cTn>
                                        <p:tgtEl>
                                          <p:spTgt spid="367"/>
                                        </p:tgtEl>
                                        <p:attrNameLst>
                                          <p:attrName>style.visibility</p:attrName>
                                        </p:attrNameLst>
                                      </p:cBhvr>
                                      <p:to>
                                        <p:strVal val="visible"/>
                                      </p:to>
                                    </p:set>
                                  </p:childTnLst>
                                </p:cTn>
                              </p:par>
                              <p:par>
                                <p:cTn id="117" presetID="1" presetClass="entr" presetSubtype="0" fill="hold" nodeType="withEffect">
                                  <p:stCondLst>
                                    <p:cond delay="0"/>
                                  </p:stCondLst>
                                  <p:childTnLst>
                                    <p:set>
                                      <p:cBhvr>
                                        <p:cTn id="118" dur="1" fill="hold">
                                          <p:stCondLst>
                                            <p:cond delay="0"/>
                                          </p:stCondLst>
                                        </p:cTn>
                                        <p:tgtEl>
                                          <p:spTgt spid="228"/>
                                        </p:tgtEl>
                                        <p:attrNameLst>
                                          <p:attrName>style.visibility</p:attrName>
                                        </p:attrNameLst>
                                      </p:cBhvr>
                                      <p:to>
                                        <p:strVal val="visible"/>
                                      </p:to>
                                    </p:set>
                                  </p:childTnLst>
                                </p:cTn>
                              </p:par>
                            </p:childTnLst>
                          </p:cTn>
                        </p:par>
                      </p:childTnLst>
                    </p:cTn>
                  </p:par>
                  <p:par>
                    <p:cTn id="119" fill="hold">
                      <p:stCondLst>
                        <p:cond delay="indefinite"/>
                      </p:stCondLst>
                      <p:childTnLst>
                        <p:par>
                          <p:cTn id="120" fill="hold">
                            <p:stCondLst>
                              <p:cond delay="0"/>
                            </p:stCondLst>
                            <p:childTnLst>
                              <p:par>
                                <p:cTn id="121" presetID="1" presetClass="entr" presetSubtype="0" fill="hold" nodeType="clickEffect">
                                  <p:stCondLst>
                                    <p:cond delay="0"/>
                                  </p:stCondLst>
                                  <p:childTnLst>
                                    <p:set>
                                      <p:cBhvr>
                                        <p:cTn id="122" dur="1" fill="hold">
                                          <p:stCondLst>
                                            <p:cond delay="0"/>
                                          </p:stCondLst>
                                        </p:cTn>
                                        <p:tgtEl>
                                          <p:spTgt spid="379"/>
                                        </p:tgtEl>
                                        <p:attrNameLst>
                                          <p:attrName>style.visibility</p:attrName>
                                        </p:attrNameLst>
                                      </p:cBhvr>
                                      <p:to>
                                        <p:strVal val="visible"/>
                                      </p:to>
                                    </p:set>
                                  </p:childTnLst>
                                </p:cTn>
                              </p:par>
                              <p:par>
                                <p:cTn id="123" presetID="1" presetClass="entr" presetSubtype="0" fill="hold" nodeType="withEffect">
                                  <p:stCondLst>
                                    <p:cond delay="0"/>
                                  </p:stCondLst>
                                  <p:childTnLst>
                                    <p:set>
                                      <p:cBhvr>
                                        <p:cTn id="124" dur="1" fill="hold">
                                          <p:stCondLst>
                                            <p:cond delay="0"/>
                                          </p:stCondLst>
                                        </p:cTn>
                                        <p:tgtEl>
                                          <p:spTgt spid="398"/>
                                        </p:tgtEl>
                                        <p:attrNameLst>
                                          <p:attrName>style.visibility</p:attrName>
                                        </p:attrNameLst>
                                      </p:cBhvr>
                                      <p:to>
                                        <p:strVal val="visible"/>
                                      </p:to>
                                    </p:set>
                                  </p:childTnLst>
                                </p:cTn>
                              </p:par>
                              <p:par>
                                <p:cTn id="125" presetID="1" presetClass="entr" presetSubtype="0" fill="hold" nodeType="withEffect">
                                  <p:stCondLst>
                                    <p:cond delay="0"/>
                                  </p:stCondLst>
                                  <p:childTnLst>
                                    <p:set>
                                      <p:cBhvr>
                                        <p:cTn id="126" dur="1" fill="hold">
                                          <p:stCondLst>
                                            <p:cond delay="0"/>
                                          </p:stCondLst>
                                        </p:cTn>
                                        <p:tgtEl>
                                          <p:spTgt spid="404"/>
                                        </p:tgtEl>
                                        <p:attrNameLst>
                                          <p:attrName>style.visibility</p:attrName>
                                        </p:attrNameLst>
                                      </p:cBhvr>
                                      <p:to>
                                        <p:strVal val="visible"/>
                                      </p:to>
                                    </p:set>
                                  </p:childTnLst>
                                </p:cTn>
                              </p:par>
                              <p:par>
                                <p:cTn id="127" presetID="1" presetClass="entr" presetSubtype="0" fill="hold" nodeType="withEffect">
                                  <p:stCondLst>
                                    <p:cond delay="0"/>
                                  </p:stCondLst>
                                  <p:childTnLst>
                                    <p:set>
                                      <p:cBhvr>
                                        <p:cTn id="128" dur="1" fill="hold">
                                          <p:stCondLst>
                                            <p:cond delay="0"/>
                                          </p:stCondLst>
                                        </p:cTn>
                                        <p:tgtEl>
                                          <p:spTgt spid="410"/>
                                        </p:tgtEl>
                                        <p:attrNameLst>
                                          <p:attrName>style.visibility</p:attrName>
                                        </p:attrNameLst>
                                      </p:cBhvr>
                                      <p:to>
                                        <p:strVal val="visible"/>
                                      </p:to>
                                    </p:set>
                                  </p:childTnLst>
                                </p:cTn>
                              </p:par>
                              <p:par>
                                <p:cTn id="129" presetID="1" presetClass="entr" presetSubtype="0" fill="hold" grpId="0" nodeType="withEffect">
                                  <p:stCondLst>
                                    <p:cond delay="0"/>
                                  </p:stCondLst>
                                  <p:childTnLst>
                                    <p:set>
                                      <p:cBhvr>
                                        <p:cTn id="130" dur="1" fill="hold">
                                          <p:stCondLst>
                                            <p:cond delay="0"/>
                                          </p:stCondLst>
                                        </p:cTn>
                                        <p:tgtEl>
                                          <p:spTgt spid="322"/>
                                        </p:tgtEl>
                                        <p:attrNameLst>
                                          <p:attrName>style.visibility</p:attrName>
                                        </p:attrNameLst>
                                      </p:cBhvr>
                                      <p:to>
                                        <p:strVal val="visible"/>
                                      </p:to>
                                    </p:set>
                                  </p:childTnLst>
                                </p:cTn>
                              </p:par>
                              <p:par>
                                <p:cTn id="131" presetID="1" presetClass="entr" presetSubtype="0" fill="hold" grpId="0" nodeType="withEffect">
                                  <p:stCondLst>
                                    <p:cond delay="0"/>
                                  </p:stCondLst>
                                  <p:childTnLst>
                                    <p:set>
                                      <p:cBhvr>
                                        <p:cTn id="132" dur="1" fill="hold">
                                          <p:stCondLst>
                                            <p:cond delay="0"/>
                                          </p:stCondLst>
                                        </p:cTn>
                                        <p:tgtEl>
                                          <p:spTgt spid="361"/>
                                        </p:tgtEl>
                                        <p:attrNameLst>
                                          <p:attrName>style.visibility</p:attrName>
                                        </p:attrNameLst>
                                      </p:cBhvr>
                                      <p:to>
                                        <p:strVal val="visible"/>
                                      </p:to>
                                    </p:set>
                                  </p:childTnLst>
                                </p:cTn>
                              </p:par>
                            </p:childTnLst>
                          </p:cTn>
                        </p:par>
                      </p:childTnLst>
                    </p:cTn>
                  </p:par>
                  <p:par>
                    <p:cTn id="133" fill="hold">
                      <p:stCondLst>
                        <p:cond delay="indefinite"/>
                      </p:stCondLst>
                      <p:childTnLst>
                        <p:par>
                          <p:cTn id="134" fill="hold">
                            <p:stCondLst>
                              <p:cond delay="0"/>
                            </p:stCondLst>
                            <p:childTnLst>
                              <p:par>
                                <p:cTn id="135" presetID="1" presetClass="entr" presetSubtype="0" fill="hold" nodeType="clickEffect">
                                  <p:stCondLst>
                                    <p:cond delay="0"/>
                                  </p:stCondLst>
                                  <p:childTnLst>
                                    <p:set>
                                      <p:cBhvr>
                                        <p:cTn id="136" dur="1" fill="hold">
                                          <p:stCondLst>
                                            <p:cond delay="0"/>
                                          </p:stCondLst>
                                        </p:cTn>
                                        <p:tgtEl>
                                          <p:spTgt spid="15"/>
                                        </p:tgtEl>
                                        <p:attrNameLst>
                                          <p:attrName>style.visibility</p:attrName>
                                        </p:attrNameLst>
                                      </p:cBhvr>
                                      <p:to>
                                        <p:strVal val="visible"/>
                                      </p:to>
                                    </p:set>
                                  </p:childTnLst>
                                </p:cTn>
                              </p:par>
                              <p:par>
                                <p:cTn id="137" presetID="1" presetClass="entr" presetSubtype="0" fill="hold" grpId="0" nodeType="withEffect">
                                  <p:stCondLst>
                                    <p:cond delay="0"/>
                                  </p:stCondLst>
                                  <p:childTnLst>
                                    <p:set>
                                      <p:cBhvr>
                                        <p:cTn id="138" dur="1" fill="hold">
                                          <p:stCondLst>
                                            <p:cond delay="0"/>
                                          </p:stCondLst>
                                        </p:cTn>
                                        <p:tgtEl>
                                          <p:spTgt spid="226"/>
                                        </p:tgtEl>
                                        <p:attrNameLst>
                                          <p:attrName>style.visibility</p:attrName>
                                        </p:attrNameLst>
                                      </p:cBhvr>
                                      <p:to>
                                        <p:strVal val="visible"/>
                                      </p:to>
                                    </p:set>
                                  </p:childTnLst>
                                </p:cTn>
                              </p:par>
                              <p:par>
                                <p:cTn id="139" presetID="1" presetClass="entr" presetSubtype="0" fill="hold" grpId="0" nodeType="withEffect">
                                  <p:stCondLst>
                                    <p:cond delay="0"/>
                                  </p:stCondLst>
                                  <p:childTnLst>
                                    <p:set>
                                      <p:cBhvr>
                                        <p:cTn id="140" dur="1" fill="hold">
                                          <p:stCondLst>
                                            <p:cond delay="0"/>
                                          </p:stCondLst>
                                        </p:cTn>
                                        <p:tgtEl>
                                          <p:spTgt spid="353"/>
                                        </p:tgtEl>
                                        <p:attrNameLst>
                                          <p:attrName>style.visibility</p:attrName>
                                        </p:attrNameLst>
                                      </p:cBhvr>
                                      <p:to>
                                        <p:strVal val="visible"/>
                                      </p:to>
                                    </p:set>
                                  </p:childTnLst>
                                </p:cTn>
                              </p:par>
                              <p:par>
                                <p:cTn id="141" presetID="1" presetClass="entr" presetSubtype="0" fill="hold" grpId="0" nodeType="withEffect">
                                  <p:stCondLst>
                                    <p:cond delay="1000"/>
                                  </p:stCondLst>
                                  <p:childTnLst>
                                    <p:set>
                                      <p:cBhvr>
                                        <p:cTn id="142" dur="1" fill="hold">
                                          <p:stCondLst>
                                            <p:cond delay="0"/>
                                          </p:stCondLst>
                                        </p:cTn>
                                        <p:tgtEl>
                                          <p:spTgt spid="225"/>
                                        </p:tgtEl>
                                        <p:attrNameLst>
                                          <p:attrName>style.visibility</p:attrName>
                                        </p:attrNameLst>
                                      </p:cBhvr>
                                      <p:to>
                                        <p:strVal val="visible"/>
                                      </p:to>
                                    </p:set>
                                  </p:childTnLst>
                                </p:cTn>
                              </p:par>
                              <p:par>
                                <p:cTn id="143" presetID="1" presetClass="entr" presetSubtype="0" fill="hold" grpId="0" nodeType="withEffect">
                                  <p:stCondLst>
                                    <p:cond delay="1000"/>
                                  </p:stCondLst>
                                  <p:childTnLst>
                                    <p:set>
                                      <p:cBhvr>
                                        <p:cTn id="144" dur="1" fill="hold">
                                          <p:stCondLst>
                                            <p:cond delay="0"/>
                                          </p:stCondLst>
                                        </p:cTn>
                                        <p:tgtEl>
                                          <p:spTgt spid="68"/>
                                        </p:tgtEl>
                                        <p:attrNameLst>
                                          <p:attrName>style.visibility</p:attrName>
                                        </p:attrNameLst>
                                      </p:cBhvr>
                                      <p:to>
                                        <p:strVal val="visible"/>
                                      </p:to>
                                    </p:set>
                                  </p:childTnLst>
                                </p:cTn>
                              </p:par>
                              <p:par>
                                <p:cTn id="145" presetID="1" presetClass="entr" presetSubtype="0" fill="hold" grpId="0" nodeType="withEffect">
                                  <p:stCondLst>
                                    <p:cond delay="1000"/>
                                  </p:stCondLst>
                                  <p:childTnLst>
                                    <p:set>
                                      <p:cBhvr>
                                        <p:cTn id="146" dur="1" fill="hold">
                                          <p:stCondLst>
                                            <p:cond delay="0"/>
                                          </p:stCondLst>
                                        </p:cTn>
                                        <p:tgtEl>
                                          <p:spTgt spid="69"/>
                                        </p:tgtEl>
                                        <p:attrNameLst>
                                          <p:attrName>style.visibility</p:attrName>
                                        </p:attrNameLst>
                                      </p:cBhvr>
                                      <p:to>
                                        <p:strVal val="visible"/>
                                      </p:to>
                                    </p:set>
                                  </p:childTnLst>
                                </p:cTn>
                              </p:par>
                            </p:childTnLst>
                          </p:cTn>
                        </p:par>
                      </p:childTnLst>
                    </p:cTn>
                  </p:par>
                  <p:par>
                    <p:cTn id="147" fill="hold">
                      <p:stCondLst>
                        <p:cond delay="indefinite"/>
                      </p:stCondLst>
                      <p:childTnLst>
                        <p:par>
                          <p:cTn id="148" fill="hold">
                            <p:stCondLst>
                              <p:cond delay="0"/>
                            </p:stCondLst>
                            <p:childTnLst>
                              <p:par>
                                <p:cTn id="149" presetID="1" presetClass="entr" presetSubtype="0" fill="hold" grpId="0" nodeType="clickEffect">
                                  <p:stCondLst>
                                    <p:cond delay="0"/>
                                  </p:stCondLst>
                                  <p:childTnLst>
                                    <p:set>
                                      <p:cBhvr>
                                        <p:cTn id="150" dur="1" fill="hold">
                                          <p:stCondLst>
                                            <p:cond delay="0"/>
                                          </p:stCondLst>
                                        </p:cTn>
                                        <p:tgtEl>
                                          <p:spTgt spid="85"/>
                                        </p:tgtEl>
                                        <p:attrNameLst>
                                          <p:attrName>style.visibility</p:attrName>
                                        </p:attrNameLst>
                                      </p:cBhvr>
                                      <p:to>
                                        <p:strVal val="visible"/>
                                      </p:to>
                                    </p:set>
                                  </p:childTnLst>
                                </p:cTn>
                              </p:par>
                              <p:par>
                                <p:cTn id="151" presetID="1" presetClass="entr" presetSubtype="0" fill="hold" grpId="0" nodeType="withEffect">
                                  <p:stCondLst>
                                    <p:cond delay="0"/>
                                  </p:stCondLst>
                                  <p:childTnLst>
                                    <p:set>
                                      <p:cBhvr>
                                        <p:cTn id="152" dur="1" fill="hold">
                                          <p:stCondLst>
                                            <p:cond delay="0"/>
                                          </p:stCondLst>
                                        </p:cTn>
                                        <p:tgtEl>
                                          <p:spTgt spid="13"/>
                                        </p:tgtEl>
                                        <p:attrNameLst>
                                          <p:attrName>style.visibility</p:attrName>
                                        </p:attrNameLst>
                                      </p:cBhvr>
                                      <p:to>
                                        <p:strVal val="visible"/>
                                      </p:to>
                                    </p:set>
                                  </p:childTnLst>
                                </p:cTn>
                              </p:par>
                              <p:par>
                                <p:cTn id="153" presetID="1" presetClass="entr" presetSubtype="0" fill="hold" grpId="0" nodeType="withEffect">
                                  <p:stCondLst>
                                    <p:cond delay="0"/>
                                  </p:stCondLst>
                                  <p:childTnLst>
                                    <p:set>
                                      <p:cBhvr>
                                        <p:cTn id="154" dur="1" fill="hold">
                                          <p:stCondLst>
                                            <p:cond delay="0"/>
                                          </p:stCondLst>
                                        </p:cTn>
                                        <p:tgtEl>
                                          <p:spTgt spid="14"/>
                                        </p:tgtEl>
                                        <p:attrNameLst>
                                          <p:attrName>style.visibility</p:attrName>
                                        </p:attrNameLst>
                                      </p:cBhvr>
                                      <p:to>
                                        <p:strVal val="visible"/>
                                      </p:to>
                                    </p:set>
                                  </p:childTnLst>
                                </p:cTn>
                              </p:par>
                              <p:par>
                                <p:cTn id="155" presetID="1" presetClass="entr" presetSubtype="0" fill="hold" grpId="0" nodeType="withEffect">
                                  <p:stCondLst>
                                    <p:cond delay="0"/>
                                  </p:stCondLst>
                                  <p:childTnLst>
                                    <p:set>
                                      <p:cBhvr>
                                        <p:cTn id="156" dur="1" fill="hold">
                                          <p:stCondLst>
                                            <p:cond delay="0"/>
                                          </p:stCondLst>
                                        </p:cTn>
                                        <p:tgtEl>
                                          <p:spTgt spid="17"/>
                                        </p:tgtEl>
                                        <p:attrNameLst>
                                          <p:attrName>style.visibility</p:attrName>
                                        </p:attrNameLst>
                                      </p:cBhvr>
                                      <p:to>
                                        <p:strVal val="visible"/>
                                      </p:to>
                                    </p:set>
                                  </p:childTnLst>
                                </p:cTn>
                              </p:par>
                              <p:par>
                                <p:cTn id="157" presetID="1" presetClass="entr" presetSubtype="0" fill="hold" nodeType="withEffect">
                                  <p:stCondLst>
                                    <p:cond delay="0"/>
                                  </p:stCondLst>
                                  <p:childTnLst>
                                    <p:set>
                                      <p:cBhvr>
                                        <p:cTn id="158" dur="1" fill="hold">
                                          <p:stCondLst>
                                            <p:cond delay="0"/>
                                          </p:stCondLst>
                                        </p:cTn>
                                        <p:tgtEl>
                                          <p:spTgt spid="198"/>
                                        </p:tgtEl>
                                        <p:attrNameLst>
                                          <p:attrName>style.visibility</p:attrName>
                                        </p:attrNameLst>
                                      </p:cBhvr>
                                      <p:to>
                                        <p:strVal val="visible"/>
                                      </p:to>
                                    </p:set>
                                  </p:childTnLst>
                                </p:cTn>
                              </p:par>
                              <p:par>
                                <p:cTn id="159" presetID="1" presetClass="entr" presetSubtype="0" fill="hold" nodeType="withEffect">
                                  <p:stCondLst>
                                    <p:cond delay="0"/>
                                  </p:stCondLst>
                                  <p:childTnLst>
                                    <p:set>
                                      <p:cBhvr>
                                        <p:cTn id="160" dur="1" fill="hold">
                                          <p:stCondLst>
                                            <p:cond delay="0"/>
                                          </p:stCondLst>
                                        </p:cTn>
                                        <p:tgtEl>
                                          <p:spTgt spid="7"/>
                                        </p:tgtEl>
                                        <p:attrNameLst>
                                          <p:attrName>style.visibility</p:attrName>
                                        </p:attrNameLst>
                                      </p:cBhvr>
                                      <p:to>
                                        <p:strVal val="visible"/>
                                      </p:to>
                                    </p:set>
                                  </p:childTnLst>
                                </p:cTn>
                              </p:par>
                              <p:par>
                                <p:cTn id="161" presetID="1" presetClass="entr" presetSubtype="0" fill="hold" nodeType="withEffect">
                                  <p:stCondLst>
                                    <p:cond delay="0"/>
                                  </p:stCondLst>
                                  <p:childTnLst>
                                    <p:set>
                                      <p:cBhvr>
                                        <p:cTn id="162" dur="1" fill="hold">
                                          <p:stCondLst>
                                            <p:cond delay="0"/>
                                          </p:stCondLst>
                                        </p:cTn>
                                        <p:tgtEl>
                                          <p:spTgt spid="346"/>
                                        </p:tgtEl>
                                        <p:attrNameLst>
                                          <p:attrName>style.visibility</p:attrName>
                                        </p:attrNameLst>
                                      </p:cBhvr>
                                      <p:to>
                                        <p:strVal val="visible"/>
                                      </p:to>
                                    </p:set>
                                  </p:childTnLst>
                                </p:cTn>
                              </p:par>
                              <p:par>
                                <p:cTn id="163" presetID="1" presetClass="entr" presetSubtype="0" fill="hold" nodeType="withEffect">
                                  <p:stCondLst>
                                    <p:cond delay="0"/>
                                  </p:stCondLst>
                                  <p:childTnLst>
                                    <p:set>
                                      <p:cBhvr>
                                        <p:cTn id="164" dur="1" fill="hold">
                                          <p:stCondLst>
                                            <p:cond delay="0"/>
                                          </p:stCondLst>
                                        </p:cTn>
                                        <p:tgtEl>
                                          <p:spTgt spid="349"/>
                                        </p:tgtEl>
                                        <p:attrNameLst>
                                          <p:attrName>style.visibility</p:attrName>
                                        </p:attrNameLst>
                                      </p:cBhvr>
                                      <p:to>
                                        <p:strVal val="visible"/>
                                      </p:to>
                                    </p:set>
                                  </p:childTnLst>
                                </p:cTn>
                              </p:par>
                              <p:par>
                                <p:cTn id="165" presetID="1" presetClass="entr" presetSubtype="0" fill="hold" grpId="0" nodeType="withEffect">
                                  <p:stCondLst>
                                    <p:cond delay="0"/>
                                  </p:stCondLst>
                                  <p:childTnLst>
                                    <p:set>
                                      <p:cBhvr>
                                        <p:cTn id="166" dur="1" fill="hold">
                                          <p:stCondLst>
                                            <p:cond delay="0"/>
                                          </p:stCondLst>
                                        </p:cTn>
                                        <p:tgtEl>
                                          <p:spTgt spid="354"/>
                                        </p:tgtEl>
                                        <p:attrNameLst>
                                          <p:attrName>style.visibility</p:attrName>
                                        </p:attrNameLst>
                                      </p:cBhvr>
                                      <p:to>
                                        <p:strVal val="visible"/>
                                      </p:to>
                                    </p:set>
                                  </p:childTnLst>
                                </p:cTn>
                              </p:par>
                              <p:par>
                                <p:cTn id="167" presetID="1" presetClass="entr" presetSubtype="0" fill="hold" grpId="0" nodeType="withEffect">
                                  <p:stCondLst>
                                    <p:cond delay="0"/>
                                  </p:stCondLst>
                                  <p:childTnLst>
                                    <p:set>
                                      <p:cBhvr>
                                        <p:cTn id="168" dur="1" fill="hold">
                                          <p:stCondLst>
                                            <p:cond delay="0"/>
                                          </p:stCondLst>
                                        </p:cTn>
                                        <p:tgtEl>
                                          <p:spTgt spid="422"/>
                                        </p:tgtEl>
                                        <p:attrNameLst>
                                          <p:attrName>style.visibility</p:attrName>
                                        </p:attrNameLst>
                                      </p:cBhvr>
                                      <p:to>
                                        <p:strVal val="visible"/>
                                      </p:to>
                                    </p:set>
                                  </p:childTnLst>
                                </p:cTn>
                              </p:par>
                              <p:par>
                                <p:cTn id="169" presetID="1" presetClass="entr" presetSubtype="0" fill="hold" nodeType="withEffect">
                                  <p:stCondLst>
                                    <p:cond delay="0"/>
                                  </p:stCondLst>
                                  <p:childTnLst>
                                    <p:set>
                                      <p:cBhvr>
                                        <p:cTn id="170" dur="1" fill="hold">
                                          <p:stCondLst>
                                            <p:cond delay="0"/>
                                          </p:stCondLst>
                                        </p:cTn>
                                        <p:tgtEl>
                                          <p:spTgt spid="456"/>
                                        </p:tgtEl>
                                        <p:attrNameLst>
                                          <p:attrName>style.visibility</p:attrName>
                                        </p:attrNameLst>
                                      </p:cBhvr>
                                      <p:to>
                                        <p:strVal val="visible"/>
                                      </p:to>
                                    </p:set>
                                  </p:childTnLst>
                                </p:cTn>
                              </p:par>
                              <p:par>
                                <p:cTn id="171" presetID="1" presetClass="entr" presetSubtype="0" fill="hold" grpId="0" nodeType="withEffect">
                                  <p:stCondLst>
                                    <p:cond delay="0"/>
                                  </p:stCondLst>
                                  <p:childTnLst>
                                    <p:set>
                                      <p:cBhvr>
                                        <p:cTn id="172" dur="1" fill="hold">
                                          <p:stCondLst>
                                            <p:cond delay="0"/>
                                          </p:stCondLst>
                                        </p:cTn>
                                        <p:tgtEl>
                                          <p:spTgt spid="132"/>
                                        </p:tgtEl>
                                        <p:attrNameLst>
                                          <p:attrName>style.visibility</p:attrName>
                                        </p:attrNameLst>
                                      </p:cBhvr>
                                      <p:to>
                                        <p:strVal val="visible"/>
                                      </p:to>
                                    </p:set>
                                  </p:childTnLst>
                                </p:cTn>
                              </p:par>
                              <p:par>
                                <p:cTn id="173" presetID="1" presetClass="entr" presetSubtype="0" fill="hold" grpId="0" nodeType="withEffect">
                                  <p:stCondLst>
                                    <p:cond delay="0"/>
                                  </p:stCondLst>
                                  <p:childTnLst>
                                    <p:set>
                                      <p:cBhvr>
                                        <p:cTn id="174" dur="1" fill="hold">
                                          <p:stCondLst>
                                            <p:cond delay="0"/>
                                          </p:stCondLst>
                                        </p:cTn>
                                        <p:tgtEl>
                                          <p:spTgt spid="65"/>
                                        </p:tgtEl>
                                        <p:attrNameLst>
                                          <p:attrName>style.visibility</p:attrName>
                                        </p:attrNameLst>
                                      </p:cBhvr>
                                      <p:to>
                                        <p:strVal val="visible"/>
                                      </p:to>
                                    </p:set>
                                  </p:childTnLst>
                                </p:cTn>
                              </p:par>
                              <p:par>
                                <p:cTn id="175" presetID="1" presetClass="entr" presetSubtype="0" fill="hold" grpId="0" nodeType="withEffect">
                                  <p:stCondLst>
                                    <p:cond delay="0"/>
                                  </p:stCondLst>
                                  <p:childTnLst>
                                    <p:set>
                                      <p:cBhvr>
                                        <p:cTn id="176" dur="1" fill="hold">
                                          <p:stCondLst>
                                            <p:cond delay="0"/>
                                          </p:stCondLst>
                                        </p:cTn>
                                        <p:tgtEl>
                                          <p:spTgt spid="66"/>
                                        </p:tgtEl>
                                        <p:attrNameLst>
                                          <p:attrName>style.visibility</p:attrName>
                                        </p:attrNameLst>
                                      </p:cBhvr>
                                      <p:to>
                                        <p:strVal val="visible"/>
                                      </p:to>
                                    </p:set>
                                  </p:childTnLst>
                                </p:cTn>
                              </p:par>
                            </p:childTnLst>
                          </p:cTn>
                        </p:par>
                      </p:childTnLst>
                    </p:cTn>
                  </p:par>
                  <p:par>
                    <p:cTn id="177" fill="hold">
                      <p:stCondLst>
                        <p:cond delay="indefinite"/>
                      </p:stCondLst>
                      <p:childTnLst>
                        <p:par>
                          <p:cTn id="178" fill="hold">
                            <p:stCondLst>
                              <p:cond delay="0"/>
                            </p:stCondLst>
                            <p:childTnLst>
                              <p:par>
                                <p:cTn id="179" presetID="1" presetClass="entr" presetSubtype="0" fill="hold" grpId="0" nodeType="clickEffect">
                                  <p:stCondLst>
                                    <p:cond delay="0"/>
                                  </p:stCondLst>
                                  <p:childTnLst>
                                    <p:set>
                                      <p:cBhvr>
                                        <p:cTn id="180" dur="1" fill="hold">
                                          <p:stCondLst>
                                            <p:cond delay="0"/>
                                          </p:stCondLst>
                                        </p:cTn>
                                        <p:tgtEl>
                                          <p:spTgt spid="231"/>
                                        </p:tgtEl>
                                        <p:attrNameLst>
                                          <p:attrName>style.visibility</p:attrName>
                                        </p:attrNameLst>
                                      </p:cBhvr>
                                      <p:to>
                                        <p:strVal val="visible"/>
                                      </p:to>
                                    </p:set>
                                  </p:childTnLst>
                                </p:cTn>
                              </p:par>
                              <p:par>
                                <p:cTn id="181" presetID="1" presetClass="entr" presetSubtype="0" fill="hold" nodeType="withEffect">
                                  <p:stCondLst>
                                    <p:cond delay="0"/>
                                  </p:stCondLst>
                                  <p:childTnLst>
                                    <p:set>
                                      <p:cBhvr>
                                        <p:cTn id="18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 grpId="0" animBg="1"/>
      <p:bldP spid="13" grpId="0" animBg="1"/>
      <p:bldP spid="68" grpId="0" animBg="1"/>
      <p:bldP spid="69" grpId="0" animBg="1"/>
      <p:bldP spid="65" grpId="0" animBg="1"/>
      <p:bldP spid="66" grpId="0" animBg="1"/>
      <p:bldP spid="11" grpId="0" animBg="1"/>
      <p:bldP spid="12" grpId="0" animBg="1"/>
      <p:bldP spid="14" grpId="0" animBg="1"/>
      <p:bldP spid="17" grpId="0" animBg="1"/>
      <p:bldP spid="132" grpId="0" animBg="1"/>
      <p:bldP spid="192" grpId="0" animBg="1"/>
      <p:bldP spid="168" grpId="0"/>
      <p:bldP spid="223" grpId="0" animBg="1"/>
      <p:bldP spid="224" grpId="0" animBg="1"/>
      <p:bldP spid="225" grpId="0" animBg="1"/>
      <p:bldP spid="226" grpId="0" animBg="1"/>
      <p:bldP spid="323" grpId="0" animBg="1"/>
      <p:bldP spid="353" grpId="0" animBg="1"/>
      <p:bldP spid="354" grpId="0" animBg="1"/>
      <p:bldP spid="277" grpId="0" animBg="1"/>
      <p:bldP spid="355" grpId="0" animBg="1"/>
      <p:bldP spid="356" grpId="0" animBg="1"/>
      <p:bldP spid="358" grpId="0" animBg="1"/>
      <p:bldP spid="366" grpId="0" animBg="1"/>
      <p:bldP spid="322" grpId="0" animBg="1"/>
      <p:bldP spid="416" grpId="0"/>
      <p:bldP spid="422" grpId="0" animBg="1"/>
      <p:bldP spid="453" grpId="0" animBg="1"/>
      <p:bldP spid="451" grpId="0"/>
      <p:bldP spid="443" grpId="0"/>
      <p:bldP spid="365" grpId="0" animBg="1"/>
      <p:bldP spid="361" grpId="0" animBg="1"/>
      <p:bldP spid="231" grpId="0" animBg="1"/>
    </p:bldLst>
  </p:timing>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Freeform 83"/>
          <p:cNvSpPr>
            <a:spLocks noEditPoints="1"/>
          </p:cNvSpPr>
          <p:nvPr/>
        </p:nvSpPr>
        <p:spPr bwMode="black">
          <a:xfrm>
            <a:off x="10692036" y="3890488"/>
            <a:ext cx="1085049" cy="1089625"/>
          </a:xfrm>
          <a:custGeom>
            <a:avLst/>
            <a:gdLst>
              <a:gd name="T0" fmla="*/ 502 w 2107"/>
              <a:gd name="T1" fmla="*/ 1162 h 2221"/>
              <a:gd name="T2" fmla="*/ 239 w 2107"/>
              <a:gd name="T3" fmla="*/ 2072 h 2221"/>
              <a:gd name="T4" fmla="*/ 1587 w 2107"/>
              <a:gd name="T5" fmla="*/ 1800 h 2221"/>
              <a:gd name="T6" fmla="*/ 1487 w 2107"/>
              <a:gd name="T7" fmla="*/ 1835 h 2221"/>
              <a:gd name="T8" fmla="*/ 1579 w 2107"/>
              <a:gd name="T9" fmla="*/ 1870 h 2221"/>
              <a:gd name="T10" fmla="*/ 1470 w 2107"/>
              <a:gd name="T11" fmla="*/ 1847 h 2221"/>
              <a:gd name="T12" fmla="*/ 983 w 2107"/>
              <a:gd name="T13" fmla="*/ 1837 h 2221"/>
              <a:gd name="T14" fmla="*/ 1062 w 2107"/>
              <a:gd name="T15" fmla="*/ 1872 h 2221"/>
              <a:gd name="T16" fmla="*/ 956 w 2107"/>
              <a:gd name="T17" fmla="*/ 1951 h 2221"/>
              <a:gd name="T18" fmla="*/ 1046 w 2107"/>
              <a:gd name="T19" fmla="*/ 1970 h 2221"/>
              <a:gd name="T20" fmla="*/ 820 w 2107"/>
              <a:gd name="T21" fmla="*/ 1872 h 2221"/>
              <a:gd name="T22" fmla="*/ 899 w 2107"/>
              <a:gd name="T23" fmla="*/ 1836 h 2221"/>
              <a:gd name="T24" fmla="*/ 841 w 2107"/>
              <a:gd name="T25" fmla="*/ 1886 h 2221"/>
              <a:gd name="T26" fmla="*/ 905 w 2107"/>
              <a:gd name="T27" fmla="*/ 1920 h 2221"/>
              <a:gd name="T28" fmla="*/ 882 w 2107"/>
              <a:gd name="T29" fmla="*/ 1971 h 2221"/>
              <a:gd name="T30" fmla="*/ 687 w 2107"/>
              <a:gd name="T31" fmla="*/ 1847 h 2221"/>
              <a:gd name="T32" fmla="*/ 780 w 2107"/>
              <a:gd name="T33" fmla="*/ 1844 h 2221"/>
              <a:gd name="T34" fmla="*/ 760 w 2107"/>
              <a:gd name="T35" fmla="*/ 1882 h 2221"/>
              <a:gd name="T36" fmla="*/ 703 w 2107"/>
              <a:gd name="T37" fmla="*/ 1912 h 2221"/>
              <a:gd name="T38" fmla="*/ 682 w 2107"/>
              <a:gd name="T39" fmla="*/ 1972 h 2221"/>
              <a:gd name="T40" fmla="*/ 647 w 2107"/>
              <a:gd name="T41" fmla="*/ 1928 h 2221"/>
              <a:gd name="T42" fmla="*/ 631 w 2107"/>
              <a:gd name="T43" fmla="*/ 1862 h 2221"/>
              <a:gd name="T44" fmla="*/ 545 w 2107"/>
              <a:gd name="T45" fmla="*/ 2017 h 2221"/>
              <a:gd name="T46" fmla="*/ 416 w 2107"/>
              <a:gd name="T47" fmla="*/ 2078 h 2221"/>
              <a:gd name="T48" fmla="*/ 435 w 2107"/>
              <a:gd name="T49" fmla="*/ 2014 h 2221"/>
              <a:gd name="T50" fmla="*/ 538 w 2107"/>
              <a:gd name="T51" fmla="*/ 2006 h 2221"/>
              <a:gd name="T52" fmla="*/ 520 w 2107"/>
              <a:gd name="T53" fmla="*/ 1973 h 2221"/>
              <a:gd name="T54" fmla="*/ 490 w 2107"/>
              <a:gd name="T55" fmla="*/ 1930 h 2221"/>
              <a:gd name="T56" fmla="*/ 587 w 2107"/>
              <a:gd name="T57" fmla="*/ 1913 h 2221"/>
              <a:gd name="T58" fmla="*/ 1055 w 2107"/>
              <a:gd name="T59" fmla="*/ 2071 h 2221"/>
              <a:gd name="T60" fmla="*/ 605 w 2107"/>
              <a:gd name="T61" fmla="*/ 2078 h 2221"/>
              <a:gd name="T62" fmla="*/ 613 w 2107"/>
              <a:gd name="T63" fmla="*/ 2010 h 2221"/>
              <a:gd name="T64" fmla="*/ 1046 w 2107"/>
              <a:gd name="T65" fmla="*/ 2003 h 2221"/>
              <a:gd name="T66" fmla="*/ 1113 w 2107"/>
              <a:gd name="T67" fmla="*/ 1877 h 2221"/>
              <a:gd name="T68" fmla="*/ 1176 w 2107"/>
              <a:gd name="T69" fmla="*/ 1835 h 2221"/>
              <a:gd name="T70" fmla="*/ 1137 w 2107"/>
              <a:gd name="T71" fmla="*/ 1885 h 2221"/>
              <a:gd name="T72" fmla="*/ 1115 w 2107"/>
              <a:gd name="T73" fmla="*/ 1926 h 2221"/>
              <a:gd name="T74" fmla="*/ 1215 w 2107"/>
              <a:gd name="T75" fmla="*/ 1968 h 2221"/>
              <a:gd name="T76" fmla="*/ 1135 w 2107"/>
              <a:gd name="T77" fmla="*/ 1970 h 2221"/>
              <a:gd name="T78" fmla="*/ 1146 w 2107"/>
              <a:gd name="T79" fmla="*/ 2075 h 2221"/>
              <a:gd name="T80" fmla="*/ 1122 w 2107"/>
              <a:gd name="T81" fmla="*/ 2019 h 2221"/>
              <a:gd name="T82" fmla="*/ 1139 w 2107"/>
              <a:gd name="T83" fmla="*/ 2003 h 2221"/>
              <a:gd name="T84" fmla="*/ 1217 w 2107"/>
              <a:gd name="T85" fmla="*/ 2003 h 2221"/>
              <a:gd name="T86" fmla="*/ 1337 w 2107"/>
              <a:gd name="T87" fmla="*/ 1868 h 2221"/>
              <a:gd name="T88" fmla="*/ 1411 w 2107"/>
              <a:gd name="T89" fmla="*/ 1838 h 2221"/>
              <a:gd name="T90" fmla="*/ 1425 w 2107"/>
              <a:gd name="T91" fmla="*/ 1883 h 2221"/>
              <a:gd name="T92" fmla="*/ 1359 w 2107"/>
              <a:gd name="T93" fmla="*/ 1927 h 2221"/>
              <a:gd name="T94" fmla="*/ 1476 w 2107"/>
              <a:gd name="T95" fmla="*/ 1956 h 2221"/>
              <a:gd name="T96" fmla="*/ 1461 w 2107"/>
              <a:gd name="T97" fmla="*/ 1970 h 2221"/>
              <a:gd name="T98" fmla="*/ 1511 w 2107"/>
              <a:gd name="T99" fmla="*/ 2075 h 2221"/>
              <a:gd name="T100" fmla="*/ 1393 w 2107"/>
              <a:gd name="T101" fmla="*/ 2019 h 2221"/>
              <a:gd name="T102" fmla="*/ 1475 w 2107"/>
              <a:gd name="T103" fmla="*/ 2001 h 2221"/>
              <a:gd name="T104" fmla="*/ 1681 w 2107"/>
              <a:gd name="T105" fmla="*/ 2018 h 2221"/>
              <a:gd name="T106" fmla="*/ 1623 w 2107"/>
              <a:gd name="T107" fmla="*/ 2075 h 2221"/>
              <a:gd name="T108" fmla="*/ 1639 w 2107"/>
              <a:gd name="T109" fmla="*/ 2000 h 2221"/>
              <a:gd name="T110" fmla="*/ 1630 w 2107"/>
              <a:gd name="T111" fmla="*/ 1969 h 2221"/>
              <a:gd name="T112" fmla="*/ 1532 w 2107"/>
              <a:gd name="T113" fmla="*/ 1910 h 2221"/>
              <a:gd name="T114" fmla="*/ 933 w 2107"/>
              <a:gd name="T115" fmla="*/ 1308 h 2221"/>
              <a:gd name="T116" fmla="*/ 9 w 2107"/>
              <a:gd name="T117" fmla="*/ 909 h 2221"/>
              <a:gd name="T118" fmla="*/ 413 w 2107"/>
              <a:gd name="T119" fmla="*/ 386 h 2221"/>
              <a:gd name="T120" fmla="*/ 1700 w 2107"/>
              <a:gd name="T121" fmla="*/ 556 h 2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107" h="2221">
                <a:moveTo>
                  <a:pt x="2107" y="809"/>
                </a:moveTo>
                <a:cubicBezTo>
                  <a:pt x="2106" y="786"/>
                  <a:pt x="2103" y="764"/>
                  <a:pt x="2098" y="742"/>
                </a:cubicBezTo>
                <a:cubicBezTo>
                  <a:pt x="2098" y="745"/>
                  <a:pt x="2098" y="747"/>
                  <a:pt x="2098" y="749"/>
                </a:cubicBezTo>
                <a:cubicBezTo>
                  <a:pt x="2096" y="810"/>
                  <a:pt x="2076" y="869"/>
                  <a:pt x="2040" y="926"/>
                </a:cubicBezTo>
                <a:cubicBezTo>
                  <a:pt x="2018" y="961"/>
                  <a:pt x="1988" y="995"/>
                  <a:pt x="1953" y="1027"/>
                </a:cubicBezTo>
                <a:cubicBezTo>
                  <a:pt x="1918" y="1064"/>
                  <a:pt x="1873" y="1098"/>
                  <a:pt x="1819" y="1131"/>
                </a:cubicBezTo>
                <a:cubicBezTo>
                  <a:pt x="1777" y="1156"/>
                  <a:pt x="1731" y="1178"/>
                  <a:pt x="1682" y="1198"/>
                </a:cubicBezTo>
                <a:cubicBezTo>
                  <a:pt x="1682" y="1061"/>
                  <a:pt x="1682" y="1061"/>
                  <a:pt x="1682" y="1061"/>
                </a:cubicBezTo>
                <a:cubicBezTo>
                  <a:pt x="1682" y="1059"/>
                  <a:pt x="1682" y="1058"/>
                  <a:pt x="1682" y="1056"/>
                </a:cubicBezTo>
                <a:cubicBezTo>
                  <a:pt x="1680" y="988"/>
                  <a:pt x="1624" y="933"/>
                  <a:pt x="1554" y="933"/>
                </a:cubicBezTo>
                <a:cubicBezTo>
                  <a:pt x="555" y="933"/>
                  <a:pt x="555" y="933"/>
                  <a:pt x="555" y="933"/>
                </a:cubicBezTo>
                <a:cubicBezTo>
                  <a:pt x="484" y="933"/>
                  <a:pt x="426" y="990"/>
                  <a:pt x="426" y="1061"/>
                </a:cubicBezTo>
                <a:cubicBezTo>
                  <a:pt x="426" y="1141"/>
                  <a:pt x="426" y="1141"/>
                  <a:pt x="426" y="1141"/>
                </a:cubicBezTo>
                <a:cubicBezTo>
                  <a:pt x="430" y="1142"/>
                  <a:pt x="430" y="1142"/>
                  <a:pt x="430" y="1142"/>
                </a:cubicBezTo>
                <a:cubicBezTo>
                  <a:pt x="430" y="1143"/>
                  <a:pt x="459" y="1152"/>
                  <a:pt x="502" y="1162"/>
                </a:cubicBezTo>
                <a:cubicBezTo>
                  <a:pt x="502" y="1069"/>
                  <a:pt x="502" y="1069"/>
                  <a:pt x="502" y="1069"/>
                </a:cubicBezTo>
                <a:cubicBezTo>
                  <a:pt x="502" y="1032"/>
                  <a:pt x="531" y="1003"/>
                  <a:pt x="568" y="1003"/>
                </a:cubicBezTo>
                <a:cubicBezTo>
                  <a:pt x="1541" y="1003"/>
                  <a:pt x="1541" y="1003"/>
                  <a:pt x="1541" y="1003"/>
                </a:cubicBezTo>
                <a:cubicBezTo>
                  <a:pt x="1577" y="1003"/>
                  <a:pt x="1607" y="1032"/>
                  <a:pt x="1607" y="1069"/>
                </a:cubicBezTo>
                <a:cubicBezTo>
                  <a:pt x="1607" y="1668"/>
                  <a:pt x="1607" y="1668"/>
                  <a:pt x="1607" y="1668"/>
                </a:cubicBezTo>
                <a:cubicBezTo>
                  <a:pt x="1607" y="1704"/>
                  <a:pt x="1577" y="1734"/>
                  <a:pt x="1541" y="1734"/>
                </a:cubicBezTo>
                <a:cubicBezTo>
                  <a:pt x="568" y="1734"/>
                  <a:pt x="568" y="1734"/>
                  <a:pt x="568" y="1734"/>
                </a:cubicBezTo>
                <a:cubicBezTo>
                  <a:pt x="531" y="1734"/>
                  <a:pt x="502" y="1704"/>
                  <a:pt x="502" y="1668"/>
                </a:cubicBezTo>
                <a:cubicBezTo>
                  <a:pt x="502" y="1541"/>
                  <a:pt x="502" y="1541"/>
                  <a:pt x="502" y="1541"/>
                </a:cubicBezTo>
                <a:cubicBezTo>
                  <a:pt x="476" y="1535"/>
                  <a:pt x="451" y="1528"/>
                  <a:pt x="426" y="1520"/>
                </a:cubicBezTo>
                <a:cubicBezTo>
                  <a:pt x="426" y="1676"/>
                  <a:pt x="426" y="1676"/>
                  <a:pt x="426" y="1676"/>
                </a:cubicBezTo>
                <a:cubicBezTo>
                  <a:pt x="426" y="1736"/>
                  <a:pt x="467" y="1786"/>
                  <a:pt x="523" y="1800"/>
                </a:cubicBezTo>
                <a:cubicBezTo>
                  <a:pt x="491" y="1802"/>
                  <a:pt x="456" y="1813"/>
                  <a:pt x="435" y="1837"/>
                </a:cubicBezTo>
                <a:cubicBezTo>
                  <a:pt x="419" y="1857"/>
                  <a:pt x="403" y="1876"/>
                  <a:pt x="387" y="1895"/>
                </a:cubicBezTo>
                <a:cubicBezTo>
                  <a:pt x="337" y="1954"/>
                  <a:pt x="288" y="2013"/>
                  <a:pt x="239" y="2072"/>
                </a:cubicBezTo>
                <a:cubicBezTo>
                  <a:pt x="227" y="2086"/>
                  <a:pt x="203" y="2107"/>
                  <a:pt x="203" y="2127"/>
                </a:cubicBezTo>
                <a:cubicBezTo>
                  <a:pt x="203" y="2183"/>
                  <a:pt x="203" y="2183"/>
                  <a:pt x="203" y="2183"/>
                </a:cubicBezTo>
                <a:cubicBezTo>
                  <a:pt x="204" y="2190"/>
                  <a:pt x="206" y="2197"/>
                  <a:pt x="209" y="2202"/>
                </a:cubicBezTo>
                <a:cubicBezTo>
                  <a:pt x="222" y="2220"/>
                  <a:pt x="247" y="2221"/>
                  <a:pt x="267" y="2221"/>
                </a:cubicBezTo>
                <a:cubicBezTo>
                  <a:pt x="295" y="2221"/>
                  <a:pt x="1759" y="2221"/>
                  <a:pt x="1804" y="2221"/>
                </a:cubicBezTo>
                <a:cubicBezTo>
                  <a:pt x="1826" y="2221"/>
                  <a:pt x="1850" y="2219"/>
                  <a:pt x="1871" y="2214"/>
                </a:cubicBezTo>
                <a:cubicBezTo>
                  <a:pt x="1886" y="2211"/>
                  <a:pt x="1903" y="2203"/>
                  <a:pt x="1905" y="2186"/>
                </a:cubicBezTo>
                <a:cubicBezTo>
                  <a:pt x="1905" y="2126"/>
                  <a:pt x="1905" y="2126"/>
                  <a:pt x="1905" y="2126"/>
                </a:cubicBezTo>
                <a:cubicBezTo>
                  <a:pt x="1907" y="2113"/>
                  <a:pt x="1899" y="2100"/>
                  <a:pt x="1891" y="2091"/>
                </a:cubicBezTo>
                <a:cubicBezTo>
                  <a:pt x="1887" y="2086"/>
                  <a:pt x="1883" y="2081"/>
                  <a:pt x="1879" y="2077"/>
                </a:cubicBezTo>
                <a:cubicBezTo>
                  <a:pt x="1858" y="2052"/>
                  <a:pt x="1837" y="2027"/>
                  <a:pt x="1816" y="2003"/>
                </a:cubicBezTo>
                <a:cubicBezTo>
                  <a:pt x="1770" y="1948"/>
                  <a:pt x="1724" y="1894"/>
                  <a:pt x="1678" y="1840"/>
                </a:cubicBezTo>
                <a:cubicBezTo>
                  <a:pt x="1676" y="1837"/>
                  <a:pt x="1674" y="1834"/>
                  <a:pt x="1671" y="1832"/>
                </a:cubicBezTo>
                <a:cubicBezTo>
                  <a:pt x="1662" y="1820"/>
                  <a:pt x="1647" y="1813"/>
                  <a:pt x="1633" y="1809"/>
                </a:cubicBezTo>
                <a:cubicBezTo>
                  <a:pt x="1618" y="1804"/>
                  <a:pt x="1603" y="1801"/>
                  <a:pt x="1587" y="1800"/>
                </a:cubicBezTo>
                <a:cubicBezTo>
                  <a:pt x="1642" y="1785"/>
                  <a:pt x="1682" y="1735"/>
                  <a:pt x="1682" y="1676"/>
                </a:cubicBezTo>
                <a:cubicBezTo>
                  <a:pt x="1682" y="1462"/>
                  <a:pt x="1682" y="1462"/>
                  <a:pt x="1682" y="1462"/>
                </a:cubicBezTo>
                <a:cubicBezTo>
                  <a:pt x="1698" y="1455"/>
                  <a:pt x="1714" y="1448"/>
                  <a:pt x="1730" y="1441"/>
                </a:cubicBezTo>
                <a:cubicBezTo>
                  <a:pt x="1801" y="1408"/>
                  <a:pt x="1863" y="1368"/>
                  <a:pt x="1916" y="1325"/>
                </a:cubicBezTo>
                <a:cubicBezTo>
                  <a:pt x="1946" y="1300"/>
                  <a:pt x="1972" y="1273"/>
                  <a:pt x="1995" y="1246"/>
                </a:cubicBezTo>
                <a:cubicBezTo>
                  <a:pt x="2018" y="1218"/>
                  <a:pt x="2037" y="1187"/>
                  <a:pt x="2054" y="1154"/>
                </a:cubicBezTo>
                <a:cubicBezTo>
                  <a:pt x="2068" y="1124"/>
                  <a:pt x="2079" y="1090"/>
                  <a:pt x="2084" y="1054"/>
                </a:cubicBezTo>
                <a:cubicBezTo>
                  <a:pt x="2086" y="1040"/>
                  <a:pt x="2087" y="1026"/>
                  <a:pt x="2089" y="1013"/>
                </a:cubicBezTo>
                <a:cubicBezTo>
                  <a:pt x="2089" y="1008"/>
                  <a:pt x="2090" y="1003"/>
                  <a:pt x="2090" y="998"/>
                </a:cubicBezTo>
                <a:cubicBezTo>
                  <a:pt x="2102" y="877"/>
                  <a:pt x="2102" y="877"/>
                  <a:pt x="2102" y="877"/>
                </a:cubicBezTo>
                <a:cubicBezTo>
                  <a:pt x="2103" y="874"/>
                  <a:pt x="2103" y="870"/>
                  <a:pt x="2103" y="867"/>
                </a:cubicBezTo>
                <a:cubicBezTo>
                  <a:pt x="2105" y="848"/>
                  <a:pt x="2107" y="829"/>
                  <a:pt x="2107" y="809"/>
                </a:cubicBezTo>
                <a:close/>
                <a:moveTo>
                  <a:pt x="1474" y="1837"/>
                </a:moveTo>
                <a:cubicBezTo>
                  <a:pt x="1475" y="1836"/>
                  <a:pt x="1476" y="1836"/>
                  <a:pt x="1478" y="1836"/>
                </a:cubicBezTo>
                <a:cubicBezTo>
                  <a:pt x="1481" y="1835"/>
                  <a:pt x="1483" y="1835"/>
                  <a:pt x="1487" y="1835"/>
                </a:cubicBezTo>
                <a:cubicBezTo>
                  <a:pt x="1492" y="1835"/>
                  <a:pt x="1492" y="1835"/>
                  <a:pt x="1492" y="1835"/>
                </a:cubicBezTo>
                <a:cubicBezTo>
                  <a:pt x="1492" y="1835"/>
                  <a:pt x="1492" y="1835"/>
                  <a:pt x="1492" y="1835"/>
                </a:cubicBezTo>
                <a:cubicBezTo>
                  <a:pt x="1502" y="1835"/>
                  <a:pt x="1511" y="1835"/>
                  <a:pt x="1521" y="1835"/>
                </a:cubicBezTo>
                <a:cubicBezTo>
                  <a:pt x="1521" y="1835"/>
                  <a:pt x="1521" y="1835"/>
                  <a:pt x="1521" y="1835"/>
                </a:cubicBezTo>
                <a:cubicBezTo>
                  <a:pt x="1531" y="1835"/>
                  <a:pt x="1531" y="1835"/>
                  <a:pt x="1531" y="1835"/>
                </a:cubicBezTo>
                <a:cubicBezTo>
                  <a:pt x="1534" y="1834"/>
                  <a:pt x="1538" y="1835"/>
                  <a:pt x="1541" y="1835"/>
                </a:cubicBezTo>
                <a:cubicBezTo>
                  <a:pt x="1543" y="1836"/>
                  <a:pt x="1546" y="1836"/>
                  <a:pt x="1548" y="1837"/>
                </a:cubicBezTo>
                <a:cubicBezTo>
                  <a:pt x="1548" y="1837"/>
                  <a:pt x="1548" y="1837"/>
                  <a:pt x="1548" y="1837"/>
                </a:cubicBezTo>
                <a:cubicBezTo>
                  <a:pt x="1549" y="1837"/>
                  <a:pt x="1549" y="1838"/>
                  <a:pt x="1549" y="1838"/>
                </a:cubicBezTo>
                <a:cubicBezTo>
                  <a:pt x="1550" y="1838"/>
                  <a:pt x="1550" y="1838"/>
                  <a:pt x="1550" y="1838"/>
                </a:cubicBezTo>
                <a:cubicBezTo>
                  <a:pt x="1553" y="1839"/>
                  <a:pt x="1556" y="1840"/>
                  <a:pt x="1558" y="1842"/>
                </a:cubicBezTo>
                <a:cubicBezTo>
                  <a:pt x="1560" y="1843"/>
                  <a:pt x="1562" y="1845"/>
                  <a:pt x="1563" y="1847"/>
                </a:cubicBezTo>
                <a:cubicBezTo>
                  <a:pt x="1571" y="1858"/>
                  <a:pt x="1571" y="1858"/>
                  <a:pt x="1571" y="1858"/>
                </a:cubicBezTo>
                <a:cubicBezTo>
                  <a:pt x="1573" y="1861"/>
                  <a:pt x="1577" y="1865"/>
                  <a:pt x="1579" y="1870"/>
                </a:cubicBezTo>
                <a:cubicBezTo>
                  <a:pt x="1579" y="1870"/>
                  <a:pt x="1579" y="1870"/>
                  <a:pt x="1579" y="1870"/>
                </a:cubicBezTo>
                <a:cubicBezTo>
                  <a:pt x="1581" y="1872"/>
                  <a:pt x="1581" y="1874"/>
                  <a:pt x="1581" y="1876"/>
                </a:cubicBezTo>
                <a:cubicBezTo>
                  <a:pt x="1581" y="1877"/>
                  <a:pt x="1580" y="1878"/>
                  <a:pt x="1579" y="1879"/>
                </a:cubicBezTo>
                <a:cubicBezTo>
                  <a:pt x="1579" y="1879"/>
                  <a:pt x="1579" y="1880"/>
                  <a:pt x="1579" y="1880"/>
                </a:cubicBezTo>
                <a:cubicBezTo>
                  <a:pt x="1579" y="1880"/>
                  <a:pt x="1579" y="1880"/>
                  <a:pt x="1579" y="1880"/>
                </a:cubicBezTo>
                <a:cubicBezTo>
                  <a:pt x="1578" y="1880"/>
                  <a:pt x="1578" y="1880"/>
                  <a:pt x="1578" y="1880"/>
                </a:cubicBezTo>
                <a:cubicBezTo>
                  <a:pt x="1578" y="1880"/>
                  <a:pt x="1578" y="1881"/>
                  <a:pt x="1577" y="1881"/>
                </a:cubicBezTo>
                <a:cubicBezTo>
                  <a:pt x="1577" y="1881"/>
                  <a:pt x="1577" y="1881"/>
                  <a:pt x="1576" y="1881"/>
                </a:cubicBezTo>
                <a:cubicBezTo>
                  <a:pt x="1576" y="1881"/>
                  <a:pt x="1576" y="1882"/>
                  <a:pt x="1575" y="1882"/>
                </a:cubicBezTo>
                <a:cubicBezTo>
                  <a:pt x="1569" y="1885"/>
                  <a:pt x="1560" y="1884"/>
                  <a:pt x="1553" y="1884"/>
                </a:cubicBezTo>
                <a:cubicBezTo>
                  <a:pt x="1516" y="1884"/>
                  <a:pt x="1516" y="1884"/>
                  <a:pt x="1516" y="1884"/>
                </a:cubicBezTo>
                <a:cubicBezTo>
                  <a:pt x="1509" y="1884"/>
                  <a:pt x="1501" y="1883"/>
                  <a:pt x="1494" y="1879"/>
                </a:cubicBezTo>
                <a:cubicBezTo>
                  <a:pt x="1492" y="1878"/>
                  <a:pt x="1490" y="1877"/>
                  <a:pt x="1488" y="1876"/>
                </a:cubicBezTo>
                <a:cubicBezTo>
                  <a:pt x="1486" y="1874"/>
                  <a:pt x="1484" y="1872"/>
                  <a:pt x="1483" y="1871"/>
                </a:cubicBezTo>
                <a:cubicBezTo>
                  <a:pt x="1481" y="1868"/>
                  <a:pt x="1481" y="1868"/>
                  <a:pt x="1481" y="1868"/>
                </a:cubicBezTo>
                <a:cubicBezTo>
                  <a:pt x="1478" y="1861"/>
                  <a:pt x="1473" y="1854"/>
                  <a:pt x="1470" y="1847"/>
                </a:cubicBezTo>
                <a:cubicBezTo>
                  <a:pt x="1467" y="1842"/>
                  <a:pt x="1469" y="1839"/>
                  <a:pt x="1474" y="1837"/>
                </a:cubicBezTo>
                <a:close/>
                <a:moveTo>
                  <a:pt x="965" y="1871"/>
                </a:moveTo>
                <a:cubicBezTo>
                  <a:pt x="966" y="1869"/>
                  <a:pt x="966" y="1868"/>
                  <a:pt x="966" y="1866"/>
                </a:cubicBezTo>
                <a:cubicBezTo>
                  <a:pt x="966" y="1866"/>
                  <a:pt x="966" y="1866"/>
                  <a:pt x="966" y="1866"/>
                </a:cubicBezTo>
                <a:cubicBezTo>
                  <a:pt x="967" y="1861"/>
                  <a:pt x="966" y="1855"/>
                  <a:pt x="968" y="1850"/>
                </a:cubicBezTo>
                <a:cubicBezTo>
                  <a:pt x="968" y="1848"/>
                  <a:pt x="968" y="1848"/>
                  <a:pt x="968" y="1848"/>
                </a:cubicBezTo>
                <a:cubicBezTo>
                  <a:pt x="968" y="1846"/>
                  <a:pt x="969" y="1845"/>
                  <a:pt x="970" y="1843"/>
                </a:cubicBezTo>
                <a:cubicBezTo>
                  <a:pt x="971" y="1842"/>
                  <a:pt x="973" y="1841"/>
                  <a:pt x="974" y="1841"/>
                </a:cubicBezTo>
                <a:cubicBezTo>
                  <a:pt x="974" y="1840"/>
                  <a:pt x="974" y="1840"/>
                  <a:pt x="974" y="1840"/>
                </a:cubicBezTo>
                <a:cubicBezTo>
                  <a:pt x="975" y="1840"/>
                  <a:pt x="975" y="1840"/>
                  <a:pt x="975" y="1840"/>
                </a:cubicBezTo>
                <a:cubicBezTo>
                  <a:pt x="976" y="1840"/>
                  <a:pt x="976" y="1839"/>
                  <a:pt x="976" y="1839"/>
                </a:cubicBezTo>
                <a:cubicBezTo>
                  <a:pt x="976" y="1839"/>
                  <a:pt x="977" y="1839"/>
                  <a:pt x="977" y="1839"/>
                </a:cubicBezTo>
                <a:cubicBezTo>
                  <a:pt x="978" y="1839"/>
                  <a:pt x="978" y="1838"/>
                  <a:pt x="979" y="1838"/>
                </a:cubicBezTo>
                <a:cubicBezTo>
                  <a:pt x="980" y="1838"/>
                  <a:pt x="980" y="1838"/>
                  <a:pt x="980" y="1838"/>
                </a:cubicBezTo>
                <a:cubicBezTo>
                  <a:pt x="981" y="1837"/>
                  <a:pt x="982" y="1837"/>
                  <a:pt x="983" y="1837"/>
                </a:cubicBezTo>
                <a:cubicBezTo>
                  <a:pt x="983" y="1837"/>
                  <a:pt x="984" y="1837"/>
                  <a:pt x="984" y="1837"/>
                </a:cubicBezTo>
                <a:cubicBezTo>
                  <a:pt x="984" y="1837"/>
                  <a:pt x="984" y="1837"/>
                  <a:pt x="985" y="1837"/>
                </a:cubicBezTo>
                <a:cubicBezTo>
                  <a:pt x="985" y="1837"/>
                  <a:pt x="985" y="1837"/>
                  <a:pt x="986" y="1836"/>
                </a:cubicBezTo>
                <a:cubicBezTo>
                  <a:pt x="988" y="1836"/>
                  <a:pt x="991" y="1836"/>
                  <a:pt x="993" y="1836"/>
                </a:cubicBezTo>
                <a:cubicBezTo>
                  <a:pt x="995" y="1836"/>
                  <a:pt x="995" y="1836"/>
                  <a:pt x="995" y="1836"/>
                </a:cubicBezTo>
                <a:cubicBezTo>
                  <a:pt x="998" y="1836"/>
                  <a:pt x="1000" y="1836"/>
                  <a:pt x="1003" y="1836"/>
                </a:cubicBezTo>
                <a:cubicBezTo>
                  <a:pt x="1038" y="1836"/>
                  <a:pt x="1038" y="1836"/>
                  <a:pt x="1038" y="1836"/>
                </a:cubicBezTo>
                <a:cubicBezTo>
                  <a:pt x="1038" y="1836"/>
                  <a:pt x="1039" y="1836"/>
                  <a:pt x="1040" y="1836"/>
                </a:cubicBezTo>
                <a:cubicBezTo>
                  <a:pt x="1040" y="1836"/>
                  <a:pt x="1040" y="1836"/>
                  <a:pt x="1041" y="1836"/>
                </a:cubicBezTo>
                <a:cubicBezTo>
                  <a:pt x="1042" y="1836"/>
                  <a:pt x="1042" y="1836"/>
                  <a:pt x="1043" y="1836"/>
                </a:cubicBezTo>
                <a:cubicBezTo>
                  <a:pt x="1050" y="1837"/>
                  <a:pt x="1058" y="1839"/>
                  <a:pt x="1061" y="1844"/>
                </a:cubicBezTo>
                <a:cubicBezTo>
                  <a:pt x="1061" y="1845"/>
                  <a:pt x="1061" y="1845"/>
                  <a:pt x="1061" y="1846"/>
                </a:cubicBezTo>
                <a:cubicBezTo>
                  <a:pt x="1061" y="1846"/>
                  <a:pt x="1061" y="1846"/>
                  <a:pt x="1061" y="1846"/>
                </a:cubicBezTo>
                <a:cubicBezTo>
                  <a:pt x="1063" y="1853"/>
                  <a:pt x="1062" y="1863"/>
                  <a:pt x="1062" y="1870"/>
                </a:cubicBezTo>
                <a:cubicBezTo>
                  <a:pt x="1062" y="1872"/>
                  <a:pt x="1062" y="1872"/>
                  <a:pt x="1062" y="1872"/>
                </a:cubicBezTo>
                <a:cubicBezTo>
                  <a:pt x="1062" y="1873"/>
                  <a:pt x="1062" y="1874"/>
                  <a:pt x="1061" y="1876"/>
                </a:cubicBezTo>
                <a:cubicBezTo>
                  <a:pt x="1054" y="1889"/>
                  <a:pt x="1022" y="1885"/>
                  <a:pt x="1010" y="1885"/>
                </a:cubicBezTo>
                <a:cubicBezTo>
                  <a:pt x="1003" y="1885"/>
                  <a:pt x="996" y="1885"/>
                  <a:pt x="989" y="1885"/>
                </a:cubicBezTo>
                <a:cubicBezTo>
                  <a:pt x="983" y="1885"/>
                  <a:pt x="974" y="1884"/>
                  <a:pt x="969" y="1879"/>
                </a:cubicBezTo>
                <a:cubicBezTo>
                  <a:pt x="969" y="1879"/>
                  <a:pt x="969" y="1879"/>
                  <a:pt x="968" y="1879"/>
                </a:cubicBezTo>
                <a:cubicBezTo>
                  <a:pt x="968" y="1879"/>
                  <a:pt x="968" y="1878"/>
                  <a:pt x="968" y="1878"/>
                </a:cubicBezTo>
                <a:cubicBezTo>
                  <a:pt x="967" y="1878"/>
                  <a:pt x="967" y="1878"/>
                  <a:pt x="967" y="1877"/>
                </a:cubicBezTo>
                <a:cubicBezTo>
                  <a:pt x="967" y="1877"/>
                  <a:pt x="967" y="1877"/>
                  <a:pt x="967" y="1877"/>
                </a:cubicBezTo>
                <a:cubicBezTo>
                  <a:pt x="967" y="1877"/>
                  <a:pt x="967" y="1877"/>
                  <a:pt x="967" y="1877"/>
                </a:cubicBezTo>
                <a:cubicBezTo>
                  <a:pt x="966" y="1876"/>
                  <a:pt x="966" y="1876"/>
                  <a:pt x="966" y="1875"/>
                </a:cubicBezTo>
                <a:cubicBezTo>
                  <a:pt x="965" y="1874"/>
                  <a:pt x="965" y="1873"/>
                  <a:pt x="965" y="1872"/>
                </a:cubicBezTo>
                <a:lnTo>
                  <a:pt x="965" y="1871"/>
                </a:lnTo>
                <a:close/>
                <a:moveTo>
                  <a:pt x="956" y="1955"/>
                </a:moveTo>
                <a:cubicBezTo>
                  <a:pt x="956" y="1952"/>
                  <a:pt x="956" y="1952"/>
                  <a:pt x="956" y="1952"/>
                </a:cubicBezTo>
                <a:cubicBezTo>
                  <a:pt x="956" y="1952"/>
                  <a:pt x="956" y="1951"/>
                  <a:pt x="956" y="1951"/>
                </a:cubicBezTo>
                <a:cubicBezTo>
                  <a:pt x="957" y="1943"/>
                  <a:pt x="958" y="1935"/>
                  <a:pt x="959" y="1926"/>
                </a:cubicBezTo>
                <a:cubicBezTo>
                  <a:pt x="959" y="1926"/>
                  <a:pt x="959" y="1926"/>
                  <a:pt x="959" y="1926"/>
                </a:cubicBezTo>
                <a:cubicBezTo>
                  <a:pt x="959" y="1926"/>
                  <a:pt x="959" y="1926"/>
                  <a:pt x="959" y="1925"/>
                </a:cubicBezTo>
                <a:cubicBezTo>
                  <a:pt x="963" y="1907"/>
                  <a:pt x="999" y="1911"/>
                  <a:pt x="1013" y="1911"/>
                </a:cubicBezTo>
                <a:cubicBezTo>
                  <a:pt x="1025" y="1911"/>
                  <a:pt x="1055" y="1908"/>
                  <a:pt x="1061" y="1921"/>
                </a:cubicBezTo>
                <a:cubicBezTo>
                  <a:pt x="1062" y="1923"/>
                  <a:pt x="1063" y="1924"/>
                  <a:pt x="1063" y="1926"/>
                </a:cubicBezTo>
                <a:cubicBezTo>
                  <a:pt x="1063" y="1940"/>
                  <a:pt x="1063" y="1940"/>
                  <a:pt x="1063" y="1940"/>
                </a:cubicBezTo>
                <a:cubicBezTo>
                  <a:pt x="1063" y="1945"/>
                  <a:pt x="1063" y="1949"/>
                  <a:pt x="1063" y="1953"/>
                </a:cubicBezTo>
                <a:cubicBezTo>
                  <a:pt x="1063" y="1953"/>
                  <a:pt x="1063" y="1953"/>
                  <a:pt x="1063" y="1953"/>
                </a:cubicBezTo>
                <a:cubicBezTo>
                  <a:pt x="1063" y="1955"/>
                  <a:pt x="1063" y="1955"/>
                  <a:pt x="1063" y="1955"/>
                </a:cubicBezTo>
                <a:cubicBezTo>
                  <a:pt x="1063" y="1957"/>
                  <a:pt x="1062" y="1959"/>
                  <a:pt x="1061" y="1961"/>
                </a:cubicBezTo>
                <a:cubicBezTo>
                  <a:pt x="1061" y="1962"/>
                  <a:pt x="1060" y="1962"/>
                  <a:pt x="1060" y="1962"/>
                </a:cubicBezTo>
                <a:cubicBezTo>
                  <a:pt x="1060" y="1963"/>
                  <a:pt x="1059" y="1963"/>
                  <a:pt x="1059" y="1964"/>
                </a:cubicBezTo>
                <a:cubicBezTo>
                  <a:pt x="1058" y="1964"/>
                  <a:pt x="1058" y="1964"/>
                  <a:pt x="1058" y="1964"/>
                </a:cubicBezTo>
                <a:cubicBezTo>
                  <a:pt x="1055" y="1967"/>
                  <a:pt x="1051" y="1969"/>
                  <a:pt x="1046" y="1970"/>
                </a:cubicBezTo>
                <a:cubicBezTo>
                  <a:pt x="1046" y="1970"/>
                  <a:pt x="1046" y="1970"/>
                  <a:pt x="1046" y="1970"/>
                </a:cubicBezTo>
                <a:cubicBezTo>
                  <a:pt x="1046" y="1970"/>
                  <a:pt x="1046" y="1970"/>
                  <a:pt x="1046" y="1970"/>
                </a:cubicBezTo>
                <a:cubicBezTo>
                  <a:pt x="1044" y="1971"/>
                  <a:pt x="1043" y="1971"/>
                  <a:pt x="1041" y="1971"/>
                </a:cubicBezTo>
                <a:cubicBezTo>
                  <a:pt x="1041" y="1971"/>
                  <a:pt x="1040" y="1971"/>
                  <a:pt x="1040" y="1971"/>
                </a:cubicBezTo>
                <a:cubicBezTo>
                  <a:pt x="1038" y="1971"/>
                  <a:pt x="1037" y="1972"/>
                  <a:pt x="1035" y="1972"/>
                </a:cubicBezTo>
                <a:cubicBezTo>
                  <a:pt x="1035" y="1972"/>
                  <a:pt x="1035" y="1972"/>
                  <a:pt x="1035" y="1972"/>
                </a:cubicBezTo>
                <a:cubicBezTo>
                  <a:pt x="982" y="1972"/>
                  <a:pt x="982" y="1972"/>
                  <a:pt x="982" y="1972"/>
                </a:cubicBezTo>
                <a:cubicBezTo>
                  <a:pt x="976" y="1972"/>
                  <a:pt x="969" y="1971"/>
                  <a:pt x="963" y="1967"/>
                </a:cubicBezTo>
                <a:cubicBezTo>
                  <a:pt x="963" y="1967"/>
                  <a:pt x="963" y="1967"/>
                  <a:pt x="963" y="1967"/>
                </a:cubicBezTo>
                <a:cubicBezTo>
                  <a:pt x="963" y="1967"/>
                  <a:pt x="963" y="1967"/>
                  <a:pt x="963" y="1967"/>
                </a:cubicBezTo>
                <a:cubicBezTo>
                  <a:pt x="962" y="1966"/>
                  <a:pt x="961" y="1965"/>
                  <a:pt x="960" y="1964"/>
                </a:cubicBezTo>
                <a:cubicBezTo>
                  <a:pt x="959" y="1964"/>
                  <a:pt x="958" y="1963"/>
                  <a:pt x="958" y="1962"/>
                </a:cubicBezTo>
                <a:cubicBezTo>
                  <a:pt x="958" y="1962"/>
                  <a:pt x="958" y="1962"/>
                  <a:pt x="957" y="1962"/>
                </a:cubicBezTo>
                <a:cubicBezTo>
                  <a:pt x="956" y="1960"/>
                  <a:pt x="956" y="1957"/>
                  <a:pt x="956" y="1955"/>
                </a:cubicBezTo>
                <a:close/>
                <a:moveTo>
                  <a:pt x="820" y="1872"/>
                </a:moveTo>
                <a:cubicBezTo>
                  <a:pt x="820" y="1872"/>
                  <a:pt x="820" y="1872"/>
                  <a:pt x="820" y="1872"/>
                </a:cubicBezTo>
                <a:cubicBezTo>
                  <a:pt x="820" y="1872"/>
                  <a:pt x="820" y="1872"/>
                  <a:pt x="820" y="1872"/>
                </a:cubicBezTo>
                <a:cubicBezTo>
                  <a:pt x="820" y="1870"/>
                  <a:pt x="821" y="1868"/>
                  <a:pt x="822" y="1866"/>
                </a:cubicBezTo>
                <a:cubicBezTo>
                  <a:pt x="823" y="1861"/>
                  <a:pt x="824" y="1854"/>
                  <a:pt x="827" y="1849"/>
                </a:cubicBezTo>
                <a:cubicBezTo>
                  <a:pt x="827" y="1848"/>
                  <a:pt x="827" y="1848"/>
                  <a:pt x="827" y="1848"/>
                </a:cubicBezTo>
                <a:cubicBezTo>
                  <a:pt x="827" y="1847"/>
                  <a:pt x="829" y="1845"/>
                  <a:pt x="830" y="1844"/>
                </a:cubicBezTo>
                <a:cubicBezTo>
                  <a:pt x="831" y="1843"/>
                  <a:pt x="832" y="1842"/>
                  <a:pt x="833" y="1841"/>
                </a:cubicBezTo>
                <a:cubicBezTo>
                  <a:pt x="837" y="1839"/>
                  <a:pt x="840" y="1838"/>
                  <a:pt x="844" y="1837"/>
                </a:cubicBezTo>
                <a:cubicBezTo>
                  <a:pt x="845" y="1837"/>
                  <a:pt x="845" y="1837"/>
                  <a:pt x="845" y="1837"/>
                </a:cubicBezTo>
                <a:cubicBezTo>
                  <a:pt x="848" y="1836"/>
                  <a:pt x="851" y="1836"/>
                  <a:pt x="855" y="1836"/>
                </a:cubicBezTo>
                <a:cubicBezTo>
                  <a:pt x="859" y="1836"/>
                  <a:pt x="859" y="1836"/>
                  <a:pt x="859" y="1836"/>
                </a:cubicBezTo>
                <a:cubicBezTo>
                  <a:pt x="861" y="1836"/>
                  <a:pt x="862" y="1836"/>
                  <a:pt x="864" y="1836"/>
                </a:cubicBezTo>
                <a:cubicBezTo>
                  <a:pt x="873" y="1836"/>
                  <a:pt x="883" y="1836"/>
                  <a:pt x="893" y="1836"/>
                </a:cubicBezTo>
                <a:cubicBezTo>
                  <a:pt x="894" y="1836"/>
                  <a:pt x="896" y="1836"/>
                  <a:pt x="897" y="1836"/>
                </a:cubicBezTo>
                <a:cubicBezTo>
                  <a:pt x="899" y="1836"/>
                  <a:pt x="899" y="1836"/>
                  <a:pt x="899" y="1836"/>
                </a:cubicBezTo>
                <a:cubicBezTo>
                  <a:pt x="899" y="1836"/>
                  <a:pt x="899" y="1836"/>
                  <a:pt x="900" y="1836"/>
                </a:cubicBezTo>
                <a:cubicBezTo>
                  <a:pt x="901" y="1836"/>
                  <a:pt x="902" y="1836"/>
                  <a:pt x="904" y="1836"/>
                </a:cubicBezTo>
                <a:cubicBezTo>
                  <a:pt x="904" y="1836"/>
                  <a:pt x="904" y="1836"/>
                  <a:pt x="904" y="1836"/>
                </a:cubicBezTo>
                <a:cubicBezTo>
                  <a:pt x="911" y="1837"/>
                  <a:pt x="919" y="1839"/>
                  <a:pt x="921" y="1846"/>
                </a:cubicBezTo>
                <a:cubicBezTo>
                  <a:pt x="921" y="1846"/>
                  <a:pt x="921" y="1846"/>
                  <a:pt x="921" y="1846"/>
                </a:cubicBezTo>
                <a:cubicBezTo>
                  <a:pt x="921" y="1846"/>
                  <a:pt x="921" y="1846"/>
                  <a:pt x="921" y="1846"/>
                </a:cubicBezTo>
                <a:cubicBezTo>
                  <a:pt x="921" y="1854"/>
                  <a:pt x="918" y="1863"/>
                  <a:pt x="917" y="1870"/>
                </a:cubicBezTo>
                <a:cubicBezTo>
                  <a:pt x="917" y="1870"/>
                  <a:pt x="917" y="1870"/>
                  <a:pt x="917" y="1870"/>
                </a:cubicBezTo>
                <a:cubicBezTo>
                  <a:pt x="917" y="1872"/>
                  <a:pt x="917" y="1872"/>
                  <a:pt x="917" y="1872"/>
                </a:cubicBezTo>
                <a:cubicBezTo>
                  <a:pt x="916" y="1873"/>
                  <a:pt x="916" y="1875"/>
                  <a:pt x="914" y="1876"/>
                </a:cubicBezTo>
                <a:cubicBezTo>
                  <a:pt x="914" y="1876"/>
                  <a:pt x="914" y="1877"/>
                  <a:pt x="914" y="1877"/>
                </a:cubicBezTo>
                <a:cubicBezTo>
                  <a:pt x="914" y="1877"/>
                  <a:pt x="914" y="1877"/>
                  <a:pt x="914" y="1877"/>
                </a:cubicBezTo>
                <a:cubicBezTo>
                  <a:pt x="914" y="1877"/>
                  <a:pt x="914" y="1877"/>
                  <a:pt x="914" y="1877"/>
                </a:cubicBezTo>
                <a:cubicBezTo>
                  <a:pt x="904" y="1889"/>
                  <a:pt x="878" y="1886"/>
                  <a:pt x="865" y="1886"/>
                </a:cubicBezTo>
                <a:cubicBezTo>
                  <a:pt x="857" y="1886"/>
                  <a:pt x="849" y="1886"/>
                  <a:pt x="841" y="1886"/>
                </a:cubicBezTo>
                <a:cubicBezTo>
                  <a:pt x="834" y="1886"/>
                  <a:pt x="824" y="1884"/>
                  <a:pt x="820" y="1877"/>
                </a:cubicBezTo>
                <a:cubicBezTo>
                  <a:pt x="820" y="1877"/>
                  <a:pt x="820" y="1876"/>
                  <a:pt x="820" y="1875"/>
                </a:cubicBezTo>
                <a:cubicBezTo>
                  <a:pt x="820" y="1875"/>
                  <a:pt x="820" y="1875"/>
                  <a:pt x="820" y="1874"/>
                </a:cubicBezTo>
                <a:cubicBezTo>
                  <a:pt x="820" y="1873"/>
                  <a:pt x="820" y="1873"/>
                  <a:pt x="820" y="1872"/>
                </a:cubicBezTo>
                <a:close/>
                <a:moveTo>
                  <a:pt x="795" y="1956"/>
                </a:moveTo>
                <a:cubicBezTo>
                  <a:pt x="796" y="1952"/>
                  <a:pt x="796" y="1952"/>
                  <a:pt x="796" y="1952"/>
                </a:cubicBezTo>
                <a:cubicBezTo>
                  <a:pt x="796" y="1952"/>
                  <a:pt x="796" y="1952"/>
                  <a:pt x="796" y="1952"/>
                </a:cubicBezTo>
                <a:cubicBezTo>
                  <a:pt x="796" y="1951"/>
                  <a:pt x="796" y="1951"/>
                  <a:pt x="796" y="1950"/>
                </a:cubicBezTo>
                <a:cubicBezTo>
                  <a:pt x="803" y="1926"/>
                  <a:pt x="803" y="1926"/>
                  <a:pt x="803" y="1926"/>
                </a:cubicBezTo>
                <a:cubicBezTo>
                  <a:pt x="804" y="1926"/>
                  <a:pt x="804" y="1926"/>
                  <a:pt x="804" y="1925"/>
                </a:cubicBezTo>
                <a:cubicBezTo>
                  <a:pt x="811" y="1908"/>
                  <a:pt x="843" y="1911"/>
                  <a:pt x="859" y="1911"/>
                </a:cubicBezTo>
                <a:cubicBezTo>
                  <a:pt x="865" y="1911"/>
                  <a:pt x="877" y="1910"/>
                  <a:pt x="888" y="1912"/>
                </a:cubicBezTo>
                <a:cubicBezTo>
                  <a:pt x="890" y="1912"/>
                  <a:pt x="891" y="1912"/>
                  <a:pt x="893" y="1913"/>
                </a:cubicBezTo>
                <a:cubicBezTo>
                  <a:pt x="894" y="1913"/>
                  <a:pt x="894" y="1913"/>
                  <a:pt x="894" y="1913"/>
                </a:cubicBezTo>
                <a:cubicBezTo>
                  <a:pt x="899" y="1914"/>
                  <a:pt x="903" y="1916"/>
                  <a:pt x="905" y="1920"/>
                </a:cubicBezTo>
                <a:cubicBezTo>
                  <a:pt x="906" y="1920"/>
                  <a:pt x="906" y="1920"/>
                  <a:pt x="906" y="1920"/>
                </a:cubicBezTo>
                <a:cubicBezTo>
                  <a:pt x="906" y="1921"/>
                  <a:pt x="906" y="1921"/>
                  <a:pt x="906" y="1921"/>
                </a:cubicBezTo>
                <a:cubicBezTo>
                  <a:pt x="906" y="1921"/>
                  <a:pt x="906" y="1921"/>
                  <a:pt x="906" y="1921"/>
                </a:cubicBezTo>
                <a:cubicBezTo>
                  <a:pt x="907" y="1923"/>
                  <a:pt x="907" y="1924"/>
                  <a:pt x="907" y="1926"/>
                </a:cubicBezTo>
                <a:cubicBezTo>
                  <a:pt x="907" y="1928"/>
                  <a:pt x="907" y="1928"/>
                  <a:pt x="907" y="1928"/>
                </a:cubicBezTo>
                <a:cubicBezTo>
                  <a:pt x="907" y="1928"/>
                  <a:pt x="907" y="1928"/>
                  <a:pt x="907" y="1928"/>
                </a:cubicBezTo>
                <a:cubicBezTo>
                  <a:pt x="906" y="1932"/>
                  <a:pt x="905" y="1936"/>
                  <a:pt x="904" y="1941"/>
                </a:cubicBezTo>
                <a:cubicBezTo>
                  <a:pt x="902" y="1955"/>
                  <a:pt x="902" y="1955"/>
                  <a:pt x="902" y="1955"/>
                </a:cubicBezTo>
                <a:cubicBezTo>
                  <a:pt x="901" y="1958"/>
                  <a:pt x="900" y="1960"/>
                  <a:pt x="899" y="1962"/>
                </a:cubicBezTo>
                <a:cubicBezTo>
                  <a:pt x="898" y="1962"/>
                  <a:pt x="898" y="1962"/>
                  <a:pt x="898" y="1962"/>
                </a:cubicBezTo>
                <a:cubicBezTo>
                  <a:pt x="898" y="1963"/>
                  <a:pt x="897" y="1963"/>
                  <a:pt x="897" y="1963"/>
                </a:cubicBezTo>
                <a:cubicBezTo>
                  <a:pt x="897" y="1964"/>
                  <a:pt x="896" y="1964"/>
                  <a:pt x="895" y="1965"/>
                </a:cubicBezTo>
                <a:cubicBezTo>
                  <a:pt x="891" y="1968"/>
                  <a:pt x="887" y="1969"/>
                  <a:pt x="882" y="1971"/>
                </a:cubicBezTo>
                <a:cubicBezTo>
                  <a:pt x="882" y="1971"/>
                  <a:pt x="882" y="1971"/>
                  <a:pt x="882" y="1971"/>
                </a:cubicBezTo>
                <a:cubicBezTo>
                  <a:pt x="882" y="1971"/>
                  <a:pt x="882" y="1971"/>
                  <a:pt x="882" y="1971"/>
                </a:cubicBezTo>
                <a:cubicBezTo>
                  <a:pt x="880" y="1971"/>
                  <a:pt x="879" y="1971"/>
                  <a:pt x="877" y="1971"/>
                </a:cubicBezTo>
                <a:cubicBezTo>
                  <a:pt x="877" y="1972"/>
                  <a:pt x="876" y="1972"/>
                  <a:pt x="876" y="1972"/>
                </a:cubicBezTo>
                <a:cubicBezTo>
                  <a:pt x="874" y="1972"/>
                  <a:pt x="872" y="1972"/>
                  <a:pt x="871" y="1972"/>
                </a:cubicBezTo>
                <a:cubicBezTo>
                  <a:pt x="871" y="1972"/>
                  <a:pt x="871" y="1972"/>
                  <a:pt x="871" y="1972"/>
                </a:cubicBezTo>
                <a:cubicBezTo>
                  <a:pt x="818" y="1972"/>
                  <a:pt x="818" y="1972"/>
                  <a:pt x="818" y="1972"/>
                </a:cubicBezTo>
                <a:cubicBezTo>
                  <a:pt x="812" y="1972"/>
                  <a:pt x="805" y="1971"/>
                  <a:pt x="799" y="1967"/>
                </a:cubicBezTo>
                <a:cubicBezTo>
                  <a:pt x="799" y="1967"/>
                  <a:pt x="799" y="1967"/>
                  <a:pt x="799" y="1967"/>
                </a:cubicBezTo>
                <a:cubicBezTo>
                  <a:pt x="799" y="1967"/>
                  <a:pt x="799" y="1967"/>
                  <a:pt x="799" y="1967"/>
                </a:cubicBezTo>
                <a:cubicBezTo>
                  <a:pt x="798" y="1967"/>
                  <a:pt x="797" y="1966"/>
                  <a:pt x="797" y="1965"/>
                </a:cubicBezTo>
                <a:cubicBezTo>
                  <a:pt x="796" y="1964"/>
                  <a:pt x="796" y="1963"/>
                  <a:pt x="795" y="1963"/>
                </a:cubicBezTo>
                <a:cubicBezTo>
                  <a:pt x="795" y="1962"/>
                  <a:pt x="795" y="1962"/>
                  <a:pt x="795" y="1962"/>
                </a:cubicBezTo>
                <a:cubicBezTo>
                  <a:pt x="794" y="1960"/>
                  <a:pt x="794" y="1958"/>
                  <a:pt x="795" y="1956"/>
                </a:cubicBezTo>
                <a:close/>
                <a:moveTo>
                  <a:pt x="674" y="1875"/>
                </a:moveTo>
                <a:cubicBezTo>
                  <a:pt x="674" y="1872"/>
                  <a:pt x="676" y="1869"/>
                  <a:pt x="677" y="1867"/>
                </a:cubicBezTo>
                <a:cubicBezTo>
                  <a:pt x="680" y="1861"/>
                  <a:pt x="683" y="1852"/>
                  <a:pt x="687" y="1847"/>
                </a:cubicBezTo>
                <a:cubicBezTo>
                  <a:pt x="688" y="1846"/>
                  <a:pt x="688" y="1846"/>
                  <a:pt x="688" y="1846"/>
                </a:cubicBezTo>
                <a:cubicBezTo>
                  <a:pt x="688" y="1846"/>
                  <a:pt x="689" y="1845"/>
                  <a:pt x="689" y="1845"/>
                </a:cubicBezTo>
                <a:cubicBezTo>
                  <a:pt x="689" y="1845"/>
                  <a:pt x="689" y="1845"/>
                  <a:pt x="690" y="1844"/>
                </a:cubicBezTo>
                <a:cubicBezTo>
                  <a:pt x="690" y="1844"/>
                  <a:pt x="690" y="1844"/>
                  <a:pt x="690" y="1844"/>
                </a:cubicBezTo>
                <a:cubicBezTo>
                  <a:pt x="690" y="1844"/>
                  <a:pt x="691" y="1844"/>
                  <a:pt x="691" y="1843"/>
                </a:cubicBezTo>
                <a:cubicBezTo>
                  <a:pt x="695" y="1840"/>
                  <a:pt x="700" y="1838"/>
                  <a:pt x="706" y="1838"/>
                </a:cubicBezTo>
                <a:cubicBezTo>
                  <a:pt x="706" y="1837"/>
                  <a:pt x="706" y="1837"/>
                  <a:pt x="706" y="1837"/>
                </a:cubicBezTo>
                <a:cubicBezTo>
                  <a:pt x="709" y="1837"/>
                  <a:pt x="713" y="1836"/>
                  <a:pt x="716" y="1836"/>
                </a:cubicBezTo>
                <a:cubicBezTo>
                  <a:pt x="734" y="1836"/>
                  <a:pt x="734" y="1836"/>
                  <a:pt x="734" y="1836"/>
                </a:cubicBezTo>
                <a:cubicBezTo>
                  <a:pt x="740" y="1836"/>
                  <a:pt x="746" y="1836"/>
                  <a:pt x="751" y="1836"/>
                </a:cubicBezTo>
                <a:cubicBezTo>
                  <a:pt x="759" y="1836"/>
                  <a:pt x="771" y="1835"/>
                  <a:pt x="777" y="1841"/>
                </a:cubicBezTo>
                <a:cubicBezTo>
                  <a:pt x="778" y="1841"/>
                  <a:pt x="778" y="1842"/>
                  <a:pt x="778" y="1842"/>
                </a:cubicBezTo>
                <a:cubicBezTo>
                  <a:pt x="778" y="1842"/>
                  <a:pt x="779" y="1842"/>
                  <a:pt x="779" y="1842"/>
                </a:cubicBezTo>
                <a:cubicBezTo>
                  <a:pt x="779" y="1842"/>
                  <a:pt x="779" y="1843"/>
                  <a:pt x="779" y="1843"/>
                </a:cubicBezTo>
                <a:cubicBezTo>
                  <a:pt x="779" y="1843"/>
                  <a:pt x="779" y="1843"/>
                  <a:pt x="780" y="1844"/>
                </a:cubicBezTo>
                <a:cubicBezTo>
                  <a:pt x="780" y="1845"/>
                  <a:pt x="780" y="1846"/>
                  <a:pt x="780" y="1847"/>
                </a:cubicBezTo>
                <a:cubicBezTo>
                  <a:pt x="779" y="1854"/>
                  <a:pt x="774" y="1863"/>
                  <a:pt x="773" y="1867"/>
                </a:cubicBezTo>
                <a:cubicBezTo>
                  <a:pt x="773" y="1867"/>
                  <a:pt x="773" y="1867"/>
                  <a:pt x="773" y="1867"/>
                </a:cubicBezTo>
                <a:cubicBezTo>
                  <a:pt x="772" y="1869"/>
                  <a:pt x="772" y="1870"/>
                  <a:pt x="771" y="1871"/>
                </a:cubicBezTo>
                <a:cubicBezTo>
                  <a:pt x="771" y="1872"/>
                  <a:pt x="771" y="1872"/>
                  <a:pt x="771" y="1872"/>
                </a:cubicBezTo>
                <a:cubicBezTo>
                  <a:pt x="771" y="1873"/>
                  <a:pt x="771" y="1873"/>
                  <a:pt x="770" y="1873"/>
                </a:cubicBezTo>
                <a:cubicBezTo>
                  <a:pt x="770" y="1874"/>
                  <a:pt x="770" y="1874"/>
                  <a:pt x="770" y="1874"/>
                </a:cubicBezTo>
                <a:cubicBezTo>
                  <a:pt x="770" y="1875"/>
                  <a:pt x="769" y="1875"/>
                  <a:pt x="769" y="1876"/>
                </a:cubicBezTo>
                <a:cubicBezTo>
                  <a:pt x="769" y="1876"/>
                  <a:pt x="769" y="1876"/>
                  <a:pt x="768" y="1876"/>
                </a:cubicBezTo>
                <a:cubicBezTo>
                  <a:pt x="768" y="1876"/>
                  <a:pt x="768" y="1877"/>
                  <a:pt x="768" y="1877"/>
                </a:cubicBezTo>
                <a:cubicBezTo>
                  <a:pt x="768" y="1877"/>
                  <a:pt x="767" y="1877"/>
                  <a:pt x="767" y="1877"/>
                </a:cubicBezTo>
                <a:cubicBezTo>
                  <a:pt x="766" y="1878"/>
                  <a:pt x="765" y="1879"/>
                  <a:pt x="764" y="1880"/>
                </a:cubicBezTo>
                <a:cubicBezTo>
                  <a:pt x="763" y="1880"/>
                  <a:pt x="762" y="1881"/>
                  <a:pt x="761" y="1881"/>
                </a:cubicBezTo>
                <a:cubicBezTo>
                  <a:pt x="760" y="1882"/>
                  <a:pt x="760" y="1882"/>
                  <a:pt x="760" y="1882"/>
                </a:cubicBezTo>
                <a:cubicBezTo>
                  <a:pt x="760" y="1882"/>
                  <a:pt x="760" y="1882"/>
                  <a:pt x="760" y="1882"/>
                </a:cubicBezTo>
                <a:cubicBezTo>
                  <a:pt x="756" y="1883"/>
                  <a:pt x="752" y="1885"/>
                  <a:pt x="749" y="1885"/>
                </a:cubicBezTo>
                <a:cubicBezTo>
                  <a:pt x="748" y="1885"/>
                  <a:pt x="746" y="1885"/>
                  <a:pt x="745" y="1886"/>
                </a:cubicBezTo>
                <a:cubicBezTo>
                  <a:pt x="745" y="1886"/>
                  <a:pt x="745" y="1886"/>
                  <a:pt x="745" y="1886"/>
                </a:cubicBezTo>
                <a:cubicBezTo>
                  <a:pt x="738" y="1886"/>
                  <a:pt x="730" y="1886"/>
                  <a:pt x="723" y="1886"/>
                </a:cubicBezTo>
                <a:cubicBezTo>
                  <a:pt x="693" y="1886"/>
                  <a:pt x="693" y="1886"/>
                  <a:pt x="693" y="1886"/>
                </a:cubicBezTo>
                <a:cubicBezTo>
                  <a:pt x="687" y="1886"/>
                  <a:pt x="676" y="1885"/>
                  <a:pt x="674" y="1878"/>
                </a:cubicBezTo>
                <a:cubicBezTo>
                  <a:pt x="673" y="1877"/>
                  <a:pt x="673" y="1876"/>
                  <a:pt x="673" y="1876"/>
                </a:cubicBezTo>
                <a:cubicBezTo>
                  <a:pt x="673" y="1875"/>
                  <a:pt x="674" y="1875"/>
                  <a:pt x="674" y="1875"/>
                </a:cubicBezTo>
                <a:close/>
                <a:moveTo>
                  <a:pt x="647" y="1928"/>
                </a:moveTo>
                <a:cubicBezTo>
                  <a:pt x="648" y="1927"/>
                  <a:pt x="648" y="1927"/>
                  <a:pt x="648" y="1927"/>
                </a:cubicBezTo>
                <a:cubicBezTo>
                  <a:pt x="648" y="1926"/>
                  <a:pt x="648" y="1926"/>
                  <a:pt x="648" y="1926"/>
                </a:cubicBezTo>
                <a:cubicBezTo>
                  <a:pt x="649" y="1925"/>
                  <a:pt x="649" y="1924"/>
                  <a:pt x="650" y="1924"/>
                </a:cubicBezTo>
                <a:cubicBezTo>
                  <a:pt x="650" y="1924"/>
                  <a:pt x="650" y="1924"/>
                  <a:pt x="650" y="1924"/>
                </a:cubicBezTo>
                <a:cubicBezTo>
                  <a:pt x="661" y="1909"/>
                  <a:pt x="687" y="1912"/>
                  <a:pt x="703" y="1912"/>
                </a:cubicBezTo>
                <a:cubicBezTo>
                  <a:pt x="703" y="1912"/>
                  <a:pt x="703" y="1912"/>
                  <a:pt x="703" y="1912"/>
                </a:cubicBezTo>
                <a:cubicBezTo>
                  <a:pt x="708" y="1912"/>
                  <a:pt x="720" y="1911"/>
                  <a:pt x="730" y="1912"/>
                </a:cubicBezTo>
                <a:cubicBezTo>
                  <a:pt x="734" y="1912"/>
                  <a:pt x="737" y="1912"/>
                  <a:pt x="740" y="1913"/>
                </a:cubicBezTo>
                <a:cubicBezTo>
                  <a:pt x="742" y="1913"/>
                  <a:pt x="744" y="1914"/>
                  <a:pt x="745" y="1915"/>
                </a:cubicBezTo>
                <a:cubicBezTo>
                  <a:pt x="749" y="1917"/>
                  <a:pt x="752" y="1919"/>
                  <a:pt x="752" y="1923"/>
                </a:cubicBezTo>
                <a:cubicBezTo>
                  <a:pt x="752" y="1923"/>
                  <a:pt x="752" y="1924"/>
                  <a:pt x="752" y="1924"/>
                </a:cubicBezTo>
                <a:cubicBezTo>
                  <a:pt x="752" y="1924"/>
                  <a:pt x="752" y="1924"/>
                  <a:pt x="752" y="1924"/>
                </a:cubicBezTo>
                <a:cubicBezTo>
                  <a:pt x="752" y="1925"/>
                  <a:pt x="751" y="1926"/>
                  <a:pt x="751" y="1927"/>
                </a:cubicBezTo>
                <a:cubicBezTo>
                  <a:pt x="741" y="1956"/>
                  <a:pt x="741" y="1956"/>
                  <a:pt x="741" y="1956"/>
                </a:cubicBezTo>
                <a:cubicBezTo>
                  <a:pt x="740" y="1958"/>
                  <a:pt x="738" y="1960"/>
                  <a:pt x="736" y="1962"/>
                </a:cubicBezTo>
                <a:cubicBezTo>
                  <a:pt x="734" y="1964"/>
                  <a:pt x="731" y="1966"/>
                  <a:pt x="728" y="1967"/>
                </a:cubicBezTo>
                <a:cubicBezTo>
                  <a:pt x="728" y="1968"/>
                  <a:pt x="727" y="1968"/>
                  <a:pt x="727" y="1968"/>
                </a:cubicBezTo>
                <a:cubicBezTo>
                  <a:pt x="723" y="1970"/>
                  <a:pt x="718" y="1971"/>
                  <a:pt x="713" y="1972"/>
                </a:cubicBezTo>
                <a:cubicBezTo>
                  <a:pt x="713" y="1972"/>
                  <a:pt x="713" y="1972"/>
                  <a:pt x="713" y="1972"/>
                </a:cubicBezTo>
                <a:cubicBezTo>
                  <a:pt x="712" y="1972"/>
                  <a:pt x="711" y="1972"/>
                  <a:pt x="710" y="1972"/>
                </a:cubicBezTo>
                <a:cubicBezTo>
                  <a:pt x="701" y="1973"/>
                  <a:pt x="692" y="1972"/>
                  <a:pt x="682" y="1972"/>
                </a:cubicBezTo>
                <a:cubicBezTo>
                  <a:pt x="673" y="1973"/>
                  <a:pt x="663" y="1973"/>
                  <a:pt x="654" y="1973"/>
                </a:cubicBezTo>
                <a:cubicBezTo>
                  <a:pt x="647" y="1973"/>
                  <a:pt x="638" y="1971"/>
                  <a:pt x="634" y="1966"/>
                </a:cubicBezTo>
                <a:cubicBezTo>
                  <a:pt x="634" y="1965"/>
                  <a:pt x="634" y="1965"/>
                  <a:pt x="633" y="1965"/>
                </a:cubicBezTo>
                <a:cubicBezTo>
                  <a:pt x="633" y="1964"/>
                  <a:pt x="633" y="1964"/>
                  <a:pt x="633" y="1964"/>
                </a:cubicBezTo>
                <a:cubicBezTo>
                  <a:pt x="633" y="1963"/>
                  <a:pt x="633" y="1963"/>
                  <a:pt x="632" y="1963"/>
                </a:cubicBezTo>
                <a:cubicBezTo>
                  <a:pt x="632" y="1963"/>
                  <a:pt x="632" y="1962"/>
                  <a:pt x="632" y="1962"/>
                </a:cubicBezTo>
                <a:cubicBezTo>
                  <a:pt x="632" y="1962"/>
                  <a:pt x="632" y="1962"/>
                  <a:pt x="632" y="1962"/>
                </a:cubicBezTo>
                <a:cubicBezTo>
                  <a:pt x="632" y="1962"/>
                  <a:pt x="632" y="1961"/>
                  <a:pt x="632" y="1960"/>
                </a:cubicBezTo>
                <a:cubicBezTo>
                  <a:pt x="632" y="1959"/>
                  <a:pt x="632" y="1959"/>
                  <a:pt x="633" y="1959"/>
                </a:cubicBezTo>
                <a:cubicBezTo>
                  <a:pt x="633" y="1958"/>
                  <a:pt x="633" y="1957"/>
                  <a:pt x="633" y="1956"/>
                </a:cubicBezTo>
                <a:cubicBezTo>
                  <a:pt x="633" y="1956"/>
                  <a:pt x="633" y="1956"/>
                  <a:pt x="633" y="1956"/>
                </a:cubicBezTo>
                <a:cubicBezTo>
                  <a:pt x="634" y="1955"/>
                  <a:pt x="634" y="1955"/>
                  <a:pt x="634" y="1955"/>
                </a:cubicBezTo>
                <a:cubicBezTo>
                  <a:pt x="634" y="1954"/>
                  <a:pt x="635" y="1953"/>
                  <a:pt x="635" y="1952"/>
                </a:cubicBezTo>
                <a:cubicBezTo>
                  <a:pt x="639" y="1944"/>
                  <a:pt x="643" y="1936"/>
                  <a:pt x="647" y="1928"/>
                </a:cubicBezTo>
                <a:cubicBezTo>
                  <a:pt x="647" y="1928"/>
                  <a:pt x="647" y="1928"/>
                  <a:pt x="647" y="1928"/>
                </a:cubicBezTo>
                <a:close/>
                <a:moveTo>
                  <a:pt x="527" y="1875"/>
                </a:moveTo>
                <a:cubicBezTo>
                  <a:pt x="528" y="1873"/>
                  <a:pt x="531" y="1870"/>
                  <a:pt x="532" y="1868"/>
                </a:cubicBezTo>
                <a:cubicBezTo>
                  <a:pt x="536" y="1861"/>
                  <a:pt x="541" y="1854"/>
                  <a:pt x="546" y="1848"/>
                </a:cubicBezTo>
                <a:cubicBezTo>
                  <a:pt x="546" y="1847"/>
                  <a:pt x="546" y="1847"/>
                  <a:pt x="547" y="1847"/>
                </a:cubicBezTo>
                <a:cubicBezTo>
                  <a:pt x="547" y="1847"/>
                  <a:pt x="547" y="1847"/>
                  <a:pt x="547" y="1846"/>
                </a:cubicBezTo>
                <a:cubicBezTo>
                  <a:pt x="561" y="1833"/>
                  <a:pt x="590" y="1837"/>
                  <a:pt x="608" y="1837"/>
                </a:cubicBezTo>
                <a:cubicBezTo>
                  <a:pt x="616" y="1837"/>
                  <a:pt x="626" y="1835"/>
                  <a:pt x="634" y="1839"/>
                </a:cubicBezTo>
                <a:cubicBezTo>
                  <a:pt x="634" y="1839"/>
                  <a:pt x="634" y="1839"/>
                  <a:pt x="634" y="1839"/>
                </a:cubicBezTo>
                <a:cubicBezTo>
                  <a:pt x="634" y="1839"/>
                  <a:pt x="635" y="1839"/>
                  <a:pt x="636" y="1840"/>
                </a:cubicBezTo>
                <a:cubicBezTo>
                  <a:pt x="636" y="1840"/>
                  <a:pt x="636" y="1840"/>
                  <a:pt x="636" y="1840"/>
                </a:cubicBezTo>
                <a:cubicBezTo>
                  <a:pt x="638" y="1841"/>
                  <a:pt x="639" y="1843"/>
                  <a:pt x="639" y="1844"/>
                </a:cubicBezTo>
                <a:cubicBezTo>
                  <a:pt x="640" y="1845"/>
                  <a:pt x="640" y="1847"/>
                  <a:pt x="639" y="1849"/>
                </a:cubicBezTo>
                <a:cubicBezTo>
                  <a:pt x="638" y="1850"/>
                  <a:pt x="638" y="1850"/>
                  <a:pt x="638" y="1850"/>
                </a:cubicBezTo>
                <a:cubicBezTo>
                  <a:pt x="637" y="1854"/>
                  <a:pt x="633" y="1858"/>
                  <a:pt x="631" y="1862"/>
                </a:cubicBezTo>
                <a:cubicBezTo>
                  <a:pt x="631" y="1862"/>
                  <a:pt x="631" y="1862"/>
                  <a:pt x="631" y="1862"/>
                </a:cubicBezTo>
                <a:cubicBezTo>
                  <a:pt x="625" y="1873"/>
                  <a:pt x="625" y="1873"/>
                  <a:pt x="625" y="1873"/>
                </a:cubicBezTo>
                <a:cubicBezTo>
                  <a:pt x="624" y="1874"/>
                  <a:pt x="623" y="1876"/>
                  <a:pt x="621" y="1878"/>
                </a:cubicBezTo>
                <a:cubicBezTo>
                  <a:pt x="618" y="1879"/>
                  <a:pt x="616" y="1881"/>
                  <a:pt x="613" y="1882"/>
                </a:cubicBezTo>
                <a:cubicBezTo>
                  <a:pt x="612" y="1882"/>
                  <a:pt x="611" y="1883"/>
                  <a:pt x="610" y="1883"/>
                </a:cubicBezTo>
                <a:cubicBezTo>
                  <a:pt x="610" y="1883"/>
                  <a:pt x="609" y="1883"/>
                  <a:pt x="609" y="1884"/>
                </a:cubicBezTo>
                <a:cubicBezTo>
                  <a:pt x="609" y="1884"/>
                  <a:pt x="609" y="1884"/>
                  <a:pt x="609" y="1884"/>
                </a:cubicBezTo>
                <a:cubicBezTo>
                  <a:pt x="607" y="1884"/>
                  <a:pt x="605" y="1885"/>
                  <a:pt x="603" y="1885"/>
                </a:cubicBezTo>
                <a:cubicBezTo>
                  <a:pt x="599" y="1886"/>
                  <a:pt x="596" y="1886"/>
                  <a:pt x="592" y="1886"/>
                </a:cubicBezTo>
                <a:cubicBezTo>
                  <a:pt x="582" y="1886"/>
                  <a:pt x="582" y="1886"/>
                  <a:pt x="582" y="1886"/>
                </a:cubicBezTo>
                <a:cubicBezTo>
                  <a:pt x="582" y="1886"/>
                  <a:pt x="582" y="1886"/>
                  <a:pt x="582" y="1886"/>
                </a:cubicBezTo>
                <a:cubicBezTo>
                  <a:pt x="570" y="1886"/>
                  <a:pt x="557" y="1886"/>
                  <a:pt x="545" y="1886"/>
                </a:cubicBezTo>
                <a:cubicBezTo>
                  <a:pt x="540" y="1886"/>
                  <a:pt x="528" y="1885"/>
                  <a:pt x="527" y="1878"/>
                </a:cubicBezTo>
                <a:cubicBezTo>
                  <a:pt x="527" y="1877"/>
                  <a:pt x="527" y="1876"/>
                  <a:pt x="527" y="1875"/>
                </a:cubicBezTo>
                <a:close/>
                <a:moveTo>
                  <a:pt x="545" y="2017"/>
                </a:moveTo>
                <a:cubicBezTo>
                  <a:pt x="545" y="2017"/>
                  <a:pt x="545" y="2017"/>
                  <a:pt x="545" y="2017"/>
                </a:cubicBezTo>
                <a:cubicBezTo>
                  <a:pt x="543" y="2024"/>
                  <a:pt x="538" y="2031"/>
                  <a:pt x="534" y="2038"/>
                </a:cubicBezTo>
                <a:cubicBezTo>
                  <a:pt x="534" y="2038"/>
                  <a:pt x="534" y="2038"/>
                  <a:pt x="534" y="2038"/>
                </a:cubicBezTo>
                <a:cubicBezTo>
                  <a:pt x="530" y="2045"/>
                  <a:pt x="527" y="2053"/>
                  <a:pt x="521" y="2060"/>
                </a:cubicBezTo>
                <a:cubicBezTo>
                  <a:pt x="521" y="2061"/>
                  <a:pt x="520" y="2061"/>
                  <a:pt x="520" y="2062"/>
                </a:cubicBezTo>
                <a:cubicBezTo>
                  <a:pt x="520" y="2062"/>
                  <a:pt x="520" y="2062"/>
                  <a:pt x="520" y="2062"/>
                </a:cubicBezTo>
                <a:cubicBezTo>
                  <a:pt x="519" y="2063"/>
                  <a:pt x="518" y="2064"/>
                  <a:pt x="517" y="2064"/>
                </a:cubicBezTo>
                <a:cubicBezTo>
                  <a:pt x="517" y="2065"/>
                  <a:pt x="517" y="2065"/>
                  <a:pt x="516" y="2065"/>
                </a:cubicBezTo>
                <a:cubicBezTo>
                  <a:pt x="516" y="2065"/>
                  <a:pt x="516" y="2066"/>
                  <a:pt x="516" y="2066"/>
                </a:cubicBezTo>
                <a:cubicBezTo>
                  <a:pt x="510" y="2071"/>
                  <a:pt x="503" y="2074"/>
                  <a:pt x="496" y="2076"/>
                </a:cubicBezTo>
                <a:cubicBezTo>
                  <a:pt x="495" y="2076"/>
                  <a:pt x="494" y="2076"/>
                  <a:pt x="493" y="2077"/>
                </a:cubicBezTo>
                <a:cubicBezTo>
                  <a:pt x="489" y="2078"/>
                  <a:pt x="484" y="2078"/>
                  <a:pt x="480" y="2078"/>
                </a:cubicBezTo>
                <a:cubicBezTo>
                  <a:pt x="476" y="2078"/>
                  <a:pt x="476" y="2078"/>
                  <a:pt x="476" y="2078"/>
                </a:cubicBezTo>
                <a:cubicBezTo>
                  <a:pt x="476" y="2078"/>
                  <a:pt x="476" y="2078"/>
                  <a:pt x="476" y="2078"/>
                </a:cubicBezTo>
                <a:cubicBezTo>
                  <a:pt x="458" y="2078"/>
                  <a:pt x="439" y="2078"/>
                  <a:pt x="421" y="2079"/>
                </a:cubicBezTo>
                <a:cubicBezTo>
                  <a:pt x="419" y="2079"/>
                  <a:pt x="418" y="2078"/>
                  <a:pt x="416" y="2078"/>
                </a:cubicBezTo>
                <a:cubicBezTo>
                  <a:pt x="414" y="2078"/>
                  <a:pt x="412" y="2078"/>
                  <a:pt x="410" y="2077"/>
                </a:cubicBezTo>
                <a:cubicBezTo>
                  <a:pt x="406" y="2076"/>
                  <a:pt x="404" y="2074"/>
                  <a:pt x="402" y="2072"/>
                </a:cubicBezTo>
                <a:cubicBezTo>
                  <a:pt x="401" y="2070"/>
                  <a:pt x="400" y="2068"/>
                  <a:pt x="400" y="2066"/>
                </a:cubicBezTo>
                <a:cubicBezTo>
                  <a:pt x="400" y="2064"/>
                  <a:pt x="401" y="2062"/>
                  <a:pt x="402" y="2060"/>
                </a:cubicBezTo>
                <a:cubicBezTo>
                  <a:pt x="402" y="2059"/>
                  <a:pt x="402" y="2059"/>
                  <a:pt x="403" y="2059"/>
                </a:cubicBezTo>
                <a:cubicBezTo>
                  <a:pt x="403" y="2058"/>
                  <a:pt x="403" y="2058"/>
                  <a:pt x="403" y="2058"/>
                </a:cubicBezTo>
                <a:cubicBezTo>
                  <a:pt x="404" y="2057"/>
                  <a:pt x="404" y="2057"/>
                  <a:pt x="404" y="2057"/>
                </a:cubicBezTo>
                <a:cubicBezTo>
                  <a:pt x="404" y="2057"/>
                  <a:pt x="404" y="2057"/>
                  <a:pt x="404" y="2057"/>
                </a:cubicBezTo>
                <a:cubicBezTo>
                  <a:pt x="409" y="2050"/>
                  <a:pt x="413" y="2043"/>
                  <a:pt x="418" y="2035"/>
                </a:cubicBezTo>
                <a:cubicBezTo>
                  <a:pt x="422" y="2030"/>
                  <a:pt x="425" y="2024"/>
                  <a:pt x="430" y="2019"/>
                </a:cubicBezTo>
                <a:cubicBezTo>
                  <a:pt x="430" y="2018"/>
                  <a:pt x="431" y="2018"/>
                  <a:pt x="431" y="2017"/>
                </a:cubicBezTo>
                <a:cubicBezTo>
                  <a:pt x="431" y="2017"/>
                  <a:pt x="432" y="2017"/>
                  <a:pt x="432" y="2017"/>
                </a:cubicBezTo>
                <a:cubicBezTo>
                  <a:pt x="433" y="2016"/>
                  <a:pt x="434" y="2015"/>
                  <a:pt x="435" y="2014"/>
                </a:cubicBezTo>
                <a:cubicBezTo>
                  <a:pt x="435" y="2014"/>
                  <a:pt x="435" y="2014"/>
                  <a:pt x="435" y="2014"/>
                </a:cubicBezTo>
                <a:cubicBezTo>
                  <a:pt x="435" y="2014"/>
                  <a:pt x="435" y="2014"/>
                  <a:pt x="435" y="2014"/>
                </a:cubicBezTo>
                <a:cubicBezTo>
                  <a:pt x="441" y="2009"/>
                  <a:pt x="449" y="2006"/>
                  <a:pt x="457" y="2004"/>
                </a:cubicBezTo>
                <a:cubicBezTo>
                  <a:pt x="457" y="2004"/>
                  <a:pt x="457" y="2004"/>
                  <a:pt x="457" y="2004"/>
                </a:cubicBezTo>
                <a:cubicBezTo>
                  <a:pt x="457" y="2004"/>
                  <a:pt x="458" y="2004"/>
                  <a:pt x="458" y="2004"/>
                </a:cubicBezTo>
                <a:cubicBezTo>
                  <a:pt x="459" y="2004"/>
                  <a:pt x="461" y="2004"/>
                  <a:pt x="462" y="2004"/>
                </a:cubicBezTo>
                <a:cubicBezTo>
                  <a:pt x="463" y="2003"/>
                  <a:pt x="464" y="2003"/>
                  <a:pt x="465" y="2003"/>
                </a:cubicBezTo>
                <a:cubicBezTo>
                  <a:pt x="466" y="2003"/>
                  <a:pt x="467" y="2003"/>
                  <a:pt x="468" y="2003"/>
                </a:cubicBezTo>
                <a:cubicBezTo>
                  <a:pt x="468" y="2003"/>
                  <a:pt x="469" y="2003"/>
                  <a:pt x="470" y="2003"/>
                </a:cubicBezTo>
                <a:cubicBezTo>
                  <a:pt x="471" y="2003"/>
                  <a:pt x="471" y="2003"/>
                  <a:pt x="471" y="2003"/>
                </a:cubicBezTo>
                <a:cubicBezTo>
                  <a:pt x="471" y="2003"/>
                  <a:pt x="471" y="2003"/>
                  <a:pt x="471" y="2003"/>
                </a:cubicBezTo>
                <a:cubicBezTo>
                  <a:pt x="488" y="2003"/>
                  <a:pt x="504" y="2003"/>
                  <a:pt x="521" y="2003"/>
                </a:cubicBezTo>
                <a:cubicBezTo>
                  <a:pt x="521" y="2003"/>
                  <a:pt x="521" y="2003"/>
                  <a:pt x="521" y="2003"/>
                </a:cubicBezTo>
                <a:cubicBezTo>
                  <a:pt x="524" y="2003"/>
                  <a:pt x="524" y="2003"/>
                  <a:pt x="524" y="2003"/>
                </a:cubicBezTo>
                <a:cubicBezTo>
                  <a:pt x="528" y="2003"/>
                  <a:pt x="532" y="2003"/>
                  <a:pt x="535" y="2004"/>
                </a:cubicBezTo>
                <a:cubicBezTo>
                  <a:pt x="536" y="2004"/>
                  <a:pt x="536" y="2005"/>
                  <a:pt x="537" y="2005"/>
                </a:cubicBezTo>
                <a:cubicBezTo>
                  <a:pt x="537" y="2005"/>
                  <a:pt x="538" y="2005"/>
                  <a:pt x="538" y="2006"/>
                </a:cubicBezTo>
                <a:cubicBezTo>
                  <a:pt x="538" y="2006"/>
                  <a:pt x="539" y="2006"/>
                  <a:pt x="539" y="2006"/>
                </a:cubicBezTo>
                <a:cubicBezTo>
                  <a:pt x="543" y="2008"/>
                  <a:pt x="546" y="2012"/>
                  <a:pt x="545" y="2017"/>
                </a:cubicBezTo>
                <a:close/>
                <a:moveTo>
                  <a:pt x="579" y="1956"/>
                </a:moveTo>
                <a:cubicBezTo>
                  <a:pt x="579" y="1956"/>
                  <a:pt x="579" y="1956"/>
                  <a:pt x="579" y="1956"/>
                </a:cubicBezTo>
                <a:cubicBezTo>
                  <a:pt x="579" y="1956"/>
                  <a:pt x="579" y="1956"/>
                  <a:pt x="579" y="1956"/>
                </a:cubicBezTo>
                <a:cubicBezTo>
                  <a:pt x="578" y="1957"/>
                  <a:pt x="578" y="1958"/>
                  <a:pt x="577" y="1959"/>
                </a:cubicBezTo>
                <a:cubicBezTo>
                  <a:pt x="577" y="1959"/>
                  <a:pt x="577" y="1960"/>
                  <a:pt x="577" y="1960"/>
                </a:cubicBezTo>
                <a:cubicBezTo>
                  <a:pt x="572" y="1964"/>
                  <a:pt x="566" y="1968"/>
                  <a:pt x="560" y="1970"/>
                </a:cubicBezTo>
                <a:cubicBezTo>
                  <a:pt x="560" y="1970"/>
                  <a:pt x="560" y="1970"/>
                  <a:pt x="560" y="1970"/>
                </a:cubicBezTo>
                <a:cubicBezTo>
                  <a:pt x="559" y="1970"/>
                  <a:pt x="558" y="1970"/>
                  <a:pt x="557" y="1971"/>
                </a:cubicBezTo>
                <a:cubicBezTo>
                  <a:pt x="556" y="1971"/>
                  <a:pt x="556" y="1971"/>
                  <a:pt x="555" y="1971"/>
                </a:cubicBezTo>
                <a:cubicBezTo>
                  <a:pt x="554" y="1971"/>
                  <a:pt x="554" y="1971"/>
                  <a:pt x="553" y="1971"/>
                </a:cubicBezTo>
                <a:cubicBezTo>
                  <a:pt x="550" y="1972"/>
                  <a:pt x="546" y="1973"/>
                  <a:pt x="542" y="1973"/>
                </a:cubicBezTo>
                <a:cubicBezTo>
                  <a:pt x="541" y="1973"/>
                  <a:pt x="541" y="1973"/>
                  <a:pt x="541" y="1973"/>
                </a:cubicBezTo>
                <a:cubicBezTo>
                  <a:pt x="534" y="1973"/>
                  <a:pt x="527" y="1973"/>
                  <a:pt x="520" y="1973"/>
                </a:cubicBezTo>
                <a:cubicBezTo>
                  <a:pt x="510" y="1973"/>
                  <a:pt x="499" y="1973"/>
                  <a:pt x="489" y="1973"/>
                </a:cubicBezTo>
                <a:cubicBezTo>
                  <a:pt x="488" y="1973"/>
                  <a:pt x="486" y="1973"/>
                  <a:pt x="484" y="1973"/>
                </a:cubicBezTo>
                <a:cubicBezTo>
                  <a:pt x="484" y="1973"/>
                  <a:pt x="484" y="1973"/>
                  <a:pt x="483" y="1973"/>
                </a:cubicBezTo>
                <a:cubicBezTo>
                  <a:pt x="482" y="1972"/>
                  <a:pt x="480" y="1972"/>
                  <a:pt x="479" y="1972"/>
                </a:cubicBezTo>
                <a:cubicBezTo>
                  <a:pt x="479" y="1972"/>
                  <a:pt x="479" y="1972"/>
                  <a:pt x="479" y="1972"/>
                </a:cubicBezTo>
                <a:cubicBezTo>
                  <a:pt x="479" y="1972"/>
                  <a:pt x="479" y="1972"/>
                  <a:pt x="479" y="1972"/>
                </a:cubicBezTo>
                <a:cubicBezTo>
                  <a:pt x="474" y="1970"/>
                  <a:pt x="470" y="1968"/>
                  <a:pt x="470" y="1963"/>
                </a:cubicBezTo>
                <a:cubicBezTo>
                  <a:pt x="470" y="1962"/>
                  <a:pt x="470" y="1961"/>
                  <a:pt x="470" y="1960"/>
                </a:cubicBezTo>
                <a:cubicBezTo>
                  <a:pt x="470" y="1960"/>
                  <a:pt x="470" y="1959"/>
                  <a:pt x="471" y="1959"/>
                </a:cubicBezTo>
                <a:cubicBezTo>
                  <a:pt x="471" y="1958"/>
                  <a:pt x="471" y="1957"/>
                  <a:pt x="472" y="1957"/>
                </a:cubicBezTo>
                <a:cubicBezTo>
                  <a:pt x="472" y="1957"/>
                  <a:pt x="472" y="1956"/>
                  <a:pt x="472" y="1956"/>
                </a:cubicBezTo>
                <a:cubicBezTo>
                  <a:pt x="472" y="1956"/>
                  <a:pt x="472" y="1956"/>
                  <a:pt x="472" y="1956"/>
                </a:cubicBezTo>
                <a:cubicBezTo>
                  <a:pt x="473" y="1955"/>
                  <a:pt x="474" y="1954"/>
                  <a:pt x="474" y="1953"/>
                </a:cubicBezTo>
                <a:cubicBezTo>
                  <a:pt x="479" y="1945"/>
                  <a:pt x="485" y="1938"/>
                  <a:pt x="490" y="1930"/>
                </a:cubicBezTo>
                <a:cubicBezTo>
                  <a:pt x="490" y="1930"/>
                  <a:pt x="490" y="1930"/>
                  <a:pt x="490" y="1930"/>
                </a:cubicBezTo>
                <a:cubicBezTo>
                  <a:pt x="492" y="1927"/>
                  <a:pt x="492" y="1927"/>
                  <a:pt x="492" y="1927"/>
                </a:cubicBezTo>
                <a:cubicBezTo>
                  <a:pt x="493" y="1925"/>
                  <a:pt x="495" y="1923"/>
                  <a:pt x="498" y="1921"/>
                </a:cubicBezTo>
                <a:cubicBezTo>
                  <a:pt x="499" y="1920"/>
                  <a:pt x="501" y="1919"/>
                  <a:pt x="503" y="1918"/>
                </a:cubicBezTo>
                <a:cubicBezTo>
                  <a:pt x="504" y="1918"/>
                  <a:pt x="505" y="1917"/>
                  <a:pt x="506" y="1917"/>
                </a:cubicBezTo>
                <a:cubicBezTo>
                  <a:pt x="506" y="1917"/>
                  <a:pt x="506" y="1917"/>
                  <a:pt x="507" y="1917"/>
                </a:cubicBezTo>
                <a:cubicBezTo>
                  <a:pt x="507" y="1917"/>
                  <a:pt x="507" y="1916"/>
                  <a:pt x="507" y="1916"/>
                </a:cubicBezTo>
                <a:cubicBezTo>
                  <a:pt x="508" y="1916"/>
                  <a:pt x="508" y="1916"/>
                  <a:pt x="508" y="1916"/>
                </a:cubicBezTo>
                <a:cubicBezTo>
                  <a:pt x="511" y="1915"/>
                  <a:pt x="514" y="1914"/>
                  <a:pt x="517" y="1913"/>
                </a:cubicBezTo>
                <a:cubicBezTo>
                  <a:pt x="521" y="1913"/>
                  <a:pt x="525" y="1912"/>
                  <a:pt x="528" y="1912"/>
                </a:cubicBezTo>
                <a:cubicBezTo>
                  <a:pt x="538" y="1912"/>
                  <a:pt x="538" y="1912"/>
                  <a:pt x="538" y="1912"/>
                </a:cubicBezTo>
                <a:cubicBezTo>
                  <a:pt x="541" y="1912"/>
                  <a:pt x="543" y="1912"/>
                  <a:pt x="545" y="1912"/>
                </a:cubicBezTo>
                <a:cubicBezTo>
                  <a:pt x="555" y="1912"/>
                  <a:pt x="564" y="1912"/>
                  <a:pt x="573" y="1912"/>
                </a:cubicBezTo>
                <a:cubicBezTo>
                  <a:pt x="573" y="1912"/>
                  <a:pt x="573" y="1912"/>
                  <a:pt x="573" y="1912"/>
                </a:cubicBezTo>
                <a:cubicBezTo>
                  <a:pt x="577" y="1912"/>
                  <a:pt x="577" y="1912"/>
                  <a:pt x="577" y="1912"/>
                </a:cubicBezTo>
                <a:cubicBezTo>
                  <a:pt x="581" y="1912"/>
                  <a:pt x="584" y="1913"/>
                  <a:pt x="587" y="1913"/>
                </a:cubicBezTo>
                <a:cubicBezTo>
                  <a:pt x="589" y="1914"/>
                  <a:pt x="590" y="1915"/>
                  <a:pt x="592" y="1915"/>
                </a:cubicBezTo>
                <a:cubicBezTo>
                  <a:pt x="596" y="1918"/>
                  <a:pt x="599" y="1921"/>
                  <a:pt x="595" y="1927"/>
                </a:cubicBezTo>
                <a:cubicBezTo>
                  <a:pt x="592" y="1934"/>
                  <a:pt x="588" y="1941"/>
                  <a:pt x="584" y="1948"/>
                </a:cubicBezTo>
                <a:cubicBezTo>
                  <a:pt x="579" y="1956"/>
                  <a:pt x="579" y="1956"/>
                  <a:pt x="579" y="1956"/>
                </a:cubicBezTo>
                <a:cubicBezTo>
                  <a:pt x="579" y="1956"/>
                  <a:pt x="579" y="1956"/>
                  <a:pt x="579" y="1956"/>
                </a:cubicBezTo>
                <a:close/>
                <a:moveTo>
                  <a:pt x="1064" y="2056"/>
                </a:moveTo>
                <a:cubicBezTo>
                  <a:pt x="1064" y="2057"/>
                  <a:pt x="1064" y="2059"/>
                  <a:pt x="1064" y="2060"/>
                </a:cubicBezTo>
                <a:cubicBezTo>
                  <a:pt x="1064" y="2060"/>
                  <a:pt x="1064" y="2060"/>
                  <a:pt x="1064" y="2061"/>
                </a:cubicBezTo>
                <a:cubicBezTo>
                  <a:pt x="1063" y="2062"/>
                  <a:pt x="1063" y="2063"/>
                  <a:pt x="1062" y="2064"/>
                </a:cubicBezTo>
                <a:cubicBezTo>
                  <a:pt x="1062" y="2064"/>
                  <a:pt x="1062" y="2064"/>
                  <a:pt x="1062" y="2064"/>
                </a:cubicBezTo>
                <a:cubicBezTo>
                  <a:pt x="1062" y="2064"/>
                  <a:pt x="1062" y="2064"/>
                  <a:pt x="1062" y="2064"/>
                </a:cubicBezTo>
                <a:cubicBezTo>
                  <a:pt x="1061" y="2065"/>
                  <a:pt x="1060" y="2066"/>
                  <a:pt x="1059" y="2067"/>
                </a:cubicBezTo>
                <a:cubicBezTo>
                  <a:pt x="1059" y="2067"/>
                  <a:pt x="1059" y="2067"/>
                  <a:pt x="1059" y="2068"/>
                </a:cubicBezTo>
                <a:cubicBezTo>
                  <a:pt x="1058" y="2069"/>
                  <a:pt x="1057" y="2069"/>
                  <a:pt x="1056" y="2070"/>
                </a:cubicBezTo>
                <a:cubicBezTo>
                  <a:pt x="1056" y="2070"/>
                  <a:pt x="1055" y="2071"/>
                  <a:pt x="1055" y="2071"/>
                </a:cubicBezTo>
                <a:cubicBezTo>
                  <a:pt x="1055" y="2071"/>
                  <a:pt x="1055" y="2071"/>
                  <a:pt x="1055" y="2071"/>
                </a:cubicBezTo>
                <a:cubicBezTo>
                  <a:pt x="1053" y="2072"/>
                  <a:pt x="1052" y="2072"/>
                  <a:pt x="1051" y="2073"/>
                </a:cubicBezTo>
                <a:cubicBezTo>
                  <a:pt x="1051" y="2073"/>
                  <a:pt x="1051" y="2073"/>
                  <a:pt x="1050" y="2073"/>
                </a:cubicBezTo>
                <a:cubicBezTo>
                  <a:pt x="1049" y="2074"/>
                  <a:pt x="1048" y="2074"/>
                  <a:pt x="1047" y="2074"/>
                </a:cubicBezTo>
                <a:cubicBezTo>
                  <a:pt x="1047" y="2075"/>
                  <a:pt x="1046" y="2075"/>
                  <a:pt x="1046" y="2075"/>
                </a:cubicBezTo>
                <a:cubicBezTo>
                  <a:pt x="1046" y="2075"/>
                  <a:pt x="1045" y="2075"/>
                  <a:pt x="1045" y="2075"/>
                </a:cubicBezTo>
                <a:cubicBezTo>
                  <a:pt x="1045" y="2075"/>
                  <a:pt x="1045" y="2075"/>
                  <a:pt x="1044" y="2075"/>
                </a:cubicBezTo>
                <a:cubicBezTo>
                  <a:pt x="1043" y="2076"/>
                  <a:pt x="1042" y="2076"/>
                  <a:pt x="1041" y="2076"/>
                </a:cubicBezTo>
                <a:cubicBezTo>
                  <a:pt x="1039" y="2076"/>
                  <a:pt x="1038" y="2076"/>
                  <a:pt x="1037" y="2077"/>
                </a:cubicBezTo>
                <a:cubicBezTo>
                  <a:pt x="1036" y="2077"/>
                  <a:pt x="1035" y="2077"/>
                  <a:pt x="1034" y="2077"/>
                </a:cubicBezTo>
                <a:cubicBezTo>
                  <a:pt x="1033" y="2077"/>
                  <a:pt x="1033" y="2077"/>
                  <a:pt x="1033" y="2077"/>
                </a:cubicBezTo>
                <a:cubicBezTo>
                  <a:pt x="1031" y="2077"/>
                  <a:pt x="1031" y="2077"/>
                  <a:pt x="1031" y="2077"/>
                </a:cubicBezTo>
                <a:cubicBezTo>
                  <a:pt x="1031" y="2077"/>
                  <a:pt x="1031" y="2077"/>
                  <a:pt x="1031" y="2077"/>
                </a:cubicBezTo>
                <a:cubicBezTo>
                  <a:pt x="1025" y="2077"/>
                  <a:pt x="1018" y="2077"/>
                  <a:pt x="1011" y="2077"/>
                </a:cubicBezTo>
                <a:cubicBezTo>
                  <a:pt x="981" y="2077"/>
                  <a:pt x="630" y="2078"/>
                  <a:pt x="605" y="2078"/>
                </a:cubicBezTo>
                <a:cubicBezTo>
                  <a:pt x="604" y="2078"/>
                  <a:pt x="602" y="2078"/>
                  <a:pt x="600" y="2078"/>
                </a:cubicBezTo>
                <a:cubicBezTo>
                  <a:pt x="598" y="2077"/>
                  <a:pt x="596" y="2077"/>
                  <a:pt x="594" y="2076"/>
                </a:cubicBezTo>
                <a:cubicBezTo>
                  <a:pt x="590" y="2075"/>
                  <a:pt x="588" y="2074"/>
                  <a:pt x="586" y="2072"/>
                </a:cubicBezTo>
                <a:cubicBezTo>
                  <a:pt x="584" y="2070"/>
                  <a:pt x="583" y="2068"/>
                  <a:pt x="582" y="2065"/>
                </a:cubicBezTo>
                <a:cubicBezTo>
                  <a:pt x="582" y="2063"/>
                  <a:pt x="582" y="2060"/>
                  <a:pt x="584" y="2057"/>
                </a:cubicBezTo>
                <a:cubicBezTo>
                  <a:pt x="584" y="2056"/>
                  <a:pt x="584" y="2056"/>
                  <a:pt x="584" y="2056"/>
                </a:cubicBezTo>
                <a:cubicBezTo>
                  <a:pt x="584" y="2056"/>
                  <a:pt x="584" y="2056"/>
                  <a:pt x="584" y="2056"/>
                </a:cubicBezTo>
                <a:cubicBezTo>
                  <a:pt x="588" y="2048"/>
                  <a:pt x="592" y="2040"/>
                  <a:pt x="596" y="2031"/>
                </a:cubicBezTo>
                <a:cubicBezTo>
                  <a:pt x="597" y="2030"/>
                  <a:pt x="598" y="2029"/>
                  <a:pt x="598" y="2027"/>
                </a:cubicBezTo>
                <a:cubicBezTo>
                  <a:pt x="601" y="2021"/>
                  <a:pt x="601" y="2021"/>
                  <a:pt x="601" y="2021"/>
                </a:cubicBezTo>
                <a:cubicBezTo>
                  <a:pt x="603" y="2018"/>
                  <a:pt x="605" y="2016"/>
                  <a:pt x="607" y="2014"/>
                </a:cubicBezTo>
                <a:cubicBezTo>
                  <a:pt x="608" y="2013"/>
                  <a:pt x="609" y="2013"/>
                  <a:pt x="609" y="2012"/>
                </a:cubicBezTo>
                <a:cubicBezTo>
                  <a:pt x="610" y="2012"/>
                  <a:pt x="610" y="2012"/>
                  <a:pt x="610" y="2011"/>
                </a:cubicBezTo>
                <a:cubicBezTo>
                  <a:pt x="611" y="2011"/>
                  <a:pt x="612" y="2011"/>
                  <a:pt x="612" y="2010"/>
                </a:cubicBezTo>
                <a:cubicBezTo>
                  <a:pt x="612" y="2010"/>
                  <a:pt x="612" y="2010"/>
                  <a:pt x="613" y="2010"/>
                </a:cubicBezTo>
                <a:cubicBezTo>
                  <a:pt x="613" y="2010"/>
                  <a:pt x="613" y="2010"/>
                  <a:pt x="614" y="2009"/>
                </a:cubicBezTo>
                <a:cubicBezTo>
                  <a:pt x="615" y="2009"/>
                  <a:pt x="616" y="2008"/>
                  <a:pt x="617" y="2008"/>
                </a:cubicBezTo>
                <a:cubicBezTo>
                  <a:pt x="617" y="2008"/>
                  <a:pt x="618" y="2007"/>
                  <a:pt x="618" y="2007"/>
                </a:cubicBezTo>
                <a:cubicBezTo>
                  <a:pt x="619" y="2007"/>
                  <a:pt x="620" y="2007"/>
                  <a:pt x="621" y="2006"/>
                </a:cubicBezTo>
                <a:cubicBezTo>
                  <a:pt x="622" y="2006"/>
                  <a:pt x="623" y="2005"/>
                  <a:pt x="625" y="2005"/>
                </a:cubicBezTo>
                <a:cubicBezTo>
                  <a:pt x="625" y="2005"/>
                  <a:pt x="626" y="2004"/>
                  <a:pt x="627" y="2004"/>
                </a:cubicBezTo>
                <a:cubicBezTo>
                  <a:pt x="627" y="2004"/>
                  <a:pt x="628" y="2004"/>
                  <a:pt x="628" y="2004"/>
                </a:cubicBezTo>
                <a:cubicBezTo>
                  <a:pt x="632" y="2003"/>
                  <a:pt x="636" y="2002"/>
                  <a:pt x="640" y="2002"/>
                </a:cubicBezTo>
                <a:cubicBezTo>
                  <a:pt x="640" y="2002"/>
                  <a:pt x="1008" y="2001"/>
                  <a:pt x="1021" y="2001"/>
                </a:cubicBezTo>
                <a:cubicBezTo>
                  <a:pt x="1026" y="2001"/>
                  <a:pt x="1030" y="2001"/>
                  <a:pt x="1034" y="2001"/>
                </a:cubicBezTo>
                <a:cubicBezTo>
                  <a:pt x="1036" y="2001"/>
                  <a:pt x="1038" y="2002"/>
                  <a:pt x="1040" y="2002"/>
                </a:cubicBezTo>
                <a:cubicBezTo>
                  <a:pt x="1040" y="2002"/>
                  <a:pt x="1040" y="2002"/>
                  <a:pt x="1041" y="2002"/>
                </a:cubicBezTo>
                <a:cubicBezTo>
                  <a:pt x="1042" y="2002"/>
                  <a:pt x="1044" y="2002"/>
                  <a:pt x="1045" y="2003"/>
                </a:cubicBezTo>
                <a:cubicBezTo>
                  <a:pt x="1045" y="2003"/>
                  <a:pt x="1046" y="2003"/>
                  <a:pt x="1046" y="2003"/>
                </a:cubicBezTo>
                <a:cubicBezTo>
                  <a:pt x="1046" y="2003"/>
                  <a:pt x="1046" y="2003"/>
                  <a:pt x="1046" y="2003"/>
                </a:cubicBezTo>
                <a:cubicBezTo>
                  <a:pt x="1048" y="2003"/>
                  <a:pt x="1049" y="2004"/>
                  <a:pt x="1050" y="2004"/>
                </a:cubicBezTo>
                <a:cubicBezTo>
                  <a:pt x="1050" y="2004"/>
                  <a:pt x="1051" y="2005"/>
                  <a:pt x="1051" y="2005"/>
                </a:cubicBezTo>
                <a:cubicBezTo>
                  <a:pt x="1052" y="2005"/>
                  <a:pt x="1053" y="2006"/>
                  <a:pt x="1054" y="2006"/>
                </a:cubicBezTo>
                <a:cubicBezTo>
                  <a:pt x="1055" y="2006"/>
                  <a:pt x="1055" y="2007"/>
                  <a:pt x="1055" y="2007"/>
                </a:cubicBezTo>
                <a:cubicBezTo>
                  <a:pt x="1055" y="2007"/>
                  <a:pt x="1055" y="2007"/>
                  <a:pt x="1056" y="2007"/>
                </a:cubicBezTo>
                <a:cubicBezTo>
                  <a:pt x="1056" y="2008"/>
                  <a:pt x="1057" y="2008"/>
                  <a:pt x="1058" y="2009"/>
                </a:cubicBezTo>
                <a:cubicBezTo>
                  <a:pt x="1059" y="2010"/>
                  <a:pt x="1061" y="2011"/>
                  <a:pt x="1061" y="2013"/>
                </a:cubicBezTo>
                <a:cubicBezTo>
                  <a:pt x="1063" y="2015"/>
                  <a:pt x="1064" y="2017"/>
                  <a:pt x="1064" y="2020"/>
                </a:cubicBezTo>
                <a:cubicBezTo>
                  <a:pt x="1064" y="2022"/>
                  <a:pt x="1064" y="2022"/>
                  <a:pt x="1064" y="2022"/>
                </a:cubicBezTo>
                <a:cubicBezTo>
                  <a:pt x="1064" y="2022"/>
                  <a:pt x="1064" y="2022"/>
                  <a:pt x="1064" y="2022"/>
                </a:cubicBezTo>
                <a:cubicBezTo>
                  <a:pt x="1064" y="2031"/>
                  <a:pt x="1064" y="2040"/>
                  <a:pt x="1064" y="2049"/>
                </a:cubicBezTo>
                <a:cubicBezTo>
                  <a:pt x="1064" y="2051"/>
                  <a:pt x="1064" y="2054"/>
                  <a:pt x="1064" y="2056"/>
                </a:cubicBezTo>
                <a:close/>
                <a:moveTo>
                  <a:pt x="1114" y="1878"/>
                </a:moveTo>
                <a:cubicBezTo>
                  <a:pt x="1114" y="1878"/>
                  <a:pt x="1114" y="1877"/>
                  <a:pt x="1113" y="1877"/>
                </a:cubicBezTo>
                <a:cubicBezTo>
                  <a:pt x="1113" y="1877"/>
                  <a:pt x="1113" y="1877"/>
                  <a:pt x="1113" y="1877"/>
                </a:cubicBezTo>
                <a:cubicBezTo>
                  <a:pt x="1112" y="1875"/>
                  <a:pt x="1111" y="1873"/>
                  <a:pt x="1111" y="1871"/>
                </a:cubicBezTo>
                <a:cubicBezTo>
                  <a:pt x="1111" y="1870"/>
                  <a:pt x="1111" y="1870"/>
                  <a:pt x="1111" y="1870"/>
                </a:cubicBezTo>
                <a:cubicBezTo>
                  <a:pt x="1110" y="1868"/>
                  <a:pt x="1110" y="1867"/>
                  <a:pt x="1110" y="1866"/>
                </a:cubicBezTo>
                <a:cubicBezTo>
                  <a:pt x="1110" y="1866"/>
                  <a:pt x="1110" y="1866"/>
                  <a:pt x="1110" y="1866"/>
                </a:cubicBezTo>
                <a:cubicBezTo>
                  <a:pt x="1110" y="1861"/>
                  <a:pt x="1109" y="1855"/>
                  <a:pt x="1109" y="1849"/>
                </a:cubicBezTo>
                <a:cubicBezTo>
                  <a:pt x="1109" y="1848"/>
                  <a:pt x="1109" y="1848"/>
                  <a:pt x="1109" y="1848"/>
                </a:cubicBezTo>
                <a:cubicBezTo>
                  <a:pt x="1109" y="1846"/>
                  <a:pt x="1109" y="1844"/>
                  <a:pt x="1110" y="1843"/>
                </a:cubicBezTo>
                <a:cubicBezTo>
                  <a:pt x="1112" y="1841"/>
                  <a:pt x="1113" y="1840"/>
                  <a:pt x="1115" y="1839"/>
                </a:cubicBezTo>
                <a:cubicBezTo>
                  <a:pt x="1118" y="1838"/>
                  <a:pt x="1120" y="1837"/>
                  <a:pt x="1123" y="1836"/>
                </a:cubicBezTo>
                <a:cubicBezTo>
                  <a:pt x="1123" y="1836"/>
                  <a:pt x="1123" y="1836"/>
                  <a:pt x="1123" y="1836"/>
                </a:cubicBezTo>
                <a:cubicBezTo>
                  <a:pt x="1123" y="1836"/>
                  <a:pt x="1123" y="1836"/>
                  <a:pt x="1123" y="1836"/>
                </a:cubicBezTo>
                <a:cubicBezTo>
                  <a:pt x="1124" y="1836"/>
                  <a:pt x="1125" y="1836"/>
                  <a:pt x="1126" y="1836"/>
                </a:cubicBezTo>
                <a:cubicBezTo>
                  <a:pt x="1127" y="1836"/>
                  <a:pt x="1127" y="1836"/>
                  <a:pt x="1128" y="1836"/>
                </a:cubicBezTo>
                <a:cubicBezTo>
                  <a:pt x="1133" y="1835"/>
                  <a:pt x="1138" y="1835"/>
                  <a:pt x="1143" y="1835"/>
                </a:cubicBezTo>
                <a:cubicBezTo>
                  <a:pt x="1176" y="1835"/>
                  <a:pt x="1176" y="1835"/>
                  <a:pt x="1176" y="1835"/>
                </a:cubicBezTo>
                <a:cubicBezTo>
                  <a:pt x="1178" y="1835"/>
                  <a:pt x="1180" y="1835"/>
                  <a:pt x="1182" y="1836"/>
                </a:cubicBezTo>
                <a:cubicBezTo>
                  <a:pt x="1191" y="1837"/>
                  <a:pt x="1201" y="1839"/>
                  <a:pt x="1203" y="1848"/>
                </a:cubicBezTo>
                <a:cubicBezTo>
                  <a:pt x="1205" y="1855"/>
                  <a:pt x="1206" y="1863"/>
                  <a:pt x="1207" y="1870"/>
                </a:cubicBezTo>
                <a:cubicBezTo>
                  <a:pt x="1207" y="1871"/>
                  <a:pt x="1207" y="1871"/>
                  <a:pt x="1207" y="1871"/>
                </a:cubicBezTo>
                <a:cubicBezTo>
                  <a:pt x="1208" y="1873"/>
                  <a:pt x="1207" y="1874"/>
                  <a:pt x="1207" y="1876"/>
                </a:cubicBezTo>
                <a:cubicBezTo>
                  <a:pt x="1207" y="1876"/>
                  <a:pt x="1207" y="1876"/>
                  <a:pt x="1206" y="1876"/>
                </a:cubicBezTo>
                <a:cubicBezTo>
                  <a:pt x="1206" y="1876"/>
                  <a:pt x="1206" y="1876"/>
                  <a:pt x="1206" y="1876"/>
                </a:cubicBezTo>
                <a:cubicBezTo>
                  <a:pt x="1206" y="1877"/>
                  <a:pt x="1206" y="1877"/>
                  <a:pt x="1206" y="1877"/>
                </a:cubicBezTo>
                <a:cubicBezTo>
                  <a:pt x="1204" y="1880"/>
                  <a:pt x="1200" y="1882"/>
                  <a:pt x="1195" y="1883"/>
                </a:cubicBezTo>
                <a:cubicBezTo>
                  <a:pt x="1195" y="1883"/>
                  <a:pt x="1195" y="1884"/>
                  <a:pt x="1194" y="1884"/>
                </a:cubicBezTo>
                <a:cubicBezTo>
                  <a:pt x="1194" y="1884"/>
                  <a:pt x="1193" y="1884"/>
                  <a:pt x="1193" y="1884"/>
                </a:cubicBezTo>
                <a:cubicBezTo>
                  <a:pt x="1192" y="1884"/>
                  <a:pt x="1192" y="1884"/>
                  <a:pt x="1192" y="1884"/>
                </a:cubicBezTo>
                <a:cubicBezTo>
                  <a:pt x="1191" y="1884"/>
                  <a:pt x="1190" y="1884"/>
                  <a:pt x="1189" y="1885"/>
                </a:cubicBezTo>
                <a:cubicBezTo>
                  <a:pt x="1178" y="1886"/>
                  <a:pt x="1164" y="1885"/>
                  <a:pt x="1158" y="1885"/>
                </a:cubicBezTo>
                <a:cubicBezTo>
                  <a:pt x="1137" y="1885"/>
                  <a:pt x="1137" y="1885"/>
                  <a:pt x="1137" y="1885"/>
                </a:cubicBezTo>
                <a:cubicBezTo>
                  <a:pt x="1135" y="1885"/>
                  <a:pt x="1134" y="1885"/>
                  <a:pt x="1132" y="1885"/>
                </a:cubicBezTo>
                <a:cubicBezTo>
                  <a:pt x="1131" y="1884"/>
                  <a:pt x="1130" y="1884"/>
                  <a:pt x="1128" y="1884"/>
                </a:cubicBezTo>
                <a:cubicBezTo>
                  <a:pt x="1128" y="1884"/>
                  <a:pt x="1128" y="1884"/>
                  <a:pt x="1127" y="1884"/>
                </a:cubicBezTo>
                <a:cubicBezTo>
                  <a:pt x="1127" y="1884"/>
                  <a:pt x="1127" y="1884"/>
                  <a:pt x="1127" y="1884"/>
                </a:cubicBezTo>
                <a:cubicBezTo>
                  <a:pt x="1126" y="1883"/>
                  <a:pt x="1125" y="1883"/>
                  <a:pt x="1123" y="1883"/>
                </a:cubicBezTo>
                <a:cubicBezTo>
                  <a:pt x="1123" y="1883"/>
                  <a:pt x="1122" y="1882"/>
                  <a:pt x="1122" y="1882"/>
                </a:cubicBezTo>
                <a:cubicBezTo>
                  <a:pt x="1121" y="1882"/>
                  <a:pt x="1120" y="1881"/>
                  <a:pt x="1119" y="1881"/>
                </a:cubicBezTo>
                <a:cubicBezTo>
                  <a:pt x="1117" y="1880"/>
                  <a:pt x="1116" y="1879"/>
                  <a:pt x="1115" y="1878"/>
                </a:cubicBezTo>
                <a:cubicBezTo>
                  <a:pt x="1115" y="1878"/>
                  <a:pt x="1114" y="1878"/>
                  <a:pt x="1114" y="1878"/>
                </a:cubicBezTo>
                <a:close/>
                <a:moveTo>
                  <a:pt x="1120" y="1961"/>
                </a:moveTo>
                <a:cubicBezTo>
                  <a:pt x="1118" y="1959"/>
                  <a:pt x="1117" y="1957"/>
                  <a:pt x="1117" y="1955"/>
                </a:cubicBezTo>
                <a:cubicBezTo>
                  <a:pt x="1117" y="1952"/>
                  <a:pt x="1117" y="1952"/>
                  <a:pt x="1117" y="1952"/>
                </a:cubicBezTo>
                <a:cubicBezTo>
                  <a:pt x="1117" y="1952"/>
                  <a:pt x="1117" y="1952"/>
                  <a:pt x="1117" y="1952"/>
                </a:cubicBezTo>
                <a:cubicBezTo>
                  <a:pt x="1116" y="1943"/>
                  <a:pt x="1116" y="1935"/>
                  <a:pt x="1115" y="1926"/>
                </a:cubicBezTo>
                <a:cubicBezTo>
                  <a:pt x="1115" y="1926"/>
                  <a:pt x="1115" y="1926"/>
                  <a:pt x="1115" y="1926"/>
                </a:cubicBezTo>
                <a:cubicBezTo>
                  <a:pt x="1115" y="1926"/>
                  <a:pt x="1115" y="1926"/>
                  <a:pt x="1115" y="1926"/>
                </a:cubicBezTo>
                <a:cubicBezTo>
                  <a:pt x="1115" y="1925"/>
                  <a:pt x="1115" y="1925"/>
                  <a:pt x="1115" y="1924"/>
                </a:cubicBezTo>
                <a:cubicBezTo>
                  <a:pt x="1117" y="1906"/>
                  <a:pt x="1155" y="1911"/>
                  <a:pt x="1167" y="1911"/>
                </a:cubicBezTo>
                <a:cubicBezTo>
                  <a:pt x="1181" y="1911"/>
                  <a:pt x="1208" y="1907"/>
                  <a:pt x="1216" y="1921"/>
                </a:cubicBezTo>
                <a:cubicBezTo>
                  <a:pt x="1217" y="1923"/>
                  <a:pt x="1218" y="1924"/>
                  <a:pt x="1218" y="1925"/>
                </a:cubicBezTo>
                <a:cubicBezTo>
                  <a:pt x="1219" y="1927"/>
                  <a:pt x="1219" y="1927"/>
                  <a:pt x="1219" y="1927"/>
                </a:cubicBezTo>
                <a:cubicBezTo>
                  <a:pt x="1219" y="1927"/>
                  <a:pt x="1219" y="1927"/>
                  <a:pt x="1219" y="1927"/>
                </a:cubicBezTo>
                <a:cubicBezTo>
                  <a:pt x="1219" y="1931"/>
                  <a:pt x="1220" y="1936"/>
                  <a:pt x="1221" y="1940"/>
                </a:cubicBezTo>
                <a:cubicBezTo>
                  <a:pt x="1224" y="1955"/>
                  <a:pt x="1224" y="1955"/>
                  <a:pt x="1224" y="1955"/>
                </a:cubicBezTo>
                <a:cubicBezTo>
                  <a:pt x="1225" y="1957"/>
                  <a:pt x="1224" y="1959"/>
                  <a:pt x="1223" y="1961"/>
                </a:cubicBezTo>
                <a:cubicBezTo>
                  <a:pt x="1223" y="1962"/>
                  <a:pt x="1222" y="1963"/>
                  <a:pt x="1220" y="1964"/>
                </a:cubicBezTo>
                <a:cubicBezTo>
                  <a:pt x="1220" y="1965"/>
                  <a:pt x="1219" y="1965"/>
                  <a:pt x="1219" y="1966"/>
                </a:cubicBezTo>
                <a:cubicBezTo>
                  <a:pt x="1219" y="1966"/>
                  <a:pt x="1218" y="1966"/>
                  <a:pt x="1218" y="1966"/>
                </a:cubicBezTo>
                <a:cubicBezTo>
                  <a:pt x="1218" y="1966"/>
                  <a:pt x="1218" y="1966"/>
                  <a:pt x="1218" y="1967"/>
                </a:cubicBezTo>
                <a:cubicBezTo>
                  <a:pt x="1217" y="1967"/>
                  <a:pt x="1216" y="1967"/>
                  <a:pt x="1215" y="1968"/>
                </a:cubicBezTo>
                <a:cubicBezTo>
                  <a:pt x="1215" y="1968"/>
                  <a:pt x="1214" y="1968"/>
                  <a:pt x="1213" y="1969"/>
                </a:cubicBezTo>
                <a:cubicBezTo>
                  <a:pt x="1213" y="1969"/>
                  <a:pt x="1212" y="1969"/>
                  <a:pt x="1212" y="1969"/>
                </a:cubicBezTo>
                <a:cubicBezTo>
                  <a:pt x="1211" y="1969"/>
                  <a:pt x="1211" y="1970"/>
                  <a:pt x="1210" y="1970"/>
                </a:cubicBezTo>
                <a:cubicBezTo>
                  <a:pt x="1209" y="1970"/>
                  <a:pt x="1209" y="1970"/>
                  <a:pt x="1208" y="1970"/>
                </a:cubicBezTo>
                <a:cubicBezTo>
                  <a:pt x="1208" y="1970"/>
                  <a:pt x="1207" y="1970"/>
                  <a:pt x="1207" y="1970"/>
                </a:cubicBezTo>
                <a:cubicBezTo>
                  <a:pt x="1206" y="1971"/>
                  <a:pt x="1205" y="1971"/>
                  <a:pt x="1204" y="1971"/>
                </a:cubicBezTo>
                <a:cubicBezTo>
                  <a:pt x="1202" y="1971"/>
                  <a:pt x="1201" y="1971"/>
                  <a:pt x="1199" y="1971"/>
                </a:cubicBezTo>
                <a:cubicBezTo>
                  <a:pt x="1199" y="1971"/>
                  <a:pt x="1199" y="1971"/>
                  <a:pt x="1199" y="1971"/>
                </a:cubicBezTo>
                <a:cubicBezTo>
                  <a:pt x="1199" y="1971"/>
                  <a:pt x="1199" y="1971"/>
                  <a:pt x="1199" y="1971"/>
                </a:cubicBezTo>
                <a:cubicBezTo>
                  <a:pt x="1181" y="1971"/>
                  <a:pt x="1164" y="1971"/>
                  <a:pt x="1147" y="1971"/>
                </a:cubicBezTo>
                <a:cubicBezTo>
                  <a:pt x="1145" y="1971"/>
                  <a:pt x="1143" y="1971"/>
                  <a:pt x="1141" y="1971"/>
                </a:cubicBezTo>
                <a:cubicBezTo>
                  <a:pt x="1141" y="1971"/>
                  <a:pt x="1140" y="1971"/>
                  <a:pt x="1140" y="1971"/>
                </a:cubicBezTo>
                <a:cubicBezTo>
                  <a:pt x="1139" y="1971"/>
                  <a:pt x="1137" y="1970"/>
                  <a:pt x="1136" y="1970"/>
                </a:cubicBezTo>
                <a:cubicBezTo>
                  <a:pt x="1136" y="1970"/>
                  <a:pt x="1136" y="1970"/>
                  <a:pt x="1136" y="1970"/>
                </a:cubicBezTo>
                <a:cubicBezTo>
                  <a:pt x="1135" y="1970"/>
                  <a:pt x="1135" y="1970"/>
                  <a:pt x="1135" y="1970"/>
                </a:cubicBezTo>
                <a:cubicBezTo>
                  <a:pt x="1134" y="1969"/>
                  <a:pt x="1132" y="1969"/>
                  <a:pt x="1131" y="1969"/>
                </a:cubicBezTo>
                <a:cubicBezTo>
                  <a:pt x="1130" y="1968"/>
                  <a:pt x="1130" y="1968"/>
                  <a:pt x="1129" y="1968"/>
                </a:cubicBezTo>
                <a:cubicBezTo>
                  <a:pt x="1128" y="1967"/>
                  <a:pt x="1128" y="1967"/>
                  <a:pt x="1127" y="1967"/>
                </a:cubicBezTo>
                <a:cubicBezTo>
                  <a:pt x="1127" y="1967"/>
                  <a:pt x="1126" y="1967"/>
                  <a:pt x="1126" y="1966"/>
                </a:cubicBezTo>
                <a:cubicBezTo>
                  <a:pt x="1124" y="1965"/>
                  <a:pt x="1121" y="1963"/>
                  <a:pt x="1120" y="1961"/>
                </a:cubicBezTo>
                <a:close/>
                <a:moveTo>
                  <a:pt x="1244" y="2063"/>
                </a:moveTo>
                <a:cubicBezTo>
                  <a:pt x="1243" y="2066"/>
                  <a:pt x="1241" y="2068"/>
                  <a:pt x="1238" y="2070"/>
                </a:cubicBezTo>
                <a:cubicBezTo>
                  <a:pt x="1236" y="2072"/>
                  <a:pt x="1233" y="2074"/>
                  <a:pt x="1229" y="2075"/>
                </a:cubicBezTo>
                <a:cubicBezTo>
                  <a:pt x="1225" y="2076"/>
                  <a:pt x="1221" y="2076"/>
                  <a:pt x="1217" y="2076"/>
                </a:cubicBezTo>
                <a:cubicBezTo>
                  <a:pt x="1205" y="2076"/>
                  <a:pt x="1205" y="2076"/>
                  <a:pt x="1205" y="2076"/>
                </a:cubicBezTo>
                <a:cubicBezTo>
                  <a:pt x="1205" y="2076"/>
                  <a:pt x="1205" y="2076"/>
                  <a:pt x="1205" y="2076"/>
                </a:cubicBezTo>
                <a:cubicBezTo>
                  <a:pt x="1189" y="2076"/>
                  <a:pt x="1174" y="2076"/>
                  <a:pt x="1158" y="2077"/>
                </a:cubicBezTo>
                <a:cubicBezTo>
                  <a:pt x="1156" y="2077"/>
                  <a:pt x="1154" y="2076"/>
                  <a:pt x="1152" y="2076"/>
                </a:cubicBezTo>
                <a:cubicBezTo>
                  <a:pt x="1152" y="2076"/>
                  <a:pt x="1151" y="2076"/>
                  <a:pt x="1151" y="2076"/>
                </a:cubicBezTo>
                <a:cubicBezTo>
                  <a:pt x="1149" y="2076"/>
                  <a:pt x="1148" y="2075"/>
                  <a:pt x="1146" y="2075"/>
                </a:cubicBezTo>
                <a:cubicBezTo>
                  <a:pt x="1146" y="2075"/>
                  <a:pt x="1146" y="2075"/>
                  <a:pt x="1146" y="2075"/>
                </a:cubicBezTo>
                <a:cubicBezTo>
                  <a:pt x="1145" y="2075"/>
                  <a:pt x="1145" y="2075"/>
                  <a:pt x="1145" y="2075"/>
                </a:cubicBezTo>
                <a:cubicBezTo>
                  <a:pt x="1138" y="2073"/>
                  <a:pt x="1132" y="2069"/>
                  <a:pt x="1128" y="2064"/>
                </a:cubicBezTo>
                <a:cubicBezTo>
                  <a:pt x="1128" y="2064"/>
                  <a:pt x="1128" y="2064"/>
                  <a:pt x="1128" y="2064"/>
                </a:cubicBezTo>
                <a:cubicBezTo>
                  <a:pt x="1128" y="2064"/>
                  <a:pt x="1128" y="2064"/>
                  <a:pt x="1128" y="2064"/>
                </a:cubicBezTo>
                <a:cubicBezTo>
                  <a:pt x="1127" y="2063"/>
                  <a:pt x="1126" y="2062"/>
                  <a:pt x="1126" y="2060"/>
                </a:cubicBezTo>
                <a:cubicBezTo>
                  <a:pt x="1126" y="2060"/>
                  <a:pt x="1126" y="2059"/>
                  <a:pt x="1125" y="2059"/>
                </a:cubicBezTo>
                <a:cubicBezTo>
                  <a:pt x="1125" y="2058"/>
                  <a:pt x="1125" y="2057"/>
                  <a:pt x="1125" y="2057"/>
                </a:cubicBezTo>
                <a:cubicBezTo>
                  <a:pt x="1125" y="2056"/>
                  <a:pt x="1125" y="2056"/>
                  <a:pt x="1125" y="2056"/>
                </a:cubicBezTo>
                <a:cubicBezTo>
                  <a:pt x="1125" y="2055"/>
                  <a:pt x="1125" y="2055"/>
                  <a:pt x="1125" y="2055"/>
                </a:cubicBezTo>
                <a:cubicBezTo>
                  <a:pt x="1125" y="2055"/>
                  <a:pt x="1125" y="2055"/>
                  <a:pt x="1125" y="2055"/>
                </a:cubicBezTo>
                <a:cubicBezTo>
                  <a:pt x="1124" y="2046"/>
                  <a:pt x="1123" y="2037"/>
                  <a:pt x="1123" y="2029"/>
                </a:cubicBezTo>
                <a:cubicBezTo>
                  <a:pt x="1123" y="2027"/>
                  <a:pt x="1122" y="2026"/>
                  <a:pt x="1122" y="2024"/>
                </a:cubicBezTo>
                <a:cubicBezTo>
                  <a:pt x="1122" y="2020"/>
                  <a:pt x="1122" y="2020"/>
                  <a:pt x="1122" y="2020"/>
                </a:cubicBezTo>
                <a:cubicBezTo>
                  <a:pt x="1122" y="2019"/>
                  <a:pt x="1122" y="2019"/>
                  <a:pt x="1122" y="2019"/>
                </a:cubicBezTo>
                <a:cubicBezTo>
                  <a:pt x="1122" y="2018"/>
                  <a:pt x="1122" y="2017"/>
                  <a:pt x="1122" y="2016"/>
                </a:cubicBezTo>
                <a:cubicBezTo>
                  <a:pt x="1122" y="2016"/>
                  <a:pt x="1123" y="2016"/>
                  <a:pt x="1123" y="2015"/>
                </a:cubicBezTo>
                <a:cubicBezTo>
                  <a:pt x="1123" y="2014"/>
                  <a:pt x="1123" y="2014"/>
                  <a:pt x="1123" y="2013"/>
                </a:cubicBezTo>
                <a:cubicBezTo>
                  <a:pt x="1124" y="2013"/>
                  <a:pt x="1124" y="2013"/>
                  <a:pt x="1124" y="2012"/>
                </a:cubicBezTo>
                <a:cubicBezTo>
                  <a:pt x="1124" y="2012"/>
                  <a:pt x="1124" y="2012"/>
                  <a:pt x="1124" y="2012"/>
                </a:cubicBezTo>
                <a:cubicBezTo>
                  <a:pt x="1125" y="2011"/>
                  <a:pt x="1125" y="2010"/>
                  <a:pt x="1126" y="2010"/>
                </a:cubicBezTo>
                <a:cubicBezTo>
                  <a:pt x="1126" y="2009"/>
                  <a:pt x="1127" y="2009"/>
                  <a:pt x="1127" y="2009"/>
                </a:cubicBezTo>
                <a:cubicBezTo>
                  <a:pt x="1128" y="2008"/>
                  <a:pt x="1128" y="2008"/>
                  <a:pt x="1129" y="2007"/>
                </a:cubicBezTo>
                <a:cubicBezTo>
                  <a:pt x="1129" y="2007"/>
                  <a:pt x="1129" y="2007"/>
                  <a:pt x="1130" y="2006"/>
                </a:cubicBezTo>
                <a:cubicBezTo>
                  <a:pt x="1130" y="2006"/>
                  <a:pt x="1130" y="2006"/>
                  <a:pt x="1130" y="2006"/>
                </a:cubicBezTo>
                <a:cubicBezTo>
                  <a:pt x="1131" y="2006"/>
                  <a:pt x="1132" y="2005"/>
                  <a:pt x="1133" y="2004"/>
                </a:cubicBezTo>
                <a:cubicBezTo>
                  <a:pt x="1134" y="2004"/>
                  <a:pt x="1134" y="2004"/>
                  <a:pt x="1134" y="2004"/>
                </a:cubicBezTo>
                <a:cubicBezTo>
                  <a:pt x="1134" y="2004"/>
                  <a:pt x="1135" y="2004"/>
                  <a:pt x="1135" y="2004"/>
                </a:cubicBezTo>
                <a:cubicBezTo>
                  <a:pt x="1135" y="2004"/>
                  <a:pt x="1135" y="2004"/>
                  <a:pt x="1136" y="2004"/>
                </a:cubicBezTo>
                <a:cubicBezTo>
                  <a:pt x="1137" y="2003"/>
                  <a:pt x="1138" y="2003"/>
                  <a:pt x="1139" y="2003"/>
                </a:cubicBezTo>
                <a:cubicBezTo>
                  <a:pt x="1139" y="2002"/>
                  <a:pt x="1140" y="2002"/>
                  <a:pt x="1140" y="2002"/>
                </a:cubicBezTo>
                <a:cubicBezTo>
                  <a:pt x="1141" y="2002"/>
                  <a:pt x="1141" y="2002"/>
                  <a:pt x="1142" y="2002"/>
                </a:cubicBezTo>
                <a:cubicBezTo>
                  <a:pt x="1143" y="2002"/>
                  <a:pt x="1145" y="2001"/>
                  <a:pt x="1147" y="2001"/>
                </a:cubicBezTo>
                <a:cubicBezTo>
                  <a:pt x="1147" y="2001"/>
                  <a:pt x="1148" y="2001"/>
                  <a:pt x="1148" y="2001"/>
                </a:cubicBezTo>
                <a:cubicBezTo>
                  <a:pt x="1149" y="2001"/>
                  <a:pt x="1149" y="2001"/>
                  <a:pt x="1150" y="2001"/>
                </a:cubicBezTo>
                <a:cubicBezTo>
                  <a:pt x="1153" y="2001"/>
                  <a:pt x="1153" y="2001"/>
                  <a:pt x="1153" y="2001"/>
                </a:cubicBezTo>
                <a:cubicBezTo>
                  <a:pt x="1155" y="2001"/>
                  <a:pt x="1158" y="2001"/>
                  <a:pt x="1160" y="2001"/>
                </a:cubicBezTo>
                <a:cubicBezTo>
                  <a:pt x="1163" y="2001"/>
                  <a:pt x="1165" y="2001"/>
                  <a:pt x="1168" y="2001"/>
                </a:cubicBezTo>
                <a:cubicBezTo>
                  <a:pt x="1191" y="2001"/>
                  <a:pt x="1191" y="2001"/>
                  <a:pt x="1191" y="2001"/>
                </a:cubicBezTo>
                <a:cubicBezTo>
                  <a:pt x="1197" y="2001"/>
                  <a:pt x="1203" y="2001"/>
                  <a:pt x="1209" y="2001"/>
                </a:cubicBezTo>
                <a:cubicBezTo>
                  <a:pt x="1210" y="2001"/>
                  <a:pt x="1211" y="2001"/>
                  <a:pt x="1212" y="2002"/>
                </a:cubicBezTo>
                <a:cubicBezTo>
                  <a:pt x="1212" y="2002"/>
                  <a:pt x="1213" y="2002"/>
                  <a:pt x="1214" y="2002"/>
                </a:cubicBezTo>
                <a:cubicBezTo>
                  <a:pt x="1214" y="2002"/>
                  <a:pt x="1214" y="2002"/>
                  <a:pt x="1215" y="2002"/>
                </a:cubicBezTo>
                <a:cubicBezTo>
                  <a:pt x="1215" y="2002"/>
                  <a:pt x="1216" y="2002"/>
                  <a:pt x="1216" y="2002"/>
                </a:cubicBezTo>
                <a:cubicBezTo>
                  <a:pt x="1216" y="2002"/>
                  <a:pt x="1216" y="2003"/>
                  <a:pt x="1217" y="2003"/>
                </a:cubicBezTo>
                <a:cubicBezTo>
                  <a:pt x="1218" y="2003"/>
                  <a:pt x="1219" y="2003"/>
                  <a:pt x="1220" y="2004"/>
                </a:cubicBezTo>
                <a:cubicBezTo>
                  <a:pt x="1221" y="2004"/>
                  <a:pt x="1221" y="2004"/>
                  <a:pt x="1222" y="2004"/>
                </a:cubicBezTo>
                <a:cubicBezTo>
                  <a:pt x="1222" y="2005"/>
                  <a:pt x="1223" y="2005"/>
                  <a:pt x="1223" y="2005"/>
                </a:cubicBezTo>
                <a:cubicBezTo>
                  <a:pt x="1224" y="2005"/>
                  <a:pt x="1225" y="2006"/>
                  <a:pt x="1226" y="2006"/>
                </a:cubicBezTo>
                <a:cubicBezTo>
                  <a:pt x="1229" y="2008"/>
                  <a:pt x="1231" y="2010"/>
                  <a:pt x="1233" y="2012"/>
                </a:cubicBezTo>
                <a:cubicBezTo>
                  <a:pt x="1235" y="2014"/>
                  <a:pt x="1237" y="2017"/>
                  <a:pt x="1237" y="2019"/>
                </a:cubicBezTo>
                <a:cubicBezTo>
                  <a:pt x="1240" y="2034"/>
                  <a:pt x="1240" y="2034"/>
                  <a:pt x="1240" y="2034"/>
                </a:cubicBezTo>
                <a:cubicBezTo>
                  <a:pt x="1241" y="2040"/>
                  <a:pt x="1243" y="2046"/>
                  <a:pt x="1244" y="2052"/>
                </a:cubicBezTo>
                <a:cubicBezTo>
                  <a:pt x="1244" y="2052"/>
                  <a:pt x="1244" y="2052"/>
                  <a:pt x="1244" y="2052"/>
                </a:cubicBezTo>
                <a:cubicBezTo>
                  <a:pt x="1244" y="2055"/>
                  <a:pt x="1244" y="2055"/>
                  <a:pt x="1244" y="2055"/>
                </a:cubicBezTo>
                <a:cubicBezTo>
                  <a:pt x="1245" y="2058"/>
                  <a:pt x="1245" y="2061"/>
                  <a:pt x="1244" y="2063"/>
                </a:cubicBezTo>
                <a:close/>
                <a:moveTo>
                  <a:pt x="1349" y="1880"/>
                </a:moveTo>
                <a:cubicBezTo>
                  <a:pt x="1346" y="1879"/>
                  <a:pt x="1344" y="1878"/>
                  <a:pt x="1342" y="1876"/>
                </a:cubicBezTo>
                <a:cubicBezTo>
                  <a:pt x="1340" y="1875"/>
                  <a:pt x="1338" y="1873"/>
                  <a:pt x="1338" y="1871"/>
                </a:cubicBezTo>
                <a:cubicBezTo>
                  <a:pt x="1337" y="1868"/>
                  <a:pt x="1337" y="1868"/>
                  <a:pt x="1337" y="1868"/>
                </a:cubicBezTo>
                <a:cubicBezTo>
                  <a:pt x="1335" y="1863"/>
                  <a:pt x="1333" y="1859"/>
                  <a:pt x="1332" y="1854"/>
                </a:cubicBezTo>
                <a:cubicBezTo>
                  <a:pt x="1331" y="1852"/>
                  <a:pt x="1329" y="1848"/>
                  <a:pt x="1329" y="1845"/>
                </a:cubicBezTo>
                <a:cubicBezTo>
                  <a:pt x="1329" y="1845"/>
                  <a:pt x="1329" y="1845"/>
                  <a:pt x="1329" y="1844"/>
                </a:cubicBezTo>
                <a:cubicBezTo>
                  <a:pt x="1329" y="1844"/>
                  <a:pt x="1329" y="1844"/>
                  <a:pt x="1329" y="1844"/>
                </a:cubicBezTo>
                <a:cubicBezTo>
                  <a:pt x="1329" y="1844"/>
                  <a:pt x="1329" y="1843"/>
                  <a:pt x="1329" y="1843"/>
                </a:cubicBezTo>
                <a:cubicBezTo>
                  <a:pt x="1329" y="1843"/>
                  <a:pt x="1329" y="1843"/>
                  <a:pt x="1329" y="1842"/>
                </a:cubicBezTo>
                <a:cubicBezTo>
                  <a:pt x="1329" y="1842"/>
                  <a:pt x="1329" y="1842"/>
                  <a:pt x="1329" y="1842"/>
                </a:cubicBezTo>
                <a:cubicBezTo>
                  <a:pt x="1333" y="1834"/>
                  <a:pt x="1348" y="1835"/>
                  <a:pt x="1355" y="1835"/>
                </a:cubicBezTo>
                <a:cubicBezTo>
                  <a:pt x="1392" y="1835"/>
                  <a:pt x="1392" y="1835"/>
                  <a:pt x="1392" y="1835"/>
                </a:cubicBezTo>
                <a:cubicBezTo>
                  <a:pt x="1396" y="1835"/>
                  <a:pt x="1399" y="1835"/>
                  <a:pt x="1402" y="1836"/>
                </a:cubicBezTo>
                <a:cubicBezTo>
                  <a:pt x="1403" y="1836"/>
                  <a:pt x="1404" y="1836"/>
                  <a:pt x="1405" y="1836"/>
                </a:cubicBezTo>
                <a:cubicBezTo>
                  <a:pt x="1405" y="1836"/>
                  <a:pt x="1405" y="1837"/>
                  <a:pt x="1406" y="1837"/>
                </a:cubicBezTo>
                <a:cubicBezTo>
                  <a:pt x="1406" y="1837"/>
                  <a:pt x="1407" y="1837"/>
                  <a:pt x="1408" y="1837"/>
                </a:cubicBezTo>
                <a:cubicBezTo>
                  <a:pt x="1409" y="1837"/>
                  <a:pt x="1410" y="1838"/>
                  <a:pt x="1411" y="1838"/>
                </a:cubicBezTo>
                <a:cubicBezTo>
                  <a:pt x="1411" y="1838"/>
                  <a:pt x="1411" y="1838"/>
                  <a:pt x="1411" y="1838"/>
                </a:cubicBezTo>
                <a:cubicBezTo>
                  <a:pt x="1411" y="1838"/>
                  <a:pt x="1411" y="1838"/>
                  <a:pt x="1411" y="1838"/>
                </a:cubicBezTo>
                <a:cubicBezTo>
                  <a:pt x="1412" y="1839"/>
                  <a:pt x="1413" y="1839"/>
                  <a:pt x="1414" y="1840"/>
                </a:cubicBezTo>
                <a:cubicBezTo>
                  <a:pt x="1415" y="1840"/>
                  <a:pt x="1415" y="1840"/>
                  <a:pt x="1416" y="1841"/>
                </a:cubicBezTo>
                <a:cubicBezTo>
                  <a:pt x="1416" y="1841"/>
                  <a:pt x="1416" y="1841"/>
                  <a:pt x="1417" y="1841"/>
                </a:cubicBezTo>
                <a:cubicBezTo>
                  <a:pt x="1417" y="1841"/>
                  <a:pt x="1417" y="1841"/>
                  <a:pt x="1417" y="1842"/>
                </a:cubicBezTo>
                <a:cubicBezTo>
                  <a:pt x="1418" y="1842"/>
                  <a:pt x="1418" y="1842"/>
                  <a:pt x="1418" y="1842"/>
                </a:cubicBezTo>
                <a:cubicBezTo>
                  <a:pt x="1420" y="1844"/>
                  <a:pt x="1422" y="1845"/>
                  <a:pt x="1423" y="1847"/>
                </a:cubicBezTo>
                <a:cubicBezTo>
                  <a:pt x="1423" y="1847"/>
                  <a:pt x="1423" y="1847"/>
                  <a:pt x="1423" y="1847"/>
                </a:cubicBezTo>
                <a:cubicBezTo>
                  <a:pt x="1426" y="1852"/>
                  <a:pt x="1428" y="1859"/>
                  <a:pt x="1431" y="1864"/>
                </a:cubicBezTo>
                <a:cubicBezTo>
                  <a:pt x="1431" y="1864"/>
                  <a:pt x="1431" y="1864"/>
                  <a:pt x="1431" y="1864"/>
                </a:cubicBezTo>
                <a:cubicBezTo>
                  <a:pt x="1432" y="1867"/>
                  <a:pt x="1434" y="1870"/>
                  <a:pt x="1435" y="1873"/>
                </a:cubicBezTo>
                <a:cubicBezTo>
                  <a:pt x="1435" y="1873"/>
                  <a:pt x="1435" y="1873"/>
                  <a:pt x="1435" y="1873"/>
                </a:cubicBezTo>
                <a:cubicBezTo>
                  <a:pt x="1435" y="1873"/>
                  <a:pt x="1435" y="1873"/>
                  <a:pt x="1435" y="1874"/>
                </a:cubicBezTo>
                <a:cubicBezTo>
                  <a:pt x="1436" y="1879"/>
                  <a:pt x="1431" y="1882"/>
                  <a:pt x="1425" y="1883"/>
                </a:cubicBezTo>
                <a:cubicBezTo>
                  <a:pt x="1425" y="1883"/>
                  <a:pt x="1425" y="1883"/>
                  <a:pt x="1425" y="1883"/>
                </a:cubicBezTo>
                <a:cubicBezTo>
                  <a:pt x="1425" y="1883"/>
                  <a:pt x="1424" y="1883"/>
                  <a:pt x="1424" y="1883"/>
                </a:cubicBezTo>
                <a:cubicBezTo>
                  <a:pt x="1423" y="1884"/>
                  <a:pt x="1422" y="1884"/>
                  <a:pt x="1421" y="1884"/>
                </a:cubicBezTo>
                <a:cubicBezTo>
                  <a:pt x="1421" y="1884"/>
                  <a:pt x="1420" y="1884"/>
                  <a:pt x="1420" y="1884"/>
                </a:cubicBezTo>
                <a:cubicBezTo>
                  <a:pt x="1419" y="1884"/>
                  <a:pt x="1418" y="1884"/>
                  <a:pt x="1417" y="1884"/>
                </a:cubicBezTo>
                <a:cubicBezTo>
                  <a:pt x="1417" y="1884"/>
                  <a:pt x="1416" y="1884"/>
                  <a:pt x="1416" y="1884"/>
                </a:cubicBezTo>
                <a:cubicBezTo>
                  <a:pt x="1416" y="1884"/>
                  <a:pt x="1416" y="1884"/>
                  <a:pt x="1415" y="1884"/>
                </a:cubicBezTo>
                <a:cubicBezTo>
                  <a:pt x="1414" y="1884"/>
                  <a:pt x="1414" y="1884"/>
                  <a:pt x="1414" y="1884"/>
                </a:cubicBezTo>
                <a:cubicBezTo>
                  <a:pt x="1408" y="1884"/>
                  <a:pt x="1403" y="1884"/>
                  <a:pt x="1397" y="1884"/>
                </a:cubicBezTo>
                <a:cubicBezTo>
                  <a:pt x="1387" y="1884"/>
                  <a:pt x="1378" y="1884"/>
                  <a:pt x="1368" y="1884"/>
                </a:cubicBezTo>
                <a:cubicBezTo>
                  <a:pt x="1362" y="1884"/>
                  <a:pt x="1355" y="1883"/>
                  <a:pt x="1349" y="1880"/>
                </a:cubicBezTo>
                <a:cubicBezTo>
                  <a:pt x="1349" y="1880"/>
                  <a:pt x="1349" y="1880"/>
                  <a:pt x="1349" y="1880"/>
                </a:cubicBezTo>
                <a:close/>
                <a:moveTo>
                  <a:pt x="1373" y="1961"/>
                </a:moveTo>
                <a:cubicBezTo>
                  <a:pt x="1371" y="1959"/>
                  <a:pt x="1369" y="1956"/>
                  <a:pt x="1369" y="1954"/>
                </a:cubicBezTo>
                <a:cubicBezTo>
                  <a:pt x="1363" y="1940"/>
                  <a:pt x="1363" y="1940"/>
                  <a:pt x="1363" y="1940"/>
                </a:cubicBezTo>
                <a:cubicBezTo>
                  <a:pt x="1362" y="1935"/>
                  <a:pt x="1360" y="1931"/>
                  <a:pt x="1359" y="1927"/>
                </a:cubicBezTo>
                <a:cubicBezTo>
                  <a:pt x="1359" y="1927"/>
                  <a:pt x="1359" y="1927"/>
                  <a:pt x="1359" y="1927"/>
                </a:cubicBezTo>
                <a:cubicBezTo>
                  <a:pt x="1358" y="1925"/>
                  <a:pt x="1358" y="1925"/>
                  <a:pt x="1358" y="1925"/>
                </a:cubicBezTo>
                <a:cubicBezTo>
                  <a:pt x="1357" y="1923"/>
                  <a:pt x="1357" y="1921"/>
                  <a:pt x="1358" y="1919"/>
                </a:cubicBezTo>
                <a:cubicBezTo>
                  <a:pt x="1358" y="1918"/>
                  <a:pt x="1359" y="1917"/>
                  <a:pt x="1360" y="1916"/>
                </a:cubicBezTo>
                <a:cubicBezTo>
                  <a:pt x="1360" y="1916"/>
                  <a:pt x="1361" y="1916"/>
                  <a:pt x="1361" y="1915"/>
                </a:cubicBezTo>
                <a:cubicBezTo>
                  <a:pt x="1361" y="1915"/>
                  <a:pt x="1361" y="1915"/>
                  <a:pt x="1362" y="1915"/>
                </a:cubicBezTo>
                <a:cubicBezTo>
                  <a:pt x="1364" y="1913"/>
                  <a:pt x="1366" y="1912"/>
                  <a:pt x="1369" y="1911"/>
                </a:cubicBezTo>
                <a:cubicBezTo>
                  <a:pt x="1371" y="1911"/>
                  <a:pt x="1374" y="1910"/>
                  <a:pt x="1376" y="1910"/>
                </a:cubicBezTo>
                <a:cubicBezTo>
                  <a:pt x="1386" y="1909"/>
                  <a:pt x="1397" y="1910"/>
                  <a:pt x="1402" y="1910"/>
                </a:cubicBezTo>
                <a:cubicBezTo>
                  <a:pt x="1420" y="1910"/>
                  <a:pt x="1451" y="1906"/>
                  <a:pt x="1461" y="1925"/>
                </a:cubicBezTo>
                <a:cubicBezTo>
                  <a:pt x="1461" y="1925"/>
                  <a:pt x="1461" y="1925"/>
                  <a:pt x="1461" y="1925"/>
                </a:cubicBezTo>
                <a:cubicBezTo>
                  <a:pt x="1461" y="1925"/>
                  <a:pt x="1461" y="1925"/>
                  <a:pt x="1461" y="1925"/>
                </a:cubicBezTo>
                <a:cubicBezTo>
                  <a:pt x="1461" y="1925"/>
                  <a:pt x="1461" y="1925"/>
                  <a:pt x="1461" y="1925"/>
                </a:cubicBezTo>
                <a:cubicBezTo>
                  <a:pt x="1465" y="1933"/>
                  <a:pt x="1469" y="1940"/>
                  <a:pt x="1473" y="1948"/>
                </a:cubicBezTo>
                <a:cubicBezTo>
                  <a:pt x="1474" y="1951"/>
                  <a:pt x="1476" y="1953"/>
                  <a:pt x="1476" y="1956"/>
                </a:cubicBezTo>
                <a:cubicBezTo>
                  <a:pt x="1476" y="1956"/>
                  <a:pt x="1476" y="1956"/>
                  <a:pt x="1476" y="1957"/>
                </a:cubicBezTo>
                <a:cubicBezTo>
                  <a:pt x="1477" y="1957"/>
                  <a:pt x="1477" y="1958"/>
                  <a:pt x="1477" y="1958"/>
                </a:cubicBezTo>
                <a:cubicBezTo>
                  <a:pt x="1477" y="1959"/>
                  <a:pt x="1477" y="1959"/>
                  <a:pt x="1477" y="1960"/>
                </a:cubicBezTo>
                <a:cubicBezTo>
                  <a:pt x="1477" y="1960"/>
                  <a:pt x="1477" y="1960"/>
                  <a:pt x="1477" y="1960"/>
                </a:cubicBezTo>
                <a:cubicBezTo>
                  <a:pt x="1477" y="1960"/>
                  <a:pt x="1476" y="1961"/>
                  <a:pt x="1476" y="1961"/>
                </a:cubicBezTo>
                <a:cubicBezTo>
                  <a:pt x="1476" y="1962"/>
                  <a:pt x="1476" y="1962"/>
                  <a:pt x="1475" y="1963"/>
                </a:cubicBezTo>
                <a:cubicBezTo>
                  <a:pt x="1475" y="1963"/>
                  <a:pt x="1475" y="1963"/>
                  <a:pt x="1475" y="1963"/>
                </a:cubicBezTo>
                <a:cubicBezTo>
                  <a:pt x="1475" y="1964"/>
                  <a:pt x="1474" y="1965"/>
                  <a:pt x="1474" y="1965"/>
                </a:cubicBezTo>
                <a:cubicBezTo>
                  <a:pt x="1473" y="1965"/>
                  <a:pt x="1473" y="1965"/>
                  <a:pt x="1473" y="1966"/>
                </a:cubicBezTo>
                <a:cubicBezTo>
                  <a:pt x="1473" y="1966"/>
                  <a:pt x="1473" y="1966"/>
                  <a:pt x="1472" y="1966"/>
                </a:cubicBezTo>
                <a:cubicBezTo>
                  <a:pt x="1472" y="1966"/>
                  <a:pt x="1472" y="1967"/>
                  <a:pt x="1471" y="1967"/>
                </a:cubicBezTo>
                <a:cubicBezTo>
                  <a:pt x="1470" y="1968"/>
                  <a:pt x="1468" y="1969"/>
                  <a:pt x="1466" y="1969"/>
                </a:cubicBezTo>
                <a:cubicBezTo>
                  <a:pt x="1465" y="1969"/>
                  <a:pt x="1465" y="1969"/>
                  <a:pt x="1464" y="1970"/>
                </a:cubicBezTo>
                <a:cubicBezTo>
                  <a:pt x="1463" y="1970"/>
                  <a:pt x="1462" y="1970"/>
                  <a:pt x="1462" y="1970"/>
                </a:cubicBezTo>
                <a:cubicBezTo>
                  <a:pt x="1461" y="1970"/>
                  <a:pt x="1461" y="1970"/>
                  <a:pt x="1461" y="1970"/>
                </a:cubicBezTo>
                <a:cubicBezTo>
                  <a:pt x="1460" y="1970"/>
                  <a:pt x="1460" y="1970"/>
                  <a:pt x="1460" y="1970"/>
                </a:cubicBezTo>
                <a:cubicBezTo>
                  <a:pt x="1441" y="1972"/>
                  <a:pt x="1422" y="1971"/>
                  <a:pt x="1403" y="1971"/>
                </a:cubicBezTo>
                <a:cubicBezTo>
                  <a:pt x="1401" y="1971"/>
                  <a:pt x="1399" y="1971"/>
                  <a:pt x="1397" y="1970"/>
                </a:cubicBezTo>
                <a:cubicBezTo>
                  <a:pt x="1397" y="1970"/>
                  <a:pt x="1397" y="1970"/>
                  <a:pt x="1397" y="1970"/>
                </a:cubicBezTo>
                <a:cubicBezTo>
                  <a:pt x="1390" y="1970"/>
                  <a:pt x="1383" y="1967"/>
                  <a:pt x="1377" y="1964"/>
                </a:cubicBezTo>
                <a:cubicBezTo>
                  <a:pt x="1376" y="1963"/>
                  <a:pt x="1374" y="1962"/>
                  <a:pt x="1373" y="1961"/>
                </a:cubicBezTo>
                <a:close/>
                <a:moveTo>
                  <a:pt x="1527" y="2063"/>
                </a:moveTo>
                <a:cubicBezTo>
                  <a:pt x="1527" y="2063"/>
                  <a:pt x="1527" y="2064"/>
                  <a:pt x="1527" y="2064"/>
                </a:cubicBezTo>
                <a:cubicBezTo>
                  <a:pt x="1527" y="2065"/>
                  <a:pt x="1526" y="2065"/>
                  <a:pt x="1526" y="2065"/>
                </a:cubicBezTo>
                <a:cubicBezTo>
                  <a:pt x="1526" y="2066"/>
                  <a:pt x="1526" y="2066"/>
                  <a:pt x="1525" y="2067"/>
                </a:cubicBezTo>
                <a:cubicBezTo>
                  <a:pt x="1525" y="2067"/>
                  <a:pt x="1525" y="2068"/>
                  <a:pt x="1525" y="2068"/>
                </a:cubicBezTo>
                <a:cubicBezTo>
                  <a:pt x="1525" y="2068"/>
                  <a:pt x="1524" y="2068"/>
                  <a:pt x="1524" y="2069"/>
                </a:cubicBezTo>
                <a:cubicBezTo>
                  <a:pt x="1524" y="2069"/>
                  <a:pt x="1524" y="2069"/>
                  <a:pt x="1524" y="2069"/>
                </a:cubicBezTo>
                <a:cubicBezTo>
                  <a:pt x="1524" y="2069"/>
                  <a:pt x="1523" y="2070"/>
                  <a:pt x="1523" y="2070"/>
                </a:cubicBezTo>
                <a:cubicBezTo>
                  <a:pt x="1520" y="2073"/>
                  <a:pt x="1515" y="2074"/>
                  <a:pt x="1511" y="2075"/>
                </a:cubicBezTo>
                <a:cubicBezTo>
                  <a:pt x="1510" y="2075"/>
                  <a:pt x="1510" y="2075"/>
                  <a:pt x="1510" y="2075"/>
                </a:cubicBezTo>
                <a:cubicBezTo>
                  <a:pt x="1508" y="2075"/>
                  <a:pt x="1506" y="2076"/>
                  <a:pt x="1504" y="2076"/>
                </a:cubicBezTo>
                <a:cubicBezTo>
                  <a:pt x="1504" y="2076"/>
                  <a:pt x="1504" y="2076"/>
                  <a:pt x="1504" y="2076"/>
                </a:cubicBezTo>
                <a:cubicBezTo>
                  <a:pt x="1503" y="2076"/>
                  <a:pt x="1503" y="2076"/>
                  <a:pt x="1503" y="2076"/>
                </a:cubicBezTo>
                <a:cubicBezTo>
                  <a:pt x="1501" y="2076"/>
                  <a:pt x="1499" y="2076"/>
                  <a:pt x="1497" y="2076"/>
                </a:cubicBezTo>
                <a:cubicBezTo>
                  <a:pt x="1446" y="2076"/>
                  <a:pt x="1446" y="2076"/>
                  <a:pt x="1446" y="2076"/>
                </a:cubicBezTo>
                <a:cubicBezTo>
                  <a:pt x="1444" y="2076"/>
                  <a:pt x="1441" y="2076"/>
                  <a:pt x="1439" y="2075"/>
                </a:cubicBezTo>
                <a:cubicBezTo>
                  <a:pt x="1439" y="2075"/>
                  <a:pt x="1438" y="2075"/>
                  <a:pt x="1438" y="2075"/>
                </a:cubicBezTo>
                <a:cubicBezTo>
                  <a:pt x="1427" y="2074"/>
                  <a:pt x="1414" y="2069"/>
                  <a:pt x="1408" y="2059"/>
                </a:cubicBezTo>
                <a:cubicBezTo>
                  <a:pt x="1407" y="2058"/>
                  <a:pt x="1407" y="2056"/>
                  <a:pt x="1406" y="2055"/>
                </a:cubicBezTo>
                <a:cubicBezTo>
                  <a:pt x="1406" y="2055"/>
                  <a:pt x="1406" y="2055"/>
                  <a:pt x="1406" y="2055"/>
                </a:cubicBezTo>
                <a:cubicBezTo>
                  <a:pt x="1406" y="2055"/>
                  <a:pt x="1406" y="2055"/>
                  <a:pt x="1406" y="2055"/>
                </a:cubicBezTo>
                <a:cubicBezTo>
                  <a:pt x="1403" y="2047"/>
                  <a:pt x="1400" y="2040"/>
                  <a:pt x="1398" y="2032"/>
                </a:cubicBezTo>
                <a:cubicBezTo>
                  <a:pt x="1396" y="2029"/>
                  <a:pt x="1394" y="2024"/>
                  <a:pt x="1393" y="2019"/>
                </a:cubicBezTo>
                <a:cubicBezTo>
                  <a:pt x="1393" y="2019"/>
                  <a:pt x="1393" y="2019"/>
                  <a:pt x="1393" y="2019"/>
                </a:cubicBezTo>
                <a:cubicBezTo>
                  <a:pt x="1393" y="2019"/>
                  <a:pt x="1393" y="2019"/>
                  <a:pt x="1393" y="2019"/>
                </a:cubicBezTo>
                <a:cubicBezTo>
                  <a:pt x="1392" y="2018"/>
                  <a:pt x="1392" y="2018"/>
                  <a:pt x="1392" y="2017"/>
                </a:cubicBezTo>
                <a:cubicBezTo>
                  <a:pt x="1392" y="2015"/>
                  <a:pt x="1392" y="2013"/>
                  <a:pt x="1392" y="2012"/>
                </a:cubicBezTo>
                <a:cubicBezTo>
                  <a:pt x="1393" y="2011"/>
                  <a:pt x="1393" y="2010"/>
                  <a:pt x="1394" y="2009"/>
                </a:cubicBezTo>
                <a:cubicBezTo>
                  <a:pt x="1394" y="2009"/>
                  <a:pt x="1394" y="2009"/>
                  <a:pt x="1394" y="2009"/>
                </a:cubicBezTo>
                <a:cubicBezTo>
                  <a:pt x="1397" y="2004"/>
                  <a:pt x="1403" y="2002"/>
                  <a:pt x="1409" y="2001"/>
                </a:cubicBezTo>
                <a:cubicBezTo>
                  <a:pt x="1409" y="2001"/>
                  <a:pt x="1409" y="2001"/>
                  <a:pt x="1410" y="2001"/>
                </a:cubicBezTo>
                <a:cubicBezTo>
                  <a:pt x="1411" y="2001"/>
                  <a:pt x="1413" y="2001"/>
                  <a:pt x="1414" y="2000"/>
                </a:cubicBezTo>
                <a:cubicBezTo>
                  <a:pt x="1414" y="2000"/>
                  <a:pt x="1415" y="2000"/>
                  <a:pt x="1415" y="2000"/>
                </a:cubicBezTo>
                <a:cubicBezTo>
                  <a:pt x="1418" y="2000"/>
                  <a:pt x="1418" y="2000"/>
                  <a:pt x="1418" y="2000"/>
                </a:cubicBezTo>
                <a:cubicBezTo>
                  <a:pt x="1419" y="2000"/>
                  <a:pt x="1420" y="2000"/>
                  <a:pt x="1421" y="2000"/>
                </a:cubicBezTo>
                <a:cubicBezTo>
                  <a:pt x="1437" y="2000"/>
                  <a:pt x="1453" y="2000"/>
                  <a:pt x="1469" y="2000"/>
                </a:cubicBezTo>
                <a:cubicBezTo>
                  <a:pt x="1469" y="2000"/>
                  <a:pt x="1469" y="2000"/>
                  <a:pt x="1469" y="2000"/>
                </a:cubicBezTo>
                <a:cubicBezTo>
                  <a:pt x="1469" y="2000"/>
                  <a:pt x="1469" y="2000"/>
                  <a:pt x="1469" y="2000"/>
                </a:cubicBezTo>
                <a:cubicBezTo>
                  <a:pt x="1471" y="2000"/>
                  <a:pt x="1473" y="2000"/>
                  <a:pt x="1475" y="2001"/>
                </a:cubicBezTo>
                <a:cubicBezTo>
                  <a:pt x="1475" y="2001"/>
                  <a:pt x="1476" y="2001"/>
                  <a:pt x="1476" y="2001"/>
                </a:cubicBezTo>
                <a:cubicBezTo>
                  <a:pt x="1487" y="2002"/>
                  <a:pt x="1499" y="2006"/>
                  <a:pt x="1505" y="2015"/>
                </a:cubicBezTo>
                <a:cubicBezTo>
                  <a:pt x="1506" y="2016"/>
                  <a:pt x="1507" y="2017"/>
                  <a:pt x="1508" y="2019"/>
                </a:cubicBezTo>
                <a:cubicBezTo>
                  <a:pt x="1509" y="2022"/>
                  <a:pt x="1509" y="2022"/>
                  <a:pt x="1509" y="2022"/>
                </a:cubicBezTo>
                <a:cubicBezTo>
                  <a:pt x="1512" y="2028"/>
                  <a:pt x="1516" y="2035"/>
                  <a:pt x="1519" y="2041"/>
                </a:cubicBezTo>
                <a:cubicBezTo>
                  <a:pt x="1521" y="2045"/>
                  <a:pt x="1524" y="2051"/>
                  <a:pt x="1526" y="2056"/>
                </a:cubicBezTo>
                <a:cubicBezTo>
                  <a:pt x="1527" y="2058"/>
                  <a:pt x="1527" y="2061"/>
                  <a:pt x="1527" y="2063"/>
                </a:cubicBezTo>
                <a:close/>
                <a:moveTo>
                  <a:pt x="1640" y="2000"/>
                </a:moveTo>
                <a:cubicBezTo>
                  <a:pt x="1642" y="2000"/>
                  <a:pt x="1643" y="2000"/>
                  <a:pt x="1645" y="2000"/>
                </a:cubicBezTo>
                <a:cubicBezTo>
                  <a:pt x="1645" y="2000"/>
                  <a:pt x="1645" y="2000"/>
                  <a:pt x="1646" y="2000"/>
                </a:cubicBezTo>
                <a:cubicBezTo>
                  <a:pt x="1657" y="2002"/>
                  <a:pt x="1669" y="2006"/>
                  <a:pt x="1677" y="2014"/>
                </a:cubicBezTo>
                <a:cubicBezTo>
                  <a:pt x="1678" y="2014"/>
                  <a:pt x="1678" y="2015"/>
                  <a:pt x="1678" y="2015"/>
                </a:cubicBezTo>
                <a:cubicBezTo>
                  <a:pt x="1679" y="2016"/>
                  <a:pt x="1679" y="2016"/>
                  <a:pt x="1680" y="2017"/>
                </a:cubicBezTo>
                <a:cubicBezTo>
                  <a:pt x="1680" y="2017"/>
                  <a:pt x="1680" y="2017"/>
                  <a:pt x="1680" y="2018"/>
                </a:cubicBezTo>
                <a:cubicBezTo>
                  <a:pt x="1681" y="2018"/>
                  <a:pt x="1681" y="2018"/>
                  <a:pt x="1681" y="2018"/>
                </a:cubicBezTo>
                <a:cubicBezTo>
                  <a:pt x="1682" y="2019"/>
                  <a:pt x="1682" y="2019"/>
                  <a:pt x="1682" y="2019"/>
                </a:cubicBezTo>
                <a:cubicBezTo>
                  <a:pt x="1685" y="2024"/>
                  <a:pt x="1688" y="2029"/>
                  <a:pt x="1692" y="2034"/>
                </a:cubicBezTo>
                <a:cubicBezTo>
                  <a:pt x="1692" y="2034"/>
                  <a:pt x="1692" y="2034"/>
                  <a:pt x="1692" y="2034"/>
                </a:cubicBezTo>
                <a:cubicBezTo>
                  <a:pt x="1697" y="2041"/>
                  <a:pt x="1703" y="2049"/>
                  <a:pt x="1707" y="2056"/>
                </a:cubicBezTo>
                <a:cubicBezTo>
                  <a:pt x="1707" y="2057"/>
                  <a:pt x="1707" y="2057"/>
                  <a:pt x="1708" y="2058"/>
                </a:cubicBezTo>
                <a:cubicBezTo>
                  <a:pt x="1708" y="2058"/>
                  <a:pt x="1708" y="2058"/>
                  <a:pt x="1708" y="2058"/>
                </a:cubicBezTo>
                <a:cubicBezTo>
                  <a:pt x="1709" y="2063"/>
                  <a:pt x="1709" y="2066"/>
                  <a:pt x="1707" y="2068"/>
                </a:cubicBezTo>
                <a:cubicBezTo>
                  <a:pt x="1706" y="2069"/>
                  <a:pt x="1706" y="2069"/>
                  <a:pt x="1706" y="2069"/>
                </a:cubicBezTo>
                <a:cubicBezTo>
                  <a:pt x="1705" y="2071"/>
                  <a:pt x="1702" y="2072"/>
                  <a:pt x="1699" y="2073"/>
                </a:cubicBezTo>
                <a:cubicBezTo>
                  <a:pt x="1696" y="2074"/>
                  <a:pt x="1692" y="2075"/>
                  <a:pt x="1688" y="2075"/>
                </a:cubicBezTo>
                <a:cubicBezTo>
                  <a:pt x="1684" y="2075"/>
                  <a:pt x="1684" y="2075"/>
                  <a:pt x="1684" y="2075"/>
                </a:cubicBezTo>
                <a:cubicBezTo>
                  <a:pt x="1684" y="2075"/>
                  <a:pt x="1684" y="2075"/>
                  <a:pt x="1684" y="2075"/>
                </a:cubicBezTo>
                <a:cubicBezTo>
                  <a:pt x="1666" y="2075"/>
                  <a:pt x="1648" y="2075"/>
                  <a:pt x="1629" y="2075"/>
                </a:cubicBezTo>
                <a:cubicBezTo>
                  <a:pt x="1627" y="2075"/>
                  <a:pt x="1625" y="2075"/>
                  <a:pt x="1623" y="2075"/>
                </a:cubicBezTo>
                <a:cubicBezTo>
                  <a:pt x="1623" y="2075"/>
                  <a:pt x="1623" y="2075"/>
                  <a:pt x="1623" y="2075"/>
                </a:cubicBezTo>
                <a:cubicBezTo>
                  <a:pt x="1610" y="2073"/>
                  <a:pt x="1597" y="2068"/>
                  <a:pt x="1589" y="2059"/>
                </a:cubicBezTo>
                <a:cubicBezTo>
                  <a:pt x="1588" y="2057"/>
                  <a:pt x="1587" y="2056"/>
                  <a:pt x="1586" y="2055"/>
                </a:cubicBezTo>
                <a:cubicBezTo>
                  <a:pt x="1586" y="2054"/>
                  <a:pt x="1586" y="2054"/>
                  <a:pt x="1586" y="2054"/>
                </a:cubicBezTo>
                <a:cubicBezTo>
                  <a:pt x="1586" y="2054"/>
                  <a:pt x="1586" y="2054"/>
                  <a:pt x="1586" y="2054"/>
                </a:cubicBezTo>
                <a:cubicBezTo>
                  <a:pt x="1582" y="2047"/>
                  <a:pt x="1578" y="2041"/>
                  <a:pt x="1574" y="2034"/>
                </a:cubicBezTo>
                <a:cubicBezTo>
                  <a:pt x="1571" y="2029"/>
                  <a:pt x="1566" y="2021"/>
                  <a:pt x="1564" y="2015"/>
                </a:cubicBezTo>
                <a:cubicBezTo>
                  <a:pt x="1564" y="2015"/>
                  <a:pt x="1564" y="2015"/>
                  <a:pt x="1564" y="2014"/>
                </a:cubicBezTo>
                <a:cubicBezTo>
                  <a:pt x="1564" y="2014"/>
                  <a:pt x="1564" y="2013"/>
                  <a:pt x="1564" y="2013"/>
                </a:cubicBezTo>
                <a:cubicBezTo>
                  <a:pt x="1564" y="2006"/>
                  <a:pt x="1568" y="2003"/>
                  <a:pt x="1574" y="2002"/>
                </a:cubicBezTo>
                <a:cubicBezTo>
                  <a:pt x="1574" y="2001"/>
                  <a:pt x="1574" y="2001"/>
                  <a:pt x="1574" y="2001"/>
                </a:cubicBezTo>
                <a:cubicBezTo>
                  <a:pt x="1574" y="2001"/>
                  <a:pt x="1575" y="2001"/>
                  <a:pt x="1575" y="2001"/>
                </a:cubicBezTo>
                <a:cubicBezTo>
                  <a:pt x="1575" y="2001"/>
                  <a:pt x="1576" y="2001"/>
                  <a:pt x="1576" y="2001"/>
                </a:cubicBezTo>
                <a:cubicBezTo>
                  <a:pt x="1579" y="2000"/>
                  <a:pt x="1581" y="2000"/>
                  <a:pt x="1585" y="2000"/>
                </a:cubicBezTo>
                <a:cubicBezTo>
                  <a:pt x="1621" y="2000"/>
                  <a:pt x="1621" y="2000"/>
                  <a:pt x="1621" y="2000"/>
                </a:cubicBezTo>
                <a:cubicBezTo>
                  <a:pt x="1627" y="2000"/>
                  <a:pt x="1633" y="2000"/>
                  <a:pt x="1639" y="2000"/>
                </a:cubicBezTo>
                <a:cubicBezTo>
                  <a:pt x="1639" y="2000"/>
                  <a:pt x="1639" y="2000"/>
                  <a:pt x="1639" y="2000"/>
                </a:cubicBezTo>
                <a:cubicBezTo>
                  <a:pt x="1639" y="2000"/>
                  <a:pt x="1640" y="2000"/>
                  <a:pt x="1640" y="2000"/>
                </a:cubicBezTo>
                <a:close/>
                <a:moveTo>
                  <a:pt x="1617" y="1924"/>
                </a:moveTo>
                <a:cubicBezTo>
                  <a:pt x="1621" y="1930"/>
                  <a:pt x="1625" y="1937"/>
                  <a:pt x="1629" y="1943"/>
                </a:cubicBezTo>
                <a:cubicBezTo>
                  <a:pt x="1631" y="1946"/>
                  <a:pt x="1635" y="1950"/>
                  <a:pt x="1637" y="1955"/>
                </a:cubicBezTo>
                <a:cubicBezTo>
                  <a:pt x="1638" y="1956"/>
                  <a:pt x="1639" y="1958"/>
                  <a:pt x="1639" y="1960"/>
                </a:cubicBezTo>
                <a:cubicBezTo>
                  <a:pt x="1639" y="1961"/>
                  <a:pt x="1638" y="1962"/>
                  <a:pt x="1638" y="1963"/>
                </a:cubicBezTo>
                <a:cubicBezTo>
                  <a:pt x="1637" y="1964"/>
                  <a:pt x="1637" y="1964"/>
                  <a:pt x="1636" y="1965"/>
                </a:cubicBezTo>
                <a:cubicBezTo>
                  <a:pt x="1636" y="1965"/>
                  <a:pt x="1636" y="1965"/>
                  <a:pt x="1636" y="1965"/>
                </a:cubicBezTo>
                <a:cubicBezTo>
                  <a:pt x="1636" y="1965"/>
                  <a:pt x="1636" y="1965"/>
                  <a:pt x="1636" y="1965"/>
                </a:cubicBezTo>
                <a:cubicBezTo>
                  <a:pt x="1636" y="1966"/>
                  <a:pt x="1635" y="1966"/>
                  <a:pt x="1635" y="1966"/>
                </a:cubicBezTo>
                <a:cubicBezTo>
                  <a:pt x="1635" y="1966"/>
                  <a:pt x="1634" y="1967"/>
                  <a:pt x="1634" y="1967"/>
                </a:cubicBezTo>
                <a:cubicBezTo>
                  <a:pt x="1634" y="1967"/>
                  <a:pt x="1633" y="1967"/>
                  <a:pt x="1632" y="1968"/>
                </a:cubicBezTo>
                <a:cubicBezTo>
                  <a:pt x="1632" y="1968"/>
                  <a:pt x="1631" y="1968"/>
                  <a:pt x="1630" y="1969"/>
                </a:cubicBezTo>
                <a:cubicBezTo>
                  <a:pt x="1630" y="1969"/>
                  <a:pt x="1630" y="1969"/>
                  <a:pt x="1630" y="1969"/>
                </a:cubicBezTo>
                <a:cubicBezTo>
                  <a:pt x="1630" y="1969"/>
                  <a:pt x="1630" y="1969"/>
                  <a:pt x="1629" y="1969"/>
                </a:cubicBezTo>
                <a:cubicBezTo>
                  <a:pt x="1620" y="1972"/>
                  <a:pt x="1607" y="1970"/>
                  <a:pt x="1598" y="1970"/>
                </a:cubicBezTo>
                <a:cubicBezTo>
                  <a:pt x="1588" y="1970"/>
                  <a:pt x="1578" y="1970"/>
                  <a:pt x="1567" y="1970"/>
                </a:cubicBezTo>
                <a:cubicBezTo>
                  <a:pt x="1558" y="1970"/>
                  <a:pt x="1547" y="1968"/>
                  <a:pt x="1539" y="1962"/>
                </a:cubicBezTo>
                <a:cubicBezTo>
                  <a:pt x="1538" y="1962"/>
                  <a:pt x="1536" y="1961"/>
                  <a:pt x="1535" y="1960"/>
                </a:cubicBezTo>
                <a:cubicBezTo>
                  <a:pt x="1533" y="1958"/>
                  <a:pt x="1531" y="1956"/>
                  <a:pt x="1530" y="1954"/>
                </a:cubicBezTo>
                <a:cubicBezTo>
                  <a:pt x="1529" y="1952"/>
                  <a:pt x="1529" y="1952"/>
                  <a:pt x="1529" y="1952"/>
                </a:cubicBezTo>
                <a:cubicBezTo>
                  <a:pt x="1529" y="1952"/>
                  <a:pt x="1529" y="1952"/>
                  <a:pt x="1529" y="1952"/>
                </a:cubicBezTo>
                <a:cubicBezTo>
                  <a:pt x="1524" y="1944"/>
                  <a:pt x="1520" y="1936"/>
                  <a:pt x="1515" y="1928"/>
                </a:cubicBezTo>
                <a:cubicBezTo>
                  <a:pt x="1513" y="1925"/>
                  <a:pt x="1513" y="1925"/>
                  <a:pt x="1513" y="1925"/>
                </a:cubicBezTo>
                <a:cubicBezTo>
                  <a:pt x="1512" y="1923"/>
                  <a:pt x="1512" y="1921"/>
                  <a:pt x="1512" y="1919"/>
                </a:cubicBezTo>
                <a:cubicBezTo>
                  <a:pt x="1512" y="1917"/>
                  <a:pt x="1513" y="1915"/>
                  <a:pt x="1515" y="1914"/>
                </a:cubicBezTo>
                <a:cubicBezTo>
                  <a:pt x="1517" y="1913"/>
                  <a:pt x="1519" y="1912"/>
                  <a:pt x="1522" y="1911"/>
                </a:cubicBezTo>
                <a:cubicBezTo>
                  <a:pt x="1524" y="1910"/>
                  <a:pt x="1528" y="1910"/>
                  <a:pt x="1531" y="1910"/>
                </a:cubicBezTo>
                <a:cubicBezTo>
                  <a:pt x="1532" y="1910"/>
                  <a:pt x="1532" y="1910"/>
                  <a:pt x="1532" y="1910"/>
                </a:cubicBezTo>
                <a:cubicBezTo>
                  <a:pt x="1540" y="1909"/>
                  <a:pt x="1548" y="1910"/>
                  <a:pt x="1553" y="1910"/>
                </a:cubicBezTo>
                <a:cubicBezTo>
                  <a:pt x="1573" y="1910"/>
                  <a:pt x="1604" y="1906"/>
                  <a:pt x="1617" y="1924"/>
                </a:cubicBezTo>
                <a:close/>
                <a:moveTo>
                  <a:pt x="366" y="1441"/>
                </a:moveTo>
                <a:cubicBezTo>
                  <a:pt x="372" y="1443"/>
                  <a:pt x="377" y="1446"/>
                  <a:pt x="382" y="1448"/>
                </a:cubicBezTo>
                <a:cubicBezTo>
                  <a:pt x="392" y="1453"/>
                  <a:pt x="403" y="1458"/>
                  <a:pt x="413" y="1462"/>
                </a:cubicBezTo>
                <a:cubicBezTo>
                  <a:pt x="418" y="1464"/>
                  <a:pt x="422" y="1466"/>
                  <a:pt x="426" y="1468"/>
                </a:cubicBezTo>
                <a:cubicBezTo>
                  <a:pt x="430" y="1469"/>
                  <a:pt x="433" y="1470"/>
                  <a:pt x="437" y="1472"/>
                </a:cubicBezTo>
                <a:cubicBezTo>
                  <a:pt x="458" y="1479"/>
                  <a:pt x="479" y="1486"/>
                  <a:pt x="502" y="1492"/>
                </a:cubicBezTo>
                <a:cubicBezTo>
                  <a:pt x="527" y="1499"/>
                  <a:pt x="552" y="1505"/>
                  <a:pt x="578" y="1510"/>
                </a:cubicBezTo>
                <a:cubicBezTo>
                  <a:pt x="683" y="1532"/>
                  <a:pt x="786" y="1541"/>
                  <a:pt x="819" y="1542"/>
                </a:cubicBezTo>
                <a:cubicBezTo>
                  <a:pt x="819" y="1610"/>
                  <a:pt x="819" y="1610"/>
                  <a:pt x="819" y="1610"/>
                </a:cubicBezTo>
                <a:cubicBezTo>
                  <a:pt x="857" y="1570"/>
                  <a:pt x="857" y="1570"/>
                  <a:pt x="857" y="1570"/>
                </a:cubicBezTo>
                <a:cubicBezTo>
                  <a:pt x="906" y="1518"/>
                  <a:pt x="906" y="1518"/>
                  <a:pt x="906" y="1518"/>
                </a:cubicBezTo>
                <a:cubicBezTo>
                  <a:pt x="1019" y="1399"/>
                  <a:pt x="1019" y="1399"/>
                  <a:pt x="1019" y="1399"/>
                </a:cubicBezTo>
                <a:cubicBezTo>
                  <a:pt x="933" y="1308"/>
                  <a:pt x="933" y="1308"/>
                  <a:pt x="933" y="1308"/>
                </a:cubicBezTo>
                <a:cubicBezTo>
                  <a:pt x="819" y="1188"/>
                  <a:pt x="819" y="1188"/>
                  <a:pt x="819" y="1188"/>
                </a:cubicBezTo>
                <a:cubicBezTo>
                  <a:pt x="819" y="1271"/>
                  <a:pt x="819" y="1271"/>
                  <a:pt x="819" y="1271"/>
                </a:cubicBezTo>
                <a:cubicBezTo>
                  <a:pt x="740" y="1279"/>
                  <a:pt x="653" y="1266"/>
                  <a:pt x="578" y="1249"/>
                </a:cubicBezTo>
                <a:cubicBezTo>
                  <a:pt x="550" y="1242"/>
                  <a:pt x="525" y="1235"/>
                  <a:pt x="502" y="1229"/>
                </a:cubicBezTo>
                <a:cubicBezTo>
                  <a:pt x="471" y="1219"/>
                  <a:pt x="445" y="1211"/>
                  <a:pt x="426" y="1204"/>
                </a:cubicBezTo>
                <a:cubicBezTo>
                  <a:pt x="422" y="1202"/>
                  <a:pt x="418" y="1201"/>
                  <a:pt x="415" y="1199"/>
                </a:cubicBezTo>
                <a:cubicBezTo>
                  <a:pt x="414" y="1199"/>
                  <a:pt x="414" y="1199"/>
                  <a:pt x="413" y="1199"/>
                </a:cubicBezTo>
                <a:cubicBezTo>
                  <a:pt x="413" y="1199"/>
                  <a:pt x="413" y="1199"/>
                  <a:pt x="413" y="1199"/>
                </a:cubicBezTo>
                <a:cubicBezTo>
                  <a:pt x="354" y="1175"/>
                  <a:pt x="300" y="1147"/>
                  <a:pt x="253" y="1115"/>
                </a:cubicBezTo>
                <a:cubicBezTo>
                  <a:pt x="189" y="1073"/>
                  <a:pt x="142" y="1028"/>
                  <a:pt x="110" y="981"/>
                </a:cubicBezTo>
                <a:cubicBezTo>
                  <a:pt x="94" y="963"/>
                  <a:pt x="80" y="944"/>
                  <a:pt x="68" y="925"/>
                </a:cubicBezTo>
                <a:cubicBezTo>
                  <a:pt x="33" y="870"/>
                  <a:pt x="13" y="811"/>
                  <a:pt x="11" y="751"/>
                </a:cubicBezTo>
                <a:cubicBezTo>
                  <a:pt x="7" y="768"/>
                  <a:pt x="4" y="785"/>
                  <a:pt x="3" y="802"/>
                </a:cubicBezTo>
                <a:cubicBezTo>
                  <a:pt x="0" y="834"/>
                  <a:pt x="4" y="864"/>
                  <a:pt x="7" y="893"/>
                </a:cubicBezTo>
                <a:cubicBezTo>
                  <a:pt x="8" y="898"/>
                  <a:pt x="9" y="904"/>
                  <a:pt x="9" y="909"/>
                </a:cubicBezTo>
                <a:cubicBezTo>
                  <a:pt x="22" y="1021"/>
                  <a:pt x="22" y="1021"/>
                  <a:pt x="22" y="1021"/>
                </a:cubicBezTo>
                <a:cubicBezTo>
                  <a:pt x="23" y="1025"/>
                  <a:pt x="23" y="1029"/>
                  <a:pt x="24" y="1033"/>
                </a:cubicBezTo>
                <a:cubicBezTo>
                  <a:pt x="25" y="1048"/>
                  <a:pt x="27" y="1064"/>
                  <a:pt x="30" y="1080"/>
                </a:cubicBezTo>
                <a:cubicBezTo>
                  <a:pt x="34" y="1101"/>
                  <a:pt x="40" y="1121"/>
                  <a:pt x="47" y="1140"/>
                </a:cubicBezTo>
                <a:cubicBezTo>
                  <a:pt x="61" y="1175"/>
                  <a:pt x="80" y="1208"/>
                  <a:pt x="103" y="1239"/>
                </a:cubicBezTo>
                <a:cubicBezTo>
                  <a:pt x="146" y="1295"/>
                  <a:pt x="202" y="1344"/>
                  <a:pt x="275" y="1390"/>
                </a:cubicBezTo>
                <a:cubicBezTo>
                  <a:pt x="304" y="1409"/>
                  <a:pt x="335" y="1426"/>
                  <a:pt x="366" y="1441"/>
                </a:cubicBezTo>
                <a:close/>
                <a:moveTo>
                  <a:pt x="64" y="773"/>
                </a:moveTo>
                <a:cubicBezTo>
                  <a:pt x="67" y="798"/>
                  <a:pt x="74" y="823"/>
                  <a:pt x="84" y="848"/>
                </a:cubicBezTo>
                <a:cubicBezTo>
                  <a:pt x="107" y="785"/>
                  <a:pt x="165" y="713"/>
                  <a:pt x="209" y="677"/>
                </a:cubicBezTo>
                <a:cubicBezTo>
                  <a:pt x="272" y="628"/>
                  <a:pt x="353" y="583"/>
                  <a:pt x="451" y="545"/>
                </a:cubicBezTo>
                <a:cubicBezTo>
                  <a:pt x="515" y="521"/>
                  <a:pt x="582" y="501"/>
                  <a:pt x="652" y="486"/>
                </a:cubicBezTo>
                <a:cubicBezTo>
                  <a:pt x="652" y="314"/>
                  <a:pt x="652" y="314"/>
                  <a:pt x="652" y="314"/>
                </a:cubicBezTo>
                <a:cubicBezTo>
                  <a:pt x="640" y="317"/>
                  <a:pt x="627" y="320"/>
                  <a:pt x="615" y="323"/>
                </a:cubicBezTo>
                <a:cubicBezTo>
                  <a:pt x="544" y="340"/>
                  <a:pt x="476" y="361"/>
                  <a:pt x="413" y="386"/>
                </a:cubicBezTo>
                <a:cubicBezTo>
                  <a:pt x="345" y="413"/>
                  <a:pt x="288" y="442"/>
                  <a:pt x="238" y="474"/>
                </a:cubicBezTo>
                <a:cubicBezTo>
                  <a:pt x="204" y="496"/>
                  <a:pt x="178" y="516"/>
                  <a:pt x="153" y="537"/>
                </a:cubicBezTo>
                <a:cubicBezTo>
                  <a:pt x="142" y="547"/>
                  <a:pt x="131" y="556"/>
                  <a:pt x="122" y="566"/>
                </a:cubicBezTo>
                <a:cubicBezTo>
                  <a:pt x="81" y="622"/>
                  <a:pt x="60" y="684"/>
                  <a:pt x="62" y="747"/>
                </a:cubicBezTo>
                <a:cubicBezTo>
                  <a:pt x="62" y="756"/>
                  <a:pt x="63" y="764"/>
                  <a:pt x="64" y="773"/>
                </a:cubicBezTo>
                <a:close/>
                <a:moveTo>
                  <a:pt x="1928" y="693"/>
                </a:moveTo>
                <a:cubicBezTo>
                  <a:pt x="1966" y="727"/>
                  <a:pt x="2007" y="795"/>
                  <a:pt x="2021" y="856"/>
                </a:cubicBezTo>
                <a:cubicBezTo>
                  <a:pt x="2034" y="828"/>
                  <a:pt x="2042" y="798"/>
                  <a:pt x="2045" y="768"/>
                </a:cubicBezTo>
                <a:cubicBezTo>
                  <a:pt x="2046" y="761"/>
                  <a:pt x="2047" y="754"/>
                  <a:pt x="2047" y="747"/>
                </a:cubicBezTo>
                <a:cubicBezTo>
                  <a:pt x="2049" y="670"/>
                  <a:pt x="2018" y="595"/>
                  <a:pt x="1958" y="530"/>
                </a:cubicBezTo>
                <a:cubicBezTo>
                  <a:pt x="1924" y="501"/>
                  <a:pt x="1884" y="473"/>
                  <a:pt x="1839" y="447"/>
                </a:cubicBezTo>
                <a:cubicBezTo>
                  <a:pt x="1782" y="415"/>
                  <a:pt x="1718" y="387"/>
                  <a:pt x="1639" y="359"/>
                </a:cubicBezTo>
                <a:cubicBezTo>
                  <a:pt x="1584" y="340"/>
                  <a:pt x="1524" y="324"/>
                  <a:pt x="1457" y="310"/>
                </a:cubicBezTo>
                <a:cubicBezTo>
                  <a:pt x="1457" y="482"/>
                  <a:pt x="1457" y="482"/>
                  <a:pt x="1457" y="482"/>
                </a:cubicBezTo>
                <a:cubicBezTo>
                  <a:pt x="1542" y="500"/>
                  <a:pt x="1625" y="525"/>
                  <a:pt x="1700" y="556"/>
                </a:cubicBezTo>
                <a:cubicBezTo>
                  <a:pt x="1795" y="595"/>
                  <a:pt x="1871" y="642"/>
                  <a:pt x="1928" y="693"/>
                </a:cubicBezTo>
                <a:close/>
                <a:moveTo>
                  <a:pt x="1054" y="814"/>
                </a:moveTo>
                <a:cubicBezTo>
                  <a:pt x="1186" y="814"/>
                  <a:pt x="1408" y="789"/>
                  <a:pt x="1408" y="696"/>
                </a:cubicBezTo>
                <a:cubicBezTo>
                  <a:pt x="1408" y="118"/>
                  <a:pt x="1408" y="118"/>
                  <a:pt x="1408" y="118"/>
                </a:cubicBezTo>
                <a:cubicBezTo>
                  <a:pt x="1408" y="25"/>
                  <a:pt x="1186" y="0"/>
                  <a:pt x="1054" y="0"/>
                </a:cubicBezTo>
                <a:cubicBezTo>
                  <a:pt x="923" y="0"/>
                  <a:pt x="701" y="25"/>
                  <a:pt x="701" y="118"/>
                </a:cubicBezTo>
                <a:cubicBezTo>
                  <a:pt x="701" y="696"/>
                  <a:pt x="701" y="696"/>
                  <a:pt x="701" y="696"/>
                </a:cubicBezTo>
                <a:cubicBezTo>
                  <a:pt x="701" y="789"/>
                  <a:pt x="923" y="814"/>
                  <a:pt x="1054" y="814"/>
                </a:cubicBezTo>
                <a:close/>
                <a:moveTo>
                  <a:pt x="1054" y="35"/>
                </a:moveTo>
                <a:cubicBezTo>
                  <a:pt x="1219" y="35"/>
                  <a:pt x="1352" y="71"/>
                  <a:pt x="1352" y="116"/>
                </a:cubicBezTo>
                <a:cubicBezTo>
                  <a:pt x="1352" y="161"/>
                  <a:pt x="1219" y="197"/>
                  <a:pt x="1054" y="197"/>
                </a:cubicBezTo>
                <a:cubicBezTo>
                  <a:pt x="890" y="197"/>
                  <a:pt x="757" y="161"/>
                  <a:pt x="757" y="116"/>
                </a:cubicBezTo>
                <a:cubicBezTo>
                  <a:pt x="757" y="71"/>
                  <a:pt x="890" y="35"/>
                  <a:pt x="1054" y="35"/>
                </a:cubicBezTo>
                <a:close/>
              </a:path>
            </a:pathLst>
          </a:custGeom>
          <a:solidFill>
            <a:srgbClr val="FFFFFF"/>
          </a:solidFill>
          <a:ln>
            <a:noFill/>
          </a:ln>
        </p:spPr>
        <p:txBody>
          <a:bodyPr vert="horz" wrap="square" lIns="83919" tIns="41960" rIns="83919" bIns="41960" numCol="1" anchor="t" anchorCtr="0" compatLnSpc="1">
            <a:prstTxWarp prst="textNoShape">
              <a:avLst/>
            </a:prstTxWarp>
          </a:bodyPr>
          <a:lstStyle/>
          <a:p>
            <a:pPr defTabSz="932201"/>
            <a:endParaRPr lang="en-US" sz="1632" kern="0">
              <a:solidFill>
                <a:srgbClr val="000000"/>
              </a:solidFill>
            </a:endParaRPr>
          </a:p>
        </p:txBody>
      </p:sp>
      <p:sp>
        <p:nvSpPr>
          <p:cNvPr id="3" name="Rectangle 2"/>
          <p:cNvSpPr/>
          <p:nvPr/>
        </p:nvSpPr>
        <p:spPr>
          <a:xfrm>
            <a:off x="289215" y="6501647"/>
            <a:ext cx="1784019" cy="376684"/>
          </a:xfrm>
          <a:prstGeom prst="rect">
            <a:avLst/>
          </a:prstGeom>
        </p:spPr>
        <p:txBody>
          <a:bodyPr wrap="none">
            <a:spAutoFit/>
          </a:bodyPr>
          <a:lstStyle/>
          <a:p>
            <a:pPr defTabSz="914224"/>
            <a:r>
              <a:rPr lang="en-US" sz="1399" kern="0" baseline="30000">
                <a:solidFill>
                  <a:srgbClr val="353535"/>
                </a:solidFill>
              </a:rPr>
              <a:t>1</a:t>
            </a:r>
            <a:r>
              <a:rPr lang="en-US" kern="0">
                <a:solidFill>
                  <a:srgbClr val="353535"/>
                </a:solidFill>
              </a:rPr>
              <a:t> </a:t>
            </a:r>
            <a:r>
              <a:rPr lang="en-US" sz="1049" kern="0">
                <a:solidFill>
                  <a:srgbClr val="353535"/>
                </a:solidFill>
              </a:rPr>
              <a:t>in controlled availability </a:t>
            </a:r>
            <a:endParaRPr lang="en-US" kern="0">
              <a:solidFill>
                <a:srgbClr val="353535"/>
              </a:solidFill>
            </a:endParaRPr>
          </a:p>
        </p:txBody>
      </p:sp>
      <p:pic>
        <p:nvPicPr>
          <p:cNvPr id="5" name="Picture 4">
            <a:extLst>
              <a:ext uri="{FF2B5EF4-FFF2-40B4-BE49-F238E27FC236}">
                <a16:creationId xmlns:a16="http://schemas.microsoft.com/office/drawing/2014/main" id="{A997A25E-88A2-43DA-AEB6-8640061EB800}"/>
              </a:ext>
            </a:extLst>
          </p:cNvPr>
          <p:cNvPicPr>
            <a:picLocks noChangeAspect="1"/>
          </p:cNvPicPr>
          <p:nvPr/>
        </p:nvPicPr>
        <p:blipFill>
          <a:blip r:embed="rId3"/>
          <a:stretch>
            <a:fillRect/>
          </a:stretch>
        </p:blipFill>
        <p:spPr>
          <a:xfrm>
            <a:off x="6218239" y="686622"/>
            <a:ext cx="6014854" cy="5859672"/>
          </a:xfrm>
          <a:prstGeom prst="rect">
            <a:avLst/>
          </a:prstGeom>
        </p:spPr>
      </p:pic>
      <p:sp>
        <p:nvSpPr>
          <p:cNvPr id="6" name="Title 5">
            <a:extLst>
              <a:ext uri="{FF2B5EF4-FFF2-40B4-BE49-F238E27FC236}">
                <a16:creationId xmlns:a16="http://schemas.microsoft.com/office/drawing/2014/main" id="{6C1B4CB4-E535-4969-8B7D-13E44C9ACDC3}"/>
              </a:ext>
            </a:extLst>
          </p:cNvPr>
          <p:cNvSpPr>
            <a:spLocks noGrp="1"/>
          </p:cNvSpPr>
          <p:nvPr>
            <p:ph type="title"/>
          </p:nvPr>
        </p:nvSpPr>
        <p:spPr/>
        <p:txBody>
          <a:bodyPr/>
          <a:lstStyle/>
          <a:p>
            <a:r>
              <a:rPr lang="en-US"/>
              <a:t>SAP HANA on Azure</a:t>
            </a:r>
          </a:p>
        </p:txBody>
      </p:sp>
      <p:sp>
        <p:nvSpPr>
          <p:cNvPr id="7" name="Text Placeholder 6">
            <a:extLst>
              <a:ext uri="{FF2B5EF4-FFF2-40B4-BE49-F238E27FC236}">
                <a16:creationId xmlns:a16="http://schemas.microsoft.com/office/drawing/2014/main" id="{9BE7AA82-552C-47BB-B11C-57B1B319A5E3}"/>
              </a:ext>
            </a:extLst>
          </p:cNvPr>
          <p:cNvSpPr>
            <a:spLocks noGrp="1"/>
          </p:cNvSpPr>
          <p:nvPr>
            <p:ph type="body" sz="quarter" idx="10"/>
          </p:nvPr>
        </p:nvSpPr>
        <p:spPr>
          <a:xfrm>
            <a:off x="274639" y="1212851"/>
            <a:ext cx="5858532" cy="5733877"/>
          </a:xfrm>
        </p:spPr>
        <p:txBody>
          <a:bodyPr/>
          <a:lstStyle/>
          <a:p>
            <a:pPr marL="0" indent="0">
              <a:spcAft>
                <a:spcPts val="0"/>
              </a:spcAft>
              <a:buNone/>
            </a:pPr>
            <a:r>
              <a:rPr lang="en-US" sz="3200"/>
              <a:t>Approach</a:t>
            </a:r>
          </a:p>
          <a:p>
            <a:pPr marL="0" lvl="1" indent="0">
              <a:buNone/>
            </a:pPr>
            <a:r>
              <a:rPr lang="en-US" sz="2000"/>
              <a:t>SAP BW on SAP HANA, SAP Business Suite on HANA, and S/4HANA</a:t>
            </a:r>
            <a:br>
              <a:rPr lang="en-US" sz="2000"/>
            </a:br>
            <a:r>
              <a:rPr lang="en-US" sz="2000"/>
              <a:t>running on purpose-built SAP HANA on Azure large instance hardware.</a:t>
            </a:r>
          </a:p>
          <a:p>
            <a:pPr marL="0" indent="0">
              <a:spcAft>
                <a:spcPts val="0"/>
              </a:spcAft>
              <a:buNone/>
            </a:pPr>
            <a:r>
              <a:rPr lang="en-US" sz="3200"/>
              <a:t>Solution</a:t>
            </a:r>
          </a:p>
          <a:p>
            <a:pPr marL="0" lvl="1" indent="0">
              <a:buNone/>
            </a:pPr>
            <a:r>
              <a:rPr lang="en-US" sz="2000">
                <a:solidFill>
                  <a:srgbClr val="FF0000"/>
                </a:solidFill>
              </a:rPr>
              <a:t>Large Instances</a:t>
            </a:r>
            <a:r>
              <a:rPr lang="en-US" sz="2000"/>
              <a:t>:  for production and non-production workloads</a:t>
            </a:r>
          </a:p>
          <a:p>
            <a:pPr marL="0" lvl="1" indent="0">
              <a:buNone/>
            </a:pPr>
            <a:r>
              <a:rPr lang="en-US" sz="2000"/>
              <a:t>Microsoft offers certified SAP HANA capabilities via purpose-built hardware specifically tuned for SAP HANA.</a:t>
            </a:r>
          </a:p>
          <a:p>
            <a:pPr marL="171450" lvl="1" indent="-171450">
              <a:spcAft>
                <a:spcPts val="0"/>
              </a:spcAft>
            </a:pPr>
            <a:r>
              <a:rPr lang="en-US" sz="1200"/>
              <a:t>SAP HANA instance runs in a non-virtualized environment on</a:t>
            </a:r>
            <a:br>
              <a:rPr lang="en-US" sz="1200"/>
            </a:br>
            <a:r>
              <a:rPr lang="en-US" sz="1200"/>
              <a:t>SAP HANA TDI certified hardware in an Azure-certified data center</a:t>
            </a:r>
          </a:p>
          <a:p>
            <a:pPr marL="171450" lvl="1" indent="-171450">
              <a:spcAft>
                <a:spcPts val="0"/>
              </a:spcAft>
            </a:pPr>
            <a:r>
              <a:rPr lang="en-US" sz="1200"/>
              <a:t>SAP HANA is connected to the SAP application tier running on</a:t>
            </a:r>
            <a:br>
              <a:rPr lang="en-US" sz="1200"/>
            </a:br>
            <a:r>
              <a:rPr lang="en-US" sz="1200"/>
              <a:t>Azure VMs</a:t>
            </a:r>
          </a:p>
          <a:p>
            <a:pPr marL="171450" lvl="1" indent="-171450">
              <a:spcAft>
                <a:spcPts val="0"/>
              </a:spcAft>
            </a:pPr>
            <a:r>
              <a:rPr lang="en-US" sz="1200"/>
              <a:t>The two environments are connected via Azure ExpressRoute</a:t>
            </a:r>
          </a:p>
          <a:p>
            <a:pPr marL="0" lvl="1" indent="0">
              <a:buNone/>
            </a:pPr>
            <a:endParaRPr lang="en-US"/>
          </a:p>
        </p:txBody>
      </p:sp>
    </p:spTree>
    <p:extLst>
      <p:ext uri="{BB962C8B-B14F-4D97-AF65-F5344CB8AC3E}">
        <p14:creationId xmlns:p14="http://schemas.microsoft.com/office/powerpoint/2010/main" val="1223629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2" name="Rectangle 41">
            <a:extLst>
              <a:ext uri="{FF2B5EF4-FFF2-40B4-BE49-F238E27FC236}">
                <a16:creationId xmlns:a16="http://schemas.microsoft.com/office/drawing/2014/main" id="{F6506E53-4C71-409F-A6E4-25CE7814E360}"/>
              </a:ext>
            </a:extLst>
          </p:cNvPr>
          <p:cNvSpPr/>
          <p:nvPr/>
        </p:nvSpPr>
        <p:spPr bwMode="auto">
          <a:xfrm>
            <a:off x="4775046" y="0"/>
            <a:ext cx="7661429" cy="699452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6" name="Group 15"/>
          <p:cNvGrpSpPr/>
          <p:nvPr/>
        </p:nvGrpSpPr>
        <p:grpSpPr>
          <a:xfrm>
            <a:off x="7278844" y="5868426"/>
            <a:ext cx="4874961" cy="393077"/>
            <a:chOff x="7054377" y="5822777"/>
            <a:chExt cx="4566381" cy="378565"/>
          </a:xfrm>
        </p:grpSpPr>
        <p:pic>
          <p:nvPicPr>
            <p:cNvPr id="1040" name="Picture 16" descr="Image result for zespri logo"/>
            <p:cNvPicPr>
              <a:picLocks noChangeAspect="1" noChangeArrowheads="1"/>
            </p:cNvPicPr>
            <p:nvPr/>
          </p:nvPicPr>
          <p:blipFill rotWithShape="1">
            <a:blip r:embed="rId3">
              <a:extLst>
                <a:ext uri="{28A0092B-C50C-407E-A947-70E740481C1C}">
                  <a14:useLocalDpi xmlns:a14="http://schemas.microsoft.com/office/drawing/2010/main" val="0"/>
                </a:ext>
              </a:extLst>
            </a:blip>
            <a:srcRect l="3337" r="3337"/>
            <a:stretch/>
          </p:blipFill>
          <p:spPr bwMode="auto">
            <a:xfrm>
              <a:off x="11090812" y="5822777"/>
              <a:ext cx="529946" cy="378565"/>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Image result for toyo gosei logo"/>
            <p:cNvPicPr>
              <a:picLocks noChangeAspect="1" noChangeArrowheads="1"/>
            </p:cNvPicPr>
            <p:nvPr/>
          </p:nvPicPr>
          <p:blipFill rotWithShape="1">
            <a:blip r:embed="rId4">
              <a:extLst>
                <a:ext uri="{28A0092B-C50C-407E-A947-70E740481C1C}">
                  <a14:useLocalDpi xmlns:a14="http://schemas.microsoft.com/office/drawing/2010/main" val="0"/>
                </a:ext>
              </a:extLst>
            </a:blip>
            <a:srcRect/>
            <a:stretch/>
          </p:blipFill>
          <p:spPr bwMode="auto">
            <a:xfrm>
              <a:off x="7054377" y="5918893"/>
              <a:ext cx="1323538" cy="186333"/>
            </a:xfrm>
            <a:prstGeom prst="rect">
              <a:avLst/>
            </a:prstGeom>
            <a:noFill/>
            <a:extLst>
              <a:ext uri="{909E8E84-426E-40DD-AFC4-6F175D3DCCD1}">
                <a14:hiddenFill xmlns:a14="http://schemas.microsoft.com/office/drawing/2010/main">
                  <a:solidFill>
                    <a:srgbClr val="FFFFFF"/>
                  </a:solidFill>
                </a14:hiddenFill>
              </a:ext>
            </a:extLst>
          </p:spPr>
        </p:pic>
        <p:pic>
          <p:nvPicPr>
            <p:cNvPr id="1080" name="Picture 56" descr="Image result for washington gas 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77507" y="5869097"/>
              <a:ext cx="913714" cy="28592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4" name="Group 13"/>
          <p:cNvGrpSpPr/>
          <p:nvPr/>
        </p:nvGrpSpPr>
        <p:grpSpPr>
          <a:xfrm>
            <a:off x="5003191" y="3948307"/>
            <a:ext cx="7162931" cy="309712"/>
            <a:chOff x="4455795" y="3948434"/>
            <a:chExt cx="7164963" cy="309800"/>
          </a:xfrm>
        </p:grpSpPr>
        <p:pic>
          <p:nvPicPr>
            <p:cNvPr id="3078" name="Picture 6" descr="Foodstuffs Logo NZNational.sv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55795" y="3966379"/>
              <a:ext cx="1017095" cy="273911"/>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kordia group logo"/>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82856" y="4006521"/>
              <a:ext cx="663122" cy="193632"/>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descr="Image result for frunze logo"/>
            <p:cNvPicPr>
              <a:picLocks noChangeAspect="1" noChangeArrowheads="1"/>
            </p:cNvPicPr>
            <p:nvPr/>
          </p:nvPicPr>
          <p:blipFill rotWithShape="1">
            <a:blip r:embed="rId8">
              <a:extLst>
                <a:ext uri="{28A0092B-C50C-407E-A947-70E740481C1C}">
                  <a14:useLocalDpi xmlns:a14="http://schemas.microsoft.com/office/drawing/2010/main" val="0"/>
                </a:ext>
              </a:extLst>
            </a:blip>
            <a:srcRect/>
            <a:stretch/>
          </p:blipFill>
          <p:spPr bwMode="auto">
            <a:xfrm>
              <a:off x="6110784" y="3982850"/>
              <a:ext cx="934178" cy="240974"/>
            </a:xfrm>
            <a:prstGeom prst="rect">
              <a:avLst/>
            </a:prstGeom>
            <a:noFill/>
            <a:extLst>
              <a:ext uri="{909E8E84-426E-40DD-AFC4-6F175D3DCCD1}">
                <a14:hiddenFill xmlns:a14="http://schemas.microsoft.com/office/drawing/2010/main">
                  <a:solidFill>
                    <a:srgbClr val="FFFFFF"/>
                  </a:solidFill>
                </a14:hiddenFill>
              </a:ext>
            </a:extLst>
          </p:spPr>
        </p:pic>
        <p:pic>
          <p:nvPicPr>
            <p:cNvPr id="1088" name="Picture 64" descr="Image result for myclouddoor logo"/>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389975" y="3948434"/>
              <a:ext cx="1230783" cy="3098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 name="Group 11"/>
          <p:cNvGrpSpPr/>
          <p:nvPr/>
        </p:nvGrpSpPr>
        <p:grpSpPr>
          <a:xfrm>
            <a:off x="5023508" y="2808420"/>
            <a:ext cx="7130297" cy="505741"/>
            <a:chOff x="4488438" y="2808222"/>
            <a:chExt cx="7132320" cy="505885"/>
          </a:xfrm>
        </p:grpSpPr>
        <p:pic>
          <p:nvPicPr>
            <p:cNvPr id="1036" name="Picture 12" descr="Image result for caltex logo"/>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488438" y="2894057"/>
              <a:ext cx="946447" cy="334215"/>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Image result for chint logo"/>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038905" y="2858162"/>
              <a:ext cx="406005" cy="406005"/>
            </a:xfrm>
            <a:prstGeom prst="rect">
              <a:avLst/>
            </a:prstGeom>
            <a:noFill/>
            <a:extLst>
              <a:ext uri="{909E8E84-426E-40DD-AFC4-6F175D3DCCD1}">
                <a14:hiddenFill xmlns:a14="http://schemas.microsoft.com/office/drawing/2010/main">
                  <a:solidFill>
                    <a:srgbClr val="FFFFFF"/>
                  </a:solidFill>
                </a14:hiddenFill>
              </a:ext>
            </a:extLst>
          </p:spPr>
        </p:pic>
        <p:pic>
          <p:nvPicPr>
            <p:cNvPr id="1062" name="Picture 38" descr="Image result for el tejar logo"/>
            <p:cNvPicPr>
              <a:picLocks noChangeAspect="1" noChangeArrowheads="1"/>
            </p:cNvPicPr>
            <p:nvPr/>
          </p:nvPicPr>
          <p:blipFill rotWithShape="1">
            <a:blip r:embed="rId12">
              <a:extLst>
                <a:ext uri="{28A0092B-C50C-407E-A947-70E740481C1C}">
                  <a14:useLocalDpi xmlns:a14="http://schemas.microsoft.com/office/drawing/2010/main" val="0"/>
                </a:ext>
              </a:extLst>
            </a:blip>
            <a:srcRect l="35795" t="26788" r="35947" b="26489"/>
            <a:stretch/>
          </p:blipFill>
          <p:spPr bwMode="auto">
            <a:xfrm>
              <a:off x="11222237" y="2808222"/>
              <a:ext cx="398521" cy="505885"/>
            </a:xfrm>
            <a:prstGeom prst="rect">
              <a:avLst/>
            </a:prstGeom>
            <a:noFill/>
            <a:extLst>
              <a:ext uri="{909E8E84-426E-40DD-AFC4-6F175D3DCCD1}">
                <a14:hiddenFill xmlns:a14="http://schemas.microsoft.com/office/drawing/2010/main">
                  <a:solidFill>
                    <a:srgbClr val="FFFFFF"/>
                  </a:solidFill>
                </a14:hiddenFill>
              </a:ext>
            </a:extLst>
          </p:spPr>
        </p:pic>
        <p:pic>
          <p:nvPicPr>
            <p:cNvPr id="1070" name="Picture 46" descr="Image result for cnbm logo"/>
            <p:cNvPicPr>
              <a:picLocks noChangeAspect="1" noChangeArrowheads="1"/>
            </p:cNvPicPr>
            <p:nvPr/>
          </p:nvPicPr>
          <p:blipFill rotWithShape="1">
            <a:blip r:embed="rId13">
              <a:extLst>
                <a:ext uri="{28A0092B-C50C-407E-A947-70E740481C1C}">
                  <a14:useLocalDpi xmlns:a14="http://schemas.microsoft.com/office/drawing/2010/main" val="0"/>
                </a:ext>
              </a:extLst>
            </a:blip>
            <a:srcRect l="8723" t="4571" r="10232" b="27550"/>
            <a:stretch/>
          </p:blipFill>
          <p:spPr bwMode="auto">
            <a:xfrm>
              <a:off x="7048929" y="2860916"/>
              <a:ext cx="886811" cy="400495"/>
            </a:xfrm>
            <a:prstGeom prst="rect">
              <a:avLst/>
            </a:prstGeom>
            <a:noFill/>
            <a:extLst>
              <a:ext uri="{909E8E84-426E-40DD-AFC4-6F175D3DCCD1}">
                <a14:hiddenFill xmlns:a14="http://schemas.microsoft.com/office/drawing/2010/main">
                  <a:solidFill>
                    <a:srgbClr val="FFFFFF"/>
                  </a:solidFill>
                </a14:hiddenFill>
              </a:ext>
            </a:extLst>
          </p:spPr>
        </p:pic>
        <p:pic>
          <p:nvPicPr>
            <p:cNvPr id="1072" name="Picture 48" descr="Image result for e&amp;J gallo winery logo"/>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570037" y="2842668"/>
              <a:ext cx="1048180" cy="436992"/>
            </a:xfrm>
            <a:prstGeom prst="rect">
              <a:avLst/>
            </a:prstGeom>
            <a:noFill/>
            <a:extLst>
              <a:ext uri="{909E8E84-426E-40DD-AFC4-6F175D3DCCD1}">
                <a14:hiddenFill xmlns:a14="http://schemas.microsoft.com/office/drawing/2010/main">
                  <a:solidFill>
                    <a:srgbClr val="FFFFFF"/>
                  </a:solidFill>
                </a14:hiddenFill>
              </a:ext>
            </a:extLst>
          </p:spPr>
        </p:pic>
        <p:pic>
          <p:nvPicPr>
            <p:cNvPr id="13" name="Graphic 12"/>
            <p:cNvPicPr>
              <a:picLocks noChangeAspect="1"/>
            </p:cNvPicPr>
            <p:nvPr/>
          </p:nvPicPr>
          <p:blipFill>
            <a:blip>
              <a:extLst/>
            </a:blip>
            <a:stretch>
              <a:fillRect/>
            </a:stretch>
          </p:blipFill>
          <p:spPr>
            <a:xfrm>
              <a:off x="8539759" y="2848036"/>
              <a:ext cx="426258" cy="426258"/>
            </a:xfrm>
            <a:prstGeom prst="rect">
              <a:avLst/>
            </a:prstGeom>
          </p:spPr>
        </p:pic>
      </p:grpSp>
      <p:grpSp>
        <p:nvGrpSpPr>
          <p:cNvPr id="15" name="Group 14"/>
          <p:cNvGrpSpPr/>
          <p:nvPr/>
        </p:nvGrpSpPr>
        <p:grpSpPr>
          <a:xfrm>
            <a:off x="5088178" y="4944608"/>
            <a:ext cx="7069436" cy="430431"/>
            <a:chOff x="6498225" y="4945021"/>
            <a:chExt cx="5122533" cy="285815"/>
          </a:xfrm>
        </p:grpSpPr>
        <p:pic>
          <p:nvPicPr>
            <p:cNvPr id="1038" name="Picture 14" descr="Image result for sct logistics logo"/>
            <p:cNvPicPr>
              <a:picLocks noChangeAspect="1" noChangeArrowheads="1"/>
            </p:cNvPicPr>
            <p:nvPr/>
          </p:nvPicPr>
          <p:blipFill rotWithShape="1">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bwMode="auto">
            <a:xfrm>
              <a:off x="11013923" y="4945021"/>
              <a:ext cx="606835" cy="285815"/>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result for pact group logo"/>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498225" y="4968485"/>
              <a:ext cx="795470" cy="238880"/>
            </a:xfrm>
            <a:prstGeom prst="rect">
              <a:avLst/>
            </a:prstGeom>
            <a:noFill/>
            <a:extLst>
              <a:ext uri="{909E8E84-426E-40DD-AFC4-6F175D3DCCD1}">
                <a14:hiddenFill xmlns:a14="http://schemas.microsoft.com/office/drawing/2010/main">
                  <a:solidFill>
                    <a:srgbClr val="FFFFFF"/>
                  </a:solidFill>
                </a14:hiddenFill>
              </a:ext>
            </a:extLst>
          </p:spPr>
        </p:pic>
        <p:pic>
          <p:nvPicPr>
            <p:cNvPr id="1066" name="Picture 42" descr="Image result for pactera logo"/>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8008338" y="4998125"/>
              <a:ext cx="620650" cy="179609"/>
            </a:xfrm>
            <a:prstGeom prst="rect">
              <a:avLst/>
            </a:prstGeom>
            <a:noFill/>
            <a:extLst>
              <a:ext uri="{909E8E84-426E-40DD-AFC4-6F175D3DCCD1}">
                <a14:hiddenFill xmlns:a14="http://schemas.microsoft.com/office/drawing/2010/main">
                  <a:solidFill>
                    <a:srgbClr val="FFFFFF"/>
                  </a:solidFill>
                </a14:hiddenFill>
              </a:ext>
            </a:extLst>
          </p:spPr>
        </p:pic>
        <p:pic>
          <p:nvPicPr>
            <p:cNvPr id="1102" name="Picture 78" descr="Image result for rockwell automation logo"/>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9343631" y="4961062"/>
              <a:ext cx="955648" cy="25373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 name="Group 9"/>
          <p:cNvGrpSpPr/>
          <p:nvPr/>
        </p:nvGrpSpPr>
        <p:grpSpPr>
          <a:xfrm>
            <a:off x="5023508" y="823400"/>
            <a:ext cx="7130297" cy="583185"/>
            <a:chOff x="4488438" y="822642"/>
            <a:chExt cx="7132320" cy="583350"/>
          </a:xfrm>
        </p:grpSpPr>
        <p:pic>
          <p:nvPicPr>
            <p:cNvPr id="1030" name="Picture 6" descr="Image result for agl energy limited logo"/>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1210548" y="909212"/>
              <a:ext cx="410210" cy="410210"/>
            </a:xfrm>
            <a:prstGeom prst="rect">
              <a:avLst/>
            </a:prstGeom>
            <a:noFill/>
            <a:extLst>
              <a:ext uri="{909E8E84-426E-40DD-AFC4-6F175D3DCCD1}">
                <a14:hiddenFill xmlns:a14="http://schemas.microsoft.com/office/drawing/2010/main">
                  <a:solidFill>
                    <a:srgbClr val="FFFFFF"/>
                  </a:solidFill>
                </a14:hiddenFill>
              </a:ext>
            </a:extLst>
          </p:spPr>
        </p:pic>
        <p:pic>
          <p:nvPicPr>
            <p:cNvPr id="1078" name="Picture 54" descr="ACCO Brands logo."/>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488438" y="822642"/>
              <a:ext cx="431679" cy="583350"/>
            </a:xfrm>
            <a:prstGeom prst="rect">
              <a:avLst/>
            </a:prstGeom>
            <a:noFill/>
            <a:extLst>
              <a:ext uri="{909E8E84-426E-40DD-AFC4-6F175D3DCCD1}">
                <a14:hiddenFill xmlns:a14="http://schemas.microsoft.com/office/drawing/2010/main">
                  <a:solidFill>
                    <a:srgbClr val="FFFFFF"/>
                  </a:solidFill>
                </a14:hiddenFill>
              </a:ext>
            </a:extLst>
          </p:spPr>
        </p:pic>
        <p:pic>
          <p:nvPicPr>
            <p:cNvPr id="1084" name="Picture 60" descr="Image result for al muhaidib logo"/>
            <p:cNvPicPr>
              <a:picLocks noChangeAspect="1" noChangeArrowheads="1"/>
            </p:cNvPicPr>
            <p:nvPr/>
          </p:nvPicPr>
          <p:blipFill rotWithShape="1">
            <a:blip r:embed="rId21">
              <a:extLst>
                <a:ext uri="{28A0092B-C50C-407E-A947-70E740481C1C}">
                  <a14:useLocalDpi xmlns:a14="http://schemas.microsoft.com/office/drawing/2010/main" val="0"/>
                </a:ext>
              </a:extLst>
            </a:blip>
            <a:srcRect/>
            <a:stretch/>
          </p:blipFill>
          <p:spPr bwMode="auto">
            <a:xfrm>
              <a:off x="5607532" y="935545"/>
              <a:ext cx="2001786" cy="357544"/>
            </a:xfrm>
            <a:prstGeom prst="rect">
              <a:avLst/>
            </a:prstGeom>
            <a:noFill/>
            <a:extLst>
              <a:ext uri="{909E8E84-426E-40DD-AFC4-6F175D3DCCD1}">
                <a14:hiddenFill xmlns:a14="http://schemas.microsoft.com/office/drawing/2010/main">
                  <a:solidFill>
                    <a:srgbClr val="FFFFFF"/>
                  </a:solidFill>
                </a14:hiddenFill>
              </a:ext>
            </a:extLst>
          </p:spPr>
        </p:pic>
        <p:pic>
          <p:nvPicPr>
            <p:cNvPr id="1086" name="Picture 62" descr="Image result for alvogen logo"/>
            <p:cNvPicPr>
              <a:picLocks noChangeAspect="1" noChangeArrowheads="1"/>
            </p:cNvPicPr>
            <p:nvPr/>
          </p:nvPicPr>
          <p:blipFill rotWithShape="1">
            <a:blip r:embed="rId22">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bwMode="auto">
            <a:xfrm>
              <a:off x="9502336" y="979460"/>
              <a:ext cx="1020797" cy="269715"/>
            </a:xfrm>
            <a:prstGeom prst="rect">
              <a:avLst/>
            </a:prstGeom>
            <a:noFill/>
            <a:extLst>
              <a:ext uri="{909E8E84-426E-40DD-AFC4-6F175D3DCCD1}">
                <a14:hiddenFill xmlns:a14="http://schemas.microsoft.com/office/drawing/2010/main">
                  <a:solidFill>
                    <a:srgbClr val="FFFFFF"/>
                  </a:solidFill>
                </a14:hiddenFill>
              </a:ext>
            </a:extLst>
          </p:spPr>
        </p:pic>
        <p:pic>
          <p:nvPicPr>
            <p:cNvPr id="1104" name="Picture 80" descr="English"/>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8296732" y="1029872"/>
              <a:ext cx="518189" cy="16889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Group 10"/>
          <p:cNvGrpSpPr/>
          <p:nvPr/>
        </p:nvGrpSpPr>
        <p:grpSpPr>
          <a:xfrm>
            <a:off x="5023508" y="1766699"/>
            <a:ext cx="7130297" cy="484761"/>
            <a:chOff x="4488438" y="1766207"/>
            <a:chExt cx="7132320" cy="484899"/>
          </a:xfrm>
        </p:grpSpPr>
        <p:pic>
          <p:nvPicPr>
            <p:cNvPr id="1026" name="Picture 2" descr="Image result for arca continental logo"/>
            <p:cNvPicPr>
              <a:picLocks noChangeAspect="1" noChangeArrowheads="1"/>
            </p:cNvPicPr>
            <p:nvPr/>
          </p:nvPicPr>
          <p:blipFill rotWithShape="1">
            <a:blip r:embed="rId24">
              <a:extLst>
                <a:ext uri="{28A0092B-C50C-407E-A947-70E740481C1C}">
                  <a14:useLocalDpi xmlns:a14="http://schemas.microsoft.com/office/drawing/2010/main" val="0"/>
                </a:ext>
              </a:extLst>
            </a:blip>
            <a:srcRect t="18946" b="18946"/>
            <a:stretch/>
          </p:blipFill>
          <p:spPr bwMode="auto">
            <a:xfrm>
              <a:off x="4488438" y="1819698"/>
              <a:ext cx="949431" cy="393114"/>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Image result for brillio logo"/>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11000835" y="1971264"/>
              <a:ext cx="619923" cy="259009"/>
            </a:xfrm>
            <a:prstGeom prst="rect">
              <a:avLst/>
            </a:prstGeom>
            <a:noFill/>
            <a:extLst>
              <a:ext uri="{909E8E84-426E-40DD-AFC4-6F175D3DCCD1}">
                <a14:hiddenFill xmlns:a14="http://schemas.microsoft.com/office/drawing/2010/main">
                  <a:solidFill>
                    <a:srgbClr val="FFFFFF"/>
                  </a:solidFill>
                </a14:hiddenFill>
              </a:ext>
            </a:extLst>
          </p:spPr>
        </p:pic>
        <p:pic>
          <p:nvPicPr>
            <p:cNvPr id="1054" name="Picture 30" descr="Image result for becton and dickinson logo"/>
            <p:cNvPicPr>
              <a:picLocks noChangeAspect="1" noChangeArrowheads="1"/>
            </p:cNvPicPr>
            <p:nvPr/>
          </p:nvPicPr>
          <p:blipFill rotWithShape="1">
            <a:blip r:embed="rId26">
              <a:clrChange>
                <a:clrFrom>
                  <a:srgbClr val="FEFEFE"/>
                </a:clrFrom>
                <a:clrTo>
                  <a:srgbClr val="FEFEFE">
                    <a:alpha val="0"/>
                  </a:srgbClr>
                </a:clrTo>
              </a:clrChange>
              <a:extLst>
                <a:ext uri="{28A0092B-C50C-407E-A947-70E740481C1C}">
                  <a14:useLocalDpi xmlns:a14="http://schemas.microsoft.com/office/drawing/2010/main" val="0"/>
                </a:ext>
              </a:extLst>
            </a:blip>
            <a:srcRect/>
            <a:stretch/>
          </p:blipFill>
          <p:spPr bwMode="auto">
            <a:xfrm>
              <a:off x="7893021" y="1951631"/>
              <a:ext cx="624399" cy="248061"/>
            </a:xfrm>
            <a:prstGeom prst="rect">
              <a:avLst/>
            </a:prstGeom>
            <a:noFill/>
            <a:extLst>
              <a:ext uri="{909E8E84-426E-40DD-AFC4-6F175D3DCCD1}">
                <a14:hiddenFill xmlns:a14="http://schemas.microsoft.com/office/drawing/2010/main">
                  <a:solidFill>
                    <a:srgbClr val="FFFFFF"/>
                  </a:solidFill>
                </a14:hiddenFill>
              </a:ext>
            </a:extLst>
          </p:spPr>
        </p:pic>
        <p:pic>
          <p:nvPicPr>
            <p:cNvPr id="1058" name="Picture 34" descr="Image result for bekaert textiles logo"/>
            <p:cNvPicPr>
              <a:picLocks noChangeAspect="1" noChangeArrowheads="1"/>
            </p:cNvPicPr>
            <p:nvPr/>
          </p:nvPicPr>
          <p:blipFill rotWithShape="1">
            <a:blip r:embed="rId27">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bwMode="auto">
            <a:xfrm>
              <a:off x="9319907" y="1766207"/>
              <a:ext cx="878440" cy="48489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p:cNvPicPr>
              <a:picLocks noChangeAspect="1" noChangeArrowheads="1"/>
            </p:cNvPicPr>
            <p:nvPr/>
          </p:nvPicPr>
          <p:blipFill rotWithShape="1">
            <a:blip r:embed="rId28">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bwMode="auto">
            <a:xfrm>
              <a:off x="6240356" y="1993256"/>
              <a:ext cx="850177" cy="176547"/>
            </a:xfrm>
            <a:prstGeom prst="rect">
              <a:avLst/>
            </a:prstGeom>
            <a:noFill/>
            <a:extLst>
              <a:ext uri="{909E8E84-426E-40DD-AFC4-6F175D3DCCD1}">
                <a14:hiddenFill xmlns:a14="http://schemas.microsoft.com/office/drawing/2010/main">
                  <a:solidFill>
                    <a:srgbClr val="FFFFFF"/>
                  </a:solidFill>
                </a14:hiddenFill>
              </a:ext>
            </a:extLst>
          </p:spPr>
        </p:pic>
      </p:grpSp>
      <p:sp>
        <p:nvSpPr>
          <p:cNvPr id="54" name="Rectangle 53"/>
          <p:cNvSpPr/>
          <p:nvPr/>
        </p:nvSpPr>
        <p:spPr bwMode="auto">
          <a:xfrm>
            <a:off x="1766" y="992"/>
            <a:ext cx="3656562" cy="6993176"/>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2" name="Picture 2" descr="Softek">
            <a:extLst>
              <a:ext uri="{FF2B5EF4-FFF2-40B4-BE49-F238E27FC236}">
                <a16:creationId xmlns:a16="http://schemas.microsoft.com/office/drawing/2014/main" id="{BAD013D2-DEDA-4877-8CD3-3C379F1CB93B}"/>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5205940" y="5724798"/>
            <a:ext cx="933717" cy="53670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Mosaic">
            <a:extLst>
              <a:ext uri="{FF2B5EF4-FFF2-40B4-BE49-F238E27FC236}">
                <a16:creationId xmlns:a16="http://schemas.microsoft.com/office/drawing/2014/main" id="{1F84DC08-9759-48A0-B98D-6EF6AAB72E7E}"/>
              </a:ext>
            </a:extLst>
          </p:cNvPr>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9796174" y="3932382"/>
            <a:ext cx="831432" cy="374144"/>
          </a:xfrm>
          <a:prstGeom prst="rect">
            <a:avLst/>
          </a:prstGeom>
          <a:noFill/>
          <a:extLst>
            <a:ext uri="{909E8E84-426E-40DD-AFC4-6F175D3DCCD1}">
              <a14:hiddenFill xmlns:a14="http://schemas.microsoft.com/office/drawing/2010/main">
                <a:solidFill>
                  <a:srgbClr val="FFFFFF"/>
                </a:solidFill>
              </a14:hiddenFill>
            </a:ext>
          </a:extLst>
        </p:spPr>
      </p:pic>
      <p:sp>
        <p:nvSpPr>
          <p:cNvPr id="5" name="Title 4">
            <a:extLst>
              <a:ext uri="{FF2B5EF4-FFF2-40B4-BE49-F238E27FC236}">
                <a16:creationId xmlns:a16="http://schemas.microsoft.com/office/drawing/2014/main" id="{A5151F87-18FA-4469-B320-096434EB02ED}"/>
              </a:ext>
            </a:extLst>
          </p:cNvPr>
          <p:cNvSpPr>
            <a:spLocks noGrp="1"/>
          </p:cNvSpPr>
          <p:nvPr>
            <p:ph type="title"/>
          </p:nvPr>
        </p:nvSpPr>
        <p:spPr>
          <a:xfrm>
            <a:off x="274702" y="2571750"/>
            <a:ext cx="4021339" cy="3667124"/>
          </a:xfrm>
        </p:spPr>
        <p:txBody>
          <a:bodyPr/>
          <a:lstStyle/>
          <a:p>
            <a:r>
              <a:rPr lang="en-US"/>
              <a:t>SAP on Azure customers</a:t>
            </a:r>
          </a:p>
        </p:txBody>
      </p:sp>
    </p:spTree>
    <p:extLst>
      <p:ext uri="{BB962C8B-B14F-4D97-AF65-F5344CB8AC3E}">
        <p14:creationId xmlns:p14="http://schemas.microsoft.com/office/powerpoint/2010/main" val="191122941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fade">
                                      <p:cBhvr>
                                        <p:cTn id="7" dur="750"/>
                                        <p:tgtEl>
                                          <p:spTgt spid="54"/>
                                        </p:tgtEl>
                                      </p:cBhvr>
                                    </p:animEffect>
                                  </p:childTnLst>
                                </p:cTn>
                              </p:par>
                              <p:par>
                                <p:cTn id="8" presetID="35" presetClass="path" presetSubtype="0" decel="100000" fill="hold" grpId="1" nodeType="withEffect">
                                  <p:stCondLst>
                                    <p:cond delay="0"/>
                                  </p:stCondLst>
                                  <p:childTnLst>
                                    <p:animMotion origin="layout" path="M -1.31478E-6 0 L -0.10863 0 " pathEditMode="relative" rAng="0" ptsTypes="AA">
                                      <p:cBhvr>
                                        <p:cTn id="9" dur="750" spd="-100000" fill="hold"/>
                                        <p:tgtEl>
                                          <p:spTgt spid="54"/>
                                        </p:tgtEl>
                                        <p:attrNameLst>
                                          <p:attrName>ppt_x</p:attrName>
                                          <p:attrName>ppt_y</p:attrName>
                                        </p:attrNameLst>
                                      </p:cBhvr>
                                      <p:rCtr x="-5438" y="0"/>
                                    </p:animMotion>
                                  </p:childTnLst>
                                </p:cTn>
                              </p:par>
                              <p:par>
                                <p:cTn id="10" presetID="10" presetClass="entr" presetSubtype="0" fill="hold" nodeType="withEffect">
                                  <p:stCondLst>
                                    <p:cond delay="10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300"/>
                                        <p:tgtEl>
                                          <p:spTgt spid="10"/>
                                        </p:tgtEl>
                                      </p:cBhvr>
                                    </p:animEffect>
                                  </p:childTnLst>
                                </p:cTn>
                              </p:par>
                              <p:par>
                                <p:cTn id="13" presetID="42" presetClass="path" presetSubtype="0" decel="100000" fill="hold" nodeType="withEffect">
                                  <p:stCondLst>
                                    <p:cond delay="0"/>
                                  </p:stCondLst>
                                  <p:childTnLst>
                                    <p:animMotion origin="layout" path="M 4.74853E-7 1.81117E-6 L 4.74853E-7 0.01974 " pathEditMode="relative" rAng="0" ptsTypes="AA">
                                      <p:cBhvr>
                                        <p:cTn id="14" dur="500" spd="-100000" fill="hold"/>
                                        <p:tgtEl>
                                          <p:spTgt spid="10"/>
                                        </p:tgtEl>
                                        <p:attrNameLst>
                                          <p:attrName>ppt_x</p:attrName>
                                          <p:attrName>ppt_y</p:attrName>
                                        </p:attrNameLst>
                                      </p:cBhvr>
                                      <p:rCtr x="0" y="976"/>
                                    </p:animMotion>
                                  </p:childTnLst>
                                </p:cTn>
                              </p:par>
                              <p:par>
                                <p:cTn id="15" presetID="10" presetClass="entr" presetSubtype="0" fill="hold" nodeType="withEffect">
                                  <p:stCondLst>
                                    <p:cond delay="20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300"/>
                                        <p:tgtEl>
                                          <p:spTgt spid="11"/>
                                        </p:tgtEl>
                                      </p:cBhvr>
                                    </p:animEffect>
                                  </p:childTnLst>
                                </p:cTn>
                              </p:par>
                              <p:par>
                                <p:cTn id="18" presetID="42" presetClass="path" presetSubtype="0" decel="100000" fill="hold" nodeType="withEffect">
                                  <p:stCondLst>
                                    <p:cond delay="100"/>
                                  </p:stCondLst>
                                  <p:childTnLst>
                                    <p:animMotion origin="layout" path="M 4.74853E-7 1.51158E-6 L 4.74853E-7 0.01974 " pathEditMode="relative" rAng="0" ptsTypes="AA">
                                      <p:cBhvr>
                                        <p:cTn id="19" dur="500" spd="-100000" fill="hold"/>
                                        <p:tgtEl>
                                          <p:spTgt spid="11"/>
                                        </p:tgtEl>
                                        <p:attrNameLst>
                                          <p:attrName>ppt_x</p:attrName>
                                          <p:attrName>ppt_y</p:attrName>
                                        </p:attrNameLst>
                                      </p:cBhvr>
                                      <p:rCtr x="0" y="976"/>
                                    </p:animMotion>
                                  </p:childTnLst>
                                </p:cTn>
                              </p:par>
                              <p:par>
                                <p:cTn id="20" presetID="10" presetClass="entr" presetSubtype="0" fill="hold" nodeType="withEffect">
                                  <p:stCondLst>
                                    <p:cond delay="30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300"/>
                                        <p:tgtEl>
                                          <p:spTgt spid="12"/>
                                        </p:tgtEl>
                                      </p:cBhvr>
                                    </p:animEffect>
                                  </p:childTnLst>
                                </p:cTn>
                              </p:par>
                              <p:par>
                                <p:cTn id="23" presetID="42" presetClass="path" presetSubtype="0" decel="100000" fill="hold" nodeType="withEffect">
                                  <p:stCondLst>
                                    <p:cond delay="200"/>
                                  </p:stCondLst>
                                  <p:childTnLst>
                                    <p:animMotion origin="layout" path="M 4.74853E-7 4.88879E-6 L 4.74853E-7 0.01974 " pathEditMode="relative" rAng="0" ptsTypes="AA">
                                      <p:cBhvr>
                                        <p:cTn id="24" dur="500" spd="-100000" fill="hold"/>
                                        <p:tgtEl>
                                          <p:spTgt spid="12"/>
                                        </p:tgtEl>
                                        <p:attrNameLst>
                                          <p:attrName>ppt_x</p:attrName>
                                          <p:attrName>ppt_y</p:attrName>
                                        </p:attrNameLst>
                                      </p:cBhvr>
                                      <p:rCtr x="0" y="976"/>
                                    </p:animMotion>
                                  </p:childTnLst>
                                </p:cTn>
                              </p:par>
                              <p:par>
                                <p:cTn id="25" presetID="10" presetClass="entr" presetSubtype="0" fill="hold" nodeType="withEffect">
                                  <p:stCondLst>
                                    <p:cond delay="40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300"/>
                                        <p:tgtEl>
                                          <p:spTgt spid="14"/>
                                        </p:tgtEl>
                                      </p:cBhvr>
                                    </p:animEffect>
                                  </p:childTnLst>
                                </p:cTn>
                              </p:par>
                              <p:par>
                                <p:cTn id="28" presetID="42" presetClass="path" presetSubtype="0" decel="100000" fill="hold" nodeType="withEffect">
                                  <p:stCondLst>
                                    <p:cond delay="300"/>
                                  </p:stCondLst>
                                  <p:childTnLst>
                                    <p:animMotion origin="layout" path="M -4.22773E-6 -2.99138E-6 L -4.22773E-6 0.01975 " pathEditMode="relative" rAng="0" ptsTypes="AA">
                                      <p:cBhvr>
                                        <p:cTn id="29" dur="500" spd="-100000" fill="hold"/>
                                        <p:tgtEl>
                                          <p:spTgt spid="14"/>
                                        </p:tgtEl>
                                        <p:attrNameLst>
                                          <p:attrName>ppt_x</p:attrName>
                                          <p:attrName>ppt_y</p:attrName>
                                        </p:attrNameLst>
                                      </p:cBhvr>
                                      <p:rCtr x="0" y="976"/>
                                    </p:animMotion>
                                  </p:childTnLst>
                                </p:cTn>
                              </p:par>
                              <p:par>
                                <p:cTn id="30" presetID="10" presetClass="entr" presetSubtype="0" fill="hold" nodeType="withEffect">
                                  <p:stCondLst>
                                    <p:cond delay="50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300"/>
                                        <p:tgtEl>
                                          <p:spTgt spid="15"/>
                                        </p:tgtEl>
                                      </p:cBhvr>
                                    </p:animEffect>
                                  </p:childTnLst>
                                </p:cTn>
                              </p:par>
                              <p:par>
                                <p:cTn id="33" presetID="42" presetClass="path" presetSubtype="0" decel="100000" fill="hold" nodeType="withEffect">
                                  <p:stCondLst>
                                    <p:cond delay="400"/>
                                  </p:stCondLst>
                                  <p:childTnLst>
                                    <p:animMotion origin="layout" path="M -1.48073E-7 -5.03858E-7 L -1.48073E-7 0.01975 " pathEditMode="relative" rAng="0" ptsTypes="AA">
                                      <p:cBhvr>
                                        <p:cTn id="34" dur="500" spd="-100000" fill="hold"/>
                                        <p:tgtEl>
                                          <p:spTgt spid="15"/>
                                        </p:tgtEl>
                                        <p:attrNameLst>
                                          <p:attrName>ppt_x</p:attrName>
                                          <p:attrName>ppt_y</p:attrName>
                                        </p:attrNameLst>
                                      </p:cBhvr>
                                      <p:rCtr x="0" y="976"/>
                                    </p:animMotion>
                                  </p:childTnLst>
                                </p:cTn>
                              </p:par>
                              <p:par>
                                <p:cTn id="35" presetID="10" presetClass="entr" presetSubtype="0" fill="hold" nodeType="withEffect">
                                  <p:stCondLst>
                                    <p:cond delay="60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300"/>
                                        <p:tgtEl>
                                          <p:spTgt spid="16"/>
                                        </p:tgtEl>
                                      </p:cBhvr>
                                    </p:animEffect>
                                  </p:childTnLst>
                                </p:cTn>
                              </p:par>
                              <p:par>
                                <p:cTn id="38" presetID="42" presetClass="path" presetSubtype="0" decel="100000" fill="hold" nodeType="withEffect">
                                  <p:stCondLst>
                                    <p:cond delay="500"/>
                                  </p:stCondLst>
                                  <p:childTnLst>
                                    <p:animMotion origin="layout" path="M -1.09778E-7 4.53926E-7 L -1.09778E-7 0.01975 " pathEditMode="relative" rAng="0" ptsTypes="AA">
                                      <p:cBhvr>
                                        <p:cTn id="39" dur="500" spd="-100000" fill="hold"/>
                                        <p:tgtEl>
                                          <p:spTgt spid="16"/>
                                        </p:tgtEl>
                                        <p:attrNameLst>
                                          <p:attrName>ppt_x</p:attrName>
                                          <p:attrName>ppt_y</p:attrName>
                                        </p:attrNameLst>
                                      </p:cBhvr>
                                      <p:rCtr x="0" y="97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54" grpId="1"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E13D4E3F-B98C-40CF-A3F9-C5569342BA6B}"/>
              </a:ext>
            </a:extLst>
          </p:cNvPr>
          <p:cNvGrpSpPr/>
          <p:nvPr/>
        </p:nvGrpSpPr>
        <p:grpSpPr>
          <a:xfrm>
            <a:off x="5456237" y="2442015"/>
            <a:ext cx="6190999" cy="945204"/>
            <a:chOff x="6007741" y="2294177"/>
            <a:chExt cx="6190999" cy="945204"/>
          </a:xfrm>
        </p:grpSpPr>
        <p:sp>
          <p:nvSpPr>
            <p:cNvPr id="22" name="Rectangle 21"/>
            <p:cNvSpPr/>
            <p:nvPr/>
          </p:nvSpPr>
          <p:spPr>
            <a:xfrm>
              <a:off x="6768444" y="2294177"/>
              <a:ext cx="5430296" cy="945204"/>
            </a:xfrm>
            <a:prstGeom prst="rect">
              <a:avLst/>
            </a:prstGeom>
          </p:spPr>
          <p:txBody>
            <a:bodyPr wrap="square" lIns="182854" tIns="146283" rIns="182854" bIns="146283">
              <a:spAutoFit/>
            </a:bodyPr>
            <a:lstStyle/>
            <a:p>
              <a:pPr defTabSz="932330">
                <a:lnSpc>
                  <a:spcPct val="90000"/>
                </a:lnSpc>
                <a:defRPr/>
              </a:pPr>
              <a:r>
                <a:rPr lang="en-US" sz="2800" kern="0" dirty="0">
                  <a:ln w="3175">
                    <a:noFill/>
                  </a:ln>
                  <a:latin typeface="Segoe UI Semilight"/>
                  <a:cs typeface="Segoe UI" pitchFamily="34" charset="0"/>
                </a:rPr>
                <a:t>Data and intelligence</a:t>
              </a:r>
            </a:p>
            <a:p>
              <a:pPr defTabSz="932330">
                <a:lnSpc>
                  <a:spcPct val="90000"/>
                </a:lnSpc>
                <a:defRPr/>
              </a:pPr>
              <a:r>
                <a:rPr lang="en-US" kern="0" dirty="0">
                  <a:latin typeface="Segoe UI Semilight"/>
                </a:rPr>
                <a:t>Powerful analytics delivering intelligence</a:t>
              </a:r>
            </a:p>
          </p:txBody>
        </p:sp>
        <p:grpSp>
          <p:nvGrpSpPr>
            <p:cNvPr id="27" name="Group 26"/>
            <p:cNvGrpSpPr/>
            <p:nvPr/>
          </p:nvGrpSpPr>
          <p:grpSpPr>
            <a:xfrm>
              <a:off x="6007741" y="2431933"/>
              <a:ext cx="656923" cy="656923"/>
              <a:chOff x="457580" y="3616862"/>
              <a:chExt cx="657017" cy="657017"/>
            </a:xfrm>
          </p:grpSpPr>
          <p:sp>
            <p:nvSpPr>
              <p:cNvPr id="28" name="Oval 27"/>
              <p:cNvSpPr/>
              <p:nvPr/>
            </p:nvSpPr>
            <p:spPr bwMode="auto">
              <a:xfrm>
                <a:off x="457580" y="3616862"/>
                <a:ext cx="657017" cy="657017"/>
              </a:xfrm>
              <a:prstGeom prst="ellipse">
                <a:avLst/>
              </a:prstGeom>
              <a:solidFill>
                <a:schemeClr val="accent2"/>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9" name="Freeform 12"/>
              <p:cNvSpPr>
                <a:spLocks noChangeAspect="1" noEditPoints="1"/>
              </p:cNvSpPr>
              <p:nvPr/>
            </p:nvSpPr>
            <p:spPr bwMode="auto">
              <a:xfrm>
                <a:off x="685745" y="3779190"/>
                <a:ext cx="200687" cy="332360"/>
              </a:xfrm>
              <a:custGeom>
                <a:avLst/>
                <a:gdLst>
                  <a:gd name="T0" fmla="*/ 66 w 90"/>
                  <a:gd name="T1" fmla="*/ 121 h 152"/>
                  <a:gd name="T2" fmla="*/ 24 w 90"/>
                  <a:gd name="T3" fmla="*/ 121 h 152"/>
                  <a:gd name="T4" fmla="*/ 24 w 90"/>
                  <a:gd name="T5" fmla="*/ 113 h 152"/>
                  <a:gd name="T6" fmla="*/ 66 w 90"/>
                  <a:gd name="T7" fmla="*/ 113 h 152"/>
                  <a:gd name="T8" fmla="*/ 66 w 90"/>
                  <a:gd name="T9" fmla="*/ 121 h 152"/>
                  <a:gd name="T10" fmla="*/ 66 w 90"/>
                  <a:gd name="T11" fmla="*/ 129 h 152"/>
                  <a:gd name="T12" fmla="*/ 24 w 90"/>
                  <a:gd name="T13" fmla="*/ 129 h 152"/>
                  <a:gd name="T14" fmla="*/ 24 w 90"/>
                  <a:gd name="T15" fmla="*/ 137 h 152"/>
                  <a:gd name="T16" fmla="*/ 66 w 90"/>
                  <a:gd name="T17" fmla="*/ 137 h 152"/>
                  <a:gd name="T18" fmla="*/ 66 w 90"/>
                  <a:gd name="T19" fmla="*/ 129 h 152"/>
                  <a:gd name="T20" fmla="*/ 61 w 90"/>
                  <a:gd name="T21" fmla="*/ 144 h 152"/>
                  <a:gd name="T22" fmla="*/ 29 w 90"/>
                  <a:gd name="T23" fmla="*/ 144 h 152"/>
                  <a:gd name="T24" fmla="*/ 29 w 90"/>
                  <a:gd name="T25" fmla="*/ 152 h 152"/>
                  <a:gd name="T26" fmla="*/ 61 w 90"/>
                  <a:gd name="T27" fmla="*/ 152 h 152"/>
                  <a:gd name="T28" fmla="*/ 61 w 90"/>
                  <a:gd name="T29" fmla="*/ 144 h 152"/>
                  <a:gd name="T30" fmla="*/ 70 w 90"/>
                  <a:gd name="T31" fmla="*/ 100 h 152"/>
                  <a:gd name="T32" fmla="*/ 80 w 90"/>
                  <a:gd name="T33" fmla="*/ 74 h 152"/>
                  <a:gd name="T34" fmla="*/ 81 w 90"/>
                  <a:gd name="T35" fmla="*/ 72 h 152"/>
                  <a:gd name="T36" fmla="*/ 90 w 90"/>
                  <a:gd name="T37" fmla="*/ 45 h 152"/>
                  <a:gd name="T38" fmla="*/ 45 w 90"/>
                  <a:gd name="T39" fmla="*/ 0 h 152"/>
                  <a:gd name="T40" fmla="*/ 0 w 90"/>
                  <a:gd name="T41" fmla="*/ 45 h 152"/>
                  <a:gd name="T42" fmla="*/ 9 w 90"/>
                  <a:gd name="T43" fmla="*/ 72 h 152"/>
                  <a:gd name="T44" fmla="*/ 9 w 90"/>
                  <a:gd name="T45" fmla="*/ 72 h 152"/>
                  <a:gd name="T46" fmla="*/ 20 w 90"/>
                  <a:gd name="T47" fmla="*/ 100 h 152"/>
                  <a:gd name="T48" fmla="*/ 20 w 90"/>
                  <a:gd name="T49" fmla="*/ 104 h 152"/>
                  <a:gd name="T50" fmla="*/ 70 w 90"/>
                  <a:gd name="T51" fmla="*/ 104 h 152"/>
                  <a:gd name="T52" fmla="*/ 70 w 90"/>
                  <a:gd name="T53" fmla="*/ 100 h 152"/>
                  <a:gd name="T54" fmla="*/ 15 w 90"/>
                  <a:gd name="T55" fmla="*/ 67 h 152"/>
                  <a:gd name="T56" fmla="*/ 15 w 90"/>
                  <a:gd name="T57" fmla="*/ 67 h 152"/>
                  <a:gd name="T58" fmla="*/ 8 w 90"/>
                  <a:gd name="T59" fmla="*/ 45 h 152"/>
                  <a:gd name="T60" fmla="*/ 45 w 90"/>
                  <a:gd name="T61" fmla="*/ 8 h 152"/>
                  <a:gd name="T62" fmla="*/ 82 w 90"/>
                  <a:gd name="T63" fmla="*/ 45 h 152"/>
                  <a:gd name="T64" fmla="*/ 75 w 90"/>
                  <a:gd name="T65" fmla="*/ 67 h 152"/>
                  <a:gd name="T66" fmla="*/ 75 w 90"/>
                  <a:gd name="T67" fmla="*/ 67 h 152"/>
                  <a:gd name="T68" fmla="*/ 63 w 90"/>
                  <a:gd name="T69" fmla="*/ 96 h 152"/>
                  <a:gd name="T70" fmla="*/ 28 w 90"/>
                  <a:gd name="T71" fmla="*/ 96 h 152"/>
                  <a:gd name="T72" fmla="*/ 15 w 90"/>
                  <a:gd name="T73" fmla="*/ 67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0" h="152">
                    <a:moveTo>
                      <a:pt x="66" y="121"/>
                    </a:moveTo>
                    <a:cubicBezTo>
                      <a:pt x="24" y="121"/>
                      <a:pt x="24" y="121"/>
                      <a:pt x="24" y="121"/>
                    </a:cubicBezTo>
                    <a:cubicBezTo>
                      <a:pt x="24" y="113"/>
                      <a:pt x="24" y="113"/>
                      <a:pt x="24" y="113"/>
                    </a:cubicBezTo>
                    <a:cubicBezTo>
                      <a:pt x="66" y="113"/>
                      <a:pt x="66" y="113"/>
                      <a:pt x="66" y="113"/>
                    </a:cubicBezTo>
                    <a:lnTo>
                      <a:pt x="66" y="121"/>
                    </a:lnTo>
                    <a:close/>
                    <a:moveTo>
                      <a:pt x="66" y="129"/>
                    </a:moveTo>
                    <a:cubicBezTo>
                      <a:pt x="24" y="129"/>
                      <a:pt x="24" y="129"/>
                      <a:pt x="24" y="129"/>
                    </a:cubicBezTo>
                    <a:cubicBezTo>
                      <a:pt x="24" y="137"/>
                      <a:pt x="24" y="137"/>
                      <a:pt x="24" y="137"/>
                    </a:cubicBezTo>
                    <a:cubicBezTo>
                      <a:pt x="66" y="137"/>
                      <a:pt x="66" y="137"/>
                      <a:pt x="66" y="137"/>
                    </a:cubicBezTo>
                    <a:lnTo>
                      <a:pt x="66" y="129"/>
                    </a:lnTo>
                    <a:close/>
                    <a:moveTo>
                      <a:pt x="61" y="144"/>
                    </a:moveTo>
                    <a:cubicBezTo>
                      <a:pt x="29" y="144"/>
                      <a:pt x="29" y="144"/>
                      <a:pt x="29" y="144"/>
                    </a:cubicBezTo>
                    <a:cubicBezTo>
                      <a:pt x="29" y="152"/>
                      <a:pt x="29" y="152"/>
                      <a:pt x="29" y="152"/>
                    </a:cubicBezTo>
                    <a:cubicBezTo>
                      <a:pt x="61" y="152"/>
                      <a:pt x="61" y="152"/>
                      <a:pt x="61" y="152"/>
                    </a:cubicBezTo>
                    <a:lnTo>
                      <a:pt x="61" y="144"/>
                    </a:lnTo>
                    <a:close/>
                    <a:moveTo>
                      <a:pt x="70" y="100"/>
                    </a:moveTo>
                    <a:cubicBezTo>
                      <a:pt x="70" y="100"/>
                      <a:pt x="71" y="87"/>
                      <a:pt x="80" y="74"/>
                    </a:cubicBezTo>
                    <a:cubicBezTo>
                      <a:pt x="81" y="72"/>
                      <a:pt x="81" y="72"/>
                      <a:pt x="81" y="72"/>
                    </a:cubicBezTo>
                    <a:cubicBezTo>
                      <a:pt x="87" y="64"/>
                      <a:pt x="90" y="55"/>
                      <a:pt x="90" y="45"/>
                    </a:cubicBezTo>
                    <a:cubicBezTo>
                      <a:pt x="90" y="21"/>
                      <a:pt x="70" y="0"/>
                      <a:pt x="45" y="0"/>
                    </a:cubicBezTo>
                    <a:cubicBezTo>
                      <a:pt x="20" y="0"/>
                      <a:pt x="0" y="21"/>
                      <a:pt x="0" y="45"/>
                    </a:cubicBezTo>
                    <a:cubicBezTo>
                      <a:pt x="0" y="55"/>
                      <a:pt x="3" y="64"/>
                      <a:pt x="9" y="72"/>
                    </a:cubicBezTo>
                    <a:cubicBezTo>
                      <a:pt x="9" y="72"/>
                      <a:pt x="9" y="72"/>
                      <a:pt x="9" y="72"/>
                    </a:cubicBezTo>
                    <a:cubicBezTo>
                      <a:pt x="19" y="85"/>
                      <a:pt x="20" y="100"/>
                      <a:pt x="20" y="100"/>
                    </a:cubicBezTo>
                    <a:cubicBezTo>
                      <a:pt x="20" y="104"/>
                      <a:pt x="20" y="104"/>
                      <a:pt x="20" y="104"/>
                    </a:cubicBezTo>
                    <a:cubicBezTo>
                      <a:pt x="70" y="104"/>
                      <a:pt x="70" y="104"/>
                      <a:pt x="70" y="104"/>
                    </a:cubicBezTo>
                    <a:lnTo>
                      <a:pt x="70" y="100"/>
                    </a:lnTo>
                    <a:close/>
                    <a:moveTo>
                      <a:pt x="15" y="67"/>
                    </a:moveTo>
                    <a:cubicBezTo>
                      <a:pt x="15" y="67"/>
                      <a:pt x="15" y="67"/>
                      <a:pt x="15" y="67"/>
                    </a:cubicBezTo>
                    <a:cubicBezTo>
                      <a:pt x="11" y="61"/>
                      <a:pt x="8" y="53"/>
                      <a:pt x="8" y="45"/>
                    </a:cubicBezTo>
                    <a:cubicBezTo>
                      <a:pt x="8" y="25"/>
                      <a:pt x="25" y="8"/>
                      <a:pt x="45" y="8"/>
                    </a:cubicBezTo>
                    <a:cubicBezTo>
                      <a:pt x="66" y="8"/>
                      <a:pt x="82" y="25"/>
                      <a:pt x="82" y="45"/>
                    </a:cubicBezTo>
                    <a:cubicBezTo>
                      <a:pt x="82" y="53"/>
                      <a:pt x="80" y="61"/>
                      <a:pt x="75" y="67"/>
                    </a:cubicBezTo>
                    <a:cubicBezTo>
                      <a:pt x="75" y="67"/>
                      <a:pt x="75" y="67"/>
                      <a:pt x="75" y="67"/>
                    </a:cubicBezTo>
                    <a:cubicBezTo>
                      <a:pt x="67" y="78"/>
                      <a:pt x="64" y="90"/>
                      <a:pt x="63" y="96"/>
                    </a:cubicBezTo>
                    <a:cubicBezTo>
                      <a:pt x="28" y="96"/>
                      <a:pt x="28" y="96"/>
                      <a:pt x="28" y="96"/>
                    </a:cubicBezTo>
                    <a:cubicBezTo>
                      <a:pt x="27" y="90"/>
                      <a:pt x="24" y="78"/>
                      <a:pt x="15" y="67"/>
                    </a:cubicBez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defTabSz="914224">
                  <a:defRPr/>
                </a:pPr>
                <a:endParaRPr lang="en-US" kern="0">
                  <a:solidFill>
                    <a:srgbClr val="505050"/>
                  </a:solidFill>
                  <a:latin typeface="Segoe UI Semilight"/>
                </a:endParaRPr>
              </a:p>
            </p:txBody>
          </p:sp>
        </p:grpSp>
      </p:grpSp>
      <p:grpSp>
        <p:nvGrpSpPr>
          <p:cNvPr id="3" name="Group 2">
            <a:extLst>
              <a:ext uri="{FF2B5EF4-FFF2-40B4-BE49-F238E27FC236}">
                <a16:creationId xmlns:a16="http://schemas.microsoft.com/office/drawing/2014/main" id="{4AC03469-7369-4360-B111-D7E651F26220}"/>
              </a:ext>
            </a:extLst>
          </p:cNvPr>
          <p:cNvGrpSpPr/>
          <p:nvPr/>
        </p:nvGrpSpPr>
        <p:grpSpPr>
          <a:xfrm>
            <a:off x="5456237" y="5097462"/>
            <a:ext cx="6069158" cy="945204"/>
            <a:chOff x="6007741" y="4653952"/>
            <a:chExt cx="6069158" cy="945204"/>
          </a:xfrm>
        </p:grpSpPr>
        <p:sp>
          <p:nvSpPr>
            <p:cNvPr id="23" name="Rectangle 22"/>
            <p:cNvSpPr/>
            <p:nvPr/>
          </p:nvSpPr>
          <p:spPr>
            <a:xfrm>
              <a:off x="6768444" y="4653952"/>
              <a:ext cx="5308455" cy="945204"/>
            </a:xfrm>
            <a:prstGeom prst="rect">
              <a:avLst/>
            </a:prstGeom>
          </p:spPr>
          <p:txBody>
            <a:bodyPr wrap="square" lIns="182854" tIns="146283" rIns="182854" bIns="146283">
              <a:spAutoFit/>
            </a:bodyPr>
            <a:lstStyle/>
            <a:p>
              <a:pPr defTabSz="932330">
                <a:lnSpc>
                  <a:spcPct val="90000"/>
                </a:lnSpc>
                <a:defRPr/>
              </a:pPr>
              <a:r>
                <a:rPr lang="en-US" sz="2800" kern="0">
                  <a:ln w="3175">
                    <a:noFill/>
                  </a:ln>
                  <a:latin typeface="Segoe UI Semilight"/>
                  <a:cs typeface="Segoe UI" pitchFamily="34" charset="0"/>
                </a:rPr>
                <a:t>Trusted Cloud</a:t>
              </a:r>
            </a:p>
            <a:p>
              <a:pPr defTabSz="932330">
                <a:lnSpc>
                  <a:spcPct val="90000"/>
                </a:lnSpc>
                <a:defRPr/>
              </a:pPr>
              <a:r>
                <a:rPr lang="en-US" kern="0">
                  <a:latin typeface="Segoe UI Semilight"/>
                </a:rPr>
                <a:t>Most comprehensive compliance and data privacy</a:t>
              </a:r>
            </a:p>
          </p:txBody>
        </p:sp>
        <p:grpSp>
          <p:nvGrpSpPr>
            <p:cNvPr id="30" name="Group 29"/>
            <p:cNvGrpSpPr/>
            <p:nvPr/>
          </p:nvGrpSpPr>
          <p:grpSpPr>
            <a:xfrm>
              <a:off x="6007741" y="4791707"/>
              <a:ext cx="656923" cy="656923"/>
              <a:chOff x="457580" y="5628520"/>
              <a:chExt cx="657017" cy="657017"/>
            </a:xfrm>
          </p:grpSpPr>
          <p:sp>
            <p:nvSpPr>
              <p:cNvPr id="31" name="Oval 30"/>
              <p:cNvSpPr/>
              <p:nvPr/>
            </p:nvSpPr>
            <p:spPr bwMode="auto">
              <a:xfrm>
                <a:off x="457580" y="5628520"/>
                <a:ext cx="657017" cy="657017"/>
              </a:xfrm>
              <a:prstGeom prst="ellipse">
                <a:avLst/>
              </a:prstGeom>
              <a:solidFill>
                <a:schemeClr val="accent3"/>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2" name="Freeform 13"/>
              <p:cNvSpPr>
                <a:spLocks noChangeAspect="1" noEditPoints="1"/>
              </p:cNvSpPr>
              <p:nvPr/>
            </p:nvSpPr>
            <p:spPr bwMode="auto">
              <a:xfrm>
                <a:off x="657125" y="5818271"/>
                <a:ext cx="257926" cy="277514"/>
              </a:xfrm>
              <a:custGeom>
                <a:avLst/>
                <a:gdLst>
                  <a:gd name="T0" fmla="*/ 49 w 97"/>
                  <a:gd name="T1" fmla="*/ 105 h 105"/>
                  <a:gd name="T2" fmla="*/ 47 w 97"/>
                  <a:gd name="T3" fmla="*/ 104 h 105"/>
                  <a:gd name="T4" fmla="*/ 0 w 97"/>
                  <a:gd name="T5" fmla="*/ 44 h 105"/>
                  <a:gd name="T6" fmla="*/ 0 w 97"/>
                  <a:gd name="T7" fmla="*/ 0 h 105"/>
                  <a:gd name="T8" fmla="*/ 6 w 97"/>
                  <a:gd name="T9" fmla="*/ 4 h 105"/>
                  <a:gd name="T10" fmla="*/ 26 w 97"/>
                  <a:gd name="T11" fmla="*/ 10 h 105"/>
                  <a:gd name="T12" fmla="*/ 47 w 97"/>
                  <a:gd name="T13" fmla="*/ 4 h 105"/>
                  <a:gd name="T14" fmla="*/ 49 w 97"/>
                  <a:gd name="T15" fmla="*/ 3 h 105"/>
                  <a:gd name="T16" fmla="*/ 51 w 97"/>
                  <a:gd name="T17" fmla="*/ 4 h 105"/>
                  <a:gd name="T18" fmla="*/ 72 w 97"/>
                  <a:gd name="T19" fmla="*/ 10 h 105"/>
                  <a:gd name="T20" fmla="*/ 91 w 97"/>
                  <a:gd name="T21" fmla="*/ 4 h 105"/>
                  <a:gd name="T22" fmla="*/ 97 w 97"/>
                  <a:gd name="T23" fmla="*/ 0 h 105"/>
                  <a:gd name="T24" fmla="*/ 97 w 97"/>
                  <a:gd name="T25" fmla="*/ 44 h 105"/>
                  <a:gd name="T26" fmla="*/ 50 w 97"/>
                  <a:gd name="T27" fmla="*/ 104 h 105"/>
                  <a:gd name="T28" fmla="*/ 49 w 97"/>
                  <a:gd name="T29" fmla="*/ 105 h 105"/>
                  <a:gd name="T30" fmla="*/ 8 w 97"/>
                  <a:gd name="T31" fmla="*/ 14 h 105"/>
                  <a:gd name="T32" fmla="*/ 8 w 97"/>
                  <a:gd name="T33" fmla="*/ 44 h 105"/>
                  <a:gd name="T34" fmla="*/ 49 w 97"/>
                  <a:gd name="T35" fmla="*/ 96 h 105"/>
                  <a:gd name="T36" fmla="*/ 89 w 97"/>
                  <a:gd name="T37" fmla="*/ 44 h 105"/>
                  <a:gd name="T38" fmla="*/ 89 w 97"/>
                  <a:gd name="T39" fmla="*/ 14 h 105"/>
                  <a:gd name="T40" fmla="*/ 72 w 97"/>
                  <a:gd name="T41" fmla="*/ 18 h 105"/>
                  <a:gd name="T42" fmla="*/ 49 w 97"/>
                  <a:gd name="T43" fmla="*/ 12 h 105"/>
                  <a:gd name="T44" fmla="*/ 26 w 97"/>
                  <a:gd name="T45" fmla="*/ 18 h 105"/>
                  <a:gd name="T46" fmla="*/ 8 w 97"/>
                  <a:gd name="T47" fmla="*/ 1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7" h="105">
                    <a:moveTo>
                      <a:pt x="49" y="105"/>
                    </a:moveTo>
                    <a:cubicBezTo>
                      <a:pt x="47" y="104"/>
                      <a:pt x="47" y="104"/>
                      <a:pt x="47" y="104"/>
                    </a:cubicBezTo>
                    <a:cubicBezTo>
                      <a:pt x="45" y="103"/>
                      <a:pt x="0" y="85"/>
                      <a:pt x="0" y="44"/>
                    </a:cubicBezTo>
                    <a:cubicBezTo>
                      <a:pt x="0" y="0"/>
                      <a:pt x="0" y="0"/>
                      <a:pt x="0" y="0"/>
                    </a:cubicBezTo>
                    <a:cubicBezTo>
                      <a:pt x="6" y="4"/>
                      <a:pt x="6" y="4"/>
                      <a:pt x="6" y="4"/>
                    </a:cubicBezTo>
                    <a:cubicBezTo>
                      <a:pt x="6" y="4"/>
                      <a:pt x="16" y="10"/>
                      <a:pt x="26" y="10"/>
                    </a:cubicBezTo>
                    <a:cubicBezTo>
                      <a:pt x="36" y="10"/>
                      <a:pt x="47" y="4"/>
                      <a:pt x="47" y="4"/>
                    </a:cubicBezTo>
                    <a:cubicBezTo>
                      <a:pt x="49" y="3"/>
                      <a:pt x="49" y="3"/>
                      <a:pt x="49" y="3"/>
                    </a:cubicBezTo>
                    <a:cubicBezTo>
                      <a:pt x="51" y="4"/>
                      <a:pt x="51" y="4"/>
                      <a:pt x="51" y="4"/>
                    </a:cubicBezTo>
                    <a:cubicBezTo>
                      <a:pt x="51" y="4"/>
                      <a:pt x="61" y="10"/>
                      <a:pt x="72" y="10"/>
                    </a:cubicBezTo>
                    <a:cubicBezTo>
                      <a:pt x="82" y="10"/>
                      <a:pt x="91" y="4"/>
                      <a:pt x="91" y="4"/>
                    </a:cubicBezTo>
                    <a:cubicBezTo>
                      <a:pt x="97" y="0"/>
                      <a:pt x="97" y="0"/>
                      <a:pt x="97" y="0"/>
                    </a:cubicBezTo>
                    <a:cubicBezTo>
                      <a:pt x="97" y="44"/>
                      <a:pt x="97" y="44"/>
                      <a:pt x="97" y="44"/>
                    </a:cubicBezTo>
                    <a:cubicBezTo>
                      <a:pt x="97" y="85"/>
                      <a:pt x="52" y="103"/>
                      <a:pt x="50" y="104"/>
                    </a:cubicBezTo>
                    <a:lnTo>
                      <a:pt x="49" y="105"/>
                    </a:lnTo>
                    <a:close/>
                    <a:moveTo>
                      <a:pt x="8" y="14"/>
                    </a:moveTo>
                    <a:cubicBezTo>
                      <a:pt x="8" y="44"/>
                      <a:pt x="8" y="44"/>
                      <a:pt x="8" y="44"/>
                    </a:cubicBezTo>
                    <a:cubicBezTo>
                      <a:pt x="8" y="76"/>
                      <a:pt x="41" y="93"/>
                      <a:pt x="49" y="96"/>
                    </a:cubicBezTo>
                    <a:cubicBezTo>
                      <a:pt x="56" y="93"/>
                      <a:pt x="89" y="76"/>
                      <a:pt x="89" y="44"/>
                    </a:cubicBezTo>
                    <a:cubicBezTo>
                      <a:pt x="89" y="14"/>
                      <a:pt x="89" y="14"/>
                      <a:pt x="89" y="14"/>
                    </a:cubicBezTo>
                    <a:cubicBezTo>
                      <a:pt x="85" y="16"/>
                      <a:pt x="79" y="18"/>
                      <a:pt x="72" y="18"/>
                    </a:cubicBezTo>
                    <a:cubicBezTo>
                      <a:pt x="61" y="18"/>
                      <a:pt x="53" y="14"/>
                      <a:pt x="49" y="12"/>
                    </a:cubicBezTo>
                    <a:cubicBezTo>
                      <a:pt x="45" y="14"/>
                      <a:pt x="35" y="18"/>
                      <a:pt x="26" y="18"/>
                    </a:cubicBezTo>
                    <a:cubicBezTo>
                      <a:pt x="19" y="18"/>
                      <a:pt x="13" y="15"/>
                      <a:pt x="8" y="14"/>
                    </a:cubicBezTo>
                    <a:close/>
                  </a:path>
                </a:pathLst>
              </a:custGeom>
              <a:solidFill>
                <a:srgbClr val="FFFFFF"/>
              </a:solidFill>
            </p:spPr>
            <p:txBody>
              <a:bodyPr vert="horz" wrap="square" lIns="91427" tIns="45713" rIns="91427" bIns="45713" numCol="1" anchor="t" anchorCtr="0" compatLnSpc="1">
                <a:prstTxWarp prst="textNoShape">
                  <a:avLst/>
                </a:prstTxWarp>
              </a:bodyPr>
              <a:lstStyle/>
              <a:p>
                <a:pPr defTabSz="914224">
                  <a:defRPr/>
                </a:pPr>
                <a:endParaRPr lang="en-US" kern="0">
                  <a:solidFill>
                    <a:srgbClr val="505050"/>
                  </a:solidFill>
                  <a:latin typeface="Segoe UI Semilight"/>
                </a:endParaRPr>
              </a:p>
            </p:txBody>
          </p:sp>
        </p:grpSp>
      </p:grpSp>
      <p:grpSp>
        <p:nvGrpSpPr>
          <p:cNvPr id="4" name="Group 3">
            <a:extLst>
              <a:ext uri="{FF2B5EF4-FFF2-40B4-BE49-F238E27FC236}">
                <a16:creationId xmlns:a16="http://schemas.microsoft.com/office/drawing/2014/main" id="{096285D2-8667-4CEF-B770-6E9DAB2E62D7}"/>
              </a:ext>
            </a:extLst>
          </p:cNvPr>
          <p:cNvGrpSpPr/>
          <p:nvPr/>
        </p:nvGrpSpPr>
        <p:grpSpPr>
          <a:xfrm>
            <a:off x="5456237" y="3769739"/>
            <a:ext cx="5791313" cy="945204"/>
            <a:chOff x="6007741" y="3474064"/>
            <a:chExt cx="5791313" cy="945204"/>
          </a:xfrm>
        </p:grpSpPr>
        <p:sp>
          <p:nvSpPr>
            <p:cNvPr id="20" name="Rectangle 19"/>
            <p:cNvSpPr/>
            <p:nvPr/>
          </p:nvSpPr>
          <p:spPr>
            <a:xfrm>
              <a:off x="6768444" y="3474064"/>
              <a:ext cx="5030610" cy="945204"/>
            </a:xfrm>
            <a:prstGeom prst="rect">
              <a:avLst/>
            </a:prstGeom>
          </p:spPr>
          <p:txBody>
            <a:bodyPr wrap="square" lIns="182854" tIns="146283" rIns="182854" bIns="146283">
              <a:spAutoFit/>
            </a:bodyPr>
            <a:lstStyle/>
            <a:p>
              <a:pPr defTabSz="932330">
                <a:lnSpc>
                  <a:spcPct val="90000"/>
                </a:lnSpc>
                <a:defRPr/>
              </a:pPr>
              <a:r>
                <a:rPr lang="en-US" sz="2800" kern="0">
                  <a:ln w="3175">
                    <a:noFill/>
                  </a:ln>
                  <a:latin typeface="Segoe UI Semilight"/>
                  <a:cs typeface="Segoe UI" pitchFamily="34" charset="0"/>
                </a:rPr>
                <a:t>Open + Flexible</a:t>
              </a:r>
            </a:p>
            <a:p>
              <a:pPr defTabSz="932330">
                <a:lnSpc>
                  <a:spcPct val="90000"/>
                </a:lnSpc>
                <a:defRPr/>
              </a:pPr>
              <a:r>
                <a:rPr lang="en-US" kern="0">
                  <a:latin typeface="Segoe UI Semilight"/>
                </a:rPr>
                <a:t>Windows and Linux, true hybrid-enabled </a:t>
              </a:r>
            </a:p>
          </p:txBody>
        </p:sp>
        <p:grpSp>
          <p:nvGrpSpPr>
            <p:cNvPr id="33" name="Group 32"/>
            <p:cNvGrpSpPr/>
            <p:nvPr/>
          </p:nvGrpSpPr>
          <p:grpSpPr>
            <a:xfrm>
              <a:off x="6007741" y="3611819"/>
              <a:ext cx="656923" cy="656923"/>
              <a:chOff x="457580" y="4622691"/>
              <a:chExt cx="657017" cy="657017"/>
            </a:xfrm>
          </p:grpSpPr>
          <p:sp>
            <p:nvSpPr>
              <p:cNvPr id="39" name="Oval 38"/>
              <p:cNvSpPr/>
              <p:nvPr/>
            </p:nvSpPr>
            <p:spPr bwMode="auto">
              <a:xfrm>
                <a:off x="457580" y="4622691"/>
                <a:ext cx="657017" cy="657017"/>
              </a:xfrm>
              <a:prstGeom prst="ellipse">
                <a:avLst/>
              </a:prstGeom>
              <a:solidFill>
                <a:schemeClr val="accent5"/>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0" name="Freeform 13"/>
              <p:cNvSpPr>
                <a:spLocks noChangeAspect="1" noEditPoints="1"/>
              </p:cNvSpPr>
              <p:nvPr/>
            </p:nvSpPr>
            <p:spPr bwMode="auto">
              <a:xfrm>
                <a:off x="636280" y="4798116"/>
                <a:ext cx="299616" cy="306166"/>
              </a:xfrm>
              <a:custGeom>
                <a:avLst/>
                <a:gdLst>
                  <a:gd name="T0" fmla="*/ 366 w 366"/>
                  <a:gd name="T1" fmla="*/ 128 h 374"/>
                  <a:gd name="T2" fmla="*/ 325 w 366"/>
                  <a:gd name="T3" fmla="*/ 61 h 374"/>
                  <a:gd name="T4" fmla="*/ 256 w 366"/>
                  <a:gd name="T5" fmla="*/ 61 h 374"/>
                  <a:gd name="T6" fmla="*/ 222 w 366"/>
                  <a:gd name="T7" fmla="*/ 0 h 374"/>
                  <a:gd name="T8" fmla="*/ 142 w 366"/>
                  <a:gd name="T9" fmla="*/ 0 h 374"/>
                  <a:gd name="T10" fmla="*/ 108 w 366"/>
                  <a:gd name="T11" fmla="*/ 61 h 374"/>
                  <a:gd name="T12" fmla="*/ 38 w 366"/>
                  <a:gd name="T13" fmla="*/ 61 h 374"/>
                  <a:gd name="T14" fmla="*/ 0 w 366"/>
                  <a:gd name="T15" fmla="*/ 128 h 374"/>
                  <a:gd name="T16" fmla="*/ 38 w 366"/>
                  <a:gd name="T17" fmla="*/ 198 h 374"/>
                  <a:gd name="T18" fmla="*/ 108 w 366"/>
                  <a:gd name="T19" fmla="*/ 198 h 374"/>
                  <a:gd name="T20" fmla="*/ 137 w 366"/>
                  <a:gd name="T21" fmla="*/ 249 h 374"/>
                  <a:gd name="T22" fmla="*/ 106 w 366"/>
                  <a:gd name="T23" fmla="*/ 307 h 374"/>
                  <a:gd name="T24" fmla="*/ 145 w 366"/>
                  <a:gd name="T25" fmla="*/ 374 h 374"/>
                  <a:gd name="T26" fmla="*/ 224 w 366"/>
                  <a:gd name="T27" fmla="*/ 374 h 374"/>
                  <a:gd name="T28" fmla="*/ 258 w 366"/>
                  <a:gd name="T29" fmla="*/ 316 h 374"/>
                  <a:gd name="T30" fmla="*/ 325 w 366"/>
                  <a:gd name="T31" fmla="*/ 316 h 374"/>
                  <a:gd name="T32" fmla="*/ 366 w 366"/>
                  <a:gd name="T33" fmla="*/ 246 h 374"/>
                  <a:gd name="T34" fmla="*/ 333 w 366"/>
                  <a:gd name="T35" fmla="*/ 188 h 374"/>
                  <a:gd name="T36" fmla="*/ 366 w 366"/>
                  <a:gd name="T37" fmla="*/ 128 h 374"/>
                  <a:gd name="T38" fmla="*/ 345 w 366"/>
                  <a:gd name="T39" fmla="*/ 128 h 374"/>
                  <a:gd name="T40" fmla="*/ 316 w 366"/>
                  <a:gd name="T41" fmla="*/ 179 h 374"/>
                  <a:gd name="T42" fmla="*/ 258 w 366"/>
                  <a:gd name="T43" fmla="*/ 179 h 374"/>
                  <a:gd name="T44" fmla="*/ 229 w 366"/>
                  <a:gd name="T45" fmla="*/ 128 h 374"/>
                  <a:gd name="T46" fmla="*/ 258 w 366"/>
                  <a:gd name="T47" fmla="*/ 80 h 374"/>
                  <a:gd name="T48" fmla="*/ 316 w 366"/>
                  <a:gd name="T49" fmla="*/ 80 h 374"/>
                  <a:gd name="T50" fmla="*/ 345 w 366"/>
                  <a:gd name="T51" fmla="*/ 128 h 374"/>
                  <a:gd name="T52" fmla="*/ 152 w 366"/>
                  <a:gd name="T53" fmla="*/ 20 h 374"/>
                  <a:gd name="T54" fmla="*/ 210 w 366"/>
                  <a:gd name="T55" fmla="*/ 20 h 374"/>
                  <a:gd name="T56" fmla="*/ 239 w 366"/>
                  <a:gd name="T57" fmla="*/ 70 h 374"/>
                  <a:gd name="T58" fmla="*/ 210 w 366"/>
                  <a:gd name="T59" fmla="*/ 119 h 374"/>
                  <a:gd name="T60" fmla="*/ 152 w 366"/>
                  <a:gd name="T61" fmla="*/ 119 h 374"/>
                  <a:gd name="T62" fmla="*/ 123 w 366"/>
                  <a:gd name="T63" fmla="*/ 70 h 374"/>
                  <a:gd name="T64" fmla="*/ 152 w 366"/>
                  <a:gd name="T65" fmla="*/ 20 h 374"/>
                  <a:gd name="T66" fmla="*/ 22 w 366"/>
                  <a:gd name="T67" fmla="*/ 128 h 374"/>
                  <a:gd name="T68" fmla="*/ 51 w 366"/>
                  <a:gd name="T69" fmla="*/ 80 h 374"/>
                  <a:gd name="T70" fmla="*/ 106 w 366"/>
                  <a:gd name="T71" fmla="*/ 80 h 374"/>
                  <a:gd name="T72" fmla="*/ 135 w 366"/>
                  <a:gd name="T73" fmla="*/ 128 h 374"/>
                  <a:gd name="T74" fmla="*/ 106 w 366"/>
                  <a:gd name="T75" fmla="*/ 179 h 374"/>
                  <a:gd name="T76" fmla="*/ 51 w 366"/>
                  <a:gd name="T77" fmla="*/ 179 h 374"/>
                  <a:gd name="T78" fmla="*/ 22 w 366"/>
                  <a:gd name="T79" fmla="*/ 128 h 374"/>
                  <a:gd name="T80" fmla="*/ 152 w 366"/>
                  <a:gd name="T81" fmla="*/ 138 h 374"/>
                  <a:gd name="T82" fmla="*/ 210 w 366"/>
                  <a:gd name="T83" fmla="*/ 138 h 374"/>
                  <a:gd name="T84" fmla="*/ 239 w 366"/>
                  <a:gd name="T85" fmla="*/ 188 h 374"/>
                  <a:gd name="T86" fmla="*/ 210 w 366"/>
                  <a:gd name="T87" fmla="*/ 237 h 374"/>
                  <a:gd name="T88" fmla="*/ 152 w 366"/>
                  <a:gd name="T89" fmla="*/ 237 h 374"/>
                  <a:gd name="T90" fmla="*/ 123 w 366"/>
                  <a:gd name="T91" fmla="*/ 188 h 374"/>
                  <a:gd name="T92" fmla="*/ 152 w 366"/>
                  <a:gd name="T93" fmla="*/ 138 h 374"/>
                  <a:gd name="T94" fmla="*/ 212 w 366"/>
                  <a:gd name="T95" fmla="*/ 355 h 374"/>
                  <a:gd name="T96" fmla="*/ 157 w 366"/>
                  <a:gd name="T97" fmla="*/ 355 h 374"/>
                  <a:gd name="T98" fmla="*/ 128 w 366"/>
                  <a:gd name="T99" fmla="*/ 307 h 374"/>
                  <a:gd name="T100" fmla="*/ 157 w 366"/>
                  <a:gd name="T101" fmla="*/ 256 h 374"/>
                  <a:gd name="T102" fmla="*/ 212 w 366"/>
                  <a:gd name="T103" fmla="*/ 256 h 374"/>
                  <a:gd name="T104" fmla="*/ 241 w 366"/>
                  <a:gd name="T105" fmla="*/ 307 h 374"/>
                  <a:gd name="T106" fmla="*/ 212 w 366"/>
                  <a:gd name="T107" fmla="*/ 355 h 374"/>
                  <a:gd name="T108" fmla="*/ 316 w 366"/>
                  <a:gd name="T109" fmla="*/ 297 h 374"/>
                  <a:gd name="T110" fmla="*/ 258 w 366"/>
                  <a:gd name="T111" fmla="*/ 297 h 374"/>
                  <a:gd name="T112" fmla="*/ 229 w 366"/>
                  <a:gd name="T113" fmla="*/ 246 h 374"/>
                  <a:gd name="T114" fmla="*/ 258 w 366"/>
                  <a:gd name="T115" fmla="*/ 198 h 374"/>
                  <a:gd name="T116" fmla="*/ 316 w 366"/>
                  <a:gd name="T117" fmla="*/ 198 h 374"/>
                  <a:gd name="T118" fmla="*/ 345 w 366"/>
                  <a:gd name="T119" fmla="*/ 246 h 374"/>
                  <a:gd name="T120" fmla="*/ 316 w 366"/>
                  <a:gd name="T121" fmla="*/ 297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66" h="374">
                    <a:moveTo>
                      <a:pt x="366" y="128"/>
                    </a:moveTo>
                    <a:lnTo>
                      <a:pt x="325" y="61"/>
                    </a:lnTo>
                    <a:lnTo>
                      <a:pt x="256" y="61"/>
                    </a:lnTo>
                    <a:lnTo>
                      <a:pt x="222" y="0"/>
                    </a:lnTo>
                    <a:lnTo>
                      <a:pt x="142" y="0"/>
                    </a:lnTo>
                    <a:lnTo>
                      <a:pt x="108" y="61"/>
                    </a:lnTo>
                    <a:lnTo>
                      <a:pt x="38" y="61"/>
                    </a:lnTo>
                    <a:lnTo>
                      <a:pt x="0" y="128"/>
                    </a:lnTo>
                    <a:lnTo>
                      <a:pt x="38" y="198"/>
                    </a:lnTo>
                    <a:lnTo>
                      <a:pt x="108" y="198"/>
                    </a:lnTo>
                    <a:lnTo>
                      <a:pt x="137" y="249"/>
                    </a:lnTo>
                    <a:lnTo>
                      <a:pt x="106" y="307"/>
                    </a:lnTo>
                    <a:lnTo>
                      <a:pt x="145" y="374"/>
                    </a:lnTo>
                    <a:lnTo>
                      <a:pt x="224" y="374"/>
                    </a:lnTo>
                    <a:lnTo>
                      <a:pt x="258" y="316"/>
                    </a:lnTo>
                    <a:lnTo>
                      <a:pt x="325" y="316"/>
                    </a:lnTo>
                    <a:lnTo>
                      <a:pt x="366" y="246"/>
                    </a:lnTo>
                    <a:lnTo>
                      <a:pt x="333" y="188"/>
                    </a:lnTo>
                    <a:lnTo>
                      <a:pt x="366" y="128"/>
                    </a:lnTo>
                    <a:close/>
                    <a:moveTo>
                      <a:pt x="345" y="128"/>
                    </a:moveTo>
                    <a:lnTo>
                      <a:pt x="316" y="179"/>
                    </a:lnTo>
                    <a:lnTo>
                      <a:pt x="258" y="179"/>
                    </a:lnTo>
                    <a:lnTo>
                      <a:pt x="229" y="128"/>
                    </a:lnTo>
                    <a:lnTo>
                      <a:pt x="258" y="80"/>
                    </a:lnTo>
                    <a:lnTo>
                      <a:pt x="316" y="80"/>
                    </a:lnTo>
                    <a:lnTo>
                      <a:pt x="345" y="128"/>
                    </a:lnTo>
                    <a:close/>
                    <a:moveTo>
                      <a:pt x="152" y="20"/>
                    </a:moveTo>
                    <a:lnTo>
                      <a:pt x="210" y="20"/>
                    </a:lnTo>
                    <a:lnTo>
                      <a:pt x="239" y="70"/>
                    </a:lnTo>
                    <a:lnTo>
                      <a:pt x="210" y="119"/>
                    </a:lnTo>
                    <a:lnTo>
                      <a:pt x="152" y="119"/>
                    </a:lnTo>
                    <a:lnTo>
                      <a:pt x="123" y="70"/>
                    </a:lnTo>
                    <a:lnTo>
                      <a:pt x="152" y="20"/>
                    </a:lnTo>
                    <a:close/>
                    <a:moveTo>
                      <a:pt x="22" y="128"/>
                    </a:moveTo>
                    <a:lnTo>
                      <a:pt x="51" y="80"/>
                    </a:lnTo>
                    <a:lnTo>
                      <a:pt x="106" y="80"/>
                    </a:lnTo>
                    <a:lnTo>
                      <a:pt x="135" y="128"/>
                    </a:lnTo>
                    <a:lnTo>
                      <a:pt x="106" y="179"/>
                    </a:lnTo>
                    <a:lnTo>
                      <a:pt x="51" y="179"/>
                    </a:lnTo>
                    <a:lnTo>
                      <a:pt x="22" y="128"/>
                    </a:lnTo>
                    <a:close/>
                    <a:moveTo>
                      <a:pt x="152" y="138"/>
                    </a:moveTo>
                    <a:lnTo>
                      <a:pt x="210" y="138"/>
                    </a:lnTo>
                    <a:lnTo>
                      <a:pt x="239" y="188"/>
                    </a:lnTo>
                    <a:lnTo>
                      <a:pt x="210" y="237"/>
                    </a:lnTo>
                    <a:lnTo>
                      <a:pt x="152" y="237"/>
                    </a:lnTo>
                    <a:lnTo>
                      <a:pt x="123" y="188"/>
                    </a:lnTo>
                    <a:lnTo>
                      <a:pt x="152" y="138"/>
                    </a:lnTo>
                    <a:close/>
                    <a:moveTo>
                      <a:pt x="212" y="355"/>
                    </a:moveTo>
                    <a:lnTo>
                      <a:pt x="157" y="355"/>
                    </a:lnTo>
                    <a:lnTo>
                      <a:pt x="128" y="307"/>
                    </a:lnTo>
                    <a:lnTo>
                      <a:pt x="157" y="256"/>
                    </a:lnTo>
                    <a:lnTo>
                      <a:pt x="212" y="256"/>
                    </a:lnTo>
                    <a:lnTo>
                      <a:pt x="241" y="307"/>
                    </a:lnTo>
                    <a:lnTo>
                      <a:pt x="212" y="355"/>
                    </a:lnTo>
                    <a:close/>
                    <a:moveTo>
                      <a:pt x="316" y="297"/>
                    </a:moveTo>
                    <a:lnTo>
                      <a:pt x="258" y="297"/>
                    </a:lnTo>
                    <a:lnTo>
                      <a:pt x="229" y="246"/>
                    </a:lnTo>
                    <a:lnTo>
                      <a:pt x="258" y="198"/>
                    </a:lnTo>
                    <a:lnTo>
                      <a:pt x="316" y="198"/>
                    </a:lnTo>
                    <a:lnTo>
                      <a:pt x="345" y="246"/>
                    </a:lnTo>
                    <a:lnTo>
                      <a:pt x="316" y="297"/>
                    </a:lnTo>
                    <a:close/>
                  </a:path>
                </a:pathLst>
              </a:custGeom>
              <a:solidFill>
                <a:srgbClr val="FFFFFF"/>
              </a:solidFill>
            </p:spPr>
            <p:txBody>
              <a:bodyPr vert="horz" wrap="square" lIns="91427" tIns="45713" rIns="91427" bIns="45713" numCol="1" anchor="t" anchorCtr="0" compatLnSpc="1">
                <a:prstTxWarp prst="textNoShape">
                  <a:avLst/>
                </a:prstTxWarp>
              </a:bodyPr>
              <a:lstStyle/>
              <a:p>
                <a:pPr defTabSz="914224">
                  <a:defRPr/>
                </a:pPr>
                <a:endParaRPr lang="en-US" kern="0">
                  <a:solidFill>
                    <a:srgbClr val="505050"/>
                  </a:solidFill>
                  <a:latin typeface="Segoe UI Semilight"/>
                </a:endParaRPr>
              </a:p>
            </p:txBody>
          </p:sp>
        </p:grpSp>
      </p:grpSp>
      <p:grpSp>
        <p:nvGrpSpPr>
          <p:cNvPr id="6" name="Group 5">
            <a:extLst>
              <a:ext uri="{FF2B5EF4-FFF2-40B4-BE49-F238E27FC236}">
                <a16:creationId xmlns:a16="http://schemas.microsoft.com/office/drawing/2014/main" id="{374F011B-8F30-427B-89F4-A99EE452132C}"/>
              </a:ext>
            </a:extLst>
          </p:cNvPr>
          <p:cNvGrpSpPr/>
          <p:nvPr/>
        </p:nvGrpSpPr>
        <p:grpSpPr>
          <a:xfrm>
            <a:off x="5456237" y="1114291"/>
            <a:ext cx="5513206" cy="945204"/>
            <a:chOff x="6007741" y="1114291"/>
            <a:chExt cx="5513206" cy="945204"/>
          </a:xfrm>
        </p:grpSpPr>
        <p:sp>
          <p:nvSpPr>
            <p:cNvPr id="24" name="Rectangle 23"/>
            <p:cNvSpPr/>
            <p:nvPr/>
          </p:nvSpPr>
          <p:spPr>
            <a:xfrm>
              <a:off x="6768445" y="1114291"/>
              <a:ext cx="4752502" cy="945204"/>
            </a:xfrm>
            <a:prstGeom prst="rect">
              <a:avLst/>
            </a:prstGeom>
          </p:spPr>
          <p:txBody>
            <a:bodyPr wrap="square" lIns="182854" tIns="146283" rIns="182854" bIns="146283">
              <a:spAutoFit/>
            </a:bodyPr>
            <a:lstStyle/>
            <a:p>
              <a:pPr defTabSz="932330">
                <a:lnSpc>
                  <a:spcPct val="90000"/>
                </a:lnSpc>
                <a:defRPr/>
              </a:pPr>
              <a:r>
                <a:rPr lang="en-US" sz="2800" kern="0">
                  <a:ln w="3175">
                    <a:noFill/>
                  </a:ln>
                  <a:latin typeface="Segoe UI Semilight"/>
                  <a:cs typeface="Segoe UI" pitchFamily="34" charset="0"/>
                </a:rPr>
                <a:t>Application innovation</a:t>
              </a:r>
            </a:p>
            <a:p>
              <a:pPr defTabSz="932330">
                <a:lnSpc>
                  <a:spcPct val="90000"/>
                </a:lnSpc>
                <a:defRPr/>
              </a:pPr>
              <a:r>
                <a:rPr lang="en-US" kern="0">
                  <a:latin typeface="Segoe UI Semilight"/>
                </a:rPr>
                <a:t>Power of PaaS and IaaS with global scale</a:t>
              </a:r>
            </a:p>
          </p:txBody>
        </p:sp>
        <p:grpSp>
          <p:nvGrpSpPr>
            <p:cNvPr id="41" name="Group 40"/>
            <p:cNvGrpSpPr/>
            <p:nvPr/>
          </p:nvGrpSpPr>
          <p:grpSpPr>
            <a:xfrm>
              <a:off x="6007741" y="1252046"/>
              <a:ext cx="656923" cy="656923"/>
              <a:chOff x="457580" y="2611033"/>
              <a:chExt cx="657017" cy="657017"/>
            </a:xfrm>
          </p:grpSpPr>
          <p:sp>
            <p:nvSpPr>
              <p:cNvPr id="42" name="Oval 41"/>
              <p:cNvSpPr/>
              <p:nvPr/>
            </p:nvSpPr>
            <p:spPr bwMode="auto">
              <a:xfrm>
                <a:off x="457580" y="2611033"/>
                <a:ext cx="657017" cy="657017"/>
              </a:xfrm>
              <a:prstGeom prst="ellipse">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3" name="Freeform 13"/>
              <p:cNvSpPr>
                <a:spLocks noChangeAspect="1" noEditPoints="1"/>
              </p:cNvSpPr>
              <p:nvPr/>
            </p:nvSpPr>
            <p:spPr bwMode="auto">
              <a:xfrm>
                <a:off x="618566" y="2798123"/>
                <a:ext cx="335044" cy="232037"/>
              </a:xfrm>
              <a:custGeom>
                <a:avLst/>
                <a:gdLst>
                  <a:gd name="T0" fmla="*/ 28 w 128"/>
                  <a:gd name="T1" fmla="*/ 88 h 88"/>
                  <a:gd name="T2" fmla="*/ 94 w 128"/>
                  <a:gd name="T3" fmla="*/ 88 h 88"/>
                  <a:gd name="T4" fmla="*/ 128 w 128"/>
                  <a:gd name="T5" fmla="*/ 54 h 88"/>
                  <a:gd name="T6" fmla="*/ 96 w 128"/>
                  <a:gd name="T7" fmla="*/ 20 h 88"/>
                  <a:gd name="T8" fmla="*/ 64 w 128"/>
                  <a:gd name="T9" fmla="*/ 0 h 88"/>
                  <a:gd name="T10" fmla="*/ 28 w 128"/>
                  <a:gd name="T11" fmla="*/ 32 h 88"/>
                  <a:gd name="T12" fmla="*/ 28 w 128"/>
                  <a:gd name="T13" fmla="*/ 32 h 88"/>
                  <a:gd name="T14" fmla="*/ 0 w 128"/>
                  <a:gd name="T15" fmla="*/ 60 h 88"/>
                  <a:gd name="T16" fmla="*/ 28 w 128"/>
                  <a:gd name="T17" fmla="*/ 88 h 88"/>
                  <a:gd name="T18" fmla="*/ 28 w 128"/>
                  <a:gd name="T19" fmla="*/ 40 h 88"/>
                  <a:gd name="T20" fmla="*/ 31 w 128"/>
                  <a:gd name="T21" fmla="*/ 41 h 88"/>
                  <a:gd name="T22" fmla="*/ 36 w 128"/>
                  <a:gd name="T23" fmla="*/ 41 h 88"/>
                  <a:gd name="T24" fmla="*/ 36 w 128"/>
                  <a:gd name="T25" fmla="*/ 36 h 88"/>
                  <a:gd name="T26" fmla="*/ 64 w 128"/>
                  <a:gd name="T27" fmla="*/ 8 h 88"/>
                  <a:gd name="T28" fmla="*/ 90 w 128"/>
                  <a:gd name="T29" fmla="*/ 26 h 88"/>
                  <a:gd name="T30" fmla="*/ 91 w 128"/>
                  <a:gd name="T31" fmla="*/ 28 h 88"/>
                  <a:gd name="T32" fmla="*/ 94 w 128"/>
                  <a:gd name="T33" fmla="*/ 28 h 88"/>
                  <a:gd name="T34" fmla="*/ 120 w 128"/>
                  <a:gd name="T35" fmla="*/ 54 h 88"/>
                  <a:gd name="T36" fmla="*/ 94 w 128"/>
                  <a:gd name="T37" fmla="*/ 80 h 88"/>
                  <a:gd name="T38" fmla="*/ 28 w 128"/>
                  <a:gd name="T39" fmla="*/ 80 h 88"/>
                  <a:gd name="T40" fmla="*/ 8 w 128"/>
                  <a:gd name="T41" fmla="*/ 60 h 88"/>
                  <a:gd name="T42" fmla="*/ 28 w 128"/>
                  <a:gd name="T43" fmla="*/ 4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8" h="88">
                    <a:moveTo>
                      <a:pt x="28" y="88"/>
                    </a:moveTo>
                    <a:cubicBezTo>
                      <a:pt x="94" y="88"/>
                      <a:pt x="94" y="88"/>
                      <a:pt x="94" y="88"/>
                    </a:cubicBezTo>
                    <a:cubicBezTo>
                      <a:pt x="113" y="88"/>
                      <a:pt x="128" y="73"/>
                      <a:pt x="128" y="54"/>
                    </a:cubicBezTo>
                    <a:cubicBezTo>
                      <a:pt x="128" y="36"/>
                      <a:pt x="114" y="21"/>
                      <a:pt x="96" y="20"/>
                    </a:cubicBezTo>
                    <a:cubicBezTo>
                      <a:pt x="90" y="8"/>
                      <a:pt x="78" y="0"/>
                      <a:pt x="64" y="0"/>
                    </a:cubicBezTo>
                    <a:cubicBezTo>
                      <a:pt x="46" y="0"/>
                      <a:pt x="30" y="14"/>
                      <a:pt x="28" y="32"/>
                    </a:cubicBezTo>
                    <a:cubicBezTo>
                      <a:pt x="28" y="32"/>
                      <a:pt x="28" y="32"/>
                      <a:pt x="28" y="32"/>
                    </a:cubicBezTo>
                    <a:cubicBezTo>
                      <a:pt x="13" y="32"/>
                      <a:pt x="0" y="45"/>
                      <a:pt x="0" y="60"/>
                    </a:cubicBezTo>
                    <a:cubicBezTo>
                      <a:pt x="0" y="76"/>
                      <a:pt x="13" y="88"/>
                      <a:pt x="28" y="88"/>
                    </a:cubicBezTo>
                    <a:close/>
                    <a:moveTo>
                      <a:pt x="28" y="40"/>
                    </a:moveTo>
                    <a:cubicBezTo>
                      <a:pt x="29" y="40"/>
                      <a:pt x="30" y="40"/>
                      <a:pt x="31" y="41"/>
                    </a:cubicBezTo>
                    <a:cubicBezTo>
                      <a:pt x="36" y="41"/>
                      <a:pt x="36" y="41"/>
                      <a:pt x="36" y="41"/>
                    </a:cubicBezTo>
                    <a:cubicBezTo>
                      <a:pt x="36" y="36"/>
                      <a:pt x="36" y="36"/>
                      <a:pt x="36" y="36"/>
                    </a:cubicBezTo>
                    <a:cubicBezTo>
                      <a:pt x="36" y="21"/>
                      <a:pt x="49" y="8"/>
                      <a:pt x="64" y="8"/>
                    </a:cubicBezTo>
                    <a:cubicBezTo>
                      <a:pt x="76" y="8"/>
                      <a:pt x="86" y="15"/>
                      <a:pt x="90" y="26"/>
                    </a:cubicBezTo>
                    <a:cubicBezTo>
                      <a:pt x="91" y="28"/>
                      <a:pt x="91" y="28"/>
                      <a:pt x="91" y="28"/>
                    </a:cubicBezTo>
                    <a:cubicBezTo>
                      <a:pt x="94" y="28"/>
                      <a:pt x="94" y="28"/>
                      <a:pt x="94" y="28"/>
                    </a:cubicBezTo>
                    <a:cubicBezTo>
                      <a:pt x="108" y="28"/>
                      <a:pt x="120" y="40"/>
                      <a:pt x="120" y="54"/>
                    </a:cubicBezTo>
                    <a:cubicBezTo>
                      <a:pt x="120" y="69"/>
                      <a:pt x="108" y="80"/>
                      <a:pt x="94" y="80"/>
                    </a:cubicBezTo>
                    <a:cubicBezTo>
                      <a:pt x="28" y="80"/>
                      <a:pt x="28" y="80"/>
                      <a:pt x="28" y="80"/>
                    </a:cubicBezTo>
                    <a:cubicBezTo>
                      <a:pt x="17" y="80"/>
                      <a:pt x="8" y="71"/>
                      <a:pt x="8" y="60"/>
                    </a:cubicBezTo>
                    <a:cubicBezTo>
                      <a:pt x="8" y="49"/>
                      <a:pt x="17" y="40"/>
                      <a:pt x="28" y="40"/>
                    </a:cubicBezTo>
                    <a:close/>
                  </a:path>
                </a:pathLst>
              </a:custGeom>
              <a:solidFill>
                <a:srgbClr val="FFFFFF"/>
              </a:solidFill>
            </p:spPr>
            <p:txBody>
              <a:bodyPr vert="horz" wrap="square" lIns="91427" tIns="45713" rIns="91427" bIns="45713" numCol="1" anchor="t" anchorCtr="0" compatLnSpc="1">
                <a:prstTxWarp prst="textNoShape">
                  <a:avLst/>
                </a:prstTxWarp>
              </a:bodyPr>
              <a:lstStyle/>
              <a:p>
                <a:pPr defTabSz="914224">
                  <a:defRPr/>
                </a:pPr>
                <a:endParaRPr lang="en-US" kern="0">
                  <a:solidFill>
                    <a:srgbClr val="505050"/>
                  </a:solidFill>
                  <a:latin typeface="Segoe UI Semilight"/>
                </a:endParaRPr>
              </a:p>
            </p:txBody>
          </p:sp>
        </p:grpSp>
      </p:grpSp>
      <p:sp>
        <p:nvSpPr>
          <p:cNvPr id="2" name="Title 1">
            <a:extLst>
              <a:ext uri="{FF2B5EF4-FFF2-40B4-BE49-F238E27FC236}">
                <a16:creationId xmlns:a16="http://schemas.microsoft.com/office/drawing/2014/main" id="{D87E6D25-0980-4364-B975-58B9F1D9EB51}"/>
              </a:ext>
            </a:extLst>
          </p:cNvPr>
          <p:cNvSpPr>
            <a:spLocks noGrp="1"/>
          </p:cNvSpPr>
          <p:nvPr>
            <p:ph type="title"/>
          </p:nvPr>
        </p:nvSpPr>
        <p:spPr/>
        <p:txBody>
          <a:bodyPr/>
          <a:lstStyle/>
          <a:p>
            <a:r>
              <a:rPr lang="en-US"/>
              <a:t>Why Azure</a:t>
            </a:r>
          </a:p>
        </p:txBody>
      </p:sp>
    </p:spTree>
    <p:extLst>
      <p:ext uri="{BB962C8B-B14F-4D97-AF65-F5344CB8AC3E}">
        <p14:creationId xmlns:p14="http://schemas.microsoft.com/office/powerpoint/2010/main" val="1342840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Next steps</a:t>
            </a:r>
          </a:p>
        </p:txBody>
      </p:sp>
      <p:sp>
        <p:nvSpPr>
          <p:cNvPr id="3" name="Text Placeholder 2"/>
          <p:cNvSpPr>
            <a:spLocks noGrp="1"/>
          </p:cNvSpPr>
          <p:nvPr>
            <p:ph type="body" sz="quarter" idx="10"/>
          </p:nvPr>
        </p:nvSpPr>
        <p:spPr>
          <a:xfrm>
            <a:off x="274639" y="1212851"/>
            <a:ext cx="11887200" cy="618503"/>
          </a:xfrm>
        </p:spPr>
        <p:txBody>
          <a:bodyPr/>
          <a:lstStyle/>
          <a:p>
            <a:pPr marL="0" indent="0">
              <a:buNone/>
            </a:pPr>
            <a:r>
              <a:rPr lang="en-US"/>
              <a:t>Azure Migrate call to action</a:t>
            </a:r>
          </a:p>
        </p:txBody>
      </p:sp>
      <p:pic>
        <p:nvPicPr>
          <p:cNvPr id="6" name="Content Placeholder 17">
            <a:extLst>
              <a:ext uri="{FF2B5EF4-FFF2-40B4-BE49-F238E27FC236}">
                <a16:creationId xmlns:a16="http://schemas.microsoft.com/office/drawing/2014/main" id="{2E667E34-03C0-4941-9AE8-E2363DA2E793}"/>
              </a:ext>
            </a:extLst>
          </p:cNvPr>
          <p:cNvPicPr>
            <a:picLocks noChangeAspect="1"/>
          </p:cNvPicPr>
          <p:nvPr/>
        </p:nvPicPr>
        <p:blipFill>
          <a:blip r:embed="rId3"/>
          <a:stretch>
            <a:fillRect/>
          </a:stretch>
        </p:blipFill>
        <p:spPr>
          <a:xfrm>
            <a:off x="6046788" y="1232"/>
            <a:ext cx="6389687" cy="2329573"/>
          </a:xfrm>
          <a:custGeom>
            <a:avLst/>
            <a:gdLst>
              <a:gd name="connsiteX0" fmla="*/ 0 w 6265758"/>
              <a:gd name="connsiteY0" fmla="*/ 0 h 2286000"/>
              <a:gd name="connsiteX1" fmla="*/ 6265758 w 6265758"/>
              <a:gd name="connsiteY1" fmla="*/ 0 h 2286000"/>
              <a:gd name="connsiteX2" fmla="*/ 6265758 w 6265758"/>
              <a:gd name="connsiteY2" fmla="*/ 2286000 h 2286000"/>
              <a:gd name="connsiteX3" fmla="*/ 1062168 w 6265758"/>
              <a:gd name="connsiteY3" fmla="*/ 2286000 h 2286000"/>
              <a:gd name="connsiteX4" fmla="*/ 790683 w 6265758"/>
              <a:gd name="connsiteY4" fmla="*/ 1700078 h 2286000"/>
              <a:gd name="connsiteX5" fmla="*/ 787725 w 6265758"/>
              <a:gd name="connsiteY5" fmla="*/ 1700078 h 228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65758" h="2286000">
                <a:moveTo>
                  <a:pt x="0" y="0"/>
                </a:moveTo>
                <a:lnTo>
                  <a:pt x="6265758" y="0"/>
                </a:lnTo>
                <a:lnTo>
                  <a:pt x="6265758" y="2286000"/>
                </a:lnTo>
                <a:lnTo>
                  <a:pt x="1062168" y="2286000"/>
                </a:lnTo>
                <a:lnTo>
                  <a:pt x="790683" y="1700078"/>
                </a:lnTo>
                <a:lnTo>
                  <a:pt x="787725" y="1700078"/>
                </a:lnTo>
                <a:close/>
              </a:path>
            </a:pathLst>
          </a:custGeom>
        </p:spPr>
      </p:pic>
      <p:pic>
        <p:nvPicPr>
          <p:cNvPr id="7" name="Picture 6">
            <a:extLst>
              <a:ext uri="{FF2B5EF4-FFF2-40B4-BE49-F238E27FC236}">
                <a16:creationId xmlns:a16="http://schemas.microsoft.com/office/drawing/2014/main" id="{E62E3A3C-0B62-4AF1-979B-17C6FD518BC8}"/>
              </a:ext>
            </a:extLst>
          </p:cNvPr>
          <p:cNvPicPr>
            <a:picLocks noChangeAspect="1"/>
          </p:cNvPicPr>
          <p:nvPr/>
        </p:nvPicPr>
        <p:blipFill>
          <a:blip r:embed="rId4"/>
          <a:stretch>
            <a:fillRect/>
          </a:stretch>
        </p:blipFill>
        <p:spPr>
          <a:xfrm>
            <a:off x="7131696" y="2331508"/>
            <a:ext cx="5300610" cy="2331508"/>
          </a:xfrm>
          <a:custGeom>
            <a:avLst/>
            <a:gdLst>
              <a:gd name="connsiteX0" fmla="*/ 0 w 5203590"/>
              <a:gd name="connsiteY0" fmla="*/ 0 h 2286000"/>
              <a:gd name="connsiteX1" fmla="*/ 5203590 w 5203590"/>
              <a:gd name="connsiteY1" fmla="*/ 0 h 2286000"/>
              <a:gd name="connsiteX2" fmla="*/ 5203590 w 5203590"/>
              <a:gd name="connsiteY2" fmla="*/ 2286000 h 2286000"/>
              <a:gd name="connsiteX3" fmla="*/ 1059212 w 5203590"/>
              <a:gd name="connsiteY3" fmla="*/ 2286000 h 2286000"/>
              <a:gd name="connsiteX4" fmla="*/ 925708 w 5203590"/>
              <a:gd name="connsiteY4" fmla="*/ 1997870 h 2286000"/>
              <a:gd name="connsiteX5" fmla="*/ 925707 w 5203590"/>
              <a:gd name="connsiteY5" fmla="*/ 1997870 h 228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03590" h="2286000">
                <a:moveTo>
                  <a:pt x="0" y="0"/>
                </a:moveTo>
                <a:lnTo>
                  <a:pt x="5203590" y="0"/>
                </a:lnTo>
                <a:lnTo>
                  <a:pt x="5203590" y="2286000"/>
                </a:lnTo>
                <a:lnTo>
                  <a:pt x="1059212" y="2286000"/>
                </a:lnTo>
                <a:lnTo>
                  <a:pt x="925708" y="1997870"/>
                </a:lnTo>
                <a:lnTo>
                  <a:pt x="925707" y="1997870"/>
                </a:lnTo>
                <a:close/>
              </a:path>
            </a:pathLst>
          </a:custGeom>
        </p:spPr>
      </p:pic>
      <p:pic>
        <p:nvPicPr>
          <p:cNvPr id="8" name="Picture 7">
            <a:extLst>
              <a:ext uri="{FF2B5EF4-FFF2-40B4-BE49-F238E27FC236}">
                <a16:creationId xmlns:a16="http://schemas.microsoft.com/office/drawing/2014/main" id="{B6F1DCFF-6B48-4E22-97C9-28BDA3F9F853}"/>
              </a:ext>
            </a:extLst>
          </p:cNvPr>
          <p:cNvPicPr>
            <a:picLocks noChangeAspect="1"/>
          </p:cNvPicPr>
          <p:nvPr/>
        </p:nvPicPr>
        <p:blipFill>
          <a:blip r:embed="rId5"/>
          <a:stretch>
            <a:fillRect/>
          </a:stretch>
        </p:blipFill>
        <p:spPr>
          <a:xfrm>
            <a:off x="8208707" y="4664707"/>
            <a:ext cx="4226886" cy="2328126"/>
          </a:xfrm>
          <a:custGeom>
            <a:avLst/>
            <a:gdLst>
              <a:gd name="connsiteX0" fmla="*/ 0 w 4144382"/>
              <a:gd name="connsiteY0" fmla="*/ 0 h 2286000"/>
              <a:gd name="connsiteX1" fmla="*/ 4144382 w 4144382"/>
              <a:gd name="connsiteY1" fmla="*/ 0 h 2286000"/>
              <a:gd name="connsiteX2" fmla="*/ 4144382 w 4144382"/>
              <a:gd name="connsiteY2" fmla="*/ 2286000 h 2286000"/>
              <a:gd name="connsiteX3" fmla="*/ 1054581 w 4144382"/>
              <a:gd name="connsiteY3" fmla="*/ 2286000 h 2286000"/>
              <a:gd name="connsiteX4" fmla="*/ 1054581 w 4144382"/>
              <a:gd name="connsiteY4" fmla="*/ 2285999 h 2286000"/>
              <a:gd name="connsiteX5" fmla="*/ 1059211 w 4144382"/>
              <a:gd name="connsiteY5" fmla="*/ 2285999 h 228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44382" h="2286000">
                <a:moveTo>
                  <a:pt x="0" y="0"/>
                </a:moveTo>
                <a:lnTo>
                  <a:pt x="4144382" y="0"/>
                </a:lnTo>
                <a:lnTo>
                  <a:pt x="4144382" y="2286000"/>
                </a:lnTo>
                <a:lnTo>
                  <a:pt x="1054581" y="2286000"/>
                </a:lnTo>
                <a:lnTo>
                  <a:pt x="1054581" y="2285999"/>
                </a:lnTo>
                <a:lnTo>
                  <a:pt x="1059211" y="2285999"/>
                </a:lnTo>
                <a:close/>
              </a:path>
            </a:pathLst>
          </a:custGeom>
        </p:spPr>
      </p:pic>
    </p:spTree>
    <p:extLst>
      <p:ext uri="{BB962C8B-B14F-4D97-AF65-F5344CB8AC3E}">
        <p14:creationId xmlns:p14="http://schemas.microsoft.com/office/powerpoint/2010/main" val="2465093210"/>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ABA678B-5F31-4D80-A8E0-BC8E0BCA1C3D}"/>
              </a:ext>
            </a:extLst>
          </p:cNvPr>
          <p:cNvSpPr/>
          <p:nvPr/>
        </p:nvSpPr>
        <p:spPr bwMode="auto">
          <a:xfrm>
            <a:off x="4775046" y="0"/>
            <a:ext cx="7661429" cy="699452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 name="Title 5">
            <a:extLst>
              <a:ext uri="{FF2B5EF4-FFF2-40B4-BE49-F238E27FC236}">
                <a16:creationId xmlns:a16="http://schemas.microsoft.com/office/drawing/2014/main" id="{1146A3FC-C4C4-4CDB-98DA-77CACDA685B2}"/>
              </a:ext>
            </a:extLst>
          </p:cNvPr>
          <p:cNvSpPr>
            <a:spLocks noGrp="1"/>
          </p:cNvSpPr>
          <p:nvPr>
            <p:ph type="title"/>
          </p:nvPr>
        </p:nvSpPr>
        <p:spPr>
          <a:xfrm>
            <a:off x="274702" y="2571750"/>
            <a:ext cx="3335273" cy="3667124"/>
          </a:xfrm>
        </p:spPr>
        <p:txBody>
          <a:bodyPr/>
          <a:lstStyle/>
          <a:p>
            <a:r>
              <a:rPr lang="en-US"/>
              <a:t>Resources </a:t>
            </a:r>
          </a:p>
        </p:txBody>
      </p:sp>
      <p:sp>
        <p:nvSpPr>
          <p:cNvPr id="7" name="Text Placeholder 6">
            <a:extLst>
              <a:ext uri="{FF2B5EF4-FFF2-40B4-BE49-F238E27FC236}">
                <a16:creationId xmlns:a16="http://schemas.microsoft.com/office/drawing/2014/main" id="{9D5E297A-84EE-40C3-8D2F-2F9183A2BC62}"/>
              </a:ext>
            </a:extLst>
          </p:cNvPr>
          <p:cNvSpPr>
            <a:spLocks noGrp="1"/>
          </p:cNvSpPr>
          <p:nvPr>
            <p:ph type="body" sz="quarter" idx="4294967295"/>
          </p:nvPr>
        </p:nvSpPr>
        <p:spPr>
          <a:xfrm>
            <a:off x="5343525" y="1516063"/>
            <a:ext cx="7010400" cy="4025204"/>
          </a:xfrm>
        </p:spPr>
        <p:txBody>
          <a:bodyPr/>
          <a:lstStyle/>
          <a:p>
            <a:pPr marL="0" indent="0">
              <a:spcAft>
                <a:spcPts val="1200"/>
              </a:spcAft>
              <a:buNone/>
            </a:pPr>
            <a:r>
              <a:rPr lang="en-US">
                <a:solidFill>
                  <a:schemeClr val="bg1"/>
                </a:solidFill>
              </a:rPr>
              <a:t>Get started with information and tools </a:t>
            </a:r>
            <a:r>
              <a:rPr lang="en-US">
                <a:solidFill>
                  <a:schemeClr val="bg1"/>
                </a:solidFill>
                <a:hlinkClick r:id="rId3"/>
              </a:rPr>
              <a:t>www.azuremigrationcenter.com</a:t>
            </a:r>
            <a:endParaRPr lang="en-US">
              <a:solidFill>
                <a:schemeClr val="bg1"/>
              </a:solidFill>
            </a:endParaRPr>
          </a:p>
          <a:p>
            <a:pPr marL="584154" lvl="1" indent="-342900">
              <a:lnSpc>
                <a:spcPct val="110000"/>
              </a:lnSpc>
            </a:pPr>
            <a:r>
              <a:rPr lang="en-US">
                <a:solidFill>
                  <a:schemeClr val="bg1"/>
                </a:solidFill>
              </a:rPr>
              <a:t>Whitepapers</a:t>
            </a:r>
          </a:p>
          <a:p>
            <a:pPr marL="584154" lvl="1" indent="-342900">
              <a:lnSpc>
                <a:spcPct val="110000"/>
              </a:lnSpc>
            </a:pPr>
            <a:r>
              <a:rPr lang="en-US">
                <a:solidFill>
                  <a:schemeClr val="bg1"/>
                </a:solidFill>
              </a:rPr>
              <a:t>Use cases</a:t>
            </a:r>
          </a:p>
          <a:p>
            <a:pPr marL="584154" lvl="1" indent="-342900">
              <a:lnSpc>
                <a:spcPct val="110000"/>
              </a:lnSpc>
            </a:pPr>
            <a:r>
              <a:rPr lang="en-US">
                <a:solidFill>
                  <a:schemeClr val="bg1"/>
                </a:solidFill>
              </a:rPr>
              <a:t>Proof of concept guide</a:t>
            </a:r>
          </a:p>
          <a:p>
            <a:pPr marL="0" indent="0">
              <a:buNone/>
            </a:pPr>
            <a:endParaRPr lang="en-US">
              <a:solidFill>
                <a:schemeClr val="bg1"/>
              </a:solidFill>
            </a:endParaRPr>
          </a:p>
        </p:txBody>
      </p:sp>
    </p:spTree>
    <p:extLst>
      <p:ext uri="{BB962C8B-B14F-4D97-AF65-F5344CB8AC3E}">
        <p14:creationId xmlns:p14="http://schemas.microsoft.com/office/powerpoint/2010/main" val="2899885865"/>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ur society and tech"/>
          <p:cNvSpPr txBox="1">
            <a:spLocks/>
          </p:cNvSpPr>
          <p:nvPr/>
        </p:nvSpPr>
        <p:spPr>
          <a:xfrm>
            <a:off x="6370636" y="3098963"/>
            <a:ext cx="5791201" cy="93584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a:r>
              <a:rPr lang="en-US" sz="4896">
                <a:solidFill>
                  <a:srgbClr val="FFFFFF"/>
                </a:solidFill>
              </a:rPr>
              <a:t> </a:t>
            </a:r>
            <a:r>
              <a:rPr sz="4896">
                <a:solidFill>
                  <a:srgbClr val="FFFFFF"/>
                </a:solidFill>
              </a:rPr>
              <a:t>Thank you</a:t>
            </a:r>
          </a:p>
        </p:txBody>
      </p:sp>
    </p:spTree>
    <p:extLst>
      <p:ext uri="{BB962C8B-B14F-4D97-AF65-F5344CB8AC3E}">
        <p14:creationId xmlns:p14="http://schemas.microsoft.com/office/powerpoint/2010/main" val="40641172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AA38ACF8-9070-4EFA-95B9-AD1AE40FBBDB}"/>
              </a:ext>
            </a:extLst>
          </p:cNvPr>
          <p:cNvGrpSpPr/>
          <p:nvPr/>
        </p:nvGrpSpPr>
        <p:grpSpPr>
          <a:xfrm>
            <a:off x="3017837" y="1288482"/>
            <a:ext cx="6412082" cy="5056042"/>
            <a:chOff x="2865438" y="1288482"/>
            <a:chExt cx="6412082" cy="5056042"/>
          </a:xfrm>
        </p:grpSpPr>
        <p:grpSp>
          <p:nvGrpSpPr>
            <p:cNvPr id="10" name="Group 9">
              <a:extLst>
                <a:ext uri="{FF2B5EF4-FFF2-40B4-BE49-F238E27FC236}">
                  <a16:creationId xmlns:a16="http://schemas.microsoft.com/office/drawing/2014/main" id="{A9B74E30-C90E-40D9-AAEA-6E533218738E}"/>
                </a:ext>
              </a:extLst>
            </p:cNvPr>
            <p:cNvGrpSpPr/>
            <p:nvPr/>
          </p:nvGrpSpPr>
          <p:grpSpPr>
            <a:xfrm>
              <a:off x="2865438" y="1730267"/>
              <a:ext cx="1527559" cy="4614254"/>
              <a:chOff x="-29682" y="1291360"/>
              <a:chExt cx="1123466" cy="3393623"/>
            </a:xfrm>
          </p:grpSpPr>
          <p:sp>
            <p:nvSpPr>
              <p:cNvPr id="11" name="Rectangle 10">
                <a:extLst>
                  <a:ext uri="{FF2B5EF4-FFF2-40B4-BE49-F238E27FC236}">
                    <a16:creationId xmlns:a16="http://schemas.microsoft.com/office/drawing/2014/main" id="{EF4B47D4-1280-41E0-B900-05FF005C45C8}"/>
                  </a:ext>
                </a:extLst>
              </p:cNvPr>
              <p:cNvSpPr/>
              <p:nvPr/>
            </p:nvSpPr>
            <p:spPr>
              <a:xfrm>
                <a:off x="-29682" y="1291360"/>
                <a:ext cx="1123466" cy="3393623"/>
              </a:xfrm>
              <a:prstGeom prst="rect">
                <a:avLst/>
              </a:prstGeom>
              <a:solidFill>
                <a:schemeClr val="accent1"/>
              </a:solidFill>
              <a:ln w="25400" cap="flat" cmpd="sng" algn="ctr">
                <a:noFill/>
                <a:prstDash val="solid"/>
              </a:ln>
              <a:effectLst/>
            </p:spPr>
            <p:txBody>
              <a:bodyPr lIns="161312" tIns="145179" rIns="161312" bIns="145179" rtlCol="0" anchor="t"/>
              <a:lstStyle/>
              <a:p>
                <a:pPr defTabSz="822634">
                  <a:lnSpc>
                    <a:spcPct val="90000"/>
                  </a:lnSpc>
                  <a:defRPr/>
                </a:pPr>
                <a:r>
                  <a:rPr lang="en-US" sz="1598" kern="0">
                    <a:solidFill>
                      <a:prstClr val="white"/>
                    </a:solidFill>
                  </a:rPr>
                  <a:t>Physical Servers and Virtual Machines</a:t>
                </a:r>
              </a:p>
              <a:p>
                <a:pPr defTabSz="822634">
                  <a:lnSpc>
                    <a:spcPct val="90000"/>
                  </a:lnSpc>
                  <a:defRPr/>
                </a:pPr>
                <a:endParaRPr lang="en-US" sz="1598" kern="0">
                  <a:solidFill>
                    <a:prstClr val="white"/>
                  </a:solidFill>
                </a:endParaRPr>
              </a:p>
              <a:p>
                <a:pPr defTabSz="822634">
                  <a:lnSpc>
                    <a:spcPct val="90000"/>
                  </a:lnSpc>
                  <a:defRPr/>
                </a:pPr>
                <a:r>
                  <a:rPr lang="en-US" sz="1598" kern="0">
                    <a:solidFill>
                      <a:prstClr val="white"/>
                    </a:solidFill>
                  </a:rPr>
                  <a:t>On-premises, non-cloud</a:t>
                </a:r>
              </a:p>
            </p:txBody>
          </p:sp>
          <p:sp>
            <p:nvSpPr>
              <p:cNvPr id="13" name="Freeform 27">
                <a:extLst>
                  <a:ext uri="{FF2B5EF4-FFF2-40B4-BE49-F238E27FC236}">
                    <a16:creationId xmlns:a16="http://schemas.microsoft.com/office/drawing/2014/main" id="{5CFE6A68-CC28-4E61-80A5-7306870880AB}"/>
                  </a:ext>
                </a:extLst>
              </p:cNvPr>
              <p:cNvSpPr>
                <a:spLocks noEditPoints="1"/>
              </p:cNvSpPr>
              <p:nvPr/>
            </p:nvSpPr>
            <p:spPr bwMode="auto">
              <a:xfrm>
                <a:off x="208271" y="3771244"/>
                <a:ext cx="647560" cy="658378"/>
              </a:xfrm>
              <a:custGeom>
                <a:avLst/>
                <a:gdLst>
                  <a:gd name="T0" fmla="*/ 86 w 184"/>
                  <a:gd name="T1" fmla="*/ 186 h 186"/>
                  <a:gd name="T2" fmla="*/ 98 w 184"/>
                  <a:gd name="T3" fmla="*/ 0 h 186"/>
                  <a:gd name="T4" fmla="*/ 184 w 184"/>
                  <a:gd name="T5" fmla="*/ 0 h 186"/>
                  <a:gd name="T6" fmla="*/ 13 w 184"/>
                  <a:gd name="T7" fmla="*/ 19 h 186"/>
                  <a:gd name="T8" fmla="*/ 67 w 184"/>
                  <a:gd name="T9" fmla="*/ 25 h 186"/>
                  <a:gd name="T10" fmla="*/ 67 w 184"/>
                  <a:gd name="T11" fmla="*/ 13 h 186"/>
                  <a:gd name="T12" fmla="*/ 64 w 184"/>
                  <a:gd name="T13" fmla="*/ 23 h 186"/>
                  <a:gd name="T14" fmla="*/ 61 w 184"/>
                  <a:gd name="T15" fmla="*/ 19 h 186"/>
                  <a:gd name="T16" fmla="*/ 13 w 184"/>
                  <a:gd name="T17" fmla="*/ 43 h 186"/>
                  <a:gd name="T18" fmla="*/ 67 w 184"/>
                  <a:gd name="T19" fmla="*/ 50 h 186"/>
                  <a:gd name="T20" fmla="*/ 67 w 184"/>
                  <a:gd name="T21" fmla="*/ 38 h 186"/>
                  <a:gd name="T22" fmla="*/ 64 w 184"/>
                  <a:gd name="T23" fmla="*/ 47 h 186"/>
                  <a:gd name="T24" fmla="*/ 61 w 184"/>
                  <a:gd name="T25" fmla="*/ 44 h 186"/>
                  <a:gd name="T26" fmla="*/ 13 w 184"/>
                  <a:gd name="T27" fmla="*/ 68 h 186"/>
                  <a:gd name="T28" fmla="*/ 67 w 184"/>
                  <a:gd name="T29" fmla="*/ 74 h 186"/>
                  <a:gd name="T30" fmla="*/ 67 w 184"/>
                  <a:gd name="T31" fmla="*/ 63 h 186"/>
                  <a:gd name="T32" fmla="*/ 64 w 184"/>
                  <a:gd name="T33" fmla="*/ 72 h 186"/>
                  <a:gd name="T34" fmla="*/ 61 w 184"/>
                  <a:gd name="T35" fmla="*/ 68 h 186"/>
                  <a:gd name="T36" fmla="*/ 13 w 184"/>
                  <a:gd name="T37" fmla="*/ 93 h 186"/>
                  <a:gd name="T38" fmla="*/ 67 w 184"/>
                  <a:gd name="T39" fmla="*/ 99 h 186"/>
                  <a:gd name="T40" fmla="*/ 67 w 184"/>
                  <a:gd name="T41" fmla="*/ 87 h 186"/>
                  <a:gd name="T42" fmla="*/ 64 w 184"/>
                  <a:gd name="T43" fmla="*/ 96 h 186"/>
                  <a:gd name="T44" fmla="*/ 61 w 184"/>
                  <a:gd name="T45" fmla="*/ 93 h 186"/>
                  <a:gd name="T46" fmla="*/ 13 w 184"/>
                  <a:gd name="T47" fmla="*/ 117 h 186"/>
                  <a:gd name="T48" fmla="*/ 67 w 184"/>
                  <a:gd name="T49" fmla="*/ 124 h 186"/>
                  <a:gd name="T50" fmla="*/ 67 w 184"/>
                  <a:gd name="T51" fmla="*/ 112 h 186"/>
                  <a:gd name="T52" fmla="*/ 64 w 184"/>
                  <a:gd name="T53" fmla="*/ 121 h 186"/>
                  <a:gd name="T54" fmla="*/ 61 w 184"/>
                  <a:gd name="T55" fmla="*/ 118 h 186"/>
                  <a:gd name="T56" fmla="*/ 13 w 184"/>
                  <a:gd name="T57" fmla="*/ 142 h 186"/>
                  <a:gd name="T58" fmla="*/ 67 w 184"/>
                  <a:gd name="T59" fmla="*/ 148 h 186"/>
                  <a:gd name="T60" fmla="*/ 67 w 184"/>
                  <a:gd name="T61" fmla="*/ 136 h 186"/>
                  <a:gd name="T62" fmla="*/ 64 w 184"/>
                  <a:gd name="T63" fmla="*/ 146 h 186"/>
                  <a:gd name="T64" fmla="*/ 61 w 184"/>
                  <a:gd name="T65" fmla="*/ 142 h 186"/>
                  <a:gd name="T66" fmla="*/ 166 w 184"/>
                  <a:gd name="T67" fmla="*/ 25 h 186"/>
                  <a:gd name="T68" fmla="*/ 111 w 184"/>
                  <a:gd name="T69" fmla="*/ 19 h 186"/>
                  <a:gd name="T70" fmla="*/ 166 w 184"/>
                  <a:gd name="T71" fmla="*/ 13 h 186"/>
                  <a:gd name="T72" fmla="*/ 162 w 184"/>
                  <a:gd name="T73" fmla="*/ 23 h 186"/>
                  <a:gd name="T74" fmla="*/ 159 w 184"/>
                  <a:gd name="T75" fmla="*/ 19 h 186"/>
                  <a:gd name="T76" fmla="*/ 166 w 184"/>
                  <a:gd name="T77" fmla="*/ 50 h 186"/>
                  <a:gd name="T78" fmla="*/ 111 w 184"/>
                  <a:gd name="T79" fmla="*/ 43 h 186"/>
                  <a:gd name="T80" fmla="*/ 166 w 184"/>
                  <a:gd name="T81" fmla="*/ 38 h 186"/>
                  <a:gd name="T82" fmla="*/ 162 w 184"/>
                  <a:gd name="T83" fmla="*/ 47 h 186"/>
                  <a:gd name="T84" fmla="*/ 159 w 184"/>
                  <a:gd name="T85" fmla="*/ 44 h 186"/>
                  <a:gd name="T86" fmla="*/ 166 w 184"/>
                  <a:gd name="T87" fmla="*/ 74 h 186"/>
                  <a:gd name="T88" fmla="*/ 111 w 184"/>
                  <a:gd name="T89" fmla="*/ 68 h 186"/>
                  <a:gd name="T90" fmla="*/ 166 w 184"/>
                  <a:gd name="T91" fmla="*/ 63 h 186"/>
                  <a:gd name="T92" fmla="*/ 162 w 184"/>
                  <a:gd name="T93" fmla="*/ 72 h 186"/>
                  <a:gd name="T94" fmla="*/ 159 w 184"/>
                  <a:gd name="T95" fmla="*/ 68 h 186"/>
                  <a:gd name="T96" fmla="*/ 166 w 184"/>
                  <a:gd name="T97" fmla="*/ 99 h 186"/>
                  <a:gd name="T98" fmla="*/ 111 w 184"/>
                  <a:gd name="T99" fmla="*/ 93 h 186"/>
                  <a:gd name="T100" fmla="*/ 166 w 184"/>
                  <a:gd name="T101" fmla="*/ 87 h 186"/>
                  <a:gd name="T102" fmla="*/ 162 w 184"/>
                  <a:gd name="T103" fmla="*/ 96 h 186"/>
                  <a:gd name="T104" fmla="*/ 159 w 184"/>
                  <a:gd name="T105" fmla="*/ 93 h 186"/>
                  <a:gd name="T106" fmla="*/ 166 w 184"/>
                  <a:gd name="T107" fmla="*/ 124 h 186"/>
                  <a:gd name="T108" fmla="*/ 111 w 184"/>
                  <a:gd name="T109" fmla="*/ 117 h 186"/>
                  <a:gd name="T110" fmla="*/ 166 w 184"/>
                  <a:gd name="T111" fmla="*/ 112 h 186"/>
                  <a:gd name="T112" fmla="*/ 162 w 184"/>
                  <a:gd name="T113" fmla="*/ 121 h 186"/>
                  <a:gd name="T114" fmla="*/ 159 w 184"/>
                  <a:gd name="T115" fmla="*/ 118 h 186"/>
                  <a:gd name="T116" fmla="*/ 166 w 184"/>
                  <a:gd name="T117" fmla="*/ 148 h 186"/>
                  <a:gd name="T118" fmla="*/ 111 w 184"/>
                  <a:gd name="T119" fmla="*/ 142 h 186"/>
                  <a:gd name="T120" fmla="*/ 166 w 184"/>
                  <a:gd name="T121" fmla="*/ 136 h 186"/>
                  <a:gd name="T122" fmla="*/ 162 w 184"/>
                  <a:gd name="T123" fmla="*/ 146 h 186"/>
                  <a:gd name="T124" fmla="*/ 159 w 184"/>
                  <a:gd name="T125" fmla="*/ 142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84" h="186">
                    <a:moveTo>
                      <a:pt x="0" y="0"/>
                    </a:moveTo>
                    <a:cubicBezTo>
                      <a:pt x="86" y="0"/>
                      <a:pt x="86" y="0"/>
                      <a:pt x="86" y="0"/>
                    </a:cubicBezTo>
                    <a:cubicBezTo>
                      <a:pt x="86" y="186"/>
                      <a:pt x="86" y="186"/>
                      <a:pt x="86" y="186"/>
                    </a:cubicBezTo>
                    <a:cubicBezTo>
                      <a:pt x="0" y="186"/>
                      <a:pt x="0" y="186"/>
                      <a:pt x="0" y="186"/>
                    </a:cubicBezTo>
                    <a:lnTo>
                      <a:pt x="0" y="0"/>
                    </a:lnTo>
                    <a:close/>
                    <a:moveTo>
                      <a:pt x="98" y="0"/>
                    </a:moveTo>
                    <a:cubicBezTo>
                      <a:pt x="98" y="186"/>
                      <a:pt x="98" y="186"/>
                      <a:pt x="98" y="186"/>
                    </a:cubicBezTo>
                    <a:cubicBezTo>
                      <a:pt x="184" y="186"/>
                      <a:pt x="184" y="186"/>
                      <a:pt x="184" y="186"/>
                    </a:cubicBezTo>
                    <a:cubicBezTo>
                      <a:pt x="184" y="0"/>
                      <a:pt x="184" y="0"/>
                      <a:pt x="184" y="0"/>
                    </a:cubicBezTo>
                    <a:lnTo>
                      <a:pt x="98" y="0"/>
                    </a:lnTo>
                    <a:close/>
                    <a:moveTo>
                      <a:pt x="18" y="13"/>
                    </a:moveTo>
                    <a:cubicBezTo>
                      <a:pt x="18" y="13"/>
                      <a:pt x="13" y="13"/>
                      <a:pt x="13" y="19"/>
                    </a:cubicBezTo>
                    <a:cubicBezTo>
                      <a:pt x="13" y="20"/>
                      <a:pt x="13" y="20"/>
                      <a:pt x="13" y="20"/>
                    </a:cubicBezTo>
                    <a:cubicBezTo>
                      <a:pt x="13" y="20"/>
                      <a:pt x="13" y="25"/>
                      <a:pt x="18" y="25"/>
                    </a:cubicBezTo>
                    <a:cubicBezTo>
                      <a:pt x="67" y="25"/>
                      <a:pt x="67" y="25"/>
                      <a:pt x="67" y="25"/>
                    </a:cubicBezTo>
                    <a:cubicBezTo>
                      <a:pt x="67" y="25"/>
                      <a:pt x="73" y="25"/>
                      <a:pt x="73" y="20"/>
                    </a:cubicBezTo>
                    <a:cubicBezTo>
                      <a:pt x="73" y="19"/>
                      <a:pt x="73" y="19"/>
                      <a:pt x="73" y="19"/>
                    </a:cubicBezTo>
                    <a:cubicBezTo>
                      <a:pt x="73" y="19"/>
                      <a:pt x="73" y="13"/>
                      <a:pt x="67" y="13"/>
                    </a:cubicBezTo>
                    <a:cubicBezTo>
                      <a:pt x="45" y="13"/>
                      <a:pt x="45" y="13"/>
                      <a:pt x="45" y="13"/>
                    </a:cubicBezTo>
                    <a:lnTo>
                      <a:pt x="18" y="13"/>
                    </a:lnTo>
                    <a:close/>
                    <a:moveTo>
                      <a:pt x="64" y="23"/>
                    </a:moveTo>
                    <a:cubicBezTo>
                      <a:pt x="66" y="23"/>
                      <a:pt x="67" y="21"/>
                      <a:pt x="67" y="19"/>
                    </a:cubicBezTo>
                    <a:cubicBezTo>
                      <a:pt x="67" y="17"/>
                      <a:pt x="66" y="16"/>
                      <a:pt x="64" y="16"/>
                    </a:cubicBezTo>
                    <a:cubicBezTo>
                      <a:pt x="62" y="16"/>
                      <a:pt x="61" y="17"/>
                      <a:pt x="61" y="19"/>
                    </a:cubicBezTo>
                    <a:cubicBezTo>
                      <a:pt x="61" y="21"/>
                      <a:pt x="62" y="23"/>
                      <a:pt x="64" y="23"/>
                    </a:cubicBezTo>
                    <a:moveTo>
                      <a:pt x="18" y="38"/>
                    </a:moveTo>
                    <a:cubicBezTo>
                      <a:pt x="18" y="38"/>
                      <a:pt x="13" y="38"/>
                      <a:pt x="13" y="43"/>
                    </a:cubicBezTo>
                    <a:cubicBezTo>
                      <a:pt x="13" y="45"/>
                      <a:pt x="13" y="45"/>
                      <a:pt x="13" y="45"/>
                    </a:cubicBezTo>
                    <a:cubicBezTo>
                      <a:pt x="13" y="45"/>
                      <a:pt x="13" y="50"/>
                      <a:pt x="18" y="50"/>
                    </a:cubicBezTo>
                    <a:cubicBezTo>
                      <a:pt x="67" y="50"/>
                      <a:pt x="67" y="50"/>
                      <a:pt x="67" y="50"/>
                    </a:cubicBezTo>
                    <a:cubicBezTo>
                      <a:pt x="67" y="50"/>
                      <a:pt x="73" y="50"/>
                      <a:pt x="73" y="45"/>
                    </a:cubicBezTo>
                    <a:cubicBezTo>
                      <a:pt x="73" y="43"/>
                      <a:pt x="73" y="43"/>
                      <a:pt x="73" y="43"/>
                    </a:cubicBezTo>
                    <a:cubicBezTo>
                      <a:pt x="73" y="43"/>
                      <a:pt x="73" y="38"/>
                      <a:pt x="67" y="38"/>
                    </a:cubicBezTo>
                    <a:cubicBezTo>
                      <a:pt x="45" y="38"/>
                      <a:pt x="45" y="38"/>
                      <a:pt x="45" y="38"/>
                    </a:cubicBezTo>
                    <a:lnTo>
                      <a:pt x="18" y="38"/>
                    </a:lnTo>
                    <a:close/>
                    <a:moveTo>
                      <a:pt x="64" y="47"/>
                    </a:moveTo>
                    <a:cubicBezTo>
                      <a:pt x="66" y="47"/>
                      <a:pt x="67" y="46"/>
                      <a:pt x="67" y="44"/>
                    </a:cubicBezTo>
                    <a:cubicBezTo>
                      <a:pt x="67" y="42"/>
                      <a:pt x="66" y="41"/>
                      <a:pt x="64" y="41"/>
                    </a:cubicBezTo>
                    <a:cubicBezTo>
                      <a:pt x="62" y="41"/>
                      <a:pt x="61" y="42"/>
                      <a:pt x="61" y="44"/>
                    </a:cubicBezTo>
                    <a:cubicBezTo>
                      <a:pt x="61" y="46"/>
                      <a:pt x="62" y="47"/>
                      <a:pt x="64" y="47"/>
                    </a:cubicBezTo>
                    <a:moveTo>
                      <a:pt x="18" y="63"/>
                    </a:moveTo>
                    <a:cubicBezTo>
                      <a:pt x="18" y="63"/>
                      <a:pt x="13" y="63"/>
                      <a:pt x="13" y="68"/>
                    </a:cubicBezTo>
                    <a:cubicBezTo>
                      <a:pt x="13" y="69"/>
                      <a:pt x="13" y="69"/>
                      <a:pt x="13" y="69"/>
                    </a:cubicBezTo>
                    <a:cubicBezTo>
                      <a:pt x="13" y="69"/>
                      <a:pt x="13" y="74"/>
                      <a:pt x="18" y="74"/>
                    </a:cubicBezTo>
                    <a:cubicBezTo>
                      <a:pt x="67" y="74"/>
                      <a:pt x="67" y="74"/>
                      <a:pt x="67" y="74"/>
                    </a:cubicBezTo>
                    <a:cubicBezTo>
                      <a:pt x="67" y="74"/>
                      <a:pt x="73" y="74"/>
                      <a:pt x="73" y="69"/>
                    </a:cubicBezTo>
                    <a:cubicBezTo>
                      <a:pt x="73" y="68"/>
                      <a:pt x="73" y="68"/>
                      <a:pt x="73" y="68"/>
                    </a:cubicBezTo>
                    <a:cubicBezTo>
                      <a:pt x="73" y="68"/>
                      <a:pt x="73" y="63"/>
                      <a:pt x="67" y="63"/>
                    </a:cubicBezTo>
                    <a:cubicBezTo>
                      <a:pt x="45" y="63"/>
                      <a:pt x="45" y="63"/>
                      <a:pt x="45" y="63"/>
                    </a:cubicBezTo>
                    <a:lnTo>
                      <a:pt x="18" y="63"/>
                    </a:lnTo>
                    <a:close/>
                    <a:moveTo>
                      <a:pt x="64" y="72"/>
                    </a:moveTo>
                    <a:cubicBezTo>
                      <a:pt x="66" y="72"/>
                      <a:pt x="67" y="70"/>
                      <a:pt x="67" y="68"/>
                    </a:cubicBezTo>
                    <a:cubicBezTo>
                      <a:pt x="67" y="67"/>
                      <a:pt x="66" y="65"/>
                      <a:pt x="64" y="65"/>
                    </a:cubicBezTo>
                    <a:cubicBezTo>
                      <a:pt x="62" y="65"/>
                      <a:pt x="61" y="67"/>
                      <a:pt x="61" y="68"/>
                    </a:cubicBezTo>
                    <a:cubicBezTo>
                      <a:pt x="61" y="70"/>
                      <a:pt x="62" y="72"/>
                      <a:pt x="64" y="72"/>
                    </a:cubicBezTo>
                    <a:moveTo>
                      <a:pt x="18" y="87"/>
                    </a:moveTo>
                    <a:cubicBezTo>
                      <a:pt x="18" y="87"/>
                      <a:pt x="13" y="87"/>
                      <a:pt x="13" y="93"/>
                    </a:cubicBezTo>
                    <a:cubicBezTo>
                      <a:pt x="13" y="94"/>
                      <a:pt x="13" y="94"/>
                      <a:pt x="13" y="94"/>
                    </a:cubicBezTo>
                    <a:cubicBezTo>
                      <a:pt x="13" y="94"/>
                      <a:pt x="13" y="99"/>
                      <a:pt x="18" y="99"/>
                    </a:cubicBezTo>
                    <a:cubicBezTo>
                      <a:pt x="67" y="99"/>
                      <a:pt x="67" y="99"/>
                      <a:pt x="67" y="99"/>
                    </a:cubicBezTo>
                    <a:cubicBezTo>
                      <a:pt x="67" y="99"/>
                      <a:pt x="73" y="99"/>
                      <a:pt x="73" y="94"/>
                    </a:cubicBezTo>
                    <a:cubicBezTo>
                      <a:pt x="73" y="93"/>
                      <a:pt x="73" y="93"/>
                      <a:pt x="73" y="93"/>
                    </a:cubicBezTo>
                    <a:cubicBezTo>
                      <a:pt x="73" y="93"/>
                      <a:pt x="73" y="87"/>
                      <a:pt x="67" y="87"/>
                    </a:cubicBezTo>
                    <a:cubicBezTo>
                      <a:pt x="45" y="87"/>
                      <a:pt x="45" y="87"/>
                      <a:pt x="45" y="87"/>
                    </a:cubicBezTo>
                    <a:lnTo>
                      <a:pt x="18" y="87"/>
                    </a:lnTo>
                    <a:close/>
                    <a:moveTo>
                      <a:pt x="64" y="96"/>
                    </a:moveTo>
                    <a:cubicBezTo>
                      <a:pt x="66" y="96"/>
                      <a:pt x="67" y="95"/>
                      <a:pt x="67" y="93"/>
                    </a:cubicBezTo>
                    <a:cubicBezTo>
                      <a:pt x="67" y="91"/>
                      <a:pt x="66" y="90"/>
                      <a:pt x="64" y="90"/>
                    </a:cubicBezTo>
                    <a:cubicBezTo>
                      <a:pt x="62" y="90"/>
                      <a:pt x="61" y="91"/>
                      <a:pt x="61" y="93"/>
                    </a:cubicBezTo>
                    <a:cubicBezTo>
                      <a:pt x="61" y="95"/>
                      <a:pt x="62" y="96"/>
                      <a:pt x="64" y="96"/>
                    </a:cubicBezTo>
                    <a:moveTo>
                      <a:pt x="18" y="112"/>
                    </a:moveTo>
                    <a:cubicBezTo>
                      <a:pt x="18" y="112"/>
                      <a:pt x="13" y="112"/>
                      <a:pt x="13" y="117"/>
                    </a:cubicBezTo>
                    <a:cubicBezTo>
                      <a:pt x="13" y="118"/>
                      <a:pt x="13" y="118"/>
                      <a:pt x="13" y="118"/>
                    </a:cubicBezTo>
                    <a:cubicBezTo>
                      <a:pt x="13" y="118"/>
                      <a:pt x="13" y="124"/>
                      <a:pt x="18" y="124"/>
                    </a:cubicBezTo>
                    <a:cubicBezTo>
                      <a:pt x="67" y="124"/>
                      <a:pt x="67" y="124"/>
                      <a:pt x="67" y="124"/>
                    </a:cubicBezTo>
                    <a:cubicBezTo>
                      <a:pt x="67" y="124"/>
                      <a:pt x="73" y="124"/>
                      <a:pt x="73" y="118"/>
                    </a:cubicBezTo>
                    <a:cubicBezTo>
                      <a:pt x="73" y="117"/>
                      <a:pt x="73" y="117"/>
                      <a:pt x="73" y="117"/>
                    </a:cubicBezTo>
                    <a:cubicBezTo>
                      <a:pt x="73" y="117"/>
                      <a:pt x="73" y="112"/>
                      <a:pt x="67" y="112"/>
                    </a:cubicBezTo>
                    <a:cubicBezTo>
                      <a:pt x="45" y="112"/>
                      <a:pt x="45" y="112"/>
                      <a:pt x="45" y="112"/>
                    </a:cubicBezTo>
                    <a:lnTo>
                      <a:pt x="18" y="112"/>
                    </a:lnTo>
                    <a:close/>
                    <a:moveTo>
                      <a:pt x="64" y="121"/>
                    </a:moveTo>
                    <a:cubicBezTo>
                      <a:pt x="66" y="121"/>
                      <a:pt x="67" y="120"/>
                      <a:pt x="67" y="118"/>
                    </a:cubicBezTo>
                    <a:cubicBezTo>
                      <a:pt x="67" y="116"/>
                      <a:pt x="66" y="114"/>
                      <a:pt x="64" y="114"/>
                    </a:cubicBezTo>
                    <a:cubicBezTo>
                      <a:pt x="62" y="114"/>
                      <a:pt x="61" y="116"/>
                      <a:pt x="61" y="118"/>
                    </a:cubicBezTo>
                    <a:cubicBezTo>
                      <a:pt x="61" y="120"/>
                      <a:pt x="62" y="121"/>
                      <a:pt x="64" y="121"/>
                    </a:cubicBezTo>
                    <a:moveTo>
                      <a:pt x="18" y="136"/>
                    </a:moveTo>
                    <a:cubicBezTo>
                      <a:pt x="18" y="136"/>
                      <a:pt x="13" y="136"/>
                      <a:pt x="13" y="142"/>
                    </a:cubicBezTo>
                    <a:cubicBezTo>
                      <a:pt x="13" y="143"/>
                      <a:pt x="13" y="143"/>
                      <a:pt x="13" y="143"/>
                    </a:cubicBezTo>
                    <a:cubicBezTo>
                      <a:pt x="13" y="143"/>
                      <a:pt x="13" y="148"/>
                      <a:pt x="18" y="148"/>
                    </a:cubicBezTo>
                    <a:cubicBezTo>
                      <a:pt x="67" y="148"/>
                      <a:pt x="67" y="148"/>
                      <a:pt x="67" y="148"/>
                    </a:cubicBezTo>
                    <a:cubicBezTo>
                      <a:pt x="67" y="148"/>
                      <a:pt x="73" y="148"/>
                      <a:pt x="73" y="143"/>
                    </a:cubicBezTo>
                    <a:cubicBezTo>
                      <a:pt x="73" y="142"/>
                      <a:pt x="73" y="142"/>
                      <a:pt x="73" y="142"/>
                    </a:cubicBezTo>
                    <a:cubicBezTo>
                      <a:pt x="73" y="142"/>
                      <a:pt x="73" y="136"/>
                      <a:pt x="67" y="136"/>
                    </a:cubicBezTo>
                    <a:cubicBezTo>
                      <a:pt x="45" y="136"/>
                      <a:pt x="45" y="136"/>
                      <a:pt x="45" y="136"/>
                    </a:cubicBezTo>
                    <a:lnTo>
                      <a:pt x="18" y="136"/>
                    </a:lnTo>
                    <a:close/>
                    <a:moveTo>
                      <a:pt x="64" y="146"/>
                    </a:moveTo>
                    <a:cubicBezTo>
                      <a:pt x="66" y="146"/>
                      <a:pt x="67" y="144"/>
                      <a:pt x="67" y="142"/>
                    </a:cubicBezTo>
                    <a:cubicBezTo>
                      <a:pt x="67" y="141"/>
                      <a:pt x="66" y="139"/>
                      <a:pt x="64" y="139"/>
                    </a:cubicBezTo>
                    <a:cubicBezTo>
                      <a:pt x="62" y="139"/>
                      <a:pt x="61" y="141"/>
                      <a:pt x="61" y="142"/>
                    </a:cubicBezTo>
                    <a:cubicBezTo>
                      <a:pt x="61" y="144"/>
                      <a:pt x="62" y="146"/>
                      <a:pt x="64" y="146"/>
                    </a:cubicBezTo>
                    <a:moveTo>
                      <a:pt x="171" y="20"/>
                    </a:moveTo>
                    <a:cubicBezTo>
                      <a:pt x="171" y="25"/>
                      <a:pt x="166" y="25"/>
                      <a:pt x="166" y="25"/>
                    </a:cubicBezTo>
                    <a:cubicBezTo>
                      <a:pt x="117" y="25"/>
                      <a:pt x="117" y="25"/>
                      <a:pt x="117" y="25"/>
                    </a:cubicBezTo>
                    <a:cubicBezTo>
                      <a:pt x="111" y="25"/>
                      <a:pt x="111" y="20"/>
                      <a:pt x="111" y="20"/>
                    </a:cubicBezTo>
                    <a:cubicBezTo>
                      <a:pt x="111" y="19"/>
                      <a:pt x="111" y="19"/>
                      <a:pt x="111" y="19"/>
                    </a:cubicBezTo>
                    <a:cubicBezTo>
                      <a:pt x="111" y="13"/>
                      <a:pt x="117" y="13"/>
                      <a:pt x="117" y="13"/>
                    </a:cubicBezTo>
                    <a:cubicBezTo>
                      <a:pt x="143" y="13"/>
                      <a:pt x="143" y="13"/>
                      <a:pt x="143" y="13"/>
                    </a:cubicBezTo>
                    <a:cubicBezTo>
                      <a:pt x="166" y="13"/>
                      <a:pt x="166" y="13"/>
                      <a:pt x="166" y="13"/>
                    </a:cubicBezTo>
                    <a:cubicBezTo>
                      <a:pt x="171" y="13"/>
                      <a:pt x="171" y="19"/>
                      <a:pt x="171" y="19"/>
                    </a:cubicBezTo>
                    <a:lnTo>
                      <a:pt x="171" y="20"/>
                    </a:lnTo>
                    <a:close/>
                    <a:moveTo>
                      <a:pt x="162" y="23"/>
                    </a:moveTo>
                    <a:cubicBezTo>
                      <a:pt x="164" y="23"/>
                      <a:pt x="165" y="21"/>
                      <a:pt x="165" y="19"/>
                    </a:cubicBezTo>
                    <a:cubicBezTo>
                      <a:pt x="165" y="17"/>
                      <a:pt x="164" y="16"/>
                      <a:pt x="162" y="16"/>
                    </a:cubicBezTo>
                    <a:cubicBezTo>
                      <a:pt x="160" y="16"/>
                      <a:pt x="159" y="17"/>
                      <a:pt x="159" y="19"/>
                    </a:cubicBezTo>
                    <a:cubicBezTo>
                      <a:pt x="159" y="21"/>
                      <a:pt x="160" y="23"/>
                      <a:pt x="162" y="23"/>
                    </a:cubicBezTo>
                    <a:moveTo>
                      <a:pt x="171" y="45"/>
                    </a:moveTo>
                    <a:cubicBezTo>
                      <a:pt x="171" y="50"/>
                      <a:pt x="166" y="50"/>
                      <a:pt x="166" y="50"/>
                    </a:cubicBezTo>
                    <a:cubicBezTo>
                      <a:pt x="117" y="50"/>
                      <a:pt x="117" y="50"/>
                      <a:pt x="117" y="50"/>
                    </a:cubicBezTo>
                    <a:cubicBezTo>
                      <a:pt x="111" y="50"/>
                      <a:pt x="111" y="45"/>
                      <a:pt x="111" y="45"/>
                    </a:cubicBezTo>
                    <a:cubicBezTo>
                      <a:pt x="111" y="43"/>
                      <a:pt x="111" y="43"/>
                      <a:pt x="111" y="43"/>
                    </a:cubicBezTo>
                    <a:cubicBezTo>
                      <a:pt x="111" y="38"/>
                      <a:pt x="117" y="38"/>
                      <a:pt x="117" y="38"/>
                    </a:cubicBezTo>
                    <a:cubicBezTo>
                      <a:pt x="143" y="38"/>
                      <a:pt x="143" y="38"/>
                      <a:pt x="143" y="38"/>
                    </a:cubicBezTo>
                    <a:cubicBezTo>
                      <a:pt x="166" y="38"/>
                      <a:pt x="166" y="38"/>
                      <a:pt x="166" y="38"/>
                    </a:cubicBezTo>
                    <a:cubicBezTo>
                      <a:pt x="171" y="38"/>
                      <a:pt x="171" y="43"/>
                      <a:pt x="171" y="43"/>
                    </a:cubicBezTo>
                    <a:lnTo>
                      <a:pt x="171" y="45"/>
                    </a:lnTo>
                    <a:close/>
                    <a:moveTo>
                      <a:pt x="162" y="47"/>
                    </a:moveTo>
                    <a:cubicBezTo>
                      <a:pt x="164" y="47"/>
                      <a:pt x="165" y="46"/>
                      <a:pt x="165" y="44"/>
                    </a:cubicBezTo>
                    <a:cubicBezTo>
                      <a:pt x="165" y="42"/>
                      <a:pt x="164" y="41"/>
                      <a:pt x="162" y="41"/>
                    </a:cubicBezTo>
                    <a:cubicBezTo>
                      <a:pt x="160" y="41"/>
                      <a:pt x="159" y="42"/>
                      <a:pt x="159" y="44"/>
                    </a:cubicBezTo>
                    <a:cubicBezTo>
                      <a:pt x="159" y="46"/>
                      <a:pt x="160" y="47"/>
                      <a:pt x="162" y="47"/>
                    </a:cubicBezTo>
                    <a:moveTo>
                      <a:pt x="171" y="69"/>
                    </a:moveTo>
                    <a:cubicBezTo>
                      <a:pt x="171" y="74"/>
                      <a:pt x="166" y="74"/>
                      <a:pt x="166" y="74"/>
                    </a:cubicBezTo>
                    <a:cubicBezTo>
                      <a:pt x="117" y="74"/>
                      <a:pt x="117" y="74"/>
                      <a:pt x="117" y="74"/>
                    </a:cubicBezTo>
                    <a:cubicBezTo>
                      <a:pt x="111" y="74"/>
                      <a:pt x="111" y="69"/>
                      <a:pt x="111" y="69"/>
                    </a:cubicBezTo>
                    <a:cubicBezTo>
                      <a:pt x="111" y="68"/>
                      <a:pt x="111" y="68"/>
                      <a:pt x="111" y="68"/>
                    </a:cubicBezTo>
                    <a:cubicBezTo>
                      <a:pt x="111" y="63"/>
                      <a:pt x="117" y="63"/>
                      <a:pt x="117" y="63"/>
                    </a:cubicBezTo>
                    <a:cubicBezTo>
                      <a:pt x="143" y="63"/>
                      <a:pt x="143" y="63"/>
                      <a:pt x="143" y="63"/>
                    </a:cubicBezTo>
                    <a:cubicBezTo>
                      <a:pt x="166" y="63"/>
                      <a:pt x="166" y="63"/>
                      <a:pt x="166" y="63"/>
                    </a:cubicBezTo>
                    <a:cubicBezTo>
                      <a:pt x="171" y="63"/>
                      <a:pt x="171" y="68"/>
                      <a:pt x="171" y="68"/>
                    </a:cubicBezTo>
                    <a:lnTo>
                      <a:pt x="171" y="69"/>
                    </a:lnTo>
                    <a:close/>
                    <a:moveTo>
                      <a:pt x="162" y="72"/>
                    </a:moveTo>
                    <a:cubicBezTo>
                      <a:pt x="164" y="72"/>
                      <a:pt x="165" y="70"/>
                      <a:pt x="165" y="68"/>
                    </a:cubicBezTo>
                    <a:cubicBezTo>
                      <a:pt x="165" y="67"/>
                      <a:pt x="164" y="65"/>
                      <a:pt x="162" y="65"/>
                    </a:cubicBezTo>
                    <a:cubicBezTo>
                      <a:pt x="160" y="65"/>
                      <a:pt x="159" y="67"/>
                      <a:pt x="159" y="68"/>
                    </a:cubicBezTo>
                    <a:cubicBezTo>
                      <a:pt x="159" y="70"/>
                      <a:pt x="160" y="72"/>
                      <a:pt x="162" y="72"/>
                    </a:cubicBezTo>
                    <a:moveTo>
                      <a:pt x="171" y="94"/>
                    </a:moveTo>
                    <a:cubicBezTo>
                      <a:pt x="171" y="99"/>
                      <a:pt x="166" y="99"/>
                      <a:pt x="166" y="99"/>
                    </a:cubicBezTo>
                    <a:cubicBezTo>
                      <a:pt x="117" y="99"/>
                      <a:pt x="117" y="99"/>
                      <a:pt x="117" y="99"/>
                    </a:cubicBezTo>
                    <a:cubicBezTo>
                      <a:pt x="111" y="99"/>
                      <a:pt x="111" y="94"/>
                      <a:pt x="111" y="94"/>
                    </a:cubicBezTo>
                    <a:cubicBezTo>
                      <a:pt x="111" y="93"/>
                      <a:pt x="111" y="93"/>
                      <a:pt x="111" y="93"/>
                    </a:cubicBezTo>
                    <a:cubicBezTo>
                      <a:pt x="111" y="87"/>
                      <a:pt x="117" y="87"/>
                      <a:pt x="117" y="87"/>
                    </a:cubicBezTo>
                    <a:cubicBezTo>
                      <a:pt x="143" y="87"/>
                      <a:pt x="143" y="87"/>
                      <a:pt x="143" y="87"/>
                    </a:cubicBezTo>
                    <a:cubicBezTo>
                      <a:pt x="166" y="87"/>
                      <a:pt x="166" y="87"/>
                      <a:pt x="166" y="87"/>
                    </a:cubicBezTo>
                    <a:cubicBezTo>
                      <a:pt x="171" y="87"/>
                      <a:pt x="171" y="93"/>
                      <a:pt x="171" y="93"/>
                    </a:cubicBezTo>
                    <a:lnTo>
                      <a:pt x="171" y="94"/>
                    </a:lnTo>
                    <a:close/>
                    <a:moveTo>
                      <a:pt x="162" y="96"/>
                    </a:moveTo>
                    <a:cubicBezTo>
                      <a:pt x="164" y="96"/>
                      <a:pt x="165" y="95"/>
                      <a:pt x="165" y="93"/>
                    </a:cubicBezTo>
                    <a:cubicBezTo>
                      <a:pt x="165" y="91"/>
                      <a:pt x="164" y="90"/>
                      <a:pt x="162" y="90"/>
                    </a:cubicBezTo>
                    <a:cubicBezTo>
                      <a:pt x="160" y="90"/>
                      <a:pt x="159" y="91"/>
                      <a:pt x="159" y="93"/>
                    </a:cubicBezTo>
                    <a:cubicBezTo>
                      <a:pt x="159" y="95"/>
                      <a:pt x="160" y="96"/>
                      <a:pt x="162" y="96"/>
                    </a:cubicBezTo>
                    <a:moveTo>
                      <a:pt x="171" y="118"/>
                    </a:moveTo>
                    <a:cubicBezTo>
                      <a:pt x="171" y="124"/>
                      <a:pt x="166" y="124"/>
                      <a:pt x="166" y="124"/>
                    </a:cubicBezTo>
                    <a:cubicBezTo>
                      <a:pt x="117" y="124"/>
                      <a:pt x="117" y="124"/>
                      <a:pt x="117" y="124"/>
                    </a:cubicBezTo>
                    <a:cubicBezTo>
                      <a:pt x="111" y="124"/>
                      <a:pt x="111" y="118"/>
                      <a:pt x="111" y="118"/>
                    </a:cubicBezTo>
                    <a:cubicBezTo>
                      <a:pt x="111" y="117"/>
                      <a:pt x="111" y="117"/>
                      <a:pt x="111" y="117"/>
                    </a:cubicBezTo>
                    <a:cubicBezTo>
                      <a:pt x="111" y="112"/>
                      <a:pt x="117" y="112"/>
                      <a:pt x="117" y="112"/>
                    </a:cubicBezTo>
                    <a:cubicBezTo>
                      <a:pt x="143" y="112"/>
                      <a:pt x="143" y="112"/>
                      <a:pt x="143" y="112"/>
                    </a:cubicBezTo>
                    <a:cubicBezTo>
                      <a:pt x="166" y="112"/>
                      <a:pt x="166" y="112"/>
                      <a:pt x="166" y="112"/>
                    </a:cubicBezTo>
                    <a:cubicBezTo>
                      <a:pt x="171" y="112"/>
                      <a:pt x="171" y="117"/>
                      <a:pt x="171" y="117"/>
                    </a:cubicBezTo>
                    <a:lnTo>
                      <a:pt x="171" y="118"/>
                    </a:lnTo>
                    <a:close/>
                    <a:moveTo>
                      <a:pt x="162" y="121"/>
                    </a:moveTo>
                    <a:cubicBezTo>
                      <a:pt x="164" y="121"/>
                      <a:pt x="165" y="120"/>
                      <a:pt x="165" y="118"/>
                    </a:cubicBezTo>
                    <a:cubicBezTo>
                      <a:pt x="165" y="116"/>
                      <a:pt x="164" y="114"/>
                      <a:pt x="162" y="114"/>
                    </a:cubicBezTo>
                    <a:cubicBezTo>
                      <a:pt x="160" y="114"/>
                      <a:pt x="159" y="116"/>
                      <a:pt x="159" y="118"/>
                    </a:cubicBezTo>
                    <a:cubicBezTo>
                      <a:pt x="159" y="120"/>
                      <a:pt x="160" y="121"/>
                      <a:pt x="162" y="121"/>
                    </a:cubicBezTo>
                    <a:moveTo>
                      <a:pt x="171" y="143"/>
                    </a:moveTo>
                    <a:cubicBezTo>
                      <a:pt x="171" y="148"/>
                      <a:pt x="166" y="148"/>
                      <a:pt x="166" y="148"/>
                    </a:cubicBezTo>
                    <a:cubicBezTo>
                      <a:pt x="117" y="148"/>
                      <a:pt x="117" y="148"/>
                      <a:pt x="117" y="148"/>
                    </a:cubicBezTo>
                    <a:cubicBezTo>
                      <a:pt x="111" y="148"/>
                      <a:pt x="111" y="143"/>
                      <a:pt x="111" y="143"/>
                    </a:cubicBezTo>
                    <a:cubicBezTo>
                      <a:pt x="111" y="142"/>
                      <a:pt x="111" y="142"/>
                      <a:pt x="111" y="142"/>
                    </a:cubicBezTo>
                    <a:cubicBezTo>
                      <a:pt x="111" y="136"/>
                      <a:pt x="117" y="136"/>
                      <a:pt x="117" y="136"/>
                    </a:cubicBezTo>
                    <a:cubicBezTo>
                      <a:pt x="143" y="136"/>
                      <a:pt x="143" y="136"/>
                      <a:pt x="143" y="136"/>
                    </a:cubicBezTo>
                    <a:cubicBezTo>
                      <a:pt x="166" y="136"/>
                      <a:pt x="166" y="136"/>
                      <a:pt x="166" y="136"/>
                    </a:cubicBezTo>
                    <a:cubicBezTo>
                      <a:pt x="171" y="136"/>
                      <a:pt x="171" y="142"/>
                      <a:pt x="171" y="142"/>
                    </a:cubicBezTo>
                    <a:lnTo>
                      <a:pt x="171" y="143"/>
                    </a:lnTo>
                    <a:close/>
                    <a:moveTo>
                      <a:pt x="162" y="146"/>
                    </a:moveTo>
                    <a:cubicBezTo>
                      <a:pt x="164" y="146"/>
                      <a:pt x="165" y="144"/>
                      <a:pt x="165" y="142"/>
                    </a:cubicBezTo>
                    <a:cubicBezTo>
                      <a:pt x="165" y="141"/>
                      <a:pt x="164" y="139"/>
                      <a:pt x="162" y="139"/>
                    </a:cubicBezTo>
                    <a:cubicBezTo>
                      <a:pt x="160" y="139"/>
                      <a:pt x="159" y="141"/>
                      <a:pt x="159" y="142"/>
                    </a:cubicBezTo>
                    <a:cubicBezTo>
                      <a:pt x="159" y="144"/>
                      <a:pt x="160" y="146"/>
                      <a:pt x="162" y="146"/>
                    </a:cubicBezTo>
                  </a:path>
                </a:pathLst>
              </a:custGeom>
              <a:solidFill>
                <a:schemeClr val="bg1">
                  <a:lumMod val="20000"/>
                  <a:lumOff val="80000"/>
                </a:schemeClr>
              </a:solidFill>
              <a:ln>
                <a:noFill/>
              </a:ln>
              <a:extLst/>
            </p:spPr>
            <p:txBody>
              <a:bodyPr vert="horz" wrap="square" lIns="124330" tIns="62165" rIns="124330" bIns="62165" numCol="1" anchor="t" anchorCtr="0" compatLnSpc="1">
                <a:prstTxWarp prst="textNoShape">
                  <a:avLst/>
                </a:prstTxWarp>
              </a:bodyPr>
              <a:lstStyle/>
              <a:p>
                <a:pPr defTabSz="1243087">
                  <a:defRPr/>
                </a:pPr>
                <a:endParaRPr lang="en-US" sz="2448">
                  <a:solidFill>
                    <a:prstClr val="white"/>
                  </a:solidFill>
                </a:endParaRPr>
              </a:p>
            </p:txBody>
          </p:sp>
        </p:grpSp>
        <p:grpSp>
          <p:nvGrpSpPr>
            <p:cNvPr id="14" name="Group 13">
              <a:extLst>
                <a:ext uri="{FF2B5EF4-FFF2-40B4-BE49-F238E27FC236}">
                  <a16:creationId xmlns:a16="http://schemas.microsoft.com/office/drawing/2014/main" id="{B47F0B6C-1472-48D4-94F3-8C5007C5DD5F}"/>
                </a:ext>
              </a:extLst>
            </p:cNvPr>
            <p:cNvGrpSpPr/>
            <p:nvPr/>
          </p:nvGrpSpPr>
          <p:grpSpPr>
            <a:xfrm>
              <a:off x="4329482" y="1730267"/>
              <a:ext cx="2097835" cy="4614255"/>
              <a:chOff x="1047071" y="1291360"/>
              <a:chExt cx="1542885" cy="3393625"/>
            </a:xfrm>
          </p:grpSpPr>
          <p:sp>
            <p:nvSpPr>
              <p:cNvPr id="15" name="Right Arrow 1">
                <a:extLst>
                  <a:ext uri="{FF2B5EF4-FFF2-40B4-BE49-F238E27FC236}">
                    <a16:creationId xmlns:a16="http://schemas.microsoft.com/office/drawing/2014/main" id="{0A0D4AA7-0874-4A90-AD0E-BEC1C7B67ECA}"/>
                  </a:ext>
                </a:extLst>
              </p:cNvPr>
              <p:cNvSpPr/>
              <p:nvPr/>
            </p:nvSpPr>
            <p:spPr bwMode="auto">
              <a:xfrm>
                <a:off x="1047071" y="3167091"/>
                <a:ext cx="362419" cy="225952"/>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26823" tIns="63412" rIns="126823" bIns="63412" numCol="1" rtlCol="0" anchor="ctr" anchorCtr="0" compatLnSpc="1">
                <a:prstTxWarp prst="textNoShape">
                  <a:avLst/>
                </a:prstTxWarp>
              </a:bodyPr>
              <a:lstStyle/>
              <a:p>
                <a:pPr algn="ctr" defTabSz="1267762" fontAlgn="base">
                  <a:spcBef>
                    <a:spcPct val="0"/>
                  </a:spcBef>
                  <a:spcAft>
                    <a:spcPct val="0"/>
                  </a:spcAft>
                  <a:defRPr/>
                </a:pPr>
                <a:endParaRPr lang="en-US" sz="2719">
                  <a:solidFill>
                    <a:prstClr val="white"/>
                  </a:solidFill>
                </a:endParaRPr>
              </a:p>
            </p:txBody>
          </p:sp>
          <p:grpSp>
            <p:nvGrpSpPr>
              <p:cNvPr id="16" name="Group 15">
                <a:extLst>
                  <a:ext uri="{FF2B5EF4-FFF2-40B4-BE49-F238E27FC236}">
                    <a16:creationId xmlns:a16="http://schemas.microsoft.com/office/drawing/2014/main" id="{CF5E9BBF-757D-42CF-97DF-15A8E868F13F}"/>
                  </a:ext>
                </a:extLst>
              </p:cNvPr>
              <p:cNvGrpSpPr/>
              <p:nvPr/>
            </p:nvGrpSpPr>
            <p:grpSpPr>
              <a:xfrm>
                <a:off x="1321233" y="1291360"/>
                <a:ext cx="1268723" cy="3393625"/>
                <a:chOff x="1321233" y="1291360"/>
                <a:chExt cx="1268723" cy="3393625"/>
              </a:xfrm>
            </p:grpSpPr>
            <p:sp>
              <p:nvSpPr>
                <p:cNvPr id="17" name="TextBox 16">
                  <a:extLst>
                    <a:ext uri="{FF2B5EF4-FFF2-40B4-BE49-F238E27FC236}">
                      <a16:creationId xmlns:a16="http://schemas.microsoft.com/office/drawing/2014/main" id="{53473632-E3FB-4D2D-8F63-639E4CC25F5F}"/>
                    </a:ext>
                  </a:extLst>
                </p:cNvPr>
                <p:cNvSpPr txBox="1"/>
                <p:nvPr/>
              </p:nvSpPr>
              <p:spPr>
                <a:xfrm>
                  <a:off x="1321233" y="1536046"/>
                  <a:ext cx="1184687" cy="281401"/>
                </a:xfrm>
                <a:prstGeom prst="rect">
                  <a:avLst/>
                </a:prstGeom>
                <a:noFill/>
              </p:spPr>
              <p:txBody>
                <a:bodyPr wrap="none" lIns="109662" tIns="49732" rIns="109662" bIns="54830" rtlCol="0" anchor="t" anchorCtr="0">
                  <a:noAutofit/>
                </a:bodyPr>
                <a:lstStyle/>
                <a:p>
                  <a:pPr indent="-157480" defTabSz="822634" fontAlgn="base">
                    <a:spcBef>
                      <a:spcPct val="0"/>
                    </a:spcBef>
                    <a:spcAft>
                      <a:spcPct val="0"/>
                    </a:spcAft>
                    <a:buClr>
                      <a:srgbClr val="FFFFFF"/>
                    </a:buClr>
                    <a:buSzPct val="120000"/>
                    <a:defRPr/>
                  </a:pPr>
                  <a:r>
                    <a:rPr lang="en-US" kern="0">
                      <a:solidFill>
                        <a:prstClr val="white"/>
                      </a:solidFill>
                    </a:rPr>
                    <a:t>Today’s IT reality</a:t>
                  </a:r>
                </a:p>
              </p:txBody>
            </p:sp>
            <p:sp>
              <p:nvSpPr>
                <p:cNvPr id="18" name="Rectangle 17">
                  <a:extLst>
                    <a:ext uri="{FF2B5EF4-FFF2-40B4-BE49-F238E27FC236}">
                      <a16:creationId xmlns:a16="http://schemas.microsoft.com/office/drawing/2014/main" id="{1C632592-DB44-4451-8A68-C36C0EC5E838}"/>
                    </a:ext>
                  </a:extLst>
                </p:cNvPr>
                <p:cNvSpPr/>
                <p:nvPr/>
              </p:nvSpPr>
              <p:spPr>
                <a:xfrm>
                  <a:off x="1410589" y="1291360"/>
                  <a:ext cx="1179367" cy="3393625"/>
                </a:xfrm>
                <a:prstGeom prst="rect">
                  <a:avLst/>
                </a:prstGeom>
                <a:solidFill>
                  <a:schemeClr val="accent1"/>
                </a:solidFill>
                <a:ln w="25400" cap="flat" cmpd="sng" algn="ctr">
                  <a:noFill/>
                  <a:prstDash val="solid"/>
                </a:ln>
                <a:effectLst/>
              </p:spPr>
              <p:txBody>
                <a:bodyPr lIns="161312" tIns="145179" rIns="161312" bIns="145179" rtlCol="0" anchor="t"/>
                <a:lstStyle/>
                <a:p>
                  <a:pPr defTabSz="822634">
                    <a:lnSpc>
                      <a:spcPct val="90000"/>
                    </a:lnSpc>
                    <a:defRPr/>
                  </a:pPr>
                  <a:r>
                    <a:rPr lang="en-US" sz="1598" kern="0">
                      <a:solidFill>
                        <a:prstClr val="white"/>
                      </a:solidFill>
                    </a:rPr>
                    <a:t>Hybrid cloud</a:t>
                  </a:r>
                </a:p>
              </p:txBody>
            </p:sp>
            <p:sp>
              <p:nvSpPr>
                <p:cNvPr id="19" name="Freeform 27">
                  <a:extLst>
                    <a:ext uri="{FF2B5EF4-FFF2-40B4-BE49-F238E27FC236}">
                      <a16:creationId xmlns:a16="http://schemas.microsoft.com/office/drawing/2014/main" id="{82AE235E-1D2E-4E4C-B722-4E4F2476D819}"/>
                    </a:ext>
                  </a:extLst>
                </p:cNvPr>
                <p:cNvSpPr>
                  <a:spLocks noEditPoints="1"/>
                </p:cNvSpPr>
                <p:nvPr/>
              </p:nvSpPr>
              <p:spPr bwMode="auto">
                <a:xfrm>
                  <a:off x="1673294" y="3141072"/>
                  <a:ext cx="647560" cy="658378"/>
                </a:xfrm>
                <a:custGeom>
                  <a:avLst/>
                  <a:gdLst>
                    <a:gd name="T0" fmla="*/ 86 w 184"/>
                    <a:gd name="T1" fmla="*/ 186 h 186"/>
                    <a:gd name="T2" fmla="*/ 98 w 184"/>
                    <a:gd name="T3" fmla="*/ 0 h 186"/>
                    <a:gd name="T4" fmla="*/ 184 w 184"/>
                    <a:gd name="T5" fmla="*/ 0 h 186"/>
                    <a:gd name="T6" fmla="*/ 13 w 184"/>
                    <a:gd name="T7" fmla="*/ 19 h 186"/>
                    <a:gd name="T8" fmla="*/ 67 w 184"/>
                    <a:gd name="T9" fmla="*/ 25 h 186"/>
                    <a:gd name="T10" fmla="*/ 67 w 184"/>
                    <a:gd name="T11" fmla="*/ 13 h 186"/>
                    <a:gd name="T12" fmla="*/ 64 w 184"/>
                    <a:gd name="T13" fmla="*/ 23 h 186"/>
                    <a:gd name="T14" fmla="*/ 61 w 184"/>
                    <a:gd name="T15" fmla="*/ 19 h 186"/>
                    <a:gd name="T16" fmla="*/ 13 w 184"/>
                    <a:gd name="T17" fmla="*/ 43 h 186"/>
                    <a:gd name="T18" fmla="*/ 67 w 184"/>
                    <a:gd name="T19" fmla="*/ 50 h 186"/>
                    <a:gd name="T20" fmla="*/ 67 w 184"/>
                    <a:gd name="T21" fmla="*/ 38 h 186"/>
                    <a:gd name="T22" fmla="*/ 64 w 184"/>
                    <a:gd name="T23" fmla="*/ 47 h 186"/>
                    <a:gd name="T24" fmla="*/ 61 w 184"/>
                    <a:gd name="T25" fmla="*/ 44 h 186"/>
                    <a:gd name="T26" fmla="*/ 13 w 184"/>
                    <a:gd name="T27" fmla="*/ 68 h 186"/>
                    <a:gd name="T28" fmla="*/ 67 w 184"/>
                    <a:gd name="T29" fmla="*/ 74 h 186"/>
                    <a:gd name="T30" fmla="*/ 67 w 184"/>
                    <a:gd name="T31" fmla="*/ 63 h 186"/>
                    <a:gd name="T32" fmla="*/ 64 w 184"/>
                    <a:gd name="T33" fmla="*/ 72 h 186"/>
                    <a:gd name="T34" fmla="*/ 61 w 184"/>
                    <a:gd name="T35" fmla="*/ 68 h 186"/>
                    <a:gd name="T36" fmla="*/ 13 w 184"/>
                    <a:gd name="T37" fmla="*/ 93 h 186"/>
                    <a:gd name="T38" fmla="*/ 67 w 184"/>
                    <a:gd name="T39" fmla="*/ 99 h 186"/>
                    <a:gd name="T40" fmla="*/ 67 w 184"/>
                    <a:gd name="T41" fmla="*/ 87 h 186"/>
                    <a:gd name="T42" fmla="*/ 64 w 184"/>
                    <a:gd name="T43" fmla="*/ 96 h 186"/>
                    <a:gd name="T44" fmla="*/ 61 w 184"/>
                    <a:gd name="T45" fmla="*/ 93 h 186"/>
                    <a:gd name="T46" fmla="*/ 13 w 184"/>
                    <a:gd name="T47" fmla="*/ 117 h 186"/>
                    <a:gd name="T48" fmla="*/ 67 w 184"/>
                    <a:gd name="T49" fmla="*/ 124 h 186"/>
                    <a:gd name="T50" fmla="*/ 67 w 184"/>
                    <a:gd name="T51" fmla="*/ 112 h 186"/>
                    <a:gd name="T52" fmla="*/ 64 w 184"/>
                    <a:gd name="T53" fmla="*/ 121 h 186"/>
                    <a:gd name="T54" fmla="*/ 61 w 184"/>
                    <a:gd name="T55" fmla="*/ 118 h 186"/>
                    <a:gd name="T56" fmla="*/ 13 w 184"/>
                    <a:gd name="T57" fmla="*/ 142 h 186"/>
                    <a:gd name="T58" fmla="*/ 67 w 184"/>
                    <a:gd name="T59" fmla="*/ 148 h 186"/>
                    <a:gd name="T60" fmla="*/ 67 w 184"/>
                    <a:gd name="T61" fmla="*/ 136 h 186"/>
                    <a:gd name="T62" fmla="*/ 64 w 184"/>
                    <a:gd name="T63" fmla="*/ 146 h 186"/>
                    <a:gd name="T64" fmla="*/ 61 w 184"/>
                    <a:gd name="T65" fmla="*/ 142 h 186"/>
                    <a:gd name="T66" fmla="*/ 166 w 184"/>
                    <a:gd name="T67" fmla="*/ 25 h 186"/>
                    <a:gd name="T68" fmla="*/ 111 w 184"/>
                    <a:gd name="T69" fmla="*/ 19 h 186"/>
                    <a:gd name="T70" fmla="*/ 166 w 184"/>
                    <a:gd name="T71" fmla="*/ 13 h 186"/>
                    <a:gd name="T72" fmla="*/ 162 w 184"/>
                    <a:gd name="T73" fmla="*/ 23 h 186"/>
                    <a:gd name="T74" fmla="*/ 159 w 184"/>
                    <a:gd name="T75" fmla="*/ 19 h 186"/>
                    <a:gd name="T76" fmla="*/ 166 w 184"/>
                    <a:gd name="T77" fmla="*/ 50 h 186"/>
                    <a:gd name="T78" fmla="*/ 111 w 184"/>
                    <a:gd name="T79" fmla="*/ 43 h 186"/>
                    <a:gd name="T80" fmla="*/ 166 w 184"/>
                    <a:gd name="T81" fmla="*/ 38 h 186"/>
                    <a:gd name="T82" fmla="*/ 162 w 184"/>
                    <a:gd name="T83" fmla="*/ 47 h 186"/>
                    <a:gd name="T84" fmla="*/ 159 w 184"/>
                    <a:gd name="T85" fmla="*/ 44 h 186"/>
                    <a:gd name="T86" fmla="*/ 166 w 184"/>
                    <a:gd name="T87" fmla="*/ 74 h 186"/>
                    <a:gd name="T88" fmla="*/ 111 w 184"/>
                    <a:gd name="T89" fmla="*/ 68 h 186"/>
                    <a:gd name="T90" fmla="*/ 166 w 184"/>
                    <a:gd name="T91" fmla="*/ 63 h 186"/>
                    <a:gd name="T92" fmla="*/ 162 w 184"/>
                    <a:gd name="T93" fmla="*/ 72 h 186"/>
                    <a:gd name="T94" fmla="*/ 159 w 184"/>
                    <a:gd name="T95" fmla="*/ 68 h 186"/>
                    <a:gd name="T96" fmla="*/ 166 w 184"/>
                    <a:gd name="T97" fmla="*/ 99 h 186"/>
                    <a:gd name="T98" fmla="*/ 111 w 184"/>
                    <a:gd name="T99" fmla="*/ 93 h 186"/>
                    <a:gd name="T100" fmla="*/ 166 w 184"/>
                    <a:gd name="T101" fmla="*/ 87 h 186"/>
                    <a:gd name="T102" fmla="*/ 162 w 184"/>
                    <a:gd name="T103" fmla="*/ 96 h 186"/>
                    <a:gd name="T104" fmla="*/ 159 w 184"/>
                    <a:gd name="T105" fmla="*/ 93 h 186"/>
                    <a:gd name="T106" fmla="*/ 166 w 184"/>
                    <a:gd name="T107" fmla="*/ 124 h 186"/>
                    <a:gd name="T108" fmla="*/ 111 w 184"/>
                    <a:gd name="T109" fmla="*/ 117 h 186"/>
                    <a:gd name="T110" fmla="*/ 166 w 184"/>
                    <a:gd name="T111" fmla="*/ 112 h 186"/>
                    <a:gd name="T112" fmla="*/ 162 w 184"/>
                    <a:gd name="T113" fmla="*/ 121 h 186"/>
                    <a:gd name="T114" fmla="*/ 159 w 184"/>
                    <a:gd name="T115" fmla="*/ 118 h 186"/>
                    <a:gd name="T116" fmla="*/ 166 w 184"/>
                    <a:gd name="T117" fmla="*/ 148 h 186"/>
                    <a:gd name="T118" fmla="*/ 111 w 184"/>
                    <a:gd name="T119" fmla="*/ 142 h 186"/>
                    <a:gd name="T120" fmla="*/ 166 w 184"/>
                    <a:gd name="T121" fmla="*/ 136 h 186"/>
                    <a:gd name="T122" fmla="*/ 162 w 184"/>
                    <a:gd name="T123" fmla="*/ 146 h 186"/>
                    <a:gd name="T124" fmla="*/ 159 w 184"/>
                    <a:gd name="T125" fmla="*/ 142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84" h="186">
                      <a:moveTo>
                        <a:pt x="0" y="0"/>
                      </a:moveTo>
                      <a:cubicBezTo>
                        <a:pt x="86" y="0"/>
                        <a:pt x="86" y="0"/>
                        <a:pt x="86" y="0"/>
                      </a:cubicBezTo>
                      <a:cubicBezTo>
                        <a:pt x="86" y="186"/>
                        <a:pt x="86" y="186"/>
                        <a:pt x="86" y="186"/>
                      </a:cubicBezTo>
                      <a:cubicBezTo>
                        <a:pt x="0" y="186"/>
                        <a:pt x="0" y="186"/>
                        <a:pt x="0" y="186"/>
                      </a:cubicBezTo>
                      <a:lnTo>
                        <a:pt x="0" y="0"/>
                      </a:lnTo>
                      <a:close/>
                      <a:moveTo>
                        <a:pt x="98" y="0"/>
                      </a:moveTo>
                      <a:cubicBezTo>
                        <a:pt x="98" y="186"/>
                        <a:pt x="98" y="186"/>
                        <a:pt x="98" y="186"/>
                      </a:cubicBezTo>
                      <a:cubicBezTo>
                        <a:pt x="184" y="186"/>
                        <a:pt x="184" y="186"/>
                        <a:pt x="184" y="186"/>
                      </a:cubicBezTo>
                      <a:cubicBezTo>
                        <a:pt x="184" y="0"/>
                        <a:pt x="184" y="0"/>
                        <a:pt x="184" y="0"/>
                      </a:cubicBezTo>
                      <a:lnTo>
                        <a:pt x="98" y="0"/>
                      </a:lnTo>
                      <a:close/>
                      <a:moveTo>
                        <a:pt x="18" y="13"/>
                      </a:moveTo>
                      <a:cubicBezTo>
                        <a:pt x="18" y="13"/>
                        <a:pt x="13" y="13"/>
                        <a:pt x="13" y="19"/>
                      </a:cubicBezTo>
                      <a:cubicBezTo>
                        <a:pt x="13" y="20"/>
                        <a:pt x="13" y="20"/>
                        <a:pt x="13" y="20"/>
                      </a:cubicBezTo>
                      <a:cubicBezTo>
                        <a:pt x="13" y="20"/>
                        <a:pt x="13" y="25"/>
                        <a:pt x="18" y="25"/>
                      </a:cubicBezTo>
                      <a:cubicBezTo>
                        <a:pt x="67" y="25"/>
                        <a:pt x="67" y="25"/>
                        <a:pt x="67" y="25"/>
                      </a:cubicBezTo>
                      <a:cubicBezTo>
                        <a:pt x="67" y="25"/>
                        <a:pt x="73" y="25"/>
                        <a:pt x="73" y="20"/>
                      </a:cubicBezTo>
                      <a:cubicBezTo>
                        <a:pt x="73" y="19"/>
                        <a:pt x="73" y="19"/>
                        <a:pt x="73" y="19"/>
                      </a:cubicBezTo>
                      <a:cubicBezTo>
                        <a:pt x="73" y="19"/>
                        <a:pt x="73" y="13"/>
                        <a:pt x="67" y="13"/>
                      </a:cubicBezTo>
                      <a:cubicBezTo>
                        <a:pt x="45" y="13"/>
                        <a:pt x="45" y="13"/>
                        <a:pt x="45" y="13"/>
                      </a:cubicBezTo>
                      <a:lnTo>
                        <a:pt x="18" y="13"/>
                      </a:lnTo>
                      <a:close/>
                      <a:moveTo>
                        <a:pt x="64" y="23"/>
                      </a:moveTo>
                      <a:cubicBezTo>
                        <a:pt x="66" y="23"/>
                        <a:pt x="67" y="21"/>
                        <a:pt x="67" y="19"/>
                      </a:cubicBezTo>
                      <a:cubicBezTo>
                        <a:pt x="67" y="17"/>
                        <a:pt x="66" y="16"/>
                        <a:pt x="64" y="16"/>
                      </a:cubicBezTo>
                      <a:cubicBezTo>
                        <a:pt x="62" y="16"/>
                        <a:pt x="61" y="17"/>
                        <a:pt x="61" y="19"/>
                      </a:cubicBezTo>
                      <a:cubicBezTo>
                        <a:pt x="61" y="21"/>
                        <a:pt x="62" y="23"/>
                        <a:pt x="64" y="23"/>
                      </a:cubicBezTo>
                      <a:moveTo>
                        <a:pt x="18" y="38"/>
                      </a:moveTo>
                      <a:cubicBezTo>
                        <a:pt x="18" y="38"/>
                        <a:pt x="13" y="38"/>
                        <a:pt x="13" y="43"/>
                      </a:cubicBezTo>
                      <a:cubicBezTo>
                        <a:pt x="13" y="45"/>
                        <a:pt x="13" y="45"/>
                        <a:pt x="13" y="45"/>
                      </a:cubicBezTo>
                      <a:cubicBezTo>
                        <a:pt x="13" y="45"/>
                        <a:pt x="13" y="50"/>
                        <a:pt x="18" y="50"/>
                      </a:cubicBezTo>
                      <a:cubicBezTo>
                        <a:pt x="67" y="50"/>
                        <a:pt x="67" y="50"/>
                        <a:pt x="67" y="50"/>
                      </a:cubicBezTo>
                      <a:cubicBezTo>
                        <a:pt x="67" y="50"/>
                        <a:pt x="73" y="50"/>
                        <a:pt x="73" y="45"/>
                      </a:cubicBezTo>
                      <a:cubicBezTo>
                        <a:pt x="73" y="43"/>
                        <a:pt x="73" y="43"/>
                        <a:pt x="73" y="43"/>
                      </a:cubicBezTo>
                      <a:cubicBezTo>
                        <a:pt x="73" y="43"/>
                        <a:pt x="73" y="38"/>
                        <a:pt x="67" y="38"/>
                      </a:cubicBezTo>
                      <a:cubicBezTo>
                        <a:pt x="45" y="38"/>
                        <a:pt x="45" y="38"/>
                        <a:pt x="45" y="38"/>
                      </a:cubicBezTo>
                      <a:lnTo>
                        <a:pt x="18" y="38"/>
                      </a:lnTo>
                      <a:close/>
                      <a:moveTo>
                        <a:pt x="64" y="47"/>
                      </a:moveTo>
                      <a:cubicBezTo>
                        <a:pt x="66" y="47"/>
                        <a:pt x="67" y="46"/>
                        <a:pt x="67" y="44"/>
                      </a:cubicBezTo>
                      <a:cubicBezTo>
                        <a:pt x="67" y="42"/>
                        <a:pt x="66" y="41"/>
                        <a:pt x="64" y="41"/>
                      </a:cubicBezTo>
                      <a:cubicBezTo>
                        <a:pt x="62" y="41"/>
                        <a:pt x="61" y="42"/>
                        <a:pt x="61" y="44"/>
                      </a:cubicBezTo>
                      <a:cubicBezTo>
                        <a:pt x="61" y="46"/>
                        <a:pt x="62" y="47"/>
                        <a:pt x="64" y="47"/>
                      </a:cubicBezTo>
                      <a:moveTo>
                        <a:pt x="18" y="63"/>
                      </a:moveTo>
                      <a:cubicBezTo>
                        <a:pt x="18" y="63"/>
                        <a:pt x="13" y="63"/>
                        <a:pt x="13" y="68"/>
                      </a:cubicBezTo>
                      <a:cubicBezTo>
                        <a:pt x="13" y="69"/>
                        <a:pt x="13" y="69"/>
                        <a:pt x="13" y="69"/>
                      </a:cubicBezTo>
                      <a:cubicBezTo>
                        <a:pt x="13" y="69"/>
                        <a:pt x="13" y="74"/>
                        <a:pt x="18" y="74"/>
                      </a:cubicBezTo>
                      <a:cubicBezTo>
                        <a:pt x="67" y="74"/>
                        <a:pt x="67" y="74"/>
                        <a:pt x="67" y="74"/>
                      </a:cubicBezTo>
                      <a:cubicBezTo>
                        <a:pt x="67" y="74"/>
                        <a:pt x="73" y="74"/>
                        <a:pt x="73" y="69"/>
                      </a:cubicBezTo>
                      <a:cubicBezTo>
                        <a:pt x="73" y="68"/>
                        <a:pt x="73" y="68"/>
                        <a:pt x="73" y="68"/>
                      </a:cubicBezTo>
                      <a:cubicBezTo>
                        <a:pt x="73" y="68"/>
                        <a:pt x="73" y="63"/>
                        <a:pt x="67" y="63"/>
                      </a:cubicBezTo>
                      <a:cubicBezTo>
                        <a:pt x="45" y="63"/>
                        <a:pt x="45" y="63"/>
                        <a:pt x="45" y="63"/>
                      </a:cubicBezTo>
                      <a:lnTo>
                        <a:pt x="18" y="63"/>
                      </a:lnTo>
                      <a:close/>
                      <a:moveTo>
                        <a:pt x="64" y="72"/>
                      </a:moveTo>
                      <a:cubicBezTo>
                        <a:pt x="66" y="72"/>
                        <a:pt x="67" y="70"/>
                        <a:pt x="67" y="68"/>
                      </a:cubicBezTo>
                      <a:cubicBezTo>
                        <a:pt x="67" y="67"/>
                        <a:pt x="66" y="65"/>
                        <a:pt x="64" y="65"/>
                      </a:cubicBezTo>
                      <a:cubicBezTo>
                        <a:pt x="62" y="65"/>
                        <a:pt x="61" y="67"/>
                        <a:pt x="61" y="68"/>
                      </a:cubicBezTo>
                      <a:cubicBezTo>
                        <a:pt x="61" y="70"/>
                        <a:pt x="62" y="72"/>
                        <a:pt x="64" y="72"/>
                      </a:cubicBezTo>
                      <a:moveTo>
                        <a:pt x="18" y="87"/>
                      </a:moveTo>
                      <a:cubicBezTo>
                        <a:pt x="18" y="87"/>
                        <a:pt x="13" y="87"/>
                        <a:pt x="13" y="93"/>
                      </a:cubicBezTo>
                      <a:cubicBezTo>
                        <a:pt x="13" y="94"/>
                        <a:pt x="13" y="94"/>
                        <a:pt x="13" y="94"/>
                      </a:cubicBezTo>
                      <a:cubicBezTo>
                        <a:pt x="13" y="94"/>
                        <a:pt x="13" y="99"/>
                        <a:pt x="18" y="99"/>
                      </a:cubicBezTo>
                      <a:cubicBezTo>
                        <a:pt x="67" y="99"/>
                        <a:pt x="67" y="99"/>
                        <a:pt x="67" y="99"/>
                      </a:cubicBezTo>
                      <a:cubicBezTo>
                        <a:pt x="67" y="99"/>
                        <a:pt x="73" y="99"/>
                        <a:pt x="73" y="94"/>
                      </a:cubicBezTo>
                      <a:cubicBezTo>
                        <a:pt x="73" y="93"/>
                        <a:pt x="73" y="93"/>
                        <a:pt x="73" y="93"/>
                      </a:cubicBezTo>
                      <a:cubicBezTo>
                        <a:pt x="73" y="93"/>
                        <a:pt x="73" y="87"/>
                        <a:pt x="67" y="87"/>
                      </a:cubicBezTo>
                      <a:cubicBezTo>
                        <a:pt x="45" y="87"/>
                        <a:pt x="45" y="87"/>
                        <a:pt x="45" y="87"/>
                      </a:cubicBezTo>
                      <a:lnTo>
                        <a:pt x="18" y="87"/>
                      </a:lnTo>
                      <a:close/>
                      <a:moveTo>
                        <a:pt x="64" y="96"/>
                      </a:moveTo>
                      <a:cubicBezTo>
                        <a:pt x="66" y="96"/>
                        <a:pt x="67" y="95"/>
                        <a:pt x="67" y="93"/>
                      </a:cubicBezTo>
                      <a:cubicBezTo>
                        <a:pt x="67" y="91"/>
                        <a:pt x="66" y="90"/>
                        <a:pt x="64" y="90"/>
                      </a:cubicBezTo>
                      <a:cubicBezTo>
                        <a:pt x="62" y="90"/>
                        <a:pt x="61" y="91"/>
                        <a:pt x="61" y="93"/>
                      </a:cubicBezTo>
                      <a:cubicBezTo>
                        <a:pt x="61" y="95"/>
                        <a:pt x="62" y="96"/>
                        <a:pt x="64" y="96"/>
                      </a:cubicBezTo>
                      <a:moveTo>
                        <a:pt x="18" y="112"/>
                      </a:moveTo>
                      <a:cubicBezTo>
                        <a:pt x="18" y="112"/>
                        <a:pt x="13" y="112"/>
                        <a:pt x="13" y="117"/>
                      </a:cubicBezTo>
                      <a:cubicBezTo>
                        <a:pt x="13" y="118"/>
                        <a:pt x="13" y="118"/>
                        <a:pt x="13" y="118"/>
                      </a:cubicBezTo>
                      <a:cubicBezTo>
                        <a:pt x="13" y="118"/>
                        <a:pt x="13" y="124"/>
                        <a:pt x="18" y="124"/>
                      </a:cubicBezTo>
                      <a:cubicBezTo>
                        <a:pt x="67" y="124"/>
                        <a:pt x="67" y="124"/>
                        <a:pt x="67" y="124"/>
                      </a:cubicBezTo>
                      <a:cubicBezTo>
                        <a:pt x="67" y="124"/>
                        <a:pt x="73" y="124"/>
                        <a:pt x="73" y="118"/>
                      </a:cubicBezTo>
                      <a:cubicBezTo>
                        <a:pt x="73" y="117"/>
                        <a:pt x="73" y="117"/>
                        <a:pt x="73" y="117"/>
                      </a:cubicBezTo>
                      <a:cubicBezTo>
                        <a:pt x="73" y="117"/>
                        <a:pt x="73" y="112"/>
                        <a:pt x="67" y="112"/>
                      </a:cubicBezTo>
                      <a:cubicBezTo>
                        <a:pt x="45" y="112"/>
                        <a:pt x="45" y="112"/>
                        <a:pt x="45" y="112"/>
                      </a:cubicBezTo>
                      <a:lnTo>
                        <a:pt x="18" y="112"/>
                      </a:lnTo>
                      <a:close/>
                      <a:moveTo>
                        <a:pt x="64" y="121"/>
                      </a:moveTo>
                      <a:cubicBezTo>
                        <a:pt x="66" y="121"/>
                        <a:pt x="67" y="120"/>
                        <a:pt x="67" y="118"/>
                      </a:cubicBezTo>
                      <a:cubicBezTo>
                        <a:pt x="67" y="116"/>
                        <a:pt x="66" y="114"/>
                        <a:pt x="64" y="114"/>
                      </a:cubicBezTo>
                      <a:cubicBezTo>
                        <a:pt x="62" y="114"/>
                        <a:pt x="61" y="116"/>
                        <a:pt x="61" y="118"/>
                      </a:cubicBezTo>
                      <a:cubicBezTo>
                        <a:pt x="61" y="120"/>
                        <a:pt x="62" y="121"/>
                        <a:pt x="64" y="121"/>
                      </a:cubicBezTo>
                      <a:moveTo>
                        <a:pt x="18" y="136"/>
                      </a:moveTo>
                      <a:cubicBezTo>
                        <a:pt x="18" y="136"/>
                        <a:pt x="13" y="136"/>
                        <a:pt x="13" y="142"/>
                      </a:cubicBezTo>
                      <a:cubicBezTo>
                        <a:pt x="13" y="143"/>
                        <a:pt x="13" y="143"/>
                        <a:pt x="13" y="143"/>
                      </a:cubicBezTo>
                      <a:cubicBezTo>
                        <a:pt x="13" y="143"/>
                        <a:pt x="13" y="148"/>
                        <a:pt x="18" y="148"/>
                      </a:cubicBezTo>
                      <a:cubicBezTo>
                        <a:pt x="67" y="148"/>
                        <a:pt x="67" y="148"/>
                        <a:pt x="67" y="148"/>
                      </a:cubicBezTo>
                      <a:cubicBezTo>
                        <a:pt x="67" y="148"/>
                        <a:pt x="73" y="148"/>
                        <a:pt x="73" y="143"/>
                      </a:cubicBezTo>
                      <a:cubicBezTo>
                        <a:pt x="73" y="142"/>
                        <a:pt x="73" y="142"/>
                        <a:pt x="73" y="142"/>
                      </a:cubicBezTo>
                      <a:cubicBezTo>
                        <a:pt x="73" y="142"/>
                        <a:pt x="73" y="136"/>
                        <a:pt x="67" y="136"/>
                      </a:cubicBezTo>
                      <a:cubicBezTo>
                        <a:pt x="45" y="136"/>
                        <a:pt x="45" y="136"/>
                        <a:pt x="45" y="136"/>
                      </a:cubicBezTo>
                      <a:lnTo>
                        <a:pt x="18" y="136"/>
                      </a:lnTo>
                      <a:close/>
                      <a:moveTo>
                        <a:pt x="64" y="146"/>
                      </a:moveTo>
                      <a:cubicBezTo>
                        <a:pt x="66" y="146"/>
                        <a:pt x="67" y="144"/>
                        <a:pt x="67" y="142"/>
                      </a:cubicBezTo>
                      <a:cubicBezTo>
                        <a:pt x="67" y="141"/>
                        <a:pt x="66" y="139"/>
                        <a:pt x="64" y="139"/>
                      </a:cubicBezTo>
                      <a:cubicBezTo>
                        <a:pt x="62" y="139"/>
                        <a:pt x="61" y="141"/>
                        <a:pt x="61" y="142"/>
                      </a:cubicBezTo>
                      <a:cubicBezTo>
                        <a:pt x="61" y="144"/>
                        <a:pt x="62" y="146"/>
                        <a:pt x="64" y="146"/>
                      </a:cubicBezTo>
                      <a:moveTo>
                        <a:pt x="171" y="20"/>
                      </a:moveTo>
                      <a:cubicBezTo>
                        <a:pt x="171" y="25"/>
                        <a:pt x="166" y="25"/>
                        <a:pt x="166" y="25"/>
                      </a:cubicBezTo>
                      <a:cubicBezTo>
                        <a:pt x="117" y="25"/>
                        <a:pt x="117" y="25"/>
                        <a:pt x="117" y="25"/>
                      </a:cubicBezTo>
                      <a:cubicBezTo>
                        <a:pt x="111" y="25"/>
                        <a:pt x="111" y="20"/>
                        <a:pt x="111" y="20"/>
                      </a:cubicBezTo>
                      <a:cubicBezTo>
                        <a:pt x="111" y="19"/>
                        <a:pt x="111" y="19"/>
                        <a:pt x="111" y="19"/>
                      </a:cubicBezTo>
                      <a:cubicBezTo>
                        <a:pt x="111" y="13"/>
                        <a:pt x="117" y="13"/>
                        <a:pt x="117" y="13"/>
                      </a:cubicBezTo>
                      <a:cubicBezTo>
                        <a:pt x="143" y="13"/>
                        <a:pt x="143" y="13"/>
                        <a:pt x="143" y="13"/>
                      </a:cubicBezTo>
                      <a:cubicBezTo>
                        <a:pt x="166" y="13"/>
                        <a:pt x="166" y="13"/>
                        <a:pt x="166" y="13"/>
                      </a:cubicBezTo>
                      <a:cubicBezTo>
                        <a:pt x="171" y="13"/>
                        <a:pt x="171" y="19"/>
                        <a:pt x="171" y="19"/>
                      </a:cubicBezTo>
                      <a:lnTo>
                        <a:pt x="171" y="20"/>
                      </a:lnTo>
                      <a:close/>
                      <a:moveTo>
                        <a:pt x="162" y="23"/>
                      </a:moveTo>
                      <a:cubicBezTo>
                        <a:pt x="164" y="23"/>
                        <a:pt x="165" y="21"/>
                        <a:pt x="165" y="19"/>
                      </a:cubicBezTo>
                      <a:cubicBezTo>
                        <a:pt x="165" y="17"/>
                        <a:pt x="164" y="16"/>
                        <a:pt x="162" y="16"/>
                      </a:cubicBezTo>
                      <a:cubicBezTo>
                        <a:pt x="160" y="16"/>
                        <a:pt x="159" y="17"/>
                        <a:pt x="159" y="19"/>
                      </a:cubicBezTo>
                      <a:cubicBezTo>
                        <a:pt x="159" y="21"/>
                        <a:pt x="160" y="23"/>
                        <a:pt x="162" y="23"/>
                      </a:cubicBezTo>
                      <a:moveTo>
                        <a:pt x="171" y="45"/>
                      </a:moveTo>
                      <a:cubicBezTo>
                        <a:pt x="171" y="50"/>
                        <a:pt x="166" y="50"/>
                        <a:pt x="166" y="50"/>
                      </a:cubicBezTo>
                      <a:cubicBezTo>
                        <a:pt x="117" y="50"/>
                        <a:pt x="117" y="50"/>
                        <a:pt x="117" y="50"/>
                      </a:cubicBezTo>
                      <a:cubicBezTo>
                        <a:pt x="111" y="50"/>
                        <a:pt x="111" y="45"/>
                        <a:pt x="111" y="45"/>
                      </a:cubicBezTo>
                      <a:cubicBezTo>
                        <a:pt x="111" y="43"/>
                        <a:pt x="111" y="43"/>
                        <a:pt x="111" y="43"/>
                      </a:cubicBezTo>
                      <a:cubicBezTo>
                        <a:pt x="111" y="38"/>
                        <a:pt x="117" y="38"/>
                        <a:pt x="117" y="38"/>
                      </a:cubicBezTo>
                      <a:cubicBezTo>
                        <a:pt x="143" y="38"/>
                        <a:pt x="143" y="38"/>
                        <a:pt x="143" y="38"/>
                      </a:cubicBezTo>
                      <a:cubicBezTo>
                        <a:pt x="166" y="38"/>
                        <a:pt x="166" y="38"/>
                        <a:pt x="166" y="38"/>
                      </a:cubicBezTo>
                      <a:cubicBezTo>
                        <a:pt x="171" y="38"/>
                        <a:pt x="171" y="43"/>
                        <a:pt x="171" y="43"/>
                      </a:cubicBezTo>
                      <a:lnTo>
                        <a:pt x="171" y="45"/>
                      </a:lnTo>
                      <a:close/>
                      <a:moveTo>
                        <a:pt x="162" y="47"/>
                      </a:moveTo>
                      <a:cubicBezTo>
                        <a:pt x="164" y="47"/>
                        <a:pt x="165" y="46"/>
                        <a:pt x="165" y="44"/>
                      </a:cubicBezTo>
                      <a:cubicBezTo>
                        <a:pt x="165" y="42"/>
                        <a:pt x="164" y="41"/>
                        <a:pt x="162" y="41"/>
                      </a:cubicBezTo>
                      <a:cubicBezTo>
                        <a:pt x="160" y="41"/>
                        <a:pt x="159" y="42"/>
                        <a:pt x="159" y="44"/>
                      </a:cubicBezTo>
                      <a:cubicBezTo>
                        <a:pt x="159" y="46"/>
                        <a:pt x="160" y="47"/>
                        <a:pt x="162" y="47"/>
                      </a:cubicBezTo>
                      <a:moveTo>
                        <a:pt x="171" y="69"/>
                      </a:moveTo>
                      <a:cubicBezTo>
                        <a:pt x="171" y="74"/>
                        <a:pt x="166" y="74"/>
                        <a:pt x="166" y="74"/>
                      </a:cubicBezTo>
                      <a:cubicBezTo>
                        <a:pt x="117" y="74"/>
                        <a:pt x="117" y="74"/>
                        <a:pt x="117" y="74"/>
                      </a:cubicBezTo>
                      <a:cubicBezTo>
                        <a:pt x="111" y="74"/>
                        <a:pt x="111" y="69"/>
                        <a:pt x="111" y="69"/>
                      </a:cubicBezTo>
                      <a:cubicBezTo>
                        <a:pt x="111" y="68"/>
                        <a:pt x="111" y="68"/>
                        <a:pt x="111" y="68"/>
                      </a:cubicBezTo>
                      <a:cubicBezTo>
                        <a:pt x="111" y="63"/>
                        <a:pt x="117" y="63"/>
                        <a:pt x="117" y="63"/>
                      </a:cubicBezTo>
                      <a:cubicBezTo>
                        <a:pt x="143" y="63"/>
                        <a:pt x="143" y="63"/>
                        <a:pt x="143" y="63"/>
                      </a:cubicBezTo>
                      <a:cubicBezTo>
                        <a:pt x="166" y="63"/>
                        <a:pt x="166" y="63"/>
                        <a:pt x="166" y="63"/>
                      </a:cubicBezTo>
                      <a:cubicBezTo>
                        <a:pt x="171" y="63"/>
                        <a:pt x="171" y="68"/>
                        <a:pt x="171" y="68"/>
                      </a:cubicBezTo>
                      <a:lnTo>
                        <a:pt x="171" y="69"/>
                      </a:lnTo>
                      <a:close/>
                      <a:moveTo>
                        <a:pt x="162" y="72"/>
                      </a:moveTo>
                      <a:cubicBezTo>
                        <a:pt x="164" y="72"/>
                        <a:pt x="165" y="70"/>
                        <a:pt x="165" y="68"/>
                      </a:cubicBezTo>
                      <a:cubicBezTo>
                        <a:pt x="165" y="67"/>
                        <a:pt x="164" y="65"/>
                        <a:pt x="162" y="65"/>
                      </a:cubicBezTo>
                      <a:cubicBezTo>
                        <a:pt x="160" y="65"/>
                        <a:pt x="159" y="67"/>
                        <a:pt x="159" y="68"/>
                      </a:cubicBezTo>
                      <a:cubicBezTo>
                        <a:pt x="159" y="70"/>
                        <a:pt x="160" y="72"/>
                        <a:pt x="162" y="72"/>
                      </a:cubicBezTo>
                      <a:moveTo>
                        <a:pt x="171" y="94"/>
                      </a:moveTo>
                      <a:cubicBezTo>
                        <a:pt x="171" y="99"/>
                        <a:pt x="166" y="99"/>
                        <a:pt x="166" y="99"/>
                      </a:cubicBezTo>
                      <a:cubicBezTo>
                        <a:pt x="117" y="99"/>
                        <a:pt x="117" y="99"/>
                        <a:pt x="117" y="99"/>
                      </a:cubicBezTo>
                      <a:cubicBezTo>
                        <a:pt x="111" y="99"/>
                        <a:pt x="111" y="94"/>
                        <a:pt x="111" y="94"/>
                      </a:cubicBezTo>
                      <a:cubicBezTo>
                        <a:pt x="111" y="93"/>
                        <a:pt x="111" y="93"/>
                        <a:pt x="111" y="93"/>
                      </a:cubicBezTo>
                      <a:cubicBezTo>
                        <a:pt x="111" y="87"/>
                        <a:pt x="117" y="87"/>
                        <a:pt x="117" y="87"/>
                      </a:cubicBezTo>
                      <a:cubicBezTo>
                        <a:pt x="143" y="87"/>
                        <a:pt x="143" y="87"/>
                        <a:pt x="143" y="87"/>
                      </a:cubicBezTo>
                      <a:cubicBezTo>
                        <a:pt x="166" y="87"/>
                        <a:pt x="166" y="87"/>
                        <a:pt x="166" y="87"/>
                      </a:cubicBezTo>
                      <a:cubicBezTo>
                        <a:pt x="171" y="87"/>
                        <a:pt x="171" y="93"/>
                        <a:pt x="171" y="93"/>
                      </a:cubicBezTo>
                      <a:lnTo>
                        <a:pt x="171" y="94"/>
                      </a:lnTo>
                      <a:close/>
                      <a:moveTo>
                        <a:pt x="162" y="96"/>
                      </a:moveTo>
                      <a:cubicBezTo>
                        <a:pt x="164" y="96"/>
                        <a:pt x="165" y="95"/>
                        <a:pt x="165" y="93"/>
                      </a:cubicBezTo>
                      <a:cubicBezTo>
                        <a:pt x="165" y="91"/>
                        <a:pt x="164" y="90"/>
                        <a:pt x="162" y="90"/>
                      </a:cubicBezTo>
                      <a:cubicBezTo>
                        <a:pt x="160" y="90"/>
                        <a:pt x="159" y="91"/>
                        <a:pt x="159" y="93"/>
                      </a:cubicBezTo>
                      <a:cubicBezTo>
                        <a:pt x="159" y="95"/>
                        <a:pt x="160" y="96"/>
                        <a:pt x="162" y="96"/>
                      </a:cubicBezTo>
                      <a:moveTo>
                        <a:pt x="171" y="118"/>
                      </a:moveTo>
                      <a:cubicBezTo>
                        <a:pt x="171" y="124"/>
                        <a:pt x="166" y="124"/>
                        <a:pt x="166" y="124"/>
                      </a:cubicBezTo>
                      <a:cubicBezTo>
                        <a:pt x="117" y="124"/>
                        <a:pt x="117" y="124"/>
                        <a:pt x="117" y="124"/>
                      </a:cubicBezTo>
                      <a:cubicBezTo>
                        <a:pt x="111" y="124"/>
                        <a:pt x="111" y="118"/>
                        <a:pt x="111" y="118"/>
                      </a:cubicBezTo>
                      <a:cubicBezTo>
                        <a:pt x="111" y="117"/>
                        <a:pt x="111" y="117"/>
                        <a:pt x="111" y="117"/>
                      </a:cubicBezTo>
                      <a:cubicBezTo>
                        <a:pt x="111" y="112"/>
                        <a:pt x="117" y="112"/>
                        <a:pt x="117" y="112"/>
                      </a:cubicBezTo>
                      <a:cubicBezTo>
                        <a:pt x="143" y="112"/>
                        <a:pt x="143" y="112"/>
                        <a:pt x="143" y="112"/>
                      </a:cubicBezTo>
                      <a:cubicBezTo>
                        <a:pt x="166" y="112"/>
                        <a:pt x="166" y="112"/>
                        <a:pt x="166" y="112"/>
                      </a:cubicBezTo>
                      <a:cubicBezTo>
                        <a:pt x="171" y="112"/>
                        <a:pt x="171" y="117"/>
                        <a:pt x="171" y="117"/>
                      </a:cubicBezTo>
                      <a:lnTo>
                        <a:pt x="171" y="118"/>
                      </a:lnTo>
                      <a:close/>
                      <a:moveTo>
                        <a:pt x="162" y="121"/>
                      </a:moveTo>
                      <a:cubicBezTo>
                        <a:pt x="164" y="121"/>
                        <a:pt x="165" y="120"/>
                        <a:pt x="165" y="118"/>
                      </a:cubicBezTo>
                      <a:cubicBezTo>
                        <a:pt x="165" y="116"/>
                        <a:pt x="164" y="114"/>
                        <a:pt x="162" y="114"/>
                      </a:cubicBezTo>
                      <a:cubicBezTo>
                        <a:pt x="160" y="114"/>
                        <a:pt x="159" y="116"/>
                        <a:pt x="159" y="118"/>
                      </a:cubicBezTo>
                      <a:cubicBezTo>
                        <a:pt x="159" y="120"/>
                        <a:pt x="160" y="121"/>
                        <a:pt x="162" y="121"/>
                      </a:cubicBezTo>
                      <a:moveTo>
                        <a:pt x="171" y="143"/>
                      </a:moveTo>
                      <a:cubicBezTo>
                        <a:pt x="171" y="148"/>
                        <a:pt x="166" y="148"/>
                        <a:pt x="166" y="148"/>
                      </a:cubicBezTo>
                      <a:cubicBezTo>
                        <a:pt x="117" y="148"/>
                        <a:pt x="117" y="148"/>
                        <a:pt x="117" y="148"/>
                      </a:cubicBezTo>
                      <a:cubicBezTo>
                        <a:pt x="111" y="148"/>
                        <a:pt x="111" y="143"/>
                        <a:pt x="111" y="143"/>
                      </a:cubicBezTo>
                      <a:cubicBezTo>
                        <a:pt x="111" y="142"/>
                        <a:pt x="111" y="142"/>
                        <a:pt x="111" y="142"/>
                      </a:cubicBezTo>
                      <a:cubicBezTo>
                        <a:pt x="111" y="136"/>
                        <a:pt x="117" y="136"/>
                        <a:pt x="117" y="136"/>
                      </a:cubicBezTo>
                      <a:cubicBezTo>
                        <a:pt x="143" y="136"/>
                        <a:pt x="143" y="136"/>
                        <a:pt x="143" y="136"/>
                      </a:cubicBezTo>
                      <a:cubicBezTo>
                        <a:pt x="166" y="136"/>
                        <a:pt x="166" y="136"/>
                        <a:pt x="166" y="136"/>
                      </a:cubicBezTo>
                      <a:cubicBezTo>
                        <a:pt x="171" y="136"/>
                        <a:pt x="171" y="142"/>
                        <a:pt x="171" y="142"/>
                      </a:cubicBezTo>
                      <a:lnTo>
                        <a:pt x="171" y="143"/>
                      </a:lnTo>
                      <a:close/>
                      <a:moveTo>
                        <a:pt x="162" y="146"/>
                      </a:moveTo>
                      <a:cubicBezTo>
                        <a:pt x="164" y="146"/>
                        <a:pt x="165" y="144"/>
                        <a:pt x="165" y="142"/>
                      </a:cubicBezTo>
                      <a:cubicBezTo>
                        <a:pt x="165" y="141"/>
                        <a:pt x="164" y="139"/>
                        <a:pt x="162" y="139"/>
                      </a:cubicBezTo>
                      <a:cubicBezTo>
                        <a:pt x="160" y="139"/>
                        <a:pt x="159" y="141"/>
                        <a:pt x="159" y="142"/>
                      </a:cubicBezTo>
                      <a:cubicBezTo>
                        <a:pt x="159" y="144"/>
                        <a:pt x="160" y="146"/>
                        <a:pt x="162" y="146"/>
                      </a:cubicBezTo>
                    </a:path>
                  </a:pathLst>
                </a:custGeom>
                <a:solidFill>
                  <a:schemeClr val="bg1">
                    <a:lumMod val="20000"/>
                    <a:lumOff val="80000"/>
                  </a:schemeClr>
                </a:solidFill>
                <a:ln>
                  <a:noFill/>
                </a:ln>
                <a:extLst/>
              </p:spPr>
              <p:txBody>
                <a:bodyPr vert="horz" wrap="square" lIns="124330" tIns="62165" rIns="124330" bIns="62165" numCol="1" anchor="t" anchorCtr="0" compatLnSpc="1">
                  <a:prstTxWarp prst="textNoShape">
                    <a:avLst/>
                  </a:prstTxWarp>
                </a:bodyPr>
                <a:lstStyle/>
                <a:p>
                  <a:pPr defTabSz="1243087">
                    <a:defRPr/>
                  </a:pPr>
                  <a:endParaRPr lang="en-US" sz="2448">
                    <a:solidFill>
                      <a:prstClr val="white"/>
                    </a:solidFill>
                  </a:endParaRPr>
                </a:p>
              </p:txBody>
            </p:sp>
            <p:sp>
              <p:nvSpPr>
                <p:cNvPr id="20" name="Freeform 17">
                  <a:extLst>
                    <a:ext uri="{FF2B5EF4-FFF2-40B4-BE49-F238E27FC236}">
                      <a16:creationId xmlns:a16="http://schemas.microsoft.com/office/drawing/2014/main" id="{CDEA632B-ADDC-409F-AEF5-368CE1202E1A}"/>
                    </a:ext>
                  </a:extLst>
                </p:cNvPr>
                <p:cNvSpPr>
                  <a:spLocks/>
                </p:cNvSpPr>
                <p:nvPr/>
              </p:nvSpPr>
              <p:spPr bwMode="auto">
                <a:xfrm>
                  <a:off x="1529315" y="2549758"/>
                  <a:ext cx="932403" cy="528323"/>
                </a:xfrm>
                <a:custGeom>
                  <a:avLst/>
                  <a:gdLst>
                    <a:gd name="T0" fmla="*/ 298 w 353"/>
                    <a:gd name="T1" fmla="*/ 104 h 199"/>
                    <a:gd name="T2" fmla="*/ 298 w 353"/>
                    <a:gd name="T3" fmla="*/ 104 h 199"/>
                    <a:gd name="T4" fmla="*/ 193 w 353"/>
                    <a:gd name="T5" fmla="*/ 0 h 199"/>
                    <a:gd name="T6" fmla="*/ 94 w 353"/>
                    <a:gd name="T7" fmla="*/ 70 h 199"/>
                    <a:gd name="T8" fmla="*/ 74 w 353"/>
                    <a:gd name="T9" fmla="*/ 67 h 199"/>
                    <a:gd name="T10" fmla="*/ 0 w 353"/>
                    <a:gd name="T11" fmla="*/ 141 h 199"/>
                    <a:gd name="T12" fmla="*/ 3 w 353"/>
                    <a:gd name="T13" fmla="*/ 162 h 199"/>
                    <a:gd name="T14" fmla="*/ 29 w 353"/>
                    <a:gd name="T15" fmla="*/ 199 h 199"/>
                    <a:gd name="T16" fmla="*/ 119 w 353"/>
                    <a:gd name="T17" fmla="*/ 199 h 199"/>
                    <a:gd name="T18" fmla="*/ 149 w 353"/>
                    <a:gd name="T19" fmla="*/ 199 h 199"/>
                    <a:gd name="T20" fmla="*/ 237 w 353"/>
                    <a:gd name="T21" fmla="*/ 199 h 199"/>
                    <a:gd name="T22" fmla="*/ 252 w 353"/>
                    <a:gd name="T23" fmla="*/ 199 h 199"/>
                    <a:gd name="T24" fmla="*/ 338 w 353"/>
                    <a:gd name="T25" fmla="*/ 199 h 199"/>
                    <a:gd name="T26" fmla="*/ 353 w 353"/>
                    <a:gd name="T27" fmla="*/ 162 h 199"/>
                    <a:gd name="T28" fmla="*/ 298 w 353"/>
                    <a:gd name="T29" fmla="*/ 104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3" h="199">
                      <a:moveTo>
                        <a:pt x="298" y="104"/>
                      </a:moveTo>
                      <a:cubicBezTo>
                        <a:pt x="298" y="104"/>
                        <a:pt x="298" y="104"/>
                        <a:pt x="298" y="104"/>
                      </a:cubicBezTo>
                      <a:cubicBezTo>
                        <a:pt x="298" y="47"/>
                        <a:pt x="251" y="0"/>
                        <a:pt x="193" y="0"/>
                      </a:cubicBezTo>
                      <a:cubicBezTo>
                        <a:pt x="147" y="0"/>
                        <a:pt x="109" y="29"/>
                        <a:pt x="94" y="70"/>
                      </a:cubicBezTo>
                      <a:cubicBezTo>
                        <a:pt x="88" y="68"/>
                        <a:pt x="81" y="67"/>
                        <a:pt x="74" y="67"/>
                      </a:cubicBezTo>
                      <a:cubicBezTo>
                        <a:pt x="33" y="67"/>
                        <a:pt x="0" y="100"/>
                        <a:pt x="0" y="141"/>
                      </a:cubicBezTo>
                      <a:cubicBezTo>
                        <a:pt x="0" y="148"/>
                        <a:pt x="1" y="155"/>
                        <a:pt x="3" y="162"/>
                      </a:cubicBezTo>
                      <a:cubicBezTo>
                        <a:pt x="7" y="177"/>
                        <a:pt x="17" y="190"/>
                        <a:pt x="29" y="199"/>
                      </a:cubicBezTo>
                      <a:cubicBezTo>
                        <a:pt x="119" y="199"/>
                        <a:pt x="119" y="199"/>
                        <a:pt x="119" y="199"/>
                      </a:cubicBezTo>
                      <a:cubicBezTo>
                        <a:pt x="149" y="199"/>
                        <a:pt x="149" y="199"/>
                        <a:pt x="149" y="199"/>
                      </a:cubicBezTo>
                      <a:cubicBezTo>
                        <a:pt x="237" y="199"/>
                        <a:pt x="237" y="199"/>
                        <a:pt x="237" y="199"/>
                      </a:cubicBezTo>
                      <a:cubicBezTo>
                        <a:pt x="252" y="199"/>
                        <a:pt x="252" y="199"/>
                        <a:pt x="252" y="199"/>
                      </a:cubicBezTo>
                      <a:cubicBezTo>
                        <a:pt x="338" y="199"/>
                        <a:pt x="338" y="199"/>
                        <a:pt x="338" y="199"/>
                      </a:cubicBezTo>
                      <a:cubicBezTo>
                        <a:pt x="347" y="189"/>
                        <a:pt x="353" y="176"/>
                        <a:pt x="353" y="162"/>
                      </a:cubicBezTo>
                      <a:cubicBezTo>
                        <a:pt x="353" y="131"/>
                        <a:pt x="328" y="106"/>
                        <a:pt x="298" y="104"/>
                      </a:cubicBezTo>
                      <a:close/>
                    </a:path>
                  </a:pathLst>
                </a:custGeom>
                <a:solidFill>
                  <a:srgbClr val="FFFFFF"/>
                </a:solidFill>
                <a:ln>
                  <a:noFill/>
                </a:ln>
                <a:extLst/>
              </p:spPr>
              <p:txBody>
                <a:bodyPr vert="horz" wrap="square" lIns="124330" tIns="62165" rIns="124330" bIns="62165" numCol="1" anchor="t" anchorCtr="0" compatLnSpc="1">
                  <a:prstTxWarp prst="textNoShape">
                    <a:avLst/>
                  </a:prstTxWarp>
                </a:bodyPr>
                <a:lstStyle/>
                <a:p>
                  <a:pPr defTabSz="1243087">
                    <a:defRPr/>
                  </a:pPr>
                  <a:endParaRPr lang="en-US" sz="2448">
                    <a:solidFill>
                      <a:prstClr val="white"/>
                    </a:solidFill>
                  </a:endParaRPr>
                </a:p>
              </p:txBody>
            </p:sp>
          </p:grpSp>
        </p:grpSp>
        <p:grpSp>
          <p:nvGrpSpPr>
            <p:cNvPr id="66" name="Group 65">
              <a:extLst>
                <a:ext uri="{FF2B5EF4-FFF2-40B4-BE49-F238E27FC236}">
                  <a16:creationId xmlns:a16="http://schemas.microsoft.com/office/drawing/2014/main" id="{25D41B50-2064-4BA7-B29B-EB685727E1F4}"/>
                </a:ext>
              </a:extLst>
            </p:cNvPr>
            <p:cNvGrpSpPr/>
            <p:nvPr/>
          </p:nvGrpSpPr>
          <p:grpSpPr>
            <a:xfrm>
              <a:off x="6404861" y="3196704"/>
              <a:ext cx="981265" cy="2399240"/>
              <a:chOff x="2556229" y="2405959"/>
              <a:chExt cx="721686" cy="1764558"/>
            </a:xfrm>
          </p:grpSpPr>
          <p:sp>
            <p:nvSpPr>
              <p:cNvPr id="67" name="Bent Arrow 40">
                <a:extLst>
                  <a:ext uri="{FF2B5EF4-FFF2-40B4-BE49-F238E27FC236}">
                    <a16:creationId xmlns:a16="http://schemas.microsoft.com/office/drawing/2014/main" id="{4D060603-09E0-42FE-84F9-55334A84ABBD}"/>
                  </a:ext>
                </a:extLst>
              </p:cNvPr>
              <p:cNvSpPr/>
              <p:nvPr/>
            </p:nvSpPr>
            <p:spPr>
              <a:xfrm>
                <a:off x="2928953" y="2405959"/>
                <a:ext cx="348962" cy="882279"/>
              </a:xfrm>
              <a:prstGeom prst="bentArrow">
                <a:avLst>
                  <a:gd name="adj1" fmla="val 31043"/>
                  <a:gd name="adj2" fmla="val 29317"/>
                  <a:gd name="adj3" fmla="val 25000"/>
                  <a:gd name="adj4" fmla="val 54973"/>
                </a:avLst>
              </a:prstGeom>
              <a:solidFill>
                <a:schemeClr val="accent1"/>
              </a:solidFill>
              <a:ln w="25400" cap="flat" cmpd="sng" algn="ctr">
                <a:noFill/>
                <a:prstDash val="solid"/>
              </a:ln>
              <a:effectLst/>
            </p:spPr>
            <p:txBody>
              <a:bodyPr rtlCol="0" anchor="ctr"/>
              <a:lstStyle/>
              <a:p>
                <a:pPr algn="ctr" defTabSz="822634">
                  <a:defRPr/>
                </a:pPr>
                <a:endParaRPr lang="en-US" sz="1620" kern="0">
                  <a:solidFill>
                    <a:srgbClr val="FFFFFF"/>
                  </a:solidFill>
                </a:endParaRPr>
              </a:p>
            </p:txBody>
          </p:sp>
          <p:sp>
            <p:nvSpPr>
              <p:cNvPr id="68" name="Rectangle 67">
                <a:extLst>
                  <a:ext uri="{FF2B5EF4-FFF2-40B4-BE49-F238E27FC236}">
                    <a16:creationId xmlns:a16="http://schemas.microsoft.com/office/drawing/2014/main" id="{18A82315-64E9-487E-9243-63C56E100F35}"/>
                  </a:ext>
                </a:extLst>
              </p:cNvPr>
              <p:cNvSpPr/>
              <p:nvPr/>
            </p:nvSpPr>
            <p:spPr>
              <a:xfrm>
                <a:off x="2556229" y="3224486"/>
                <a:ext cx="475874" cy="111162"/>
              </a:xfrm>
              <a:prstGeom prst="rect">
                <a:avLst/>
              </a:prstGeom>
              <a:solidFill>
                <a:schemeClr val="accent1"/>
              </a:solidFill>
              <a:ln w="25400" cap="flat" cmpd="sng" algn="ctr">
                <a:noFill/>
                <a:prstDash val="solid"/>
              </a:ln>
              <a:effectLst/>
            </p:spPr>
            <p:txBody>
              <a:bodyPr rtlCol="0" anchor="ctr"/>
              <a:lstStyle/>
              <a:p>
                <a:pPr algn="ctr" defTabSz="822634">
                  <a:defRPr/>
                </a:pPr>
                <a:endParaRPr lang="en-US" sz="1620" kern="0">
                  <a:solidFill>
                    <a:srgbClr val="FFFFFF"/>
                  </a:solidFill>
                </a:endParaRPr>
              </a:p>
            </p:txBody>
          </p:sp>
          <p:sp>
            <p:nvSpPr>
              <p:cNvPr id="69" name="Bent Arrow 25">
                <a:extLst>
                  <a:ext uri="{FF2B5EF4-FFF2-40B4-BE49-F238E27FC236}">
                    <a16:creationId xmlns:a16="http://schemas.microsoft.com/office/drawing/2014/main" id="{781C5306-ACEB-4169-83CE-4DE403053A2B}"/>
                  </a:ext>
                </a:extLst>
              </p:cNvPr>
              <p:cNvSpPr/>
              <p:nvPr/>
            </p:nvSpPr>
            <p:spPr>
              <a:xfrm flipV="1">
                <a:off x="2928953" y="3288238"/>
                <a:ext cx="348962" cy="882279"/>
              </a:xfrm>
              <a:prstGeom prst="bentArrow">
                <a:avLst>
                  <a:gd name="adj1" fmla="val 31043"/>
                  <a:gd name="adj2" fmla="val 29317"/>
                  <a:gd name="adj3" fmla="val 25000"/>
                  <a:gd name="adj4" fmla="val 54973"/>
                </a:avLst>
              </a:prstGeom>
              <a:solidFill>
                <a:schemeClr val="accent1"/>
              </a:solidFill>
              <a:ln w="25400" cap="flat" cmpd="sng" algn="ctr">
                <a:noFill/>
                <a:prstDash val="solid"/>
              </a:ln>
              <a:effectLst/>
            </p:spPr>
            <p:txBody>
              <a:bodyPr rtlCol="0" anchor="ctr"/>
              <a:lstStyle/>
              <a:p>
                <a:pPr algn="ctr" defTabSz="822634">
                  <a:defRPr/>
                </a:pPr>
                <a:endParaRPr lang="en-US" sz="1620" kern="0">
                  <a:solidFill>
                    <a:srgbClr val="FFFFFF"/>
                  </a:solidFill>
                </a:endParaRPr>
              </a:p>
            </p:txBody>
          </p:sp>
        </p:grpSp>
        <p:grpSp>
          <p:nvGrpSpPr>
            <p:cNvPr id="70" name="Group 69">
              <a:extLst>
                <a:ext uri="{FF2B5EF4-FFF2-40B4-BE49-F238E27FC236}">
                  <a16:creationId xmlns:a16="http://schemas.microsoft.com/office/drawing/2014/main" id="{B8B82179-9FB8-4728-B279-9BDB5D51D8B1}"/>
                </a:ext>
              </a:extLst>
            </p:cNvPr>
            <p:cNvGrpSpPr/>
            <p:nvPr/>
          </p:nvGrpSpPr>
          <p:grpSpPr>
            <a:xfrm>
              <a:off x="7437437" y="1288482"/>
              <a:ext cx="1840083" cy="5056042"/>
              <a:chOff x="3334337" y="1559020"/>
              <a:chExt cx="1353316" cy="3718542"/>
            </a:xfrm>
          </p:grpSpPr>
          <p:sp>
            <p:nvSpPr>
              <p:cNvPr id="71" name="TextBox 70">
                <a:extLst>
                  <a:ext uri="{FF2B5EF4-FFF2-40B4-BE49-F238E27FC236}">
                    <a16:creationId xmlns:a16="http://schemas.microsoft.com/office/drawing/2014/main" id="{CB1BED5A-D0C7-488D-810F-AD3DD9F0D091}"/>
                  </a:ext>
                </a:extLst>
              </p:cNvPr>
              <p:cNvSpPr txBox="1"/>
              <p:nvPr/>
            </p:nvSpPr>
            <p:spPr>
              <a:xfrm>
                <a:off x="3334337" y="1559020"/>
                <a:ext cx="1353316" cy="281401"/>
              </a:xfrm>
              <a:prstGeom prst="rect">
                <a:avLst/>
              </a:prstGeom>
              <a:noFill/>
            </p:spPr>
            <p:txBody>
              <a:bodyPr wrap="none" lIns="109662" tIns="49732" rIns="109662" bIns="54830" rtlCol="0" anchor="t" anchorCtr="0">
                <a:noAutofit/>
              </a:bodyPr>
              <a:lstStyle/>
              <a:p>
                <a:pPr defTabSz="822634">
                  <a:defRPr/>
                </a:pPr>
                <a:r>
                  <a:rPr lang="en-US" kern="0">
                    <a:solidFill>
                      <a:prstClr val="white"/>
                    </a:solidFill>
                  </a:rPr>
                  <a:t>Implementation</a:t>
                </a:r>
              </a:p>
            </p:txBody>
          </p:sp>
          <p:grpSp>
            <p:nvGrpSpPr>
              <p:cNvPr id="72" name="Group 71">
                <a:extLst>
                  <a:ext uri="{FF2B5EF4-FFF2-40B4-BE49-F238E27FC236}">
                    <a16:creationId xmlns:a16="http://schemas.microsoft.com/office/drawing/2014/main" id="{7271237C-655C-414E-B05F-4B5C7BCD6E7B}"/>
                  </a:ext>
                </a:extLst>
              </p:cNvPr>
              <p:cNvGrpSpPr/>
              <p:nvPr/>
            </p:nvGrpSpPr>
            <p:grpSpPr>
              <a:xfrm>
                <a:off x="3334960" y="1883938"/>
                <a:ext cx="1246796" cy="3393624"/>
                <a:chOff x="3334960" y="1883938"/>
                <a:chExt cx="1246796" cy="3393624"/>
              </a:xfrm>
            </p:grpSpPr>
            <p:grpSp>
              <p:nvGrpSpPr>
                <p:cNvPr id="73" name="Group 72">
                  <a:extLst>
                    <a:ext uri="{FF2B5EF4-FFF2-40B4-BE49-F238E27FC236}">
                      <a16:creationId xmlns:a16="http://schemas.microsoft.com/office/drawing/2014/main" id="{98D8D41B-38DB-4ABC-9D78-370965A8518E}"/>
                    </a:ext>
                  </a:extLst>
                </p:cNvPr>
                <p:cNvGrpSpPr/>
                <p:nvPr/>
              </p:nvGrpSpPr>
              <p:grpSpPr>
                <a:xfrm>
                  <a:off x="3334960" y="1883938"/>
                  <a:ext cx="1246796" cy="1667651"/>
                  <a:chOff x="3334960" y="1883938"/>
                  <a:chExt cx="1246796" cy="1667651"/>
                </a:xfrm>
              </p:grpSpPr>
              <p:sp>
                <p:nvSpPr>
                  <p:cNvPr id="78" name="Rectangle 77">
                    <a:extLst>
                      <a:ext uri="{FF2B5EF4-FFF2-40B4-BE49-F238E27FC236}">
                        <a16:creationId xmlns:a16="http://schemas.microsoft.com/office/drawing/2014/main" id="{3A3D86E6-4BBD-4873-B77D-E566CBF394CF}"/>
                      </a:ext>
                    </a:extLst>
                  </p:cNvPr>
                  <p:cNvSpPr/>
                  <p:nvPr/>
                </p:nvSpPr>
                <p:spPr>
                  <a:xfrm>
                    <a:off x="3334960" y="1883938"/>
                    <a:ext cx="1246796" cy="1667651"/>
                  </a:xfrm>
                  <a:prstGeom prst="rect">
                    <a:avLst/>
                  </a:prstGeom>
                  <a:solidFill>
                    <a:schemeClr val="accent2"/>
                  </a:solidFill>
                  <a:ln w="25400" cap="flat" cmpd="sng" algn="ctr">
                    <a:noFill/>
                    <a:prstDash val="solid"/>
                  </a:ln>
                  <a:effectLst/>
                </p:spPr>
                <p:txBody>
                  <a:bodyPr lIns="161312" tIns="145179" rIns="161312" bIns="145179" rtlCol="0" anchor="t"/>
                  <a:lstStyle/>
                  <a:p>
                    <a:pPr defTabSz="822634">
                      <a:lnSpc>
                        <a:spcPct val="90000"/>
                      </a:lnSpc>
                      <a:defRPr/>
                    </a:pPr>
                    <a:r>
                      <a:rPr lang="en-US" sz="1598" kern="0">
                        <a:solidFill>
                          <a:prstClr val="white"/>
                        </a:solidFill>
                      </a:rPr>
                      <a:t>Public cloud</a:t>
                    </a:r>
                  </a:p>
                  <a:p>
                    <a:pPr defTabSz="822634">
                      <a:lnSpc>
                        <a:spcPct val="90000"/>
                      </a:lnSpc>
                      <a:defRPr/>
                    </a:pPr>
                    <a:r>
                      <a:rPr lang="en-US" sz="1598" kern="0">
                        <a:solidFill>
                          <a:prstClr val="white"/>
                        </a:solidFill>
                      </a:rPr>
                      <a:t>off-premises</a:t>
                    </a:r>
                  </a:p>
                </p:txBody>
              </p:sp>
              <p:sp>
                <p:nvSpPr>
                  <p:cNvPr id="79" name="Freeform 17">
                    <a:extLst>
                      <a:ext uri="{FF2B5EF4-FFF2-40B4-BE49-F238E27FC236}">
                        <a16:creationId xmlns:a16="http://schemas.microsoft.com/office/drawing/2014/main" id="{64F2AFC2-358F-42F7-B26B-944381BDF623}"/>
                      </a:ext>
                    </a:extLst>
                  </p:cNvPr>
                  <p:cNvSpPr>
                    <a:spLocks/>
                  </p:cNvSpPr>
                  <p:nvPr/>
                </p:nvSpPr>
                <p:spPr bwMode="auto">
                  <a:xfrm>
                    <a:off x="3894761" y="3075543"/>
                    <a:ext cx="578949" cy="328047"/>
                  </a:xfrm>
                  <a:custGeom>
                    <a:avLst/>
                    <a:gdLst>
                      <a:gd name="T0" fmla="*/ 298 w 353"/>
                      <a:gd name="T1" fmla="*/ 104 h 199"/>
                      <a:gd name="T2" fmla="*/ 298 w 353"/>
                      <a:gd name="T3" fmla="*/ 104 h 199"/>
                      <a:gd name="T4" fmla="*/ 193 w 353"/>
                      <a:gd name="T5" fmla="*/ 0 h 199"/>
                      <a:gd name="T6" fmla="*/ 94 w 353"/>
                      <a:gd name="T7" fmla="*/ 70 h 199"/>
                      <a:gd name="T8" fmla="*/ 74 w 353"/>
                      <a:gd name="T9" fmla="*/ 67 h 199"/>
                      <a:gd name="T10" fmla="*/ 0 w 353"/>
                      <a:gd name="T11" fmla="*/ 141 h 199"/>
                      <a:gd name="T12" fmla="*/ 3 w 353"/>
                      <a:gd name="T13" fmla="*/ 162 h 199"/>
                      <a:gd name="T14" fmla="*/ 29 w 353"/>
                      <a:gd name="T15" fmla="*/ 199 h 199"/>
                      <a:gd name="T16" fmla="*/ 119 w 353"/>
                      <a:gd name="T17" fmla="*/ 199 h 199"/>
                      <a:gd name="T18" fmla="*/ 149 w 353"/>
                      <a:gd name="T19" fmla="*/ 199 h 199"/>
                      <a:gd name="T20" fmla="*/ 237 w 353"/>
                      <a:gd name="T21" fmla="*/ 199 h 199"/>
                      <a:gd name="T22" fmla="*/ 252 w 353"/>
                      <a:gd name="T23" fmla="*/ 199 h 199"/>
                      <a:gd name="T24" fmla="*/ 338 w 353"/>
                      <a:gd name="T25" fmla="*/ 199 h 199"/>
                      <a:gd name="T26" fmla="*/ 353 w 353"/>
                      <a:gd name="T27" fmla="*/ 162 h 199"/>
                      <a:gd name="T28" fmla="*/ 298 w 353"/>
                      <a:gd name="T29" fmla="*/ 104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3" h="199">
                        <a:moveTo>
                          <a:pt x="298" y="104"/>
                        </a:moveTo>
                        <a:cubicBezTo>
                          <a:pt x="298" y="104"/>
                          <a:pt x="298" y="104"/>
                          <a:pt x="298" y="104"/>
                        </a:cubicBezTo>
                        <a:cubicBezTo>
                          <a:pt x="298" y="47"/>
                          <a:pt x="251" y="0"/>
                          <a:pt x="193" y="0"/>
                        </a:cubicBezTo>
                        <a:cubicBezTo>
                          <a:pt x="147" y="0"/>
                          <a:pt x="109" y="29"/>
                          <a:pt x="94" y="70"/>
                        </a:cubicBezTo>
                        <a:cubicBezTo>
                          <a:pt x="88" y="68"/>
                          <a:pt x="81" y="67"/>
                          <a:pt x="74" y="67"/>
                        </a:cubicBezTo>
                        <a:cubicBezTo>
                          <a:pt x="33" y="67"/>
                          <a:pt x="0" y="100"/>
                          <a:pt x="0" y="141"/>
                        </a:cubicBezTo>
                        <a:cubicBezTo>
                          <a:pt x="0" y="148"/>
                          <a:pt x="1" y="155"/>
                          <a:pt x="3" y="162"/>
                        </a:cubicBezTo>
                        <a:cubicBezTo>
                          <a:pt x="7" y="177"/>
                          <a:pt x="17" y="190"/>
                          <a:pt x="29" y="199"/>
                        </a:cubicBezTo>
                        <a:cubicBezTo>
                          <a:pt x="119" y="199"/>
                          <a:pt x="119" y="199"/>
                          <a:pt x="119" y="199"/>
                        </a:cubicBezTo>
                        <a:cubicBezTo>
                          <a:pt x="149" y="199"/>
                          <a:pt x="149" y="199"/>
                          <a:pt x="149" y="199"/>
                        </a:cubicBezTo>
                        <a:cubicBezTo>
                          <a:pt x="237" y="199"/>
                          <a:pt x="237" y="199"/>
                          <a:pt x="237" y="199"/>
                        </a:cubicBezTo>
                        <a:cubicBezTo>
                          <a:pt x="252" y="199"/>
                          <a:pt x="252" y="199"/>
                          <a:pt x="252" y="199"/>
                        </a:cubicBezTo>
                        <a:cubicBezTo>
                          <a:pt x="338" y="199"/>
                          <a:pt x="338" y="199"/>
                          <a:pt x="338" y="199"/>
                        </a:cubicBezTo>
                        <a:cubicBezTo>
                          <a:pt x="347" y="189"/>
                          <a:pt x="353" y="176"/>
                          <a:pt x="353" y="162"/>
                        </a:cubicBezTo>
                        <a:cubicBezTo>
                          <a:pt x="353" y="131"/>
                          <a:pt x="328" y="106"/>
                          <a:pt x="298" y="104"/>
                        </a:cubicBezTo>
                        <a:close/>
                      </a:path>
                    </a:pathLst>
                  </a:custGeom>
                  <a:solidFill>
                    <a:srgbClr val="FFFFFF"/>
                  </a:solidFill>
                  <a:ln>
                    <a:noFill/>
                  </a:ln>
                  <a:extLst/>
                </p:spPr>
                <p:txBody>
                  <a:bodyPr vert="horz" wrap="square" lIns="124330" tIns="62165" rIns="124330" bIns="62165" numCol="1" anchor="t" anchorCtr="0" compatLnSpc="1">
                    <a:prstTxWarp prst="textNoShape">
                      <a:avLst/>
                    </a:prstTxWarp>
                  </a:bodyPr>
                  <a:lstStyle/>
                  <a:p>
                    <a:pPr defTabSz="1243087">
                      <a:defRPr/>
                    </a:pPr>
                    <a:endParaRPr lang="en-US" sz="2448">
                      <a:solidFill>
                        <a:prstClr val="white"/>
                      </a:solidFill>
                    </a:endParaRPr>
                  </a:p>
                </p:txBody>
              </p:sp>
            </p:grpSp>
            <p:grpSp>
              <p:nvGrpSpPr>
                <p:cNvPr id="74" name="Group 73">
                  <a:extLst>
                    <a:ext uri="{FF2B5EF4-FFF2-40B4-BE49-F238E27FC236}">
                      <a16:creationId xmlns:a16="http://schemas.microsoft.com/office/drawing/2014/main" id="{D70C40FA-FDF1-498C-930D-451195010502}"/>
                    </a:ext>
                  </a:extLst>
                </p:cNvPr>
                <p:cNvGrpSpPr/>
                <p:nvPr/>
              </p:nvGrpSpPr>
              <p:grpSpPr>
                <a:xfrm>
                  <a:off x="3345042" y="3670657"/>
                  <a:ext cx="1236714" cy="1606905"/>
                  <a:chOff x="3345042" y="3670657"/>
                  <a:chExt cx="1236714" cy="1606905"/>
                </a:xfrm>
              </p:grpSpPr>
              <p:sp>
                <p:nvSpPr>
                  <p:cNvPr id="75" name="Rectangle 74">
                    <a:extLst>
                      <a:ext uri="{FF2B5EF4-FFF2-40B4-BE49-F238E27FC236}">
                        <a16:creationId xmlns:a16="http://schemas.microsoft.com/office/drawing/2014/main" id="{06E58701-6449-4643-9A21-81137D1A4F21}"/>
                      </a:ext>
                    </a:extLst>
                  </p:cNvPr>
                  <p:cNvSpPr/>
                  <p:nvPr/>
                </p:nvSpPr>
                <p:spPr>
                  <a:xfrm>
                    <a:off x="3345042" y="3670657"/>
                    <a:ext cx="1236714" cy="1606905"/>
                  </a:xfrm>
                  <a:prstGeom prst="rect">
                    <a:avLst/>
                  </a:prstGeom>
                  <a:solidFill>
                    <a:schemeClr val="accent2"/>
                  </a:solidFill>
                  <a:ln w="25400" cap="flat" cmpd="sng" algn="ctr">
                    <a:noFill/>
                    <a:prstDash val="solid"/>
                  </a:ln>
                  <a:effectLst/>
                </p:spPr>
                <p:txBody>
                  <a:bodyPr lIns="161312" tIns="145179" rIns="161312" bIns="145179" rtlCol="0" anchor="t"/>
                  <a:lstStyle/>
                  <a:p>
                    <a:pPr defTabSz="822634">
                      <a:lnSpc>
                        <a:spcPct val="90000"/>
                      </a:lnSpc>
                      <a:defRPr/>
                    </a:pPr>
                    <a:r>
                      <a:rPr lang="en-US" sz="1598" kern="0">
                        <a:solidFill>
                          <a:prstClr val="white"/>
                        </a:solidFill>
                      </a:rPr>
                      <a:t>Cloud</a:t>
                    </a:r>
                  </a:p>
                  <a:p>
                    <a:pPr defTabSz="822634">
                      <a:lnSpc>
                        <a:spcPct val="90000"/>
                      </a:lnSpc>
                      <a:defRPr/>
                    </a:pPr>
                    <a:r>
                      <a:rPr lang="en-US" sz="1598" kern="0">
                        <a:solidFill>
                          <a:prstClr val="white"/>
                        </a:solidFill>
                      </a:rPr>
                      <a:t>on-premises</a:t>
                    </a:r>
                  </a:p>
                </p:txBody>
              </p:sp>
              <p:sp>
                <p:nvSpPr>
                  <p:cNvPr id="76" name="Freeform 80">
                    <a:extLst>
                      <a:ext uri="{FF2B5EF4-FFF2-40B4-BE49-F238E27FC236}">
                        <a16:creationId xmlns:a16="http://schemas.microsoft.com/office/drawing/2014/main" id="{E7119C0C-043F-4067-BDCF-77916B928737}"/>
                      </a:ext>
                    </a:extLst>
                  </p:cNvPr>
                  <p:cNvSpPr>
                    <a:spLocks noEditPoints="1"/>
                  </p:cNvSpPr>
                  <p:nvPr/>
                </p:nvSpPr>
                <p:spPr bwMode="black">
                  <a:xfrm>
                    <a:off x="3471445" y="4759392"/>
                    <a:ext cx="306045" cy="371297"/>
                  </a:xfrm>
                  <a:custGeom>
                    <a:avLst/>
                    <a:gdLst>
                      <a:gd name="T0" fmla="*/ 952 w 1833"/>
                      <a:gd name="T1" fmla="*/ 1301 h 2225"/>
                      <a:gd name="T2" fmla="*/ 882 w 1833"/>
                      <a:gd name="T3" fmla="*/ 1413 h 2225"/>
                      <a:gd name="T4" fmla="*/ 677 w 1833"/>
                      <a:gd name="T5" fmla="*/ 2162 h 2225"/>
                      <a:gd name="T6" fmla="*/ 1156 w 1833"/>
                      <a:gd name="T7" fmla="*/ 2162 h 2225"/>
                      <a:gd name="T8" fmla="*/ 1071 w 1833"/>
                      <a:gd name="T9" fmla="*/ 2089 h 2225"/>
                      <a:gd name="T10" fmla="*/ 785 w 1833"/>
                      <a:gd name="T11" fmla="*/ 2039 h 2225"/>
                      <a:gd name="T12" fmla="*/ 1071 w 1833"/>
                      <a:gd name="T13" fmla="*/ 2089 h 2225"/>
                      <a:gd name="T14" fmla="*/ 760 w 1833"/>
                      <a:gd name="T15" fmla="*/ 1949 h 2225"/>
                      <a:gd name="T16" fmla="*/ 1096 w 1833"/>
                      <a:gd name="T17" fmla="*/ 1949 h 2225"/>
                      <a:gd name="T18" fmla="*/ 1026 w 1833"/>
                      <a:gd name="T19" fmla="*/ 1801 h 2225"/>
                      <a:gd name="T20" fmla="*/ 1061 w 1833"/>
                      <a:gd name="T21" fmla="*/ 1836 h 2225"/>
                      <a:gd name="T22" fmla="*/ 260 w 1833"/>
                      <a:gd name="T23" fmla="*/ 1329 h 2225"/>
                      <a:gd name="T24" fmla="*/ 748 w 1833"/>
                      <a:gd name="T25" fmla="*/ 1136 h 2225"/>
                      <a:gd name="T26" fmla="*/ 190 w 1833"/>
                      <a:gd name="T27" fmla="*/ 1329 h 2225"/>
                      <a:gd name="T28" fmla="*/ 0 w 1833"/>
                      <a:gd name="T29" fmla="*/ 1476 h 2225"/>
                      <a:gd name="T30" fmla="*/ 416 w 1833"/>
                      <a:gd name="T31" fmla="*/ 2225 h 2225"/>
                      <a:gd name="T32" fmla="*/ 416 w 1833"/>
                      <a:gd name="T33" fmla="*/ 1413 h 2225"/>
                      <a:gd name="T34" fmla="*/ 83 w 1833"/>
                      <a:gd name="T35" fmla="*/ 2064 h 2225"/>
                      <a:gd name="T36" fmla="*/ 419 w 1833"/>
                      <a:gd name="T37" fmla="*/ 2064 h 2225"/>
                      <a:gd name="T38" fmla="*/ 108 w 1833"/>
                      <a:gd name="T39" fmla="*/ 1974 h 2225"/>
                      <a:gd name="T40" fmla="*/ 394 w 1833"/>
                      <a:gd name="T41" fmla="*/ 1924 h 2225"/>
                      <a:gd name="T42" fmla="*/ 384 w 1833"/>
                      <a:gd name="T43" fmla="*/ 1836 h 2225"/>
                      <a:gd name="T44" fmla="*/ 419 w 1833"/>
                      <a:gd name="T45" fmla="*/ 1801 h 2225"/>
                      <a:gd name="T46" fmla="*/ 1643 w 1833"/>
                      <a:gd name="T47" fmla="*/ 1413 h 2225"/>
                      <a:gd name="T48" fmla="*/ 1082 w 1833"/>
                      <a:gd name="T49" fmla="*/ 1101 h 2225"/>
                      <a:gd name="T50" fmla="*/ 1415 w 1833"/>
                      <a:gd name="T51" fmla="*/ 1171 h 2225"/>
                      <a:gd name="T52" fmla="*/ 1417 w 1833"/>
                      <a:gd name="T53" fmla="*/ 1413 h 2225"/>
                      <a:gd name="T54" fmla="*/ 1417 w 1833"/>
                      <a:gd name="T55" fmla="*/ 2225 h 2225"/>
                      <a:gd name="T56" fmla="*/ 1833 w 1833"/>
                      <a:gd name="T57" fmla="*/ 1476 h 2225"/>
                      <a:gd name="T58" fmla="*/ 1462 w 1833"/>
                      <a:gd name="T59" fmla="*/ 2089 h 2225"/>
                      <a:gd name="T60" fmla="*/ 1748 w 1833"/>
                      <a:gd name="T61" fmla="*/ 2039 h 2225"/>
                      <a:gd name="T62" fmla="*/ 1748 w 1833"/>
                      <a:gd name="T63" fmla="*/ 1974 h 2225"/>
                      <a:gd name="T64" fmla="*/ 1462 w 1833"/>
                      <a:gd name="T65" fmla="*/ 1924 h 2225"/>
                      <a:gd name="T66" fmla="*/ 1748 w 1833"/>
                      <a:gd name="T67" fmla="*/ 1974 h 2225"/>
                      <a:gd name="T68" fmla="*/ 1738 w 1833"/>
                      <a:gd name="T69" fmla="*/ 1766 h 2225"/>
                      <a:gd name="T70" fmla="*/ 650 w 1833"/>
                      <a:gd name="T71" fmla="*/ 592 h 2225"/>
                      <a:gd name="T72" fmla="*/ 1296 w 1833"/>
                      <a:gd name="T73" fmla="*/ 113 h 2225"/>
                      <a:gd name="T74" fmla="*/ 537 w 1833"/>
                      <a:gd name="T75" fmla="*/ 113 h 2225"/>
                      <a:gd name="T76" fmla="*/ 603 w 1833"/>
                      <a:gd name="T77" fmla="*/ 113 h 2225"/>
                      <a:gd name="T78" fmla="*/ 1231 w 1833"/>
                      <a:gd name="T79" fmla="*/ 113 h 2225"/>
                      <a:gd name="T80" fmla="*/ 650 w 1833"/>
                      <a:gd name="T81" fmla="*/ 526 h 2225"/>
                      <a:gd name="T82" fmla="*/ 405 w 1833"/>
                      <a:gd name="T83" fmla="*/ 902 h 2225"/>
                      <a:gd name="T84" fmla="*/ 803 w 1833"/>
                      <a:gd name="T85" fmla="*/ 1101 h 2225"/>
                      <a:gd name="T86" fmla="*/ 882 w 1833"/>
                      <a:gd name="T87" fmla="*/ 1250 h 2225"/>
                      <a:gd name="T88" fmla="*/ 1031 w 1833"/>
                      <a:gd name="T89" fmla="*/ 1171 h 2225"/>
                      <a:gd name="T90" fmla="*/ 952 w 1833"/>
                      <a:gd name="T91" fmla="*/ 1021 h 2225"/>
                      <a:gd name="T92" fmla="*/ 1457 w 1833"/>
                      <a:gd name="T93" fmla="*/ 874 h 2225"/>
                      <a:gd name="T94" fmla="*/ 1303 w 1833"/>
                      <a:gd name="T95" fmla="*/ 652 h 2225"/>
                      <a:gd name="T96" fmla="*/ 530 w 1833"/>
                      <a:gd name="T97" fmla="*/ 652 h 2225"/>
                      <a:gd name="T98" fmla="*/ 377 w 1833"/>
                      <a:gd name="T99" fmla="*/ 874 h 2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833" h="2225">
                        <a:moveTo>
                          <a:pt x="1093" y="1413"/>
                        </a:moveTo>
                        <a:cubicBezTo>
                          <a:pt x="952" y="1413"/>
                          <a:pt x="952" y="1413"/>
                          <a:pt x="952" y="1413"/>
                        </a:cubicBezTo>
                        <a:cubicBezTo>
                          <a:pt x="952" y="1301"/>
                          <a:pt x="952" y="1301"/>
                          <a:pt x="952" y="1301"/>
                        </a:cubicBezTo>
                        <a:cubicBezTo>
                          <a:pt x="940" y="1304"/>
                          <a:pt x="929" y="1305"/>
                          <a:pt x="917" y="1305"/>
                        </a:cubicBezTo>
                        <a:cubicBezTo>
                          <a:pt x="905" y="1305"/>
                          <a:pt x="893" y="1304"/>
                          <a:pt x="882" y="1301"/>
                        </a:cubicBezTo>
                        <a:cubicBezTo>
                          <a:pt x="882" y="1413"/>
                          <a:pt x="882" y="1413"/>
                          <a:pt x="882" y="1413"/>
                        </a:cubicBezTo>
                        <a:cubicBezTo>
                          <a:pt x="740" y="1413"/>
                          <a:pt x="740" y="1413"/>
                          <a:pt x="740" y="1413"/>
                        </a:cubicBezTo>
                        <a:cubicBezTo>
                          <a:pt x="705" y="1413"/>
                          <a:pt x="677" y="1441"/>
                          <a:pt x="677" y="1476"/>
                        </a:cubicBezTo>
                        <a:cubicBezTo>
                          <a:pt x="677" y="2162"/>
                          <a:pt x="677" y="2162"/>
                          <a:pt x="677" y="2162"/>
                        </a:cubicBezTo>
                        <a:cubicBezTo>
                          <a:pt x="677" y="2197"/>
                          <a:pt x="705" y="2225"/>
                          <a:pt x="740" y="2225"/>
                        </a:cubicBezTo>
                        <a:cubicBezTo>
                          <a:pt x="1093" y="2225"/>
                          <a:pt x="1093" y="2225"/>
                          <a:pt x="1093" y="2225"/>
                        </a:cubicBezTo>
                        <a:cubicBezTo>
                          <a:pt x="1128" y="2225"/>
                          <a:pt x="1156" y="2197"/>
                          <a:pt x="1156" y="2162"/>
                        </a:cubicBezTo>
                        <a:cubicBezTo>
                          <a:pt x="1156" y="1476"/>
                          <a:pt x="1156" y="1476"/>
                          <a:pt x="1156" y="1476"/>
                        </a:cubicBezTo>
                        <a:cubicBezTo>
                          <a:pt x="1156" y="1441"/>
                          <a:pt x="1128" y="1413"/>
                          <a:pt x="1093" y="1413"/>
                        </a:cubicBezTo>
                        <a:close/>
                        <a:moveTo>
                          <a:pt x="1071" y="2089"/>
                        </a:moveTo>
                        <a:cubicBezTo>
                          <a:pt x="785" y="2089"/>
                          <a:pt x="785" y="2089"/>
                          <a:pt x="785" y="2089"/>
                        </a:cubicBezTo>
                        <a:cubicBezTo>
                          <a:pt x="771" y="2089"/>
                          <a:pt x="760" y="2078"/>
                          <a:pt x="760" y="2064"/>
                        </a:cubicBezTo>
                        <a:cubicBezTo>
                          <a:pt x="760" y="2050"/>
                          <a:pt x="771" y="2039"/>
                          <a:pt x="785" y="2039"/>
                        </a:cubicBezTo>
                        <a:cubicBezTo>
                          <a:pt x="1071" y="2039"/>
                          <a:pt x="1071" y="2039"/>
                          <a:pt x="1071" y="2039"/>
                        </a:cubicBezTo>
                        <a:cubicBezTo>
                          <a:pt x="1085" y="2039"/>
                          <a:pt x="1096" y="2050"/>
                          <a:pt x="1096" y="2064"/>
                        </a:cubicBezTo>
                        <a:cubicBezTo>
                          <a:pt x="1096" y="2078"/>
                          <a:pt x="1085" y="2089"/>
                          <a:pt x="1071" y="2089"/>
                        </a:cubicBezTo>
                        <a:close/>
                        <a:moveTo>
                          <a:pt x="1071" y="1974"/>
                        </a:moveTo>
                        <a:cubicBezTo>
                          <a:pt x="785" y="1974"/>
                          <a:pt x="785" y="1974"/>
                          <a:pt x="785" y="1974"/>
                        </a:cubicBezTo>
                        <a:cubicBezTo>
                          <a:pt x="771" y="1974"/>
                          <a:pt x="760" y="1963"/>
                          <a:pt x="760" y="1949"/>
                        </a:cubicBezTo>
                        <a:cubicBezTo>
                          <a:pt x="760" y="1935"/>
                          <a:pt x="771" y="1924"/>
                          <a:pt x="785" y="1924"/>
                        </a:cubicBezTo>
                        <a:cubicBezTo>
                          <a:pt x="1071" y="1924"/>
                          <a:pt x="1071" y="1924"/>
                          <a:pt x="1071" y="1924"/>
                        </a:cubicBezTo>
                        <a:cubicBezTo>
                          <a:pt x="1085" y="1924"/>
                          <a:pt x="1096" y="1935"/>
                          <a:pt x="1096" y="1949"/>
                        </a:cubicBezTo>
                        <a:cubicBezTo>
                          <a:pt x="1096" y="1963"/>
                          <a:pt x="1085" y="1974"/>
                          <a:pt x="1071" y="1974"/>
                        </a:cubicBezTo>
                        <a:close/>
                        <a:moveTo>
                          <a:pt x="1061" y="1836"/>
                        </a:moveTo>
                        <a:cubicBezTo>
                          <a:pt x="1042" y="1836"/>
                          <a:pt x="1026" y="1820"/>
                          <a:pt x="1026" y="1801"/>
                        </a:cubicBezTo>
                        <a:cubicBezTo>
                          <a:pt x="1026" y="1782"/>
                          <a:pt x="1042" y="1766"/>
                          <a:pt x="1061" y="1766"/>
                        </a:cubicBezTo>
                        <a:cubicBezTo>
                          <a:pt x="1081" y="1766"/>
                          <a:pt x="1096" y="1782"/>
                          <a:pt x="1096" y="1801"/>
                        </a:cubicBezTo>
                        <a:cubicBezTo>
                          <a:pt x="1096" y="1820"/>
                          <a:pt x="1081" y="1836"/>
                          <a:pt x="1061" y="1836"/>
                        </a:cubicBezTo>
                        <a:close/>
                        <a:moveTo>
                          <a:pt x="416" y="1413"/>
                        </a:moveTo>
                        <a:cubicBezTo>
                          <a:pt x="260" y="1413"/>
                          <a:pt x="260" y="1413"/>
                          <a:pt x="260" y="1413"/>
                        </a:cubicBezTo>
                        <a:cubicBezTo>
                          <a:pt x="260" y="1329"/>
                          <a:pt x="260" y="1329"/>
                          <a:pt x="260" y="1329"/>
                        </a:cubicBezTo>
                        <a:cubicBezTo>
                          <a:pt x="260" y="1242"/>
                          <a:pt x="331" y="1171"/>
                          <a:pt x="418" y="1171"/>
                        </a:cubicBezTo>
                        <a:cubicBezTo>
                          <a:pt x="751" y="1171"/>
                          <a:pt x="751" y="1171"/>
                          <a:pt x="751" y="1171"/>
                        </a:cubicBezTo>
                        <a:cubicBezTo>
                          <a:pt x="749" y="1159"/>
                          <a:pt x="748" y="1148"/>
                          <a:pt x="748" y="1136"/>
                        </a:cubicBezTo>
                        <a:cubicBezTo>
                          <a:pt x="748" y="1124"/>
                          <a:pt x="749" y="1112"/>
                          <a:pt x="751" y="1101"/>
                        </a:cubicBezTo>
                        <a:cubicBezTo>
                          <a:pt x="418" y="1101"/>
                          <a:pt x="418" y="1101"/>
                          <a:pt x="418" y="1101"/>
                        </a:cubicBezTo>
                        <a:cubicBezTo>
                          <a:pt x="293" y="1101"/>
                          <a:pt x="190" y="1203"/>
                          <a:pt x="190" y="1329"/>
                        </a:cubicBezTo>
                        <a:cubicBezTo>
                          <a:pt x="190" y="1413"/>
                          <a:pt x="190" y="1413"/>
                          <a:pt x="190" y="1413"/>
                        </a:cubicBezTo>
                        <a:cubicBezTo>
                          <a:pt x="63" y="1413"/>
                          <a:pt x="63" y="1413"/>
                          <a:pt x="63" y="1413"/>
                        </a:cubicBezTo>
                        <a:cubicBezTo>
                          <a:pt x="28" y="1413"/>
                          <a:pt x="0" y="1441"/>
                          <a:pt x="0" y="1476"/>
                        </a:cubicBezTo>
                        <a:cubicBezTo>
                          <a:pt x="0" y="2162"/>
                          <a:pt x="0" y="2162"/>
                          <a:pt x="0" y="2162"/>
                        </a:cubicBezTo>
                        <a:cubicBezTo>
                          <a:pt x="0" y="2197"/>
                          <a:pt x="28" y="2225"/>
                          <a:pt x="63" y="2225"/>
                        </a:cubicBezTo>
                        <a:cubicBezTo>
                          <a:pt x="416" y="2225"/>
                          <a:pt x="416" y="2225"/>
                          <a:pt x="416" y="2225"/>
                        </a:cubicBezTo>
                        <a:cubicBezTo>
                          <a:pt x="451" y="2225"/>
                          <a:pt x="480" y="2197"/>
                          <a:pt x="480" y="2162"/>
                        </a:cubicBezTo>
                        <a:cubicBezTo>
                          <a:pt x="480" y="1476"/>
                          <a:pt x="480" y="1476"/>
                          <a:pt x="480" y="1476"/>
                        </a:cubicBezTo>
                        <a:cubicBezTo>
                          <a:pt x="480" y="1441"/>
                          <a:pt x="451" y="1413"/>
                          <a:pt x="416" y="1413"/>
                        </a:cubicBezTo>
                        <a:close/>
                        <a:moveTo>
                          <a:pt x="394" y="2089"/>
                        </a:moveTo>
                        <a:cubicBezTo>
                          <a:pt x="108" y="2089"/>
                          <a:pt x="108" y="2089"/>
                          <a:pt x="108" y="2089"/>
                        </a:cubicBezTo>
                        <a:cubicBezTo>
                          <a:pt x="94" y="2089"/>
                          <a:pt x="83" y="2078"/>
                          <a:pt x="83" y="2064"/>
                        </a:cubicBezTo>
                        <a:cubicBezTo>
                          <a:pt x="83" y="2050"/>
                          <a:pt x="94" y="2039"/>
                          <a:pt x="108" y="2039"/>
                        </a:cubicBezTo>
                        <a:cubicBezTo>
                          <a:pt x="394" y="2039"/>
                          <a:pt x="394" y="2039"/>
                          <a:pt x="394" y="2039"/>
                        </a:cubicBezTo>
                        <a:cubicBezTo>
                          <a:pt x="408" y="2039"/>
                          <a:pt x="419" y="2050"/>
                          <a:pt x="419" y="2064"/>
                        </a:cubicBezTo>
                        <a:cubicBezTo>
                          <a:pt x="419" y="2078"/>
                          <a:pt x="408" y="2089"/>
                          <a:pt x="394" y="2089"/>
                        </a:cubicBezTo>
                        <a:close/>
                        <a:moveTo>
                          <a:pt x="394" y="1974"/>
                        </a:moveTo>
                        <a:cubicBezTo>
                          <a:pt x="108" y="1974"/>
                          <a:pt x="108" y="1974"/>
                          <a:pt x="108" y="1974"/>
                        </a:cubicBezTo>
                        <a:cubicBezTo>
                          <a:pt x="94" y="1974"/>
                          <a:pt x="83" y="1963"/>
                          <a:pt x="83" y="1949"/>
                        </a:cubicBezTo>
                        <a:cubicBezTo>
                          <a:pt x="83" y="1935"/>
                          <a:pt x="94" y="1924"/>
                          <a:pt x="108" y="1924"/>
                        </a:cubicBezTo>
                        <a:cubicBezTo>
                          <a:pt x="394" y="1924"/>
                          <a:pt x="394" y="1924"/>
                          <a:pt x="394" y="1924"/>
                        </a:cubicBezTo>
                        <a:cubicBezTo>
                          <a:pt x="408" y="1924"/>
                          <a:pt x="419" y="1935"/>
                          <a:pt x="419" y="1949"/>
                        </a:cubicBezTo>
                        <a:cubicBezTo>
                          <a:pt x="419" y="1963"/>
                          <a:pt x="408" y="1974"/>
                          <a:pt x="394" y="1974"/>
                        </a:cubicBezTo>
                        <a:close/>
                        <a:moveTo>
                          <a:pt x="384" y="1836"/>
                        </a:moveTo>
                        <a:cubicBezTo>
                          <a:pt x="365" y="1836"/>
                          <a:pt x="350" y="1820"/>
                          <a:pt x="350" y="1801"/>
                        </a:cubicBezTo>
                        <a:cubicBezTo>
                          <a:pt x="350" y="1782"/>
                          <a:pt x="365" y="1766"/>
                          <a:pt x="384" y="1766"/>
                        </a:cubicBezTo>
                        <a:cubicBezTo>
                          <a:pt x="404" y="1766"/>
                          <a:pt x="419" y="1782"/>
                          <a:pt x="419" y="1801"/>
                        </a:cubicBezTo>
                        <a:cubicBezTo>
                          <a:pt x="419" y="1820"/>
                          <a:pt x="404" y="1836"/>
                          <a:pt x="384" y="1836"/>
                        </a:cubicBezTo>
                        <a:close/>
                        <a:moveTo>
                          <a:pt x="1770" y="1413"/>
                        </a:moveTo>
                        <a:cubicBezTo>
                          <a:pt x="1643" y="1413"/>
                          <a:pt x="1643" y="1413"/>
                          <a:pt x="1643" y="1413"/>
                        </a:cubicBezTo>
                        <a:cubicBezTo>
                          <a:pt x="1643" y="1329"/>
                          <a:pt x="1643" y="1329"/>
                          <a:pt x="1643" y="1329"/>
                        </a:cubicBezTo>
                        <a:cubicBezTo>
                          <a:pt x="1643" y="1203"/>
                          <a:pt x="1541" y="1101"/>
                          <a:pt x="1415" y="1101"/>
                        </a:cubicBezTo>
                        <a:cubicBezTo>
                          <a:pt x="1082" y="1101"/>
                          <a:pt x="1082" y="1101"/>
                          <a:pt x="1082" y="1101"/>
                        </a:cubicBezTo>
                        <a:cubicBezTo>
                          <a:pt x="1085" y="1112"/>
                          <a:pt x="1086" y="1124"/>
                          <a:pt x="1086" y="1136"/>
                        </a:cubicBezTo>
                        <a:cubicBezTo>
                          <a:pt x="1086" y="1148"/>
                          <a:pt x="1085" y="1159"/>
                          <a:pt x="1082" y="1171"/>
                        </a:cubicBezTo>
                        <a:cubicBezTo>
                          <a:pt x="1415" y="1171"/>
                          <a:pt x="1415" y="1171"/>
                          <a:pt x="1415" y="1171"/>
                        </a:cubicBezTo>
                        <a:cubicBezTo>
                          <a:pt x="1503" y="1171"/>
                          <a:pt x="1574" y="1242"/>
                          <a:pt x="1574" y="1329"/>
                        </a:cubicBezTo>
                        <a:cubicBezTo>
                          <a:pt x="1574" y="1413"/>
                          <a:pt x="1574" y="1413"/>
                          <a:pt x="1574" y="1413"/>
                        </a:cubicBezTo>
                        <a:cubicBezTo>
                          <a:pt x="1417" y="1413"/>
                          <a:pt x="1417" y="1413"/>
                          <a:pt x="1417" y="1413"/>
                        </a:cubicBezTo>
                        <a:cubicBezTo>
                          <a:pt x="1382" y="1413"/>
                          <a:pt x="1354" y="1441"/>
                          <a:pt x="1354" y="1476"/>
                        </a:cubicBezTo>
                        <a:cubicBezTo>
                          <a:pt x="1354" y="2162"/>
                          <a:pt x="1354" y="2162"/>
                          <a:pt x="1354" y="2162"/>
                        </a:cubicBezTo>
                        <a:cubicBezTo>
                          <a:pt x="1354" y="2197"/>
                          <a:pt x="1382" y="2225"/>
                          <a:pt x="1417" y="2225"/>
                        </a:cubicBezTo>
                        <a:cubicBezTo>
                          <a:pt x="1770" y="2225"/>
                          <a:pt x="1770" y="2225"/>
                          <a:pt x="1770" y="2225"/>
                        </a:cubicBezTo>
                        <a:cubicBezTo>
                          <a:pt x="1805" y="2225"/>
                          <a:pt x="1833" y="2197"/>
                          <a:pt x="1833" y="2162"/>
                        </a:cubicBezTo>
                        <a:cubicBezTo>
                          <a:pt x="1833" y="1476"/>
                          <a:pt x="1833" y="1476"/>
                          <a:pt x="1833" y="1476"/>
                        </a:cubicBezTo>
                        <a:cubicBezTo>
                          <a:pt x="1833" y="1441"/>
                          <a:pt x="1805" y="1413"/>
                          <a:pt x="1770" y="1413"/>
                        </a:cubicBezTo>
                        <a:close/>
                        <a:moveTo>
                          <a:pt x="1748" y="2089"/>
                        </a:moveTo>
                        <a:cubicBezTo>
                          <a:pt x="1462" y="2089"/>
                          <a:pt x="1462" y="2089"/>
                          <a:pt x="1462" y="2089"/>
                        </a:cubicBezTo>
                        <a:cubicBezTo>
                          <a:pt x="1448" y="2089"/>
                          <a:pt x="1437" y="2078"/>
                          <a:pt x="1437" y="2064"/>
                        </a:cubicBezTo>
                        <a:cubicBezTo>
                          <a:pt x="1437" y="2050"/>
                          <a:pt x="1448" y="2039"/>
                          <a:pt x="1462" y="2039"/>
                        </a:cubicBezTo>
                        <a:cubicBezTo>
                          <a:pt x="1748" y="2039"/>
                          <a:pt x="1748" y="2039"/>
                          <a:pt x="1748" y="2039"/>
                        </a:cubicBezTo>
                        <a:cubicBezTo>
                          <a:pt x="1762" y="2039"/>
                          <a:pt x="1773" y="2050"/>
                          <a:pt x="1773" y="2064"/>
                        </a:cubicBezTo>
                        <a:cubicBezTo>
                          <a:pt x="1773" y="2078"/>
                          <a:pt x="1762" y="2089"/>
                          <a:pt x="1748" y="2089"/>
                        </a:cubicBezTo>
                        <a:close/>
                        <a:moveTo>
                          <a:pt x="1748" y="1974"/>
                        </a:moveTo>
                        <a:cubicBezTo>
                          <a:pt x="1462" y="1974"/>
                          <a:pt x="1462" y="1974"/>
                          <a:pt x="1462" y="1974"/>
                        </a:cubicBezTo>
                        <a:cubicBezTo>
                          <a:pt x="1448" y="1974"/>
                          <a:pt x="1437" y="1963"/>
                          <a:pt x="1437" y="1949"/>
                        </a:cubicBezTo>
                        <a:cubicBezTo>
                          <a:pt x="1437" y="1935"/>
                          <a:pt x="1448" y="1924"/>
                          <a:pt x="1462" y="1924"/>
                        </a:cubicBezTo>
                        <a:cubicBezTo>
                          <a:pt x="1748" y="1924"/>
                          <a:pt x="1748" y="1924"/>
                          <a:pt x="1748" y="1924"/>
                        </a:cubicBezTo>
                        <a:cubicBezTo>
                          <a:pt x="1762" y="1924"/>
                          <a:pt x="1773" y="1935"/>
                          <a:pt x="1773" y="1949"/>
                        </a:cubicBezTo>
                        <a:cubicBezTo>
                          <a:pt x="1773" y="1963"/>
                          <a:pt x="1762" y="1974"/>
                          <a:pt x="1748" y="1974"/>
                        </a:cubicBezTo>
                        <a:close/>
                        <a:moveTo>
                          <a:pt x="1738" y="1836"/>
                        </a:moveTo>
                        <a:cubicBezTo>
                          <a:pt x="1719" y="1836"/>
                          <a:pt x="1703" y="1820"/>
                          <a:pt x="1703" y="1801"/>
                        </a:cubicBezTo>
                        <a:cubicBezTo>
                          <a:pt x="1703" y="1782"/>
                          <a:pt x="1719" y="1766"/>
                          <a:pt x="1738" y="1766"/>
                        </a:cubicBezTo>
                        <a:cubicBezTo>
                          <a:pt x="1757" y="1766"/>
                          <a:pt x="1773" y="1782"/>
                          <a:pt x="1773" y="1801"/>
                        </a:cubicBezTo>
                        <a:cubicBezTo>
                          <a:pt x="1773" y="1820"/>
                          <a:pt x="1757" y="1836"/>
                          <a:pt x="1738" y="1836"/>
                        </a:cubicBezTo>
                        <a:close/>
                        <a:moveTo>
                          <a:pt x="650" y="592"/>
                        </a:moveTo>
                        <a:cubicBezTo>
                          <a:pt x="1184" y="592"/>
                          <a:pt x="1184" y="592"/>
                          <a:pt x="1184" y="592"/>
                        </a:cubicBezTo>
                        <a:cubicBezTo>
                          <a:pt x="1246" y="592"/>
                          <a:pt x="1296" y="541"/>
                          <a:pt x="1296" y="479"/>
                        </a:cubicBezTo>
                        <a:cubicBezTo>
                          <a:pt x="1296" y="113"/>
                          <a:pt x="1296" y="113"/>
                          <a:pt x="1296" y="113"/>
                        </a:cubicBezTo>
                        <a:cubicBezTo>
                          <a:pt x="1296" y="51"/>
                          <a:pt x="1246" y="0"/>
                          <a:pt x="1184" y="0"/>
                        </a:cubicBezTo>
                        <a:cubicBezTo>
                          <a:pt x="650" y="0"/>
                          <a:pt x="650" y="0"/>
                          <a:pt x="650" y="0"/>
                        </a:cubicBezTo>
                        <a:cubicBezTo>
                          <a:pt x="588" y="0"/>
                          <a:pt x="537" y="51"/>
                          <a:pt x="537" y="113"/>
                        </a:cubicBezTo>
                        <a:cubicBezTo>
                          <a:pt x="537" y="479"/>
                          <a:pt x="537" y="479"/>
                          <a:pt x="537" y="479"/>
                        </a:cubicBezTo>
                        <a:cubicBezTo>
                          <a:pt x="537" y="541"/>
                          <a:pt x="588" y="592"/>
                          <a:pt x="650" y="592"/>
                        </a:cubicBezTo>
                        <a:close/>
                        <a:moveTo>
                          <a:pt x="603" y="113"/>
                        </a:moveTo>
                        <a:cubicBezTo>
                          <a:pt x="603" y="87"/>
                          <a:pt x="624" y="66"/>
                          <a:pt x="650" y="66"/>
                        </a:cubicBezTo>
                        <a:cubicBezTo>
                          <a:pt x="1184" y="66"/>
                          <a:pt x="1184" y="66"/>
                          <a:pt x="1184" y="66"/>
                        </a:cubicBezTo>
                        <a:cubicBezTo>
                          <a:pt x="1210" y="66"/>
                          <a:pt x="1231" y="87"/>
                          <a:pt x="1231" y="113"/>
                        </a:cubicBezTo>
                        <a:cubicBezTo>
                          <a:pt x="1231" y="479"/>
                          <a:pt x="1231" y="479"/>
                          <a:pt x="1231" y="479"/>
                        </a:cubicBezTo>
                        <a:cubicBezTo>
                          <a:pt x="1231" y="505"/>
                          <a:pt x="1210" y="526"/>
                          <a:pt x="1184" y="526"/>
                        </a:cubicBezTo>
                        <a:cubicBezTo>
                          <a:pt x="650" y="526"/>
                          <a:pt x="650" y="526"/>
                          <a:pt x="650" y="526"/>
                        </a:cubicBezTo>
                        <a:cubicBezTo>
                          <a:pt x="624" y="526"/>
                          <a:pt x="603" y="505"/>
                          <a:pt x="603" y="479"/>
                        </a:cubicBezTo>
                        <a:lnTo>
                          <a:pt x="603" y="113"/>
                        </a:lnTo>
                        <a:close/>
                        <a:moveTo>
                          <a:pt x="405" y="902"/>
                        </a:moveTo>
                        <a:cubicBezTo>
                          <a:pt x="882" y="902"/>
                          <a:pt x="882" y="902"/>
                          <a:pt x="882" y="902"/>
                        </a:cubicBezTo>
                        <a:cubicBezTo>
                          <a:pt x="882" y="1021"/>
                          <a:pt x="882" y="1021"/>
                          <a:pt x="882" y="1021"/>
                        </a:cubicBezTo>
                        <a:cubicBezTo>
                          <a:pt x="844" y="1033"/>
                          <a:pt x="814" y="1063"/>
                          <a:pt x="803" y="1101"/>
                        </a:cubicBezTo>
                        <a:cubicBezTo>
                          <a:pt x="799" y="1112"/>
                          <a:pt x="797" y="1124"/>
                          <a:pt x="797" y="1136"/>
                        </a:cubicBezTo>
                        <a:cubicBezTo>
                          <a:pt x="797" y="1148"/>
                          <a:pt x="799" y="1160"/>
                          <a:pt x="803" y="1171"/>
                        </a:cubicBezTo>
                        <a:cubicBezTo>
                          <a:pt x="814" y="1209"/>
                          <a:pt x="844" y="1238"/>
                          <a:pt x="882" y="1250"/>
                        </a:cubicBezTo>
                        <a:cubicBezTo>
                          <a:pt x="893" y="1253"/>
                          <a:pt x="905" y="1255"/>
                          <a:pt x="917" y="1255"/>
                        </a:cubicBezTo>
                        <a:cubicBezTo>
                          <a:pt x="929" y="1255"/>
                          <a:pt x="941" y="1253"/>
                          <a:pt x="952" y="1250"/>
                        </a:cubicBezTo>
                        <a:cubicBezTo>
                          <a:pt x="990" y="1238"/>
                          <a:pt x="1020" y="1209"/>
                          <a:pt x="1031" y="1171"/>
                        </a:cubicBezTo>
                        <a:cubicBezTo>
                          <a:pt x="1034" y="1160"/>
                          <a:pt x="1036" y="1148"/>
                          <a:pt x="1036" y="1136"/>
                        </a:cubicBezTo>
                        <a:cubicBezTo>
                          <a:pt x="1036" y="1124"/>
                          <a:pt x="1034" y="1112"/>
                          <a:pt x="1031" y="1101"/>
                        </a:cubicBezTo>
                        <a:cubicBezTo>
                          <a:pt x="1019" y="1063"/>
                          <a:pt x="990" y="1033"/>
                          <a:pt x="952" y="1021"/>
                        </a:cubicBezTo>
                        <a:cubicBezTo>
                          <a:pt x="952" y="902"/>
                          <a:pt x="952" y="902"/>
                          <a:pt x="952" y="902"/>
                        </a:cubicBezTo>
                        <a:cubicBezTo>
                          <a:pt x="1429" y="902"/>
                          <a:pt x="1429" y="902"/>
                          <a:pt x="1429" y="902"/>
                        </a:cubicBezTo>
                        <a:cubicBezTo>
                          <a:pt x="1444" y="902"/>
                          <a:pt x="1457" y="889"/>
                          <a:pt x="1457" y="874"/>
                        </a:cubicBezTo>
                        <a:cubicBezTo>
                          <a:pt x="1457" y="861"/>
                          <a:pt x="1457" y="861"/>
                          <a:pt x="1457" y="861"/>
                        </a:cubicBezTo>
                        <a:cubicBezTo>
                          <a:pt x="1457" y="845"/>
                          <a:pt x="1449" y="823"/>
                          <a:pt x="1439" y="811"/>
                        </a:cubicBezTo>
                        <a:cubicBezTo>
                          <a:pt x="1303" y="652"/>
                          <a:pt x="1303" y="652"/>
                          <a:pt x="1303" y="652"/>
                        </a:cubicBezTo>
                        <a:cubicBezTo>
                          <a:pt x="1293" y="640"/>
                          <a:pt x="1273" y="631"/>
                          <a:pt x="1257" y="631"/>
                        </a:cubicBezTo>
                        <a:cubicBezTo>
                          <a:pt x="577" y="631"/>
                          <a:pt x="577" y="631"/>
                          <a:pt x="577" y="631"/>
                        </a:cubicBezTo>
                        <a:cubicBezTo>
                          <a:pt x="561" y="631"/>
                          <a:pt x="540" y="640"/>
                          <a:pt x="530" y="652"/>
                        </a:cubicBezTo>
                        <a:cubicBezTo>
                          <a:pt x="395" y="811"/>
                          <a:pt x="395" y="811"/>
                          <a:pt x="395" y="811"/>
                        </a:cubicBezTo>
                        <a:cubicBezTo>
                          <a:pt x="385" y="823"/>
                          <a:pt x="377" y="845"/>
                          <a:pt x="377" y="861"/>
                        </a:cubicBezTo>
                        <a:cubicBezTo>
                          <a:pt x="377" y="874"/>
                          <a:pt x="377" y="874"/>
                          <a:pt x="377" y="874"/>
                        </a:cubicBezTo>
                        <a:cubicBezTo>
                          <a:pt x="377" y="889"/>
                          <a:pt x="389" y="902"/>
                          <a:pt x="405" y="902"/>
                        </a:cubicBezTo>
                        <a:close/>
                      </a:path>
                    </a:pathLst>
                  </a:custGeom>
                  <a:solidFill>
                    <a:srgbClr val="FFFFFF"/>
                  </a:solidFill>
                  <a:ln>
                    <a:noFill/>
                  </a:ln>
                </p:spPr>
                <p:txBody>
                  <a:bodyPr vert="horz" wrap="square" lIns="74042" tIns="37022" rIns="74042" bIns="37022" numCol="1" anchor="t" anchorCtr="0" compatLnSpc="1">
                    <a:prstTxWarp prst="textNoShape">
                      <a:avLst/>
                    </a:prstTxWarp>
                  </a:bodyPr>
                  <a:lstStyle/>
                  <a:p>
                    <a:pPr defTabSz="822634">
                      <a:defRPr/>
                    </a:pPr>
                    <a:endParaRPr lang="en-US" sz="1440" kern="0">
                      <a:solidFill>
                        <a:prstClr val="white"/>
                      </a:solidFill>
                    </a:endParaRPr>
                  </a:p>
                </p:txBody>
              </p:sp>
              <p:sp>
                <p:nvSpPr>
                  <p:cNvPr id="77" name="Freeform 17">
                    <a:extLst>
                      <a:ext uri="{FF2B5EF4-FFF2-40B4-BE49-F238E27FC236}">
                        <a16:creationId xmlns:a16="http://schemas.microsoft.com/office/drawing/2014/main" id="{B313702F-E434-470C-821E-0188EB84B468}"/>
                      </a:ext>
                    </a:extLst>
                  </p:cNvPr>
                  <p:cNvSpPr>
                    <a:spLocks/>
                  </p:cNvSpPr>
                  <p:nvPr/>
                </p:nvSpPr>
                <p:spPr bwMode="auto">
                  <a:xfrm>
                    <a:off x="3894761" y="4759550"/>
                    <a:ext cx="578949" cy="328047"/>
                  </a:xfrm>
                  <a:custGeom>
                    <a:avLst/>
                    <a:gdLst>
                      <a:gd name="T0" fmla="*/ 298 w 353"/>
                      <a:gd name="T1" fmla="*/ 104 h 199"/>
                      <a:gd name="T2" fmla="*/ 298 w 353"/>
                      <a:gd name="T3" fmla="*/ 104 h 199"/>
                      <a:gd name="T4" fmla="*/ 193 w 353"/>
                      <a:gd name="T5" fmla="*/ 0 h 199"/>
                      <a:gd name="T6" fmla="*/ 94 w 353"/>
                      <a:gd name="T7" fmla="*/ 70 h 199"/>
                      <a:gd name="T8" fmla="*/ 74 w 353"/>
                      <a:gd name="T9" fmla="*/ 67 h 199"/>
                      <a:gd name="T10" fmla="*/ 0 w 353"/>
                      <a:gd name="T11" fmla="*/ 141 h 199"/>
                      <a:gd name="T12" fmla="*/ 3 w 353"/>
                      <a:gd name="T13" fmla="*/ 162 h 199"/>
                      <a:gd name="T14" fmla="*/ 29 w 353"/>
                      <a:gd name="T15" fmla="*/ 199 h 199"/>
                      <a:gd name="T16" fmla="*/ 119 w 353"/>
                      <a:gd name="T17" fmla="*/ 199 h 199"/>
                      <a:gd name="T18" fmla="*/ 149 w 353"/>
                      <a:gd name="T19" fmla="*/ 199 h 199"/>
                      <a:gd name="T20" fmla="*/ 237 w 353"/>
                      <a:gd name="T21" fmla="*/ 199 h 199"/>
                      <a:gd name="T22" fmla="*/ 252 w 353"/>
                      <a:gd name="T23" fmla="*/ 199 h 199"/>
                      <a:gd name="T24" fmla="*/ 338 w 353"/>
                      <a:gd name="T25" fmla="*/ 199 h 199"/>
                      <a:gd name="T26" fmla="*/ 353 w 353"/>
                      <a:gd name="T27" fmla="*/ 162 h 199"/>
                      <a:gd name="T28" fmla="*/ 298 w 353"/>
                      <a:gd name="T29" fmla="*/ 104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3" h="199">
                        <a:moveTo>
                          <a:pt x="298" y="104"/>
                        </a:moveTo>
                        <a:cubicBezTo>
                          <a:pt x="298" y="104"/>
                          <a:pt x="298" y="104"/>
                          <a:pt x="298" y="104"/>
                        </a:cubicBezTo>
                        <a:cubicBezTo>
                          <a:pt x="298" y="47"/>
                          <a:pt x="251" y="0"/>
                          <a:pt x="193" y="0"/>
                        </a:cubicBezTo>
                        <a:cubicBezTo>
                          <a:pt x="147" y="0"/>
                          <a:pt x="109" y="29"/>
                          <a:pt x="94" y="70"/>
                        </a:cubicBezTo>
                        <a:cubicBezTo>
                          <a:pt x="88" y="68"/>
                          <a:pt x="81" y="67"/>
                          <a:pt x="74" y="67"/>
                        </a:cubicBezTo>
                        <a:cubicBezTo>
                          <a:pt x="33" y="67"/>
                          <a:pt x="0" y="100"/>
                          <a:pt x="0" y="141"/>
                        </a:cubicBezTo>
                        <a:cubicBezTo>
                          <a:pt x="0" y="148"/>
                          <a:pt x="1" y="155"/>
                          <a:pt x="3" y="162"/>
                        </a:cubicBezTo>
                        <a:cubicBezTo>
                          <a:pt x="7" y="177"/>
                          <a:pt x="17" y="190"/>
                          <a:pt x="29" y="199"/>
                        </a:cubicBezTo>
                        <a:cubicBezTo>
                          <a:pt x="119" y="199"/>
                          <a:pt x="119" y="199"/>
                          <a:pt x="119" y="199"/>
                        </a:cubicBezTo>
                        <a:cubicBezTo>
                          <a:pt x="149" y="199"/>
                          <a:pt x="149" y="199"/>
                          <a:pt x="149" y="199"/>
                        </a:cubicBezTo>
                        <a:cubicBezTo>
                          <a:pt x="237" y="199"/>
                          <a:pt x="237" y="199"/>
                          <a:pt x="237" y="199"/>
                        </a:cubicBezTo>
                        <a:cubicBezTo>
                          <a:pt x="252" y="199"/>
                          <a:pt x="252" y="199"/>
                          <a:pt x="252" y="199"/>
                        </a:cubicBezTo>
                        <a:cubicBezTo>
                          <a:pt x="338" y="199"/>
                          <a:pt x="338" y="199"/>
                          <a:pt x="338" y="199"/>
                        </a:cubicBezTo>
                        <a:cubicBezTo>
                          <a:pt x="347" y="189"/>
                          <a:pt x="353" y="176"/>
                          <a:pt x="353" y="162"/>
                        </a:cubicBezTo>
                        <a:cubicBezTo>
                          <a:pt x="353" y="131"/>
                          <a:pt x="328" y="106"/>
                          <a:pt x="298" y="104"/>
                        </a:cubicBezTo>
                        <a:close/>
                      </a:path>
                    </a:pathLst>
                  </a:custGeom>
                  <a:solidFill>
                    <a:srgbClr val="FFFFFF"/>
                  </a:solidFill>
                  <a:ln>
                    <a:noFill/>
                  </a:ln>
                  <a:extLst/>
                </p:spPr>
                <p:txBody>
                  <a:bodyPr vert="horz" wrap="square" lIns="124330" tIns="62165" rIns="124330" bIns="62165" numCol="1" anchor="t" anchorCtr="0" compatLnSpc="1">
                    <a:prstTxWarp prst="textNoShape">
                      <a:avLst/>
                    </a:prstTxWarp>
                  </a:bodyPr>
                  <a:lstStyle/>
                  <a:p>
                    <a:pPr defTabSz="1243087">
                      <a:defRPr/>
                    </a:pPr>
                    <a:endParaRPr lang="en-US" sz="2448">
                      <a:solidFill>
                        <a:prstClr val="white"/>
                      </a:solidFill>
                    </a:endParaRPr>
                  </a:p>
                </p:txBody>
              </p:sp>
            </p:grpSp>
          </p:grpSp>
        </p:grpSp>
      </p:grpSp>
      <p:sp>
        <p:nvSpPr>
          <p:cNvPr id="3" name="Title 2">
            <a:extLst>
              <a:ext uri="{FF2B5EF4-FFF2-40B4-BE49-F238E27FC236}">
                <a16:creationId xmlns:a16="http://schemas.microsoft.com/office/drawing/2014/main" id="{CF136076-9CB2-4CBF-AF40-D475ED8D6405}"/>
              </a:ext>
            </a:extLst>
          </p:cNvPr>
          <p:cNvSpPr>
            <a:spLocks noGrp="1"/>
          </p:cNvSpPr>
          <p:nvPr>
            <p:ph type="title"/>
          </p:nvPr>
        </p:nvSpPr>
        <p:spPr/>
        <p:txBody>
          <a:bodyPr/>
          <a:lstStyle/>
          <a:p>
            <a:r>
              <a:rPr lang="en-US"/>
              <a:t>Transforming the datacenter</a:t>
            </a:r>
          </a:p>
        </p:txBody>
      </p:sp>
    </p:spTree>
    <p:extLst>
      <p:ext uri="{BB962C8B-B14F-4D97-AF65-F5344CB8AC3E}">
        <p14:creationId xmlns:p14="http://schemas.microsoft.com/office/powerpoint/2010/main" val="4834394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Oval 31">
            <a:extLst>
              <a:ext uri="{FF2B5EF4-FFF2-40B4-BE49-F238E27FC236}">
                <a16:creationId xmlns:a16="http://schemas.microsoft.com/office/drawing/2014/main" id="{A5B9AC07-B878-48FD-AAC9-2E07B102C81F}"/>
              </a:ext>
            </a:extLst>
          </p:cNvPr>
          <p:cNvSpPr/>
          <p:nvPr/>
        </p:nvSpPr>
        <p:spPr bwMode="auto">
          <a:xfrm>
            <a:off x="9758572" y="1552422"/>
            <a:ext cx="1882527" cy="184991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24" name="Oval 23">
            <a:extLst>
              <a:ext uri="{FF2B5EF4-FFF2-40B4-BE49-F238E27FC236}">
                <a16:creationId xmlns:a16="http://schemas.microsoft.com/office/drawing/2014/main" id="{77686889-4F8E-4D65-BD65-9C3DBC1B817C}"/>
              </a:ext>
            </a:extLst>
          </p:cNvPr>
          <p:cNvSpPr/>
          <p:nvPr/>
        </p:nvSpPr>
        <p:spPr bwMode="auto">
          <a:xfrm>
            <a:off x="5138137" y="1535061"/>
            <a:ext cx="1882527" cy="184991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20" name="Oval 19">
            <a:extLst>
              <a:ext uri="{FF2B5EF4-FFF2-40B4-BE49-F238E27FC236}">
                <a16:creationId xmlns:a16="http://schemas.microsoft.com/office/drawing/2014/main" id="{1E6EF9EE-3DD9-488F-A16A-9E175BFBF422}"/>
              </a:ext>
            </a:extLst>
          </p:cNvPr>
          <p:cNvSpPr/>
          <p:nvPr/>
        </p:nvSpPr>
        <p:spPr bwMode="auto">
          <a:xfrm>
            <a:off x="731837" y="1535062"/>
            <a:ext cx="1882527" cy="184991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16" name="Title 3">
            <a:extLst>
              <a:ext uri="{FF2B5EF4-FFF2-40B4-BE49-F238E27FC236}">
                <a16:creationId xmlns:a16="http://schemas.microsoft.com/office/drawing/2014/main" id="{54E3A72B-CD20-4E39-AE82-BA03A9A8B45A}"/>
              </a:ext>
            </a:extLst>
          </p:cNvPr>
          <p:cNvSpPr txBox="1">
            <a:spLocks/>
          </p:cNvSpPr>
          <p:nvPr/>
        </p:nvSpPr>
        <p:spPr>
          <a:xfrm>
            <a:off x="428682" y="448540"/>
            <a:ext cx="11886192" cy="303913"/>
          </a:xfrm>
          <a:prstGeom prst="rect">
            <a:avLst/>
          </a:prstGeom>
        </p:spPr>
        <p:txBody>
          <a:bodyPr/>
          <a:lst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51121">
              <a:defRPr/>
            </a:pPr>
            <a:endParaRPr sz="4398" spc="-104">
              <a:gradFill>
                <a:gsLst>
                  <a:gs pos="1250">
                    <a:prstClr val="black"/>
                  </a:gs>
                  <a:gs pos="100000">
                    <a:prstClr val="black"/>
                  </a:gs>
                </a:gsLst>
                <a:lin ang="5400000" scaled="0"/>
              </a:gradFill>
              <a:latin typeface="Calibri Light" panose="020F0302020204030204"/>
            </a:endParaRPr>
          </a:p>
        </p:txBody>
      </p:sp>
      <p:sp>
        <p:nvSpPr>
          <p:cNvPr id="2" name="Title 1">
            <a:extLst>
              <a:ext uri="{FF2B5EF4-FFF2-40B4-BE49-F238E27FC236}">
                <a16:creationId xmlns:a16="http://schemas.microsoft.com/office/drawing/2014/main" id="{90B10EB2-701B-42D0-8FF5-FA84C4DBC105}"/>
              </a:ext>
            </a:extLst>
          </p:cNvPr>
          <p:cNvSpPr>
            <a:spLocks noGrp="1"/>
          </p:cNvSpPr>
          <p:nvPr>
            <p:ph type="title"/>
          </p:nvPr>
        </p:nvSpPr>
        <p:spPr/>
        <p:txBody>
          <a:bodyPr/>
          <a:lstStyle/>
          <a:p>
            <a:r>
              <a:rPr lang="en-US"/>
              <a:t>A simpler approach to migration</a:t>
            </a:r>
          </a:p>
        </p:txBody>
      </p:sp>
      <p:sp>
        <p:nvSpPr>
          <p:cNvPr id="25" name="TextBox 24"/>
          <p:cNvSpPr txBox="1"/>
          <p:nvPr/>
        </p:nvSpPr>
        <p:spPr>
          <a:xfrm>
            <a:off x="428682" y="4258492"/>
            <a:ext cx="2565418" cy="1538568"/>
          </a:xfrm>
          <a:prstGeom prst="rect">
            <a:avLst/>
          </a:prstGeom>
          <a:noFill/>
        </p:spPr>
        <p:txBody>
          <a:bodyPr wrap="square" lIns="186494" tIns="149196" rIns="186494" bIns="149196" rtlCol="0">
            <a:spAutoFit/>
          </a:bodyPr>
          <a:lstStyle/>
          <a:p>
            <a:pPr defTabSz="931326" fontAlgn="base">
              <a:lnSpc>
                <a:spcPct val="90000"/>
              </a:lnSpc>
              <a:spcBef>
                <a:spcPts val="612"/>
              </a:spcBef>
              <a:spcAft>
                <a:spcPts val="1224"/>
              </a:spcAft>
              <a:buSzPct val="90000"/>
              <a:defRPr/>
            </a:pPr>
            <a:r>
              <a:rPr lang="en-US" sz="1400">
                <a:solidFill>
                  <a:srgbClr val="353535"/>
                </a:solidFill>
                <a:ea typeface="Segoe UI" panose="020B0502040204020203" pitchFamily="34" charset="0"/>
                <a:cs typeface="Segoe UI" panose="020B0502040204020203" pitchFamily="34" charset="0"/>
              </a:rPr>
              <a:t>Automated workload and data discovery</a:t>
            </a:r>
          </a:p>
          <a:p>
            <a:pPr defTabSz="931326" fontAlgn="base">
              <a:lnSpc>
                <a:spcPct val="90000"/>
              </a:lnSpc>
              <a:spcBef>
                <a:spcPts val="612"/>
              </a:spcBef>
              <a:spcAft>
                <a:spcPts val="1224"/>
              </a:spcAft>
              <a:buSzPct val="90000"/>
              <a:defRPr/>
            </a:pPr>
            <a:r>
              <a:rPr lang="en-US" sz="1400">
                <a:solidFill>
                  <a:srgbClr val="353535"/>
                </a:solidFill>
                <a:ea typeface="Segoe UI" panose="020B0502040204020203" pitchFamily="34" charset="0"/>
                <a:cs typeface="Segoe UI" panose="020B0502040204020203" pitchFamily="34" charset="0"/>
              </a:rPr>
              <a:t>TCO and ROI analysis</a:t>
            </a:r>
          </a:p>
          <a:p>
            <a:pPr defTabSz="931326" fontAlgn="base">
              <a:lnSpc>
                <a:spcPct val="90000"/>
              </a:lnSpc>
              <a:spcBef>
                <a:spcPts val="612"/>
              </a:spcBef>
              <a:spcAft>
                <a:spcPts val="1224"/>
              </a:spcAft>
              <a:buSzPct val="90000"/>
              <a:defRPr/>
            </a:pPr>
            <a:r>
              <a:rPr lang="en-US" sz="1400">
                <a:solidFill>
                  <a:srgbClr val="353535"/>
                </a:solidFill>
                <a:ea typeface="Segoe UI" panose="020B0502040204020203" pitchFamily="34" charset="0"/>
                <a:cs typeface="Segoe UI" panose="020B0502040204020203" pitchFamily="34" charset="0"/>
              </a:rPr>
              <a:t>Recommendation reports</a:t>
            </a:r>
          </a:p>
        </p:txBody>
      </p:sp>
      <p:sp>
        <p:nvSpPr>
          <p:cNvPr id="29" name="Rectangle 28"/>
          <p:cNvSpPr/>
          <p:nvPr/>
        </p:nvSpPr>
        <p:spPr bwMode="auto">
          <a:xfrm>
            <a:off x="538055" y="3742189"/>
            <a:ext cx="2270416" cy="24654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418" fontAlgn="base">
              <a:lnSpc>
                <a:spcPct val="90000"/>
              </a:lnSpc>
              <a:spcBef>
                <a:spcPct val="0"/>
              </a:spcBef>
              <a:spcAft>
                <a:spcPct val="0"/>
              </a:spcAft>
              <a:defRPr/>
            </a:pPr>
            <a:r>
              <a:rPr lang="en-US" b="1">
                <a:solidFill>
                  <a:srgbClr val="0078D7"/>
                </a:solidFill>
                <a:ea typeface="Segoe UI" panose="020B0502040204020203" pitchFamily="34" charset="0"/>
                <a:cs typeface="Segoe UI" panose="020B0502040204020203" pitchFamily="34" charset="0"/>
              </a:rPr>
              <a:t>Discover</a:t>
            </a:r>
          </a:p>
        </p:txBody>
      </p:sp>
      <p:sp>
        <p:nvSpPr>
          <p:cNvPr id="31" name="Rectangle 30"/>
          <p:cNvSpPr/>
          <p:nvPr/>
        </p:nvSpPr>
        <p:spPr bwMode="auto">
          <a:xfrm>
            <a:off x="9615713" y="3742189"/>
            <a:ext cx="2168247" cy="24654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418" fontAlgn="base">
              <a:lnSpc>
                <a:spcPct val="90000"/>
              </a:lnSpc>
              <a:spcBef>
                <a:spcPct val="0"/>
              </a:spcBef>
              <a:spcAft>
                <a:spcPct val="0"/>
              </a:spcAft>
              <a:defRPr/>
            </a:pPr>
            <a:r>
              <a:rPr lang="en-US" b="1">
                <a:solidFill>
                  <a:srgbClr val="0078D7"/>
                </a:solidFill>
                <a:ea typeface="Segoe UI" panose="020B0502040204020203" pitchFamily="34" charset="0"/>
                <a:cs typeface="Segoe UI" panose="020B0502040204020203" pitchFamily="34" charset="0"/>
              </a:rPr>
              <a:t>Optimize</a:t>
            </a:r>
          </a:p>
        </p:txBody>
      </p:sp>
      <p:sp>
        <p:nvSpPr>
          <p:cNvPr id="47" name="TextBox 46">
            <a:extLst>
              <a:ext uri="{FF2B5EF4-FFF2-40B4-BE49-F238E27FC236}">
                <a16:creationId xmlns:a16="http://schemas.microsoft.com/office/drawing/2014/main" id="{5D5A4396-6E6C-4BC2-9C23-DBB2D60E12C9}"/>
              </a:ext>
            </a:extLst>
          </p:cNvPr>
          <p:cNvSpPr txBox="1"/>
          <p:nvPr/>
        </p:nvSpPr>
        <p:spPr>
          <a:xfrm>
            <a:off x="8951228" y="4257987"/>
            <a:ext cx="3497216" cy="1772478"/>
          </a:xfrm>
          <a:prstGeom prst="rect">
            <a:avLst/>
          </a:prstGeom>
          <a:noFill/>
        </p:spPr>
        <p:txBody>
          <a:bodyPr wrap="square" lIns="186494" tIns="149196" rIns="186494" bIns="149196" rtlCol="0">
            <a:spAutoFit/>
          </a:bodyPr>
          <a:lstStyle>
            <a:defPPr>
              <a:defRPr lang="en-US"/>
            </a:defPPr>
            <a:lvl1pPr marR="0" lvl="0" indent="0" fontAlgn="auto">
              <a:lnSpc>
                <a:spcPct val="100000"/>
              </a:lnSpc>
              <a:spcBef>
                <a:spcPts val="1200"/>
              </a:spcBef>
              <a:spcAft>
                <a:spcPts val="600"/>
              </a:spcAft>
              <a:buClrTx/>
              <a:buSzTx/>
              <a:buFontTx/>
              <a:buNone/>
              <a:tabLst/>
              <a:defRPr kumimoji="0" sz="1600" b="0" i="0" u="none" strike="noStrike" cap="none" spc="0" normalizeH="0" baseline="0">
                <a:ln>
                  <a:noFill/>
                </a:ln>
                <a:solidFill>
                  <a:srgbClr val="353535">
                    <a:lumMod val="60000"/>
                    <a:lumOff val="40000"/>
                  </a:srgbClr>
                </a:solidFill>
                <a:effectLst/>
                <a:uLnTx/>
                <a:uFillTx/>
                <a:latin typeface="Segoe UI Semilight"/>
              </a:defRPr>
            </a:lvl1pPr>
          </a:lstStyle>
          <a:p>
            <a:pPr defTabSz="931326" fontAlgn="base">
              <a:lnSpc>
                <a:spcPct val="90000"/>
              </a:lnSpc>
              <a:spcBef>
                <a:spcPts val="612"/>
              </a:spcBef>
              <a:spcAft>
                <a:spcPts val="612"/>
              </a:spcAft>
              <a:buSzPct val="90000"/>
              <a:defRPr/>
            </a:pPr>
            <a:r>
              <a:rPr lang="en-US" sz="1400">
                <a:solidFill>
                  <a:srgbClr val="353535"/>
                </a:solidFill>
                <a:latin typeface="Segoe UI" panose="020B0502040204020203" pitchFamily="34" charset="0"/>
                <a:ea typeface="Segoe UI" panose="020B0502040204020203" pitchFamily="34" charset="0"/>
                <a:cs typeface="Segoe UI" panose="020B0502040204020203" pitchFamily="34" charset="0"/>
              </a:rPr>
              <a:t>Continual health, performance, and </a:t>
            </a:r>
            <a:br>
              <a:rPr lang="en-US" sz="1400">
                <a:solidFill>
                  <a:srgbClr val="353535"/>
                </a:solidFill>
                <a:latin typeface="Segoe UI" panose="020B0502040204020203" pitchFamily="34" charset="0"/>
                <a:ea typeface="Segoe UI" panose="020B0502040204020203" pitchFamily="34" charset="0"/>
                <a:cs typeface="Segoe UI" panose="020B0502040204020203" pitchFamily="34" charset="0"/>
              </a:rPr>
            </a:br>
            <a:r>
              <a:rPr lang="en-US" sz="1400">
                <a:solidFill>
                  <a:srgbClr val="353535"/>
                </a:solidFill>
                <a:latin typeface="Segoe UI" panose="020B0502040204020203" pitchFamily="34" charset="0"/>
                <a:ea typeface="Segoe UI" panose="020B0502040204020203" pitchFamily="34" charset="0"/>
                <a:cs typeface="Segoe UI" panose="020B0502040204020203" pitchFamily="34" charset="0"/>
              </a:rPr>
              <a:t>cost management</a:t>
            </a:r>
          </a:p>
          <a:p>
            <a:pPr defTabSz="931326" fontAlgn="base">
              <a:lnSpc>
                <a:spcPct val="90000"/>
              </a:lnSpc>
              <a:spcBef>
                <a:spcPts val="612"/>
              </a:spcBef>
              <a:spcAft>
                <a:spcPts val="612"/>
              </a:spcAft>
              <a:buSzPct val="90000"/>
              <a:defRPr/>
            </a:pPr>
            <a:r>
              <a:rPr lang="en-US" sz="1400">
                <a:solidFill>
                  <a:srgbClr val="353535"/>
                </a:solidFill>
                <a:latin typeface="Segoe UI" panose="020B0502040204020203" pitchFamily="34" charset="0"/>
                <a:ea typeface="Segoe UI" panose="020B0502040204020203" pitchFamily="34" charset="0"/>
                <a:cs typeface="Segoe UI" panose="020B0502040204020203" pitchFamily="34" charset="0"/>
              </a:rPr>
              <a:t>Access to advanced features in data services</a:t>
            </a:r>
          </a:p>
          <a:p>
            <a:pPr defTabSz="931326" fontAlgn="base">
              <a:lnSpc>
                <a:spcPct val="90000"/>
              </a:lnSpc>
              <a:spcBef>
                <a:spcPts val="612"/>
              </a:spcBef>
              <a:spcAft>
                <a:spcPts val="612"/>
              </a:spcAft>
              <a:buSzPct val="90000"/>
              <a:defRPr/>
            </a:pPr>
            <a:r>
              <a:rPr lang="en-US" sz="1400">
                <a:solidFill>
                  <a:srgbClr val="353535"/>
                </a:solidFill>
                <a:latin typeface="Segoe UI" panose="020B0502040204020203" pitchFamily="34" charset="0"/>
                <a:ea typeface="Segoe UI" panose="020B0502040204020203" pitchFamily="34" charset="0"/>
                <a:cs typeface="Segoe UI" panose="020B0502040204020203" pitchFamily="34" charset="0"/>
              </a:rPr>
              <a:t>Application analysis for optimal PaaS migration</a:t>
            </a:r>
          </a:p>
        </p:txBody>
      </p:sp>
      <p:sp>
        <p:nvSpPr>
          <p:cNvPr id="30" name="Rectangle 29"/>
          <p:cNvSpPr/>
          <p:nvPr/>
        </p:nvSpPr>
        <p:spPr bwMode="auto">
          <a:xfrm>
            <a:off x="4991965" y="3742189"/>
            <a:ext cx="2166206" cy="24654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418" fontAlgn="base">
              <a:lnSpc>
                <a:spcPct val="90000"/>
              </a:lnSpc>
              <a:spcBef>
                <a:spcPct val="0"/>
              </a:spcBef>
              <a:spcAft>
                <a:spcPct val="0"/>
              </a:spcAft>
              <a:defRPr/>
            </a:pPr>
            <a:r>
              <a:rPr lang="en-US" b="1">
                <a:solidFill>
                  <a:srgbClr val="0078D7"/>
                </a:solidFill>
                <a:ea typeface="Segoe UI" panose="020B0502040204020203" pitchFamily="34" charset="0"/>
                <a:cs typeface="Segoe UI" panose="020B0502040204020203" pitchFamily="34" charset="0"/>
              </a:rPr>
              <a:t>Migrate</a:t>
            </a:r>
          </a:p>
        </p:txBody>
      </p:sp>
      <p:sp>
        <p:nvSpPr>
          <p:cNvPr id="48" name="TextBox 47">
            <a:extLst>
              <a:ext uri="{FF2B5EF4-FFF2-40B4-BE49-F238E27FC236}">
                <a16:creationId xmlns:a16="http://schemas.microsoft.com/office/drawing/2014/main" id="{1306EE6F-CA3E-40F9-B9F7-0C9E66F7BF5B}"/>
              </a:ext>
            </a:extLst>
          </p:cNvPr>
          <p:cNvSpPr txBox="1"/>
          <p:nvPr/>
        </p:nvSpPr>
        <p:spPr>
          <a:xfrm>
            <a:off x="4562474" y="4257987"/>
            <a:ext cx="3038206" cy="1772478"/>
          </a:xfrm>
          <a:prstGeom prst="rect">
            <a:avLst/>
          </a:prstGeom>
          <a:noFill/>
        </p:spPr>
        <p:txBody>
          <a:bodyPr wrap="square" lIns="186494" tIns="149196" rIns="186494" bIns="149196" rtlCol="0">
            <a:spAutoFit/>
          </a:bodyPr>
          <a:lstStyle/>
          <a:p>
            <a:pPr defTabSz="931326" fontAlgn="base">
              <a:lnSpc>
                <a:spcPct val="90000"/>
              </a:lnSpc>
              <a:spcBef>
                <a:spcPts val="612"/>
              </a:spcBef>
              <a:spcAft>
                <a:spcPts val="612"/>
              </a:spcAft>
              <a:buSzPct val="90000"/>
              <a:defRPr/>
            </a:pPr>
            <a:r>
              <a:rPr lang="en-US" sz="1400">
                <a:solidFill>
                  <a:srgbClr val="353535"/>
                </a:solidFill>
                <a:ea typeface="Segoe UI" panose="020B0502040204020203" pitchFamily="34" charset="0"/>
                <a:cs typeface="Segoe UI" panose="020B0502040204020203" pitchFamily="34" charset="0"/>
              </a:rPr>
              <a:t>Effortless app, virtual machine, and workload migration to Azure</a:t>
            </a:r>
          </a:p>
          <a:p>
            <a:pPr defTabSz="931326" fontAlgn="base">
              <a:lnSpc>
                <a:spcPct val="90000"/>
              </a:lnSpc>
              <a:spcBef>
                <a:spcPts val="612"/>
              </a:spcBef>
              <a:spcAft>
                <a:spcPts val="612"/>
              </a:spcAft>
              <a:buSzPct val="90000"/>
              <a:defRPr/>
            </a:pPr>
            <a:r>
              <a:rPr lang="en-US" sz="1400">
                <a:solidFill>
                  <a:srgbClr val="353535"/>
                </a:solidFill>
                <a:ea typeface="Segoe UI" panose="020B0502040204020203" pitchFamily="34" charset="0"/>
                <a:cs typeface="Segoe UI" panose="020B0502040204020203" pitchFamily="34" charset="0"/>
              </a:rPr>
              <a:t>Convert existing .NET applications to containers</a:t>
            </a:r>
          </a:p>
          <a:p>
            <a:pPr defTabSz="931326" fontAlgn="base">
              <a:lnSpc>
                <a:spcPct val="90000"/>
              </a:lnSpc>
              <a:spcBef>
                <a:spcPts val="612"/>
              </a:spcBef>
              <a:spcAft>
                <a:spcPts val="612"/>
              </a:spcAft>
              <a:buSzPct val="90000"/>
              <a:defRPr/>
            </a:pPr>
            <a:r>
              <a:rPr lang="en-US" sz="1400">
                <a:solidFill>
                  <a:srgbClr val="353535"/>
                </a:solidFill>
                <a:ea typeface="Segoe UI" panose="020B0502040204020203" pitchFamily="34" charset="0"/>
                <a:cs typeface="Segoe UI" panose="020B0502040204020203" pitchFamily="34" charset="0"/>
              </a:rPr>
              <a:t>Your choice of Azure database destination</a:t>
            </a:r>
          </a:p>
        </p:txBody>
      </p:sp>
      <p:grpSp>
        <p:nvGrpSpPr>
          <p:cNvPr id="4" name="Group 4">
            <a:extLst>
              <a:ext uri="{FF2B5EF4-FFF2-40B4-BE49-F238E27FC236}">
                <a16:creationId xmlns:a16="http://schemas.microsoft.com/office/drawing/2014/main" id="{321685F5-AE9F-4E22-BA2E-A47C8F0F9EC4}"/>
              </a:ext>
            </a:extLst>
          </p:cNvPr>
          <p:cNvGrpSpPr>
            <a:grpSpLocks noChangeAspect="1"/>
          </p:cNvGrpSpPr>
          <p:nvPr/>
        </p:nvGrpSpPr>
        <p:grpSpPr bwMode="auto">
          <a:xfrm>
            <a:off x="1141475" y="2161541"/>
            <a:ext cx="1063251" cy="596958"/>
            <a:chOff x="639" y="1391"/>
            <a:chExt cx="830" cy="466"/>
          </a:xfrm>
        </p:grpSpPr>
        <p:sp>
          <p:nvSpPr>
            <p:cNvPr id="6" name="AutoShape 3">
              <a:extLst>
                <a:ext uri="{FF2B5EF4-FFF2-40B4-BE49-F238E27FC236}">
                  <a16:creationId xmlns:a16="http://schemas.microsoft.com/office/drawing/2014/main" id="{B66A3AC1-B5E5-461E-B9A5-223E244DA4AE}"/>
                </a:ext>
              </a:extLst>
            </p:cNvPr>
            <p:cNvSpPr>
              <a:spLocks noChangeAspect="1" noChangeArrowheads="1" noTextEdit="1"/>
            </p:cNvSpPr>
            <p:nvPr/>
          </p:nvSpPr>
          <p:spPr bwMode="auto">
            <a:xfrm>
              <a:off x="639" y="1391"/>
              <a:ext cx="830" cy="466"/>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8" name="Freeform 5">
              <a:extLst>
                <a:ext uri="{FF2B5EF4-FFF2-40B4-BE49-F238E27FC236}">
                  <a16:creationId xmlns:a16="http://schemas.microsoft.com/office/drawing/2014/main" id="{6D981A87-4B2F-40B5-9886-1766640AEE36}"/>
                </a:ext>
              </a:extLst>
            </p:cNvPr>
            <p:cNvSpPr>
              <a:spLocks noEditPoints="1"/>
            </p:cNvSpPr>
            <p:nvPr/>
          </p:nvSpPr>
          <p:spPr bwMode="auto">
            <a:xfrm>
              <a:off x="650" y="1402"/>
              <a:ext cx="812" cy="445"/>
            </a:xfrm>
            <a:custGeom>
              <a:avLst/>
              <a:gdLst>
                <a:gd name="T0" fmla="*/ 54 w 232"/>
                <a:gd name="T1" fmla="*/ 47 h 126"/>
                <a:gd name="T2" fmla="*/ 28 w 232"/>
                <a:gd name="T3" fmla="*/ 72 h 126"/>
                <a:gd name="T4" fmla="*/ 32 w 232"/>
                <a:gd name="T5" fmla="*/ 77 h 126"/>
                <a:gd name="T6" fmla="*/ 37 w 232"/>
                <a:gd name="T7" fmla="*/ 72 h 126"/>
                <a:gd name="T8" fmla="*/ 54 w 232"/>
                <a:gd name="T9" fmla="*/ 56 h 126"/>
                <a:gd name="T10" fmla="*/ 58 w 232"/>
                <a:gd name="T11" fmla="*/ 51 h 126"/>
                <a:gd name="T12" fmla="*/ 54 w 232"/>
                <a:gd name="T13" fmla="*/ 47 h 126"/>
                <a:gd name="T14" fmla="*/ 178 w 232"/>
                <a:gd name="T15" fmla="*/ 47 h 126"/>
                <a:gd name="T16" fmla="*/ 152 w 232"/>
                <a:gd name="T17" fmla="*/ 72 h 126"/>
                <a:gd name="T18" fmla="*/ 157 w 232"/>
                <a:gd name="T19" fmla="*/ 77 h 126"/>
                <a:gd name="T20" fmla="*/ 161 w 232"/>
                <a:gd name="T21" fmla="*/ 72 h 126"/>
                <a:gd name="T22" fmla="*/ 178 w 232"/>
                <a:gd name="T23" fmla="*/ 56 h 126"/>
                <a:gd name="T24" fmla="*/ 182 w 232"/>
                <a:gd name="T25" fmla="*/ 51 h 126"/>
                <a:gd name="T26" fmla="*/ 178 w 232"/>
                <a:gd name="T27" fmla="*/ 47 h 126"/>
                <a:gd name="T28" fmla="*/ 213 w 232"/>
                <a:gd name="T29" fmla="*/ 31 h 126"/>
                <a:gd name="T30" fmla="*/ 213 w 232"/>
                <a:gd name="T31" fmla="*/ 31 h 126"/>
                <a:gd name="T32" fmla="*/ 213 w 232"/>
                <a:gd name="T33" fmla="*/ 31 h 126"/>
                <a:gd name="T34" fmla="*/ 211 w 232"/>
                <a:gd name="T35" fmla="*/ 30 h 126"/>
                <a:gd name="T36" fmla="*/ 185 w 232"/>
                <a:gd name="T37" fmla="*/ 9 h 126"/>
                <a:gd name="T38" fmla="*/ 159 w 232"/>
                <a:gd name="T39" fmla="*/ 0 h 126"/>
                <a:gd name="T40" fmla="*/ 129 w 232"/>
                <a:gd name="T41" fmla="*/ 13 h 126"/>
                <a:gd name="T42" fmla="*/ 116 w 232"/>
                <a:gd name="T43" fmla="*/ 9 h 126"/>
                <a:gd name="T44" fmla="*/ 102 w 232"/>
                <a:gd name="T45" fmla="*/ 13 h 126"/>
                <a:gd name="T46" fmla="*/ 72 w 232"/>
                <a:gd name="T47" fmla="*/ 0 h 126"/>
                <a:gd name="T48" fmla="*/ 47 w 232"/>
                <a:gd name="T49" fmla="*/ 9 h 126"/>
                <a:gd name="T50" fmla="*/ 47 w 232"/>
                <a:gd name="T51" fmla="*/ 9 h 126"/>
                <a:gd name="T52" fmla="*/ 21 w 232"/>
                <a:gd name="T53" fmla="*/ 30 h 126"/>
                <a:gd name="T54" fmla="*/ 19 w 232"/>
                <a:gd name="T55" fmla="*/ 31 h 126"/>
                <a:gd name="T56" fmla="*/ 18 w 232"/>
                <a:gd name="T57" fmla="*/ 31 h 126"/>
                <a:gd name="T58" fmla="*/ 18 w 232"/>
                <a:gd name="T59" fmla="*/ 31 h 126"/>
                <a:gd name="T60" fmla="*/ 0 w 232"/>
                <a:gd name="T61" fmla="*/ 72 h 126"/>
                <a:gd name="T62" fmla="*/ 54 w 232"/>
                <a:gd name="T63" fmla="*/ 126 h 126"/>
                <a:gd name="T64" fmla="*/ 103 w 232"/>
                <a:gd name="T65" fmla="*/ 94 h 126"/>
                <a:gd name="T66" fmla="*/ 116 w 232"/>
                <a:gd name="T67" fmla="*/ 98 h 126"/>
                <a:gd name="T68" fmla="*/ 129 w 232"/>
                <a:gd name="T69" fmla="*/ 94 h 126"/>
                <a:gd name="T70" fmla="*/ 178 w 232"/>
                <a:gd name="T71" fmla="*/ 126 h 126"/>
                <a:gd name="T72" fmla="*/ 232 w 232"/>
                <a:gd name="T73" fmla="*/ 72 h 126"/>
                <a:gd name="T74" fmla="*/ 213 w 232"/>
                <a:gd name="T75" fmla="*/ 31 h 126"/>
                <a:gd name="T76" fmla="*/ 54 w 232"/>
                <a:gd name="T77" fmla="*/ 107 h 126"/>
                <a:gd name="T78" fmla="*/ 18 w 232"/>
                <a:gd name="T79" fmla="*/ 72 h 126"/>
                <a:gd name="T80" fmla="*/ 54 w 232"/>
                <a:gd name="T81" fmla="*/ 37 h 126"/>
                <a:gd name="T82" fmla="*/ 89 w 232"/>
                <a:gd name="T83" fmla="*/ 72 h 126"/>
                <a:gd name="T84" fmla="*/ 54 w 232"/>
                <a:gd name="T85" fmla="*/ 107 h 126"/>
                <a:gd name="T86" fmla="*/ 116 w 232"/>
                <a:gd name="T87" fmla="*/ 82 h 126"/>
                <a:gd name="T88" fmla="*/ 106 w 232"/>
                <a:gd name="T89" fmla="*/ 72 h 126"/>
                <a:gd name="T90" fmla="*/ 116 w 232"/>
                <a:gd name="T91" fmla="*/ 63 h 126"/>
                <a:gd name="T92" fmla="*/ 125 w 232"/>
                <a:gd name="T93" fmla="*/ 72 h 126"/>
                <a:gd name="T94" fmla="*/ 116 w 232"/>
                <a:gd name="T95" fmla="*/ 82 h 126"/>
                <a:gd name="T96" fmla="*/ 178 w 232"/>
                <a:gd name="T97" fmla="*/ 107 h 126"/>
                <a:gd name="T98" fmla="*/ 143 w 232"/>
                <a:gd name="T99" fmla="*/ 72 h 126"/>
                <a:gd name="T100" fmla="*/ 178 w 232"/>
                <a:gd name="T101" fmla="*/ 37 h 126"/>
                <a:gd name="T102" fmla="*/ 213 w 232"/>
                <a:gd name="T103" fmla="*/ 72 h 126"/>
                <a:gd name="T104" fmla="*/ 178 w 232"/>
                <a:gd name="T105" fmla="*/ 107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32" h="126">
                  <a:moveTo>
                    <a:pt x="54" y="47"/>
                  </a:moveTo>
                  <a:cubicBezTo>
                    <a:pt x="39" y="47"/>
                    <a:pt x="28" y="58"/>
                    <a:pt x="28" y="72"/>
                  </a:cubicBezTo>
                  <a:cubicBezTo>
                    <a:pt x="28" y="75"/>
                    <a:pt x="30" y="77"/>
                    <a:pt x="32" y="77"/>
                  </a:cubicBezTo>
                  <a:cubicBezTo>
                    <a:pt x="35" y="77"/>
                    <a:pt x="37" y="75"/>
                    <a:pt x="37" y="72"/>
                  </a:cubicBezTo>
                  <a:cubicBezTo>
                    <a:pt x="37" y="63"/>
                    <a:pt x="44" y="56"/>
                    <a:pt x="54" y="56"/>
                  </a:cubicBezTo>
                  <a:cubicBezTo>
                    <a:pt x="56" y="56"/>
                    <a:pt x="58" y="54"/>
                    <a:pt x="58" y="51"/>
                  </a:cubicBezTo>
                  <a:cubicBezTo>
                    <a:pt x="58" y="49"/>
                    <a:pt x="56" y="47"/>
                    <a:pt x="54" y="47"/>
                  </a:cubicBezTo>
                  <a:close/>
                  <a:moveTo>
                    <a:pt x="178" y="47"/>
                  </a:moveTo>
                  <a:cubicBezTo>
                    <a:pt x="164" y="47"/>
                    <a:pt x="152" y="58"/>
                    <a:pt x="152" y="72"/>
                  </a:cubicBezTo>
                  <a:cubicBezTo>
                    <a:pt x="152" y="75"/>
                    <a:pt x="154" y="77"/>
                    <a:pt x="157" y="77"/>
                  </a:cubicBezTo>
                  <a:cubicBezTo>
                    <a:pt x="159" y="77"/>
                    <a:pt x="161" y="75"/>
                    <a:pt x="161" y="72"/>
                  </a:cubicBezTo>
                  <a:cubicBezTo>
                    <a:pt x="161" y="63"/>
                    <a:pt x="169" y="56"/>
                    <a:pt x="178" y="56"/>
                  </a:cubicBezTo>
                  <a:cubicBezTo>
                    <a:pt x="180" y="56"/>
                    <a:pt x="182" y="54"/>
                    <a:pt x="182" y="51"/>
                  </a:cubicBezTo>
                  <a:cubicBezTo>
                    <a:pt x="182" y="49"/>
                    <a:pt x="180" y="47"/>
                    <a:pt x="178" y="47"/>
                  </a:cubicBezTo>
                  <a:close/>
                  <a:moveTo>
                    <a:pt x="213" y="31"/>
                  </a:moveTo>
                  <a:cubicBezTo>
                    <a:pt x="213" y="31"/>
                    <a:pt x="213" y="31"/>
                    <a:pt x="213" y="31"/>
                  </a:cubicBezTo>
                  <a:cubicBezTo>
                    <a:pt x="213" y="31"/>
                    <a:pt x="213" y="31"/>
                    <a:pt x="213" y="31"/>
                  </a:cubicBezTo>
                  <a:cubicBezTo>
                    <a:pt x="212" y="31"/>
                    <a:pt x="211" y="30"/>
                    <a:pt x="211" y="30"/>
                  </a:cubicBezTo>
                  <a:cubicBezTo>
                    <a:pt x="185" y="9"/>
                    <a:pt x="185" y="9"/>
                    <a:pt x="185" y="9"/>
                  </a:cubicBezTo>
                  <a:cubicBezTo>
                    <a:pt x="178" y="3"/>
                    <a:pt x="169" y="0"/>
                    <a:pt x="159" y="0"/>
                  </a:cubicBezTo>
                  <a:cubicBezTo>
                    <a:pt x="147" y="0"/>
                    <a:pt x="137" y="5"/>
                    <a:pt x="129" y="13"/>
                  </a:cubicBezTo>
                  <a:cubicBezTo>
                    <a:pt x="125" y="10"/>
                    <a:pt x="121" y="9"/>
                    <a:pt x="116" y="9"/>
                  </a:cubicBezTo>
                  <a:cubicBezTo>
                    <a:pt x="111" y="9"/>
                    <a:pt x="106" y="10"/>
                    <a:pt x="102" y="13"/>
                  </a:cubicBezTo>
                  <a:cubicBezTo>
                    <a:pt x="95" y="5"/>
                    <a:pt x="84" y="0"/>
                    <a:pt x="72" y="0"/>
                  </a:cubicBezTo>
                  <a:cubicBezTo>
                    <a:pt x="62" y="0"/>
                    <a:pt x="54" y="3"/>
                    <a:pt x="47" y="9"/>
                  </a:cubicBezTo>
                  <a:cubicBezTo>
                    <a:pt x="47" y="9"/>
                    <a:pt x="47" y="9"/>
                    <a:pt x="47" y="9"/>
                  </a:cubicBezTo>
                  <a:cubicBezTo>
                    <a:pt x="21" y="30"/>
                    <a:pt x="21" y="30"/>
                    <a:pt x="21" y="30"/>
                  </a:cubicBezTo>
                  <a:cubicBezTo>
                    <a:pt x="20" y="30"/>
                    <a:pt x="19" y="31"/>
                    <a:pt x="19" y="31"/>
                  </a:cubicBezTo>
                  <a:cubicBezTo>
                    <a:pt x="18" y="31"/>
                    <a:pt x="18" y="31"/>
                    <a:pt x="18" y="31"/>
                  </a:cubicBezTo>
                  <a:cubicBezTo>
                    <a:pt x="18" y="31"/>
                    <a:pt x="18" y="31"/>
                    <a:pt x="18" y="31"/>
                  </a:cubicBezTo>
                  <a:cubicBezTo>
                    <a:pt x="7" y="41"/>
                    <a:pt x="0" y="56"/>
                    <a:pt x="0" y="72"/>
                  </a:cubicBezTo>
                  <a:cubicBezTo>
                    <a:pt x="0" y="102"/>
                    <a:pt x="24" y="126"/>
                    <a:pt x="54" y="126"/>
                  </a:cubicBezTo>
                  <a:cubicBezTo>
                    <a:pt x="75" y="126"/>
                    <a:pt x="94" y="113"/>
                    <a:pt x="103" y="94"/>
                  </a:cubicBezTo>
                  <a:cubicBezTo>
                    <a:pt x="106" y="97"/>
                    <a:pt x="111" y="98"/>
                    <a:pt x="116" y="98"/>
                  </a:cubicBezTo>
                  <a:cubicBezTo>
                    <a:pt x="120" y="98"/>
                    <a:pt x="125" y="97"/>
                    <a:pt x="129" y="94"/>
                  </a:cubicBezTo>
                  <a:cubicBezTo>
                    <a:pt x="137" y="113"/>
                    <a:pt x="156" y="126"/>
                    <a:pt x="178" y="126"/>
                  </a:cubicBezTo>
                  <a:cubicBezTo>
                    <a:pt x="207" y="126"/>
                    <a:pt x="232" y="102"/>
                    <a:pt x="232" y="72"/>
                  </a:cubicBezTo>
                  <a:cubicBezTo>
                    <a:pt x="232" y="56"/>
                    <a:pt x="224" y="41"/>
                    <a:pt x="213" y="31"/>
                  </a:cubicBezTo>
                  <a:close/>
                  <a:moveTo>
                    <a:pt x="54" y="107"/>
                  </a:moveTo>
                  <a:cubicBezTo>
                    <a:pt x="34" y="107"/>
                    <a:pt x="18" y="92"/>
                    <a:pt x="18" y="72"/>
                  </a:cubicBezTo>
                  <a:cubicBezTo>
                    <a:pt x="18" y="53"/>
                    <a:pt x="34" y="37"/>
                    <a:pt x="54" y="37"/>
                  </a:cubicBezTo>
                  <a:cubicBezTo>
                    <a:pt x="73" y="37"/>
                    <a:pt x="89" y="53"/>
                    <a:pt x="89" y="72"/>
                  </a:cubicBezTo>
                  <a:cubicBezTo>
                    <a:pt x="89" y="92"/>
                    <a:pt x="73" y="107"/>
                    <a:pt x="54" y="107"/>
                  </a:cubicBezTo>
                  <a:close/>
                  <a:moveTo>
                    <a:pt x="116" y="82"/>
                  </a:moveTo>
                  <a:cubicBezTo>
                    <a:pt x="110" y="82"/>
                    <a:pt x="106" y="77"/>
                    <a:pt x="106" y="72"/>
                  </a:cubicBezTo>
                  <a:cubicBezTo>
                    <a:pt x="106" y="67"/>
                    <a:pt x="110" y="63"/>
                    <a:pt x="116" y="63"/>
                  </a:cubicBezTo>
                  <a:cubicBezTo>
                    <a:pt x="121" y="63"/>
                    <a:pt x="125" y="67"/>
                    <a:pt x="125" y="72"/>
                  </a:cubicBezTo>
                  <a:cubicBezTo>
                    <a:pt x="125" y="77"/>
                    <a:pt x="121" y="82"/>
                    <a:pt x="116" y="82"/>
                  </a:cubicBezTo>
                  <a:close/>
                  <a:moveTo>
                    <a:pt x="178" y="107"/>
                  </a:moveTo>
                  <a:cubicBezTo>
                    <a:pt x="158" y="107"/>
                    <a:pt x="143" y="92"/>
                    <a:pt x="143" y="72"/>
                  </a:cubicBezTo>
                  <a:cubicBezTo>
                    <a:pt x="143" y="53"/>
                    <a:pt x="158" y="37"/>
                    <a:pt x="178" y="37"/>
                  </a:cubicBezTo>
                  <a:cubicBezTo>
                    <a:pt x="197" y="37"/>
                    <a:pt x="213" y="53"/>
                    <a:pt x="213" y="72"/>
                  </a:cubicBezTo>
                  <a:cubicBezTo>
                    <a:pt x="213" y="92"/>
                    <a:pt x="197" y="107"/>
                    <a:pt x="178" y="107"/>
                  </a:cubicBezTo>
                  <a:close/>
                </a:path>
              </a:pathLst>
            </a:custGeom>
            <a:noFill/>
            <a:ln w="222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grpSp>
        <p:nvGrpSpPr>
          <p:cNvPr id="9" name="Group 8">
            <a:extLst>
              <a:ext uri="{FF2B5EF4-FFF2-40B4-BE49-F238E27FC236}">
                <a16:creationId xmlns:a16="http://schemas.microsoft.com/office/drawing/2014/main" id="{B4FC1A4E-EB59-4B8E-A9A3-08663D5BF7C1}"/>
              </a:ext>
            </a:extLst>
          </p:cNvPr>
          <p:cNvGrpSpPr>
            <a:grpSpLocks noChangeAspect="1"/>
          </p:cNvGrpSpPr>
          <p:nvPr/>
        </p:nvGrpSpPr>
        <p:grpSpPr bwMode="auto">
          <a:xfrm>
            <a:off x="5506790" y="2170449"/>
            <a:ext cx="1149577" cy="583497"/>
            <a:chOff x="3301" y="1358"/>
            <a:chExt cx="1056" cy="536"/>
          </a:xfrm>
        </p:grpSpPr>
        <p:sp>
          <p:nvSpPr>
            <p:cNvPr id="11" name="Freeform 9">
              <a:extLst>
                <a:ext uri="{FF2B5EF4-FFF2-40B4-BE49-F238E27FC236}">
                  <a16:creationId xmlns:a16="http://schemas.microsoft.com/office/drawing/2014/main" id="{0B3D22A1-2AAF-4C13-B79A-B4B9AB05D3E7}"/>
                </a:ext>
              </a:extLst>
            </p:cNvPr>
            <p:cNvSpPr>
              <a:spLocks/>
            </p:cNvSpPr>
            <p:nvPr/>
          </p:nvSpPr>
          <p:spPr bwMode="auto">
            <a:xfrm>
              <a:off x="3301" y="1358"/>
              <a:ext cx="1056" cy="536"/>
            </a:xfrm>
            <a:custGeom>
              <a:avLst/>
              <a:gdLst>
                <a:gd name="T0" fmla="*/ 279 w 321"/>
                <a:gd name="T1" fmla="*/ 77 h 162"/>
                <a:gd name="T2" fmla="*/ 265 w 321"/>
                <a:gd name="T3" fmla="*/ 79 h 162"/>
                <a:gd name="T4" fmla="*/ 266 w 321"/>
                <a:gd name="T5" fmla="*/ 68 h 162"/>
                <a:gd name="T6" fmla="*/ 190 w 321"/>
                <a:gd name="T7" fmla="*/ 0 h 162"/>
                <a:gd name="T8" fmla="*/ 126 w 321"/>
                <a:gd name="T9" fmla="*/ 32 h 162"/>
                <a:gd name="T10" fmla="*/ 98 w 321"/>
                <a:gd name="T11" fmla="*/ 31 h 162"/>
                <a:gd name="T12" fmla="*/ 48 w 321"/>
                <a:gd name="T13" fmla="*/ 78 h 162"/>
                <a:gd name="T14" fmla="*/ 42 w 321"/>
                <a:gd name="T15" fmla="*/ 77 h 162"/>
                <a:gd name="T16" fmla="*/ 0 w 321"/>
                <a:gd name="T17" fmla="*/ 120 h 162"/>
                <a:gd name="T18" fmla="*/ 41 w 321"/>
                <a:gd name="T19" fmla="*/ 162 h 162"/>
                <a:gd name="T20" fmla="*/ 41 w 321"/>
                <a:gd name="T21" fmla="*/ 162 h 162"/>
                <a:gd name="T22" fmla="*/ 282 w 321"/>
                <a:gd name="T23" fmla="*/ 162 h 162"/>
                <a:gd name="T24" fmla="*/ 282 w 321"/>
                <a:gd name="T25" fmla="*/ 162 h 162"/>
                <a:gd name="T26" fmla="*/ 321 w 321"/>
                <a:gd name="T27" fmla="*/ 120 h 162"/>
                <a:gd name="T28" fmla="*/ 279 w 321"/>
                <a:gd name="T29" fmla="*/ 77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1" h="162">
                  <a:moveTo>
                    <a:pt x="279" y="77"/>
                  </a:moveTo>
                  <a:cubicBezTo>
                    <a:pt x="274" y="77"/>
                    <a:pt x="269" y="78"/>
                    <a:pt x="265" y="79"/>
                  </a:cubicBezTo>
                  <a:cubicBezTo>
                    <a:pt x="266" y="76"/>
                    <a:pt x="266" y="72"/>
                    <a:pt x="266" y="68"/>
                  </a:cubicBezTo>
                  <a:cubicBezTo>
                    <a:pt x="266" y="30"/>
                    <a:pt x="232" y="0"/>
                    <a:pt x="190" y="0"/>
                  </a:cubicBezTo>
                  <a:cubicBezTo>
                    <a:pt x="163" y="0"/>
                    <a:pt x="139" y="13"/>
                    <a:pt x="126" y="32"/>
                  </a:cubicBezTo>
                  <a:cubicBezTo>
                    <a:pt x="117" y="30"/>
                    <a:pt x="108" y="29"/>
                    <a:pt x="98" y="31"/>
                  </a:cubicBezTo>
                  <a:cubicBezTo>
                    <a:pt x="68" y="35"/>
                    <a:pt x="46" y="56"/>
                    <a:pt x="48" y="78"/>
                  </a:cubicBezTo>
                  <a:cubicBezTo>
                    <a:pt x="46" y="77"/>
                    <a:pt x="44" y="77"/>
                    <a:pt x="42" y="77"/>
                  </a:cubicBezTo>
                  <a:cubicBezTo>
                    <a:pt x="19" y="77"/>
                    <a:pt x="0" y="96"/>
                    <a:pt x="0" y="120"/>
                  </a:cubicBezTo>
                  <a:cubicBezTo>
                    <a:pt x="0" y="143"/>
                    <a:pt x="18" y="161"/>
                    <a:pt x="41" y="162"/>
                  </a:cubicBezTo>
                  <a:cubicBezTo>
                    <a:pt x="41" y="162"/>
                    <a:pt x="41" y="162"/>
                    <a:pt x="41" y="162"/>
                  </a:cubicBezTo>
                  <a:cubicBezTo>
                    <a:pt x="282" y="162"/>
                    <a:pt x="282" y="162"/>
                    <a:pt x="282" y="162"/>
                  </a:cubicBezTo>
                  <a:cubicBezTo>
                    <a:pt x="282" y="162"/>
                    <a:pt x="282" y="162"/>
                    <a:pt x="282" y="162"/>
                  </a:cubicBezTo>
                  <a:cubicBezTo>
                    <a:pt x="304" y="160"/>
                    <a:pt x="321" y="142"/>
                    <a:pt x="321" y="120"/>
                  </a:cubicBezTo>
                  <a:cubicBezTo>
                    <a:pt x="321" y="96"/>
                    <a:pt x="302" y="77"/>
                    <a:pt x="279" y="77"/>
                  </a:cubicBezTo>
                  <a:close/>
                </a:path>
              </a:pathLst>
            </a:custGeom>
            <a:noFill/>
            <a:ln w="20638"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2" name="Freeform 10">
              <a:extLst>
                <a:ext uri="{FF2B5EF4-FFF2-40B4-BE49-F238E27FC236}">
                  <a16:creationId xmlns:a16="http://schemas.microsoft.com/office/drawing/2014/main" id="{52DE1E76-DBF1-485C-BC4B-D5F7C10635C3}"/>
                </a:ext>
              </a:extLst>
            </p:cNvPr>
            <p:cNvSpPr>
              <a:spLocks noEditPoints="1"/>
            </p:cNvSpPr>
            <p:nvPr/>
          </p:nvSpPr>
          <p:spPr bwMode="auto">
            <a:xfrm>
              <a:off x="3659" y="1496"/>
              <a:ext cx="339" cy="341"/>
            </a:xfrm>
            <a:custGeom>
              <a:avLst/>
              <a:gdLst>
                <a:gd name="T0" fmla="*/ 250 w 339"/>
                <a:gd name="T1" fmla="*/ 73 h 341"/>
                <a:gd name="T2" fmla="*/ 175 w 339"/>
                <a:gd name="T3" fmla="*/ 0 h 341"/>
                <a:gd name="T4" fmla="*/ 237 w 339"/>
                <a:gd name="T5" fmla="*/ 0 h 341"/>
                <a:gd name="T6" fmla="*/ 339 w 339"/>
                <a:gd name="T7" fmla="*/ 96 h 341"/>
                <a:gd name="T8" fmla="*/ 237 w 339"/>
                <a:gd name="T9" fmla="*/ 192 h 341"/>
                <a:gd name="T10" fmla="*/ 175 w 339"/>
                <a:gd name="T11" fmla="*/ 192 h 341"/>
                <a:gd name="T12" fmla="*/ 250 w 339"/>
                <a:gd name="T13" fmla="*/ 123 h 341"/>
                <a:gd name="T14" fmla="*/ 79 w 339"/>
                <a:gd name="T15" fmla="*/ 123 h 341"/>
                <a:gd name="T16" fmla="*/ 79 w 339"/>
                <a:gd name="T17" fmla="*/ 73 h 341"/>
                <a:gd name="T18" fmla="*/ 250 w 339"/>
                <a:gd name="T19" fmla="*/ 73 h 341"/>
                <a:gd name="T20" fmla="*/ 257 w 339"/>
                <a:gd name="T21" fmla="*/ 272 h 341"/>
                <a:gd name="T22" fmla="*/ 257 w 339"/>
                <a:gd name="T23" fmla="*/ 222 h 341"/>
                <a:gd name="T24" fmla="*/ 86 w 339"/>
                <a:gd name="T25" fmla="*/ 222 h 341"/>
                <a:gd name="T26" fmla="*/ 162 w 339"/>
                <a:gd name="T27" fmla="*/ 149 h 341"/>
                <a:gd name="T28" fmla="*/ 99 w 339"/>
                <a:gd name="T29" fmla="*/ 149 h 341"/>
                <a:gd name="T30" fmla="*/ 0 w 339"/>
                <a:gd name="T31" fmla="*/ 245 h 341"/>
                <a:gd name="T32" fmla="*/ 99 w 339"/>
                <a:gd name="T33" fmla="*/ 341 h 341"/>
                <a:gd name="T34" fmla="*/ 162 w 339"/>
                <a:gd name="T35" fmla="*/ 341 h 341"/>
                <a:gd name="T36" fmla="*/ 86 w 339"/>
                <a:gd name="T37" fmla="*/ 272 h 341"/>
                <a:gd name="T38" fmla="*/ 257 w 339"/>
                <a:gd name="T39" fmla="*/ 272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39" h="341">
                  <a:moveTo>
                    <a:pt x="250" y="73"/>
                  </a:moveTo>
                  <a:lnTo>
                    <a:pt x="175" y="0"/>
                  </a:lnTo>
                  <a:lnTo>
                    <a:pt x="237" y="0"/>
                  </a:lnTo>
                  <a:lnTo>
                    <a:pt x="339" y="96"/>
                  </a:lnTo>
                  <a:lnTo>
                    <a:pt x="237" y="192"/>
                  </a:lnTo>
                  <a:lnTo>
                    <a:pt x="175" y="192"/>
                  </a:lnTo>
                  <a:lnTo>
                    <a:pt x="250" y="123"/>
                  </a:lnTo>
                  <a:lnTo>
                    <a:pt x="79" y="123"/>
                  </a:lnTo>
                  <a:lnTo>
                    <a:pt x="79" y="73"/>
                  </a:lnTo>
                  <a:lnTo>
                    <a:pt x="250" y="73"/>
                  </a:lnTo>
                  <a:close/>
                  <a:moveTo>
                    <a:pt x="257" y="272"/>
                  </a:moveTo>
                  <a:lnTo>
                    <a:pt x="257" y="222"/>
                  </a:lnTo>
                  <a:lnTo>
                    <a:pt x="86" y="222"/>
                  </a:lnTo>
                  <a:lnTo>
                    <a:pt x="162" y="149"/>
                  </a:lnTo>
                  <a:lnTo>
                    <a:pt x="99" y="149"/>
                  </a:lnTo>
                  <a:lnTo>
                    <a:pt x="0" y="245"/>
                  </a:lnTo>
                  <a:lnTo>
                    <a:pt x="99" y="341"/>
                  </a:lnTo>
                  <a:lnTo>
                    <a:pt x="162" y="341"/>
                  </a:lnTo>
                  <a:lnTo>
                    <a:pt x="86" y="272"/>
                  </a:lnTo>
                  <a:lnTo>
                    <a:pt x="257" y="272"/>
                  </a:lnTo>
                  <a:close/>
                </a:path>
              </a:pathLst>
            </a:custGeom>
            <a:noFill/>
            <a:ln w="20638"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grpSp>
        <p:nvGrpSpPr>
          <p:cNvPr id="13" name="Group 13">
            <a:extLst>
              <a:ext uri="{FF2B5EF4-FFF2-40B4-BE49-F238E27FC236}">
                <a16:creationId xmlns:a16="http://schemas.microsoft.com/office/drawing/2014/main" id="{DFAAB120-1E09-4BDA-AF12-C0F561D04511}"/>
              </a:ext>
            </a:extLst>
          </p:cNvPr>
          <p:cNvGrpSpPr>
            <a:grpSpLocks noChangeAspect="1"/>
          </p:cNvGrpSpPr>
          <p:nvPr/>
        </p:nvGrpSpPr>
        <p:grpSpPr bwMode="auto">
          <a:xfrm>
            <a:off x="10127245" y="2187819"/>
            <a:ext cx="1149531" cy="583474"/>
            <a:chOff x="6214" y="1358"/>
            <a:chExt cx="1056" cy="536"/>
          </a:xfrm>
        </p:grpSpPr>
        <p:sp>
          <p:nvSpPr>
            <p:cNvPr id="15" name="Freeform 14">
              <a:extLst>
                <a:ext uri="{FF2B5EF4-FFF2-40B4-BE49-F238E27FC236}">
                  <a16:creationId xmlns:a16="http://schemas.microsoft.com/office/drawing/2014/main" id="{136401DC-1A77-487C-A98C-A1FBD1779EDC}"/>
                </a:ext>
              </a:extLst>
            </p:cNvPr>
            <p:cNvSpPr>
              <a:spLocks/>
            </p:cNvSpPr>
            <p:nvPr/>
          </p:nvSpPr>
          <p:spPr bwMode="auto">
            <a:xfrm>
              <a:off x="6214" y="1358"/>
              <a:ext cx="1056" cy="536"/>
            </a:xfrm>
            <a:custGeom>
              <a:avLst/>
              <a:gdLst>
                <a:gd name="T0" fmla="*/ 279 w 321"/>
                <a:gd name="T1" fmla="*/ 77 h 162"/>
                <a:gd name="T2" fmla="*/ 265 w 321"/>
                <a:gd name="T3" fmla="*/ 79 h 162"/>
                <a:gd name="T4" fmla="*/ 266 w 321"/>
                <a:gd name="T5" fmla="*/ 68 h 162"/>
                <a:gd name="T6" fmla="*/ 190 w 321"/>
                <a:gd name="T7" fmla="*/ 0 h 162"/>
                <a:gd name="T8" fmla="*/ 126 w 321"/>
                <a:gd name="T9" fmla="*/ 32 h 162"/>
                <a:gd name="T10" fmla="*/ 98 w 321"/>
                <a:gd name="T11" fmla="*/ 31 h 162"/>
                <a:gd name="T12" fmla="*/ 48 w 321"/>
                <a:gd name="T13" fmla="*/ 78 h 162"/>
                <a:gd name="T14" fmla="*/ 42 w 321"/>
                <a:gd name="T15" fmla="*/ 77 h 162"/>
                <a:gd name="T16" fmla="*/ 0 w 321"/>
                <a:gd name="T17" fmla="*/ 119 h 162"/>
                <a:gd name="T18" fmla="*/ 41 w 321"/>
                <a:gd name="T19" fmla="*/ 162 h 162"/>
                <a:gd name="T20" fmla="*/ 41 w 321"/>
                <a:gd name="T21" fmla="*/ 162 h 162"/>
                <a:gd name="T22" fmla="*/ 282 w 321"/>
                <a:gd name="T23" fmla="*/ 162 h 162"/>
                <a:gd name="T24" fmla="*/ 282 w 321"/>
                <a:gd name="T25" fmla="*/ 162 h 162"/>
                <a:gd name="T26" fmla="*/ 321 w 321"/>
                <a:gd name="T27" fmla="*/ 119 h 162"/>
                <a:gd name="T28" fmla="*/ 279 w 321"/>
                <a:gd name="T29" fmla="*/ 77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1" h="162">
                  <a:moveTo>
                    <a:pt x="279" y="77"/>
                  </a:moveTo>
                  <a:cubicBezTo>
                    <a:pt x="274" y="77"/>
                    <a:pt x="269" y="78"/>
                    <a:pt x="265" y="79"/>
                  </a:cubicBezTo>
                  <a:cubicBezTo>
                    <a:pt x="266" y="76"/>
                    <a:pt x="266" y="72"/>
                    <a:pt x="266" y="68"/>
                  </a:cubicBezTo>
                  <a:cubicBezTo>
                    <a:pt x="266" y="30"/>
                    <a:pt x="232" y="0"/>
                    <a:pt x="190" y="0"/>
                  </a:cubicBezTo>
                  <a:cubicBezTo>
                    <a:pt x="163" y="0"/>
                    <a:pt x="139" y="13"/>
                    <a:pt x="126" y="32"/>
                  </a:cubicBezTo>
                  <a:cubicBezTo>
                    <a:pt x="117" y="30"/>
                    <a:pt x="108" y="29"/>
                    <a:pt x="98" y="31"/>
                  </a:cubicBezTo>
                  <a:cubicBezTo>
                    <a:pt x="68" y="35"/>
                    <a:pt x="46" y="56"/>
                    <a:pt x="48" y="78"/>
                  </a:cubicBezTo>
                  <a:cubicBezTo>
                    <a:pt x="46" y="77"/>
                    <a:pt x="44" y="77"/>
                    <a:pt x="42" y="77"/>
                  </a:cubicBezTo>
                  <a:cubicBezTo>
                    <a:pt x="19" y="77"/>
                    <a:pt x="0" y="96"/>
                    <a:pt x="0" y="119"/>
                  </a:cubicBezTo>
                  <a:cubicBezTo>
                    <a:pt x="0" y="143"/>
                    <a:pt x="18" y="161"/>
                    <a:pt x="41" y="162"/>
                  </a:cubicBezTo>
                  <a:cubicBezTo>
                    <a:pt x="41" y="162"/>
                    <a:pt x="41" y="162"/>
                    <a:pt x="41" y="162"/>
                  </a:cubicBezTo>
                  <a:cubicBezTo>
                    <a:pt x="282" y="162"/>
                    <a:pt x="282" y="162"/>
                    <a:pt x="282" y="162"/>
                  </a:cubicBezTo>
                  <a:cubicBezTo>
                    <a:pt x="282" y="162"/>
                    <a:pt x="282" y="162"/>
                    <a:pt x="282" y="162"/>
                  </a:cubicBezTo>
                  <a:cubicBezTo>
                    <a:pt x="304" y="160"/>
                    <a:pt x="321" y="142"/>
                    <a:pt x="321" y="119"/>
                  </a:cubicBezTo>
                  <a:cubicBezTo>
                    <a:pt x="321" y="96"/>
                    <a:pt x="302" y="77"/>
                    <a:pt x="279" y="77"/>
                  </a:cubicBezTo>
                  <a:close/>
                </a:path>
              </a:pathLst>
            </a:custGeom>
            <a:noFill/>
            <a:ln w="20638"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7" name="Freeform 15">
              <a:extLst>
                <a:ext uri="{FF2B5EF4-FFF2-40B4-BE49-F238E27FC236}">
                  <a16:creationId xmlns:a16="http://schemas.microsoft.com/office/drawing/2014/main" id="{A9F6013C-E5AF-41BF-8496-B343C7BC6BBC}"/>
                </a:ext>
              </a:extLst>
            </p:cNvPr>
            <p:cNvSpPr>
              <a:spLocks noEditPoints="1"/>
            </p:cNvSpPr>
            <p:nvPr/>
          </p:nvSpPr>
          <p:spPr bwMode="auto">
            <a:xfrm>
              <a:off x="6536" y="1516"/>
              <a:ext cx="319" cy="325"/>
            </a:xfrm>
            <a:custGeom>
              <a:avLst/>
              <a:gdLst>
                <a:gd name="T0" fmla="*/ 95 w 97"/>
                <a:gd name="T1" fmla="*/ 38 h 98"/>
                <a:gd name="T2" fmla="*/ 79 w 97"/>
                <a:gd name="T3" fmla="*/ 35 h 98"/>
                <a:gd name="T4" fmla="*/ 84 w 97"/>
                <a:gd name="T5" fmla="*/ 20 h 98"/>
                <a:gd name="T6" fmla="*/ 76 w 97"/>
                <a:gd name="T7" fmla="*/ 11 h 98"/>
                <a:gd name="T8" fmla="*/ 62 w 97"/>
                <a:gd name="T9" fmla="*/ 19 h 98"/>
                <a:gd name="T10" fmla="*/ 55 w 97"/>
                <a:gd name="T11" fmla="*/ 2 h 98"/>
                <a:gd name="T12" fmla="*/ 44 w 97"/>
                <a:gd name="T13" fmla="*/ 0 h 98"/>
                <a:gd name="T14" fmla="*/ 38 w 97"/>
                <a:gd name="T15" fmla="*/ 18 h 98"/>
                <a:gd name="T16" fmla="*/ 24 w 97"/>
                <a:gd name="T17" fmla="*/ 11 h 98"/>
                <a:gd name="T18" fmla="*/ 14 w 97"/>
                <a:gd name="T19" fmla="*/ 17 h 98"/>
                <a:gd name="T20" fmla="*/ 19 w 97"/>
                <a:gd name="T21" fmla="*/ 32 h 98"/>
                <a:gd name="T22" fmla="*/ 4 w 97"/>
                <a:gd name="T23" fmla="*/ 36 h 98"/>
                <a:gd name="T24" fmla="*/ 0 w 97"/>
                <a:gd name="T25" fmla="*/ 47 h 98"/>
                <a:gd name="T26" fmla="*/ 14 w 97"/>
                <a:gd name="T27" fmla="*/ 55 h 98"/>
                <a:gd name="T28" fmla="*/ 4 w 97"/>
                <a:gd name="T29" fmla="*/ 68 h 98"/>
                <a:gd name="T30" fmla="*/ 9 w 97"/>
                <a:gd name="T31" fmla="*/ 79 h 98"/>
                <a:gd name="T32" fmla="*/ 25 w 97"/>
                <a:gd name="T33" fmla="*/ 76 h 98"/>
                <a:gd name="T34" fmla="*/ 26 w 97"/>
                <a:gd name="T35" fmla="*/ 92 h 98"/>
                <a:gd name="T36" fmla="*/ 36 w 97"/>
                <a:gd name="T37" fmla="*/ 98 h 98"/>
                <a:gd name="T38" fmla="*/ 46 w 97"/>
                <a:gd name="T39" fmla="*/ 85 h 98"/>
                <a:gd name="T40" fmla="*/ 50 w 97"/>
                <a:gd name="T41" fmla="*/ 85 h 98"/>
                <a:gd name="T42" fmla="*/ 61 w 97"/>
                <a:gd name="T43" fmla="*/ 98 h 98"/>
                <a:gd name="T44" fmla="*/ 71 w 97"/>
                <a:gd name="T45" fmla="*/ 92 h 98"/>
                <a:gd name="T46" fmla="*/ 72 w 97"/>
                <a:gd name="T47" fmla="*/ 76 h 98"/>
                <a:gd name="T48" fmla="*/ 88 w 97"/>
                <a:gd name="T49" fmla="*/ 79 h 98"/>
                <a:gd name="T50" fmla="*/ 92 w 97"/>
                <a:gd name="T51" fmla="*/ 68 h 98"/>
                <a:gd name="T52" fmla="*/ 83 w 97"/>
                <a:gd name="T53" fmla="*/ 55 h 98"/>
                <a:gd name="T54" fmla="*/ 97 w 97"/>
                <a:gd name="T55" fmla="*/ 47 h 98"/>
                <a:gd name="T56" fmla="*/ 62 w 97"/>
                <a:gd name="T57" fmla="*/ 64 h 98"/>
                <a:gd name="T58" fmla="*/ 35 w 97"/>
                <a:gd name="T59" fmla="*/ 64 h 98"/>
                <a:gd name="T60" fmla="*/ 35 w 97"/>
                <a:gd name="T61" fmla="*/ 37 h 98"/>
                <a:gd name="T62" fmla="*/ 62 w 97"/>
                <a:gd name="T63" fmla="*/ 37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7" h="98">
                  <a:moveTo>
                    <a:pt x="97" y="47"/>
                  </a:moveTo>
                  <a:cubicBezTo>
                    <a:pt x="95" y="38"/>
                    <a:pt x="95" y="38"/>
                    <a:pt x="95" y="38"/>
                  </a:cubicBezTo>
                  <a:cubicBezTo>
                    <a:pt x="95" y="37"/>
                    <a:pt x="94" y="36"/>
                    <a:pt x="93" y="36"/>
                  </a:cubicBezTo>
                  <a:cubicBezTo>
                    <a:pt x="79" y="35"/>
                    <a:pt x="79" y="35"/>
                    <a:pt x="79" y="35"/>
                  </a:cubicBezTo>
                  <a:cubicBezTo>
                    <a:pt x="79" y="34"/>
                    <a:pt x="78" y="33"/>
                    <a:pt x="77" y="32"/>
                  </a:cubicBezTo>
                  <a:cubicBezTo>
                    <a:pt x="84" y="20"/>
                    <a:pt x="84" y="20"/>
                    <a:pt x="84" y="20"/>
                  </a:cubicBezTo>
                  <a:cubicBezTo>
                    <a:pt x="84" y="19"/>
                    <a:pt x="84" y="17"/>
                    <a:pt x="83" y="17"/>
                  </a:cubicBezTo>
                  <a:cubicBezTo>
                    <a:pt x="76" y="11"/>
                    <a:pt x="76" y="11"/>
                    <a:pt x="76" y="11"/>
                  </a:cubicBezTo>
                  <a:cubicBezTo>
                    <a:pt x="75" y="10"/>
                    <a:pt x="74" y="10"/>
                    <a:pt x="73" y="11"/>
                  </a:cubicBezTo>
                  <a:cubicBezTo>
                    <a:pt x="62" y="19"/>
                    <a:pt x="62" y="19"/>
                    <a:pt x="62" y="19"/>
                  </a:cubicBezTo>
                  <a:cubicBezTo>
                    <a:pt x="61" y="19"/>
                    <a:pt x="60" y="18"/>
                    <a:pt x="59" y="18"/>
                  </a:cubicBezTo>
                  <a:cubicBezTo>
                    <a:pt x="55" y="2"/>
                    <a:pt x="55" y="2"/>
                    <a:pt x="55" y="2"/>
                  </a:cubicBezTo>
                  <a:cubicBezTo>
                    <a:pt x="55" y="1"/>
                    <a:pt x="54" y="0"/>
                    <a:pt x="53" y="0"/>
                  </a:cubicBezTo>
                  <a:cubicBezTo>
                    <a:pt x="44" y="0"/>
                    <a:pt x="44" y="0"/>
                    <a:pt x="44" y="0"/>
                  </a:cubicBezTo>
                  <a:cubicBezTo>
                    <a:pt x="43" y="0"/>
                    <a:pt x="42" y="1"/>
                    <a:pt x="41" y="2"/>
                  </a:cubicBezTo>
                  <a:cubicBezTo>
                    <a:pt x="38" y="18"/>
                    <a:pt x="38" y="18"/>
                    <a:pt x="38" y="18"/>
                  </a:cubicBezTo>
                  <a:cubicBezTo>
                    <a:pt x="37" y="18"/>
                    <a:pt x="36" y="19"/>
                    <a:pt x="35" y="19"/>
                  </a:cubicBezTo>
                  <a:cubicBezTo>
                    <a:pt x="24" y="11"/>
                    <a:pt x="24" y="11"/>
                    <a:pt x="24" y="11"/>
                  </a:cubicBezTo>
                  <a:cubicBezTo>
                    <a:pt x="23" y="10"/>
                    <a:pt x="21" y="10"/>
                    <a:pt x="21" y="11"/>
                  </a:cubicBezTo>
                  <a:cubicBezTo>
                    <a:pt x="14" y="17"/>
                    <a:pt x="14" y="17"/>
                    <a:pt x="14" y="17"/>
                  </a:cubicBezTo>
                  <a:cubicBezTo>
                    <a:pt x="13" y="17"/>
                    <a:pt x="13" y="19"/>
                    <a:pt x="13" y="20"/>
                  </a:cubicBezTo>
                  <a:cubicBezTo>
                    <a:pt x="19" y="32"/>
                    <a:pt x="19" y="32"/>
                    <a:pt x="19" y="32"/>
                  </a:cubicBezTo>
                  <a:cubicBezTo>
                    <a:pt x="19" y="33"/>
                    <a:pt x="18" y="34"/>
                    <a:pt x="17" y="35"/>
                  </a:cubicBezTo>
                  <a:cubicBezTo>
                    <a:pt x="4" y="36"/>
                    <a:pt x="4" y="36"/>
                    <a:pt x="4" y="36"/>
                  </a:cubicBezTo>
                  <a:cubicBezTo>
                    <a:pt x="2" y="36"/>
                    <a:pt x="2" y="37"/>
                    <a:pt x="1" y="38"/>
                  </a:cubicBezTo>
                  <a:cubicBezTo>
                    <a:pt x="0" y="47"/>
                    <a:pt x="0" y="47"/>
                    <a:pt x="0" y="47"/>
                  </a:cubicBezTo>
                  <a:cubicBezTo>
                    <a:pt x="0" y="48"/>
                    <a:pt x="0" y="49"/>
                    <a:pt x="1" y="50"/>
                  </a:cubicBezTo>
                  <a:cubicBezTo>
                    <a:pt x="14" y="55"/>
                    <a:pt x="14" y="55"/>
                    <a:pt x="14" y="55"/>
                  </a:cubicBezTo>
                  <a:cubicBezTo>
                    <a:pt x="14" y="56"/>
                    <a:pt x="14" y="58"/>
                    <a:pt x="15" y="59"/>
                  </a:cubicBezTo>
                  <a:cubicBezTo>
                    <a:pt x="4" y="68"/>
                    <a:pt x="4" y="68"/>
                    <a:pt x="4" y="68"/>
                  </a:cubicBezTo>
                  <a:cubicBezTo>
                    <a:pt x="4" y="69"/>
                    <a:pt x="3" y="70"/>
                    <a:pt x="4" y="71"/>
                  </a:cubicBezTo>
                  <a:cubicBezTo>
                    <a:pt x="9" y="79"/>
                    <a:pt x="9" y="79"/>
                    <a:pt x="9" y="79"/>
                  </a:cubicBezTo>
                  <a:cubicBezTo>
                    <a:pt x="9" y="80"/>
                    <a:pt x="10" y="80"/>
                    <a:pt x="11" y="80"/>
                  </a:cubicBezTo>
                  <a:cubicBezTo>
                    <a:pt x="25" y="76"/>
                    <a:pt x="25" y="76"/>
                    <a:pt x="25" y="76"/>
                  </a:cubicBezTo>
                  <a:cubicBezTo>
                    <a:pt x="26" y="77"/>
                    <a:pt x="27" y="78"/>
                    <a:pt x="28" y="78"/>
                  </a:cubicBezTo>
                  <a:cubicBezTo>
                    <a:pt x="26" y="92"/>
                    <a:pt x="26" y="92"/>
                    <a:pt x="26" y="92"/>
                  </a:cubicBezTo>
                  <a:cubicBezTo>
                    <a:pt x="26" y="93"/>
                    <a:pt x="26" y="94"/>
                    <a:pt x="27" y="95"/>
                  </a:cubicBezTo>
                  <a:cubicBezTo>
                    <a:pt x="36" y="98"/>
                    <a:pt x="36" y="98"/>
                    <a:pt x="36" y="98"/>
                  </a:cubicBezTo>
                  <a:cubicBezTo>
                    <a:pt x="37" y="98"/>
                    <a:pt x="38" y="98"/>
                    <a:pt x="39" y="97"/>
                  </a:cubicBezTo>
                  <a:cubicBezTo>
                    <a:pt x="46" y="85"/>
                    <a:pt x="46" y="85"/>
                    <a:pt x="46" y="85"/>
                  </a:cubicBezTo>
                  <a:cubicBezTo>
                    <a:pt x="47" y="85"/>
                    <a:pt x="48" y="85"/>
                    <a:pt x="48" y="85"/>
                  </a:cubicBezTo>
                  <a:cubicBezTo>
                    <a:pt x="49" y="85"/>
                    <a:pt x="50" y="85"/>
                    <a:pt x="50" y="85"/>
                  </a:cubicBezTo>
                  <a:cubicBezTo>
                    <a:pt x="58" y="97"/>
                    <a:pt x="58" y="97"/>
                    <a:pt x="58" y="97"/>
                  </a:cubicBezTo>
                  <a:cubicBezTo>
                    <a:pt x="58" y="98"/>
                    <a:pt x="60" y="98"/>
                    <a:pt x="61" y="98"/>
                  </a:cubicBezTo>
                  <a:cubicBezTo>
                    <a:pt x="69" y="95"/>
                    <a:pt x="69" y="95"/>
                    <a:pt x="69" y="95"/>
                  </a:cubicBezTo>
                  <a:cubicBezTo>
                    <a:pt x="70" y="94"/>
                    <a:pt x="71" y="93"/>
                    <a:pt x="71" y="92"/>
                  </a:cubicBezTo>
                  <a:cubicBezTo>
                    <a:pt x="69" y="78"/>
                    <a:pt x="69" y="78"/>
                    <a:pt x="69" y="78"/>
                  </a:cubicBezTo>
                  <a:cubicBezTo>
                    <a:pt x="70" y="77"/>
                    <a:pt x="71" y="77"/>
                    <a:pt x="72" y="76"/>
                  </a:cubicBezTo>
                  <a:cubicBezTo>
                    <a:pt x="85" y="80"/>
                    <a:pt x="85" y="80"/>
                    <a:pt x="85" y="80"/>
                  </a:cubicBezTo>
                  <a:cubicBezTo>
                    <a:pt x="86" y="80"/>
                    <a:pt x="88" y="80"/>
                    <a:pt x="88" y="79"/>
                  </a:cubicBezTo>
                  <a:cubicBezTo>
                    <a:pt x="93" y="71"/>
                    <a:pt x="93" y="71"/>
                    <a:pt x="93" y="71"/>
                  </a:cubicBezTo>
                  <a:cubicBezTo>
                    <a:pt x="93" y="70"/>
                    <a:pt x="93" y="69"/>
                    <a:pt x="92" y="68"/>
                  </a:cubicBezTo>
                  <a:cubicBezTo>
                    <a:pt x="82" y="59"/>
                    <a:pt x="82" y="59"/>
                    <a:pt x="82" y="59"/>
                  </a:cubicBezTo>
                  <a:cubicBezTo>
                    <a:pt x="82" y="58"/>
                    <a:pt x="82" y="56"/>
                    <a:pt x="83" y="55"/>
                  </a:cubicBezTo>
                  <a:cubicBezTo>
                    <a:pt x="96" y="50"/>
                    <a:pt x="96" y="50"/>
                    <a:pt x="96" y="50"/>
                  </a:cubicBezTo>
                  <a:cubicBezTo>
                    <a:pt x="97" y="49"/>
                    <a:pt x="97" y="48"/>
                    <a:pt x="97" y="47"/>
                  </a:cubicBezTo>
                  <a:close/>
                  <a:moveTo>
                    <a:pt x="68" y="51"/>
                  </a:moveTo>
                  <a:cubicBezTo>
                    <a:pt x="68" y="56"/>
                    <a:pt x="65" y="61"/>
                    <a:pt x="62" y="64"/>
                  </a:cubicBezTo>
                  <a:cubicBezTo>
                    <a:pt x="58" y="68"/>
                    <a:pt x="54" y="70"/>
                    <a:pt x="48" y="70"/>
                  </a:cubicBezTo>
                  <a:cubicBezTo>
                    <a:pt x="43" y="70"/>
                    <a:pt x="38" y="68"/>
                    <a:pt x="35" y="64"/>
                  </a:cubicBezTo>
                  <a:cubicBezTo>
                    <a:pt x="31" y="61"/>
                    <a:pt x="29" y="56"/>
                    <a:pt x="29" y="51"/>
                  </a:cubicBezTo>
                  <a:cubicBezTo>
                    <a:pt x="29" y="46"/>
                    <a:pt x="31" y="41"/>
                    <a:pt x="35" y="37"/>
                  </a:cubicBezTo>
                  <a:cubicBezTo>
                    <a:pt x="38" y="34"/>
                    <a:pt x="43" y="32"/>
                    <a:pt x="48" y="32"/>
                  </a:cubicBezTo>
                  <a:cubicBezTo>
                    <a:pt x="54" y="32"/>
                    <a:pt x="58" y="34"/>
                    <a:pt x="62" y="37"/>
                  </a:cubicBezTo>
                  <a:cubicBezTo>
                    <a:pt x="65" y="41"/>
                    <a:pt x="68" y="46"/>
                    <a:pt x="68" y="51"/>
                  </a:cubicBezTo>
                  <a:close/>
                </a:path>
              </a:pathLst>
            </a:custGeom>
            <a:noFill/>
            <a:ln w="20638"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8" name="Freeform 16">
              <a:extLst>
                <a:ext uri="{FF2B5EF4-FFF2-40B4-BE49-F238E27FC236}">
                  <a16:creationId xmlns:a16="http://schemas.microsoft.com/office/drawing/2014/main" id="{28B1E2C2-43AE-4190-9178-6FC98BE0045B}"/>
                </a:ext>
              </a:extLst>
            </p:cNvPr>
            <p:cNvSpPr>
              <a:spLocks noEditPoints="1"/>
            </p:cNvSpPr>
            <p:nvPr/>
          </p:nvSpPr>
          <p:spPr bwMode="auto">
            <a:xfrm>
              <a:off x="6809" y="1483"/>
              <a:ext cx="165" cy="176"/>
            </a:xfrm>
            <a:custGeom>
              <a:avLst/>
              <a:gdLst>
                <a:gd name="T0" fmla="*/ 43 w 50"/>
                <a:gd name="T1" fmla="*/ 30 h 53"/>
                <a:gd name="T2" fmla="*/ 44 w 50"/>
                <a:gd name="T3" fmla="*/ 26 h 53"/>
                <a:gd name="T4" fmla="*/ 43 w 50"/>
                <a:gd name="T5" fmla="*/ 23 h 53"/>
                <a:gd name="T6" fmla="*/ 49 w 50"/>
                <a:gd name="T7" fmla="*/ 18 h 53"/>
                <a:gd name="T8" fmla="*/ 49 w 50"/>
                <a:gd name="T9" fmla="*/ 16 h 53"/>
                <a:gd name="T10" fmla="*/ 49 w 50"/>
                <a:gd name="T11" fmla="*/ 15 h 53"/>
                <a:gd name="T12" fmla="*/ 47 w 50"/>
                <a:gd name="T13" fmla="*/ 11 h 53"/>
                <a:gd name="T14" fmla="*/ 45 w 50"/>
                <a:gd name="T15" fmla="*/ 10 h 53"/>
                <a:gd name="T16" fmla="*/ 44 w 50"/>
                <a:gd name="T17" fmla="*/ 10 h 53"/>
                <a:gd name="T18" fmla="*/ 37 w 50"/>
                <a:gd name="T19" fmla="*/ 12 h 53"/>
                <a:gd name="T20" fmla="*/ 31 w 50"/>
                <a:gd name="T21" fmla="*/ 9 h 53"/>
                <a:gd name="T22" fmla="*/ 30 w 50"/>
                <a:gd name="T23" fmla="*/ 2 h 53"/>
                <a:gd name="T24" fmla="*/ 27 w 50"/>
                <a:gd name="T25" fmla="*/ 0 h 53"/>
                <a:gd name="T26" fmla="*/ 23 w 50"/>
                <a:gd name="T27" fmla="*/ 0 h 53"/>
                <a:gd name="T28" fmla="*/ 20 w 50"/>
                <a:gd name="T29" fmla="*/ 2 h 53"/>
                <a:gd name="T30" fmla="*/ 19 w 50"/>
                <a:gd name="T31" fmla="*/ 9 h 53"/>
                <a:gd name="T32" fmla="*/ 13 w 50"/>
                <a:gd name="T33" fmla="*/ 12 h 53"/>
                <a:gd name="T34" fmla="*/ 6 w 50"/>
                <a:gd name="T35" fmla="*/ 10 h 53"/>
                <a:gd name="T36" fmla="*/ 5 w 50"/>
                <a:gd name="T37" fmla="*/ 10 h 53"/>
                <a:gd name="T38" fmla="*/ 3 w 50"/>
                <a:gd name="T39" fmla="*/ 11 h 53"/>
                <a:gd name="T40" fmla="*/ 1 w 50"/>
                <a:gd name="T41" fmla="*/ 15 h 53"/>
                <a:gd name="T42" fmla="*/ 0 w 50"/>
                <a:gd name="T43" fmla="*/ 16 h 53"/>
                <a:gd name="T44" fmla="*/ 1 w 50"/>
                <a:gd name="T45" fmla="*/ 18 h 53"/>
                <a:gd name="T46" fmla="*/ 7 w 50"/>
                <a:gd name="T47" fmla="*/ 23 h 53"/>
                <a:gd name="T48" fmla="*/ 6 w 50"/>
                <a:gd name="T49" fmla="*/ 26 h 53"/>
                <a:gd name="T50" fmla="*/ 7 w 50"/>
                <a:gd name="T51" fmla="*/ 30 h 53"/>
                <a:gd name="T52" fmla="*/ 1 w 50"/>
                <a:gd name="T53" fmla="*/ 35 h 53"/>
                <a:gd name="T54" fmla="*/ 0 w 50"/>
                <a:gd name="T55" fmla="*/ 37 h 53"/>
                <a:gd name="T56" fmla="*/ 1 w 50"/>
                <a:gd name="T57" fmla="*/ 38 h 53"/>
                <a:gd name="T58" fmla="*/ 3 w 50"/>
                <a:gd name="T59" fmla="*/ 42 h 53"/>
                <a:gd name="T60" fmla="*/ 5 w 50"/>
                <a:gd name="T61" fmla="*/ 43 h 53"/>
                <a:gd name="T62" fmla="*/ 6 w 50"/>
                <a:gd name="T63" fmla="*/ 43 h 53"/>
                <a:gd name="T64" fmla="*/ 13 w 50"/>
                <a:gd name="T65" fmla="*/ 41 h 53"/>
                <a:gd name="T66" fmla="*/ 19 w 50"/>
                <a:gd name="T67" fmla="*/ 44 h 53"/>
                <a:gd name="T68" fmla="*/ 20 w 50"/>
                <a:gd name="T69" fmla="*/ 51 h 53"/>
                <a:gd name="T70" fmla="*/ 23 w 50"/>
                <a:gd name="T71" fmla="*/ 53 h 53"/>
                <a:gd name="T72" fmla="*/ 27 w 50"/>
                <a:gd name="T73" fmla="*/ 53 h 53"/>
                <a:gd name="T74" fmla="*/ 30 w 50"/>
                <a:gd name="T75" fmla="*/ 51 h 53"/>
                <a:gd name="T76" fmla="*/ 31 w 50"/>
                <a:gd name="T77" fmla="*/ 44 h 53"/>
                <a:gd name="T78" fmla="*/ 37 w 50"/>
                <a:gd name="T79" fmla="*/ 41 h 53"/>
                <a:gd name="T80" fmla="*/ 44 w 50"/>
                <a:gd name="T81" fmla="*/ 43 h 53"/>
                <a:gd name="T82" fmla="*/ 45 w 50"/>
                <a:gd name="T83" fmla="*/ 43 h 53"/>
                <a:gd name="T84" fmla="*/ 47 w 50"/>
                <a:gd name="T85" fmla="*/ 42 h 53"/>
                <a:gd name="T86" fmla="*/ 49 w 50"/>
                <a:gd name="T87" fmla="*/ 38 h 53"/>
                <a:gd name="T88" fmla="*/ 49 w 50"/>
                <a:gd name="T89" fmla="*/ 37 h 53"/>
                <a:gd name="T90" fmla="*/ 49 w 50"/>
                <a:gd name="T91" fmla="*/ 35 h 53"/>
                <a:gd name="T92" fmla="*/ 43 w 50"/>
                <a:gd name="T93" fmla="*/ 30 h 53"/>
                <a:gd name="T94" fmla="*/ 43 w 50"/>
                <a:gd name="T95" fmla="*/ 30 h 53"/>
                <a:gd name="T96" fmla="*/ 32 w 50"/>
                <a:gd name="T97" fmla="*/ 26 h 53"/>
                <a:gd name="T98" fmla="*/ 25 w 50"/>
                <a:gd name="T99" fmla="*/ 34 h 53"/>
                <a:gd name="T100" fmla="*/ 18 w 50"/>
                <a:gd name="T101" fmla="*/ 26 h 53"/>
                <a:gd name="T102" fmla="*/ 25 w 50"/>
                <a:gd name="T103" fmla="*/ 19 h 53"/>
                <a:gd name="T104" fmla="*/ 32 w 50"/>
                <a:gd name="T105" fmla="*/ 26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0" h="53">
                  <a:moveTo>
                    <a:pt x="43" y="30"/>
                  </a:moveTo>
                  <a:cubicBezTo>
                    <a:pt x="44" y="29"/>
                    <a:pt x="44" y="28"/>
                    <a:pt x="44" y="26"/>
                  </a:cubicBezTo>
                  <a:cubicBezTo>
                    <a:pt x="44" y="25"/>
                    <a:pt x="44" y="24"/>
                    <a:pt x="43" y="23"/>
                  </a:cubicBezTo>
                  <a:cubicBezTo>
                    <a:pt x="49" y="18"/>
                    <a:pt x="49" y="18"/>
                    <a:pt x="49" y="18"/>
                  </a:cubicBezTo>
                  <a:cubicBezTo>
                    <a:pt x="49" y="18"/>
                    <a:pt x="49" y="17"/>
                    <a:pt x="49" y="16"/>
                  </a:cubicBezTo>
                  <a:cubicBezTo>
                    <a:pt x="49" y="16"/>
                    <a:pt x="49" y="15"/>
                    <a:pt x="49" y="15"/>
                  </a:cubicBezTo>
                  <a:cubicBezTo>
                    <a:pt x="47" y="11"/>
                    <a:pt x="47" y="11"/>
                    <a:pt x="47" y="11"/>
                  </a:cubicBezTo>
                  <a:cubicBezTo>
                    <a:pt x="46" y="10"/>
                    <a:pt x="46" y="10"/>
                    <a:pt x="45" y="10"/>
                  </a:cubicBezTo>
                  <a:cubicBezTo>
                    <a:pt x="45" y="10"/>
                    <a:pt x="44" y="10"/>
                    <a:pt x="44" y="10"/>
                  </a:cubicBezTo>
                  <a:cubicBezTo>
                    <a:pt x="37" y="12"/>
                    <a:pt x="37" y="12"/>
                    <a:pt x="37" y="12"/>
                  </a:cubicBezTo>
                  <a:cubicBezTo>
                    <a:pt x="35" y="11"/>
                    <a:pt x="33" y="9"/>
                    <a:pt x="31" y="9"/>
                  </a:cubicBezTo>
                  <a:cubicBezTo>
                    <a:pt x="30" y="2"/>
                    <a:pt x="30" y="2"/>
                    <a:pt x="30" y="2"/>
                  </a:cubicBezTo>
                  <a:cubicBezTo>
                    <a:pt x="29" y="1"/>
                    <a:pt x="28" y="0"/>
                    <a:pt x="27" y="0"/>
                  </a:cubicBezTo>
                  <a:cubicBezTo>
                    <a:pt x="23" y="0"/>
                    <a:pt x="23" y="0"/>
                    <a:pt x="23" y="0"/>
                  </a:cubicBezTo>
                  <a:cubicBezTo>
                    <a:pt x="21" y="0"/>
                    <a:pt x="21" y="1"/>
                    <a:pt x="20" y="2"/>
                  </a:cubicBezTo>
                  <a:cubicBezTo>
                    <a:pt x="19" y="9"/>
                    <a:pt x="19" y="9"/>
                    <a:pt x="19" y="9"/>
                  </a:cubicBezTo>
                  <a:cubicBezTo>
                    <a:pt x="16" y="9"/>
                    <a:pt x="14" y="11"/>
                    <a:pt x="13" y="12"/>
                  </a:cubicBezTo>
                  <a:cubicBezTo>
                    <a:pt x="6" y="10"/>
                    <a:pt x="6" y="10"/>
                    <a:pt x="6" y="10"/>
                  </a:cubicBezTo>
                  <a:cubicBezTo>
                    <a:pt x="5" y="10"/>
                    <a:pt x="5" y="10"/>
                    <a:pt x="5" y="10"/>
                  </a:cubicBezTo>
                  <a:cubicBezTo>
                    <a:pt x="4" y="10"/>
                    <a:pt x="3" y="10"/>
                    <a:pt x="3" y="11"/>
                  </a:cubicBezTo>
                  <a:cubicBezTo>
                    <a:pt x="1" y="15"/>
                    <a:pt x="1" y="15"/>
                    <a:pt x="1" y="15"/>
                  </a:cubicBezTo>
                  <a:cubicBezTo>
                    <a:pt x="0" y="15"/>
                    <a:pt x="0" y="16"/>
                    <a:pt x="0" y="16"/>
                  </a:cubicBezTo>
                  <a:cubicBezTo>
                    <a:pt x="0" y="17"/>
                    <a:pt x="1" y="18"/>
                    <a:pt x="1" y="18"/>
                  </a:cubicBezTo>
                  <a:cubicBezTo>
                    <a:pt x="7" y="23"/>
                    <a:pt x="7" y="23"/>
                    <a:pt x="7" y="23"/>
                  </a:cubicBezTo>
                  <a:cubicBezTo>
                    <a:pt x="6" y="24"/>
                    <a:pt x="6" y="25"/>
                    <a:pt x="6" y="26"/>
                  </a:cubicBezTo>
                  <a:cubicBezTo>
                    <a:pt x="6" y="28"/>
                    <a:pt x="6" y="29"/>
                    <a:pt x="7" y="30"/>
                  </a:cubicBezTo>
                  <a:cubicBezTo>
                    <a:pt x="1" y="35"/>
                    <a:pt x="1" y="35"/>
                    <a:pt x="1" y="35"/>
                  </a:cubicBezTo>
                  <a:cubicBezTo>
                    <a:pt x="1" y="35"/>
                    <a:pt x="0" y="36"/>
                    <a:pt x="0" y="37"/>
                  </a:cubicBezTo>
                  <a:cubicBezTo>
                    <a:pt x="0" y="37"/>
                    <a:pt x="0" y="37"/>
                    <a:pt x="1" y="38"/>
                  </a:cubicBezTo>
                  <a:cubicBezTo>
                    <a:pt x="3" y="42"/>
                    <a:pt x="3" y="42"/>
                    <a:pt x="3" y="42"/>
                  </a:cubicBezTo>
                  <a:cubicBezTo>
                    <a:pt x="3" y="43"/>
                    <a:pt x="4" y="43"/>
                    <a:pt x="5" y="43"/>
                  </a:cubicBezTo>
                  <a:cubicBezTo>
                    <a:pt x="5" y="43"/>
                    <a:pt x="5" y="43"/>
                    <a:pt x="6" y="43"/>
                  </a:cubicBezTo>
                  <a:cubicBezTo>
                    <a:pt x="13" y="41"/>
                    <a:pt x="13" y="41"/>
                    <a:pt x="13" y="41"/>
                  </a:cubicBezTo>
                  <a:cubicBezTo>
                    <a:pt x="14" y="42"/>
                    <a:pt x="16" y="43"/>
                    <a:pt x="19" y="44"/>
                  </a:cubicBezTo>
                  <a:cubicBezTo>
                    <a:pt x="20" y="51"/>
                    <a:pt x="20" y="51"/>
                    <a:pt x="20" y="51"/>
                  </a:cubicBezTo>
                  <a:cubicBezTo>
                    <a:pt x="21" y="52"/>
                    <a:pt x="21" y="53"/>
                    <a:pt x="23" y="53"/>
                  </a:cubicBezTo>
                  <a:cubicBezTo>
                    <a:pt x="27" y="53"/>
                    <a:pt x="27" y="53"/>
                    <a:pt x="27" y="53"/>
                  </a:cubicBezTo>
                  <a:cubicBezTo>
                    <a:pt x="28" y="53"/>
                    <a:pt x="29" y="52"/>
                    <a:pt x="30" y="51"/>
                  </a:cubicBezTo>
                  <a:cubicBezTo>
                    <a:pt x="31" y="44"/>
                    <a:pt x="31" y="44"/>
                    <a:pt x="31" y="44"/>
                  </a:cubicBezTo>
                  <a:cubicBezTo>
                    <a:pt x="33" y="43"/>
                    <a:pt x="35" y="42"/>
                    <a:pt x="37" y="41"/>
                  </a:cubicBezTo>
                  <a:cubicBezTo>
                    <a:pt x="44" y="43"/>
                    <a:pt x="44" y="43"/>
                    <a:pt x="44" y="43"/>
                  </a:cubicBezTo>
                  <a:cubicBezTo>
                    <a:pt x="44" y="43"/>
                    <a:pt x="45" y="43"/>
                    <a:pt x="45" y="43"/>
                  </a:cubicBezTo>
                  <a:cubicBezTo>
                    <a:pt x="46" y="43"/>
                    <a:pt x="46" y="43"/>
                    <a:pt x="47" y="42"/>
                  </a:cubicBezTo>
                  <a:cubicBezTo>
                    <a:pt x="49" y="38"/>
                    <a:pt x="49" y="38"/>
                    <a:pt x="49" y="38"/>
                  </a:cubicBezTo>
                  <a:cubicBezTo>
                    <a:pt x="49" y="37"/>
                    <a:pt x="50" y="37"/>
                    <a:pt x="49" y="37"/>
                  </a:cubicBezTo>
                  <a:cubicBezTo>
                    <a:pt x="50" y="36"/>
                    <a:pt x="49" y="35"/>
                    <a:pt x="49" y="35"/>
                  </a:cubicBezTo>
                  <a:cubicBezTo>
                    <a:pt x="43" y="30"/>
                    <a:pt x="43" y="30"/>
                    <a:pt x="43" y="30"/>
                  </a:cubicBezTo>
                  <a:cubicBezTo>
                    <a:pt x="43" y="30"/>
                    <a:pt x="43" y="30"/>
                    <a:pt x="43" y="30"/>
                  </a:cubicBezTo>
                  <a:close/>
                  <a:moveTo>
                    <a:pt x="32" y="26"/>
                  </a:moveTo>
                  <a:cubicBezTo>
                    <a:pt x="32" y="30"/>
                    <a:pt x="29" y="34"/>
                    <a:pt x="25" y="34"/>
                  </a:cubicBezTo>
                  <a:cubicBezTo>
                    <a:pt x="21" y="34"/>
                    <a:pt x="18" y="30"/>
                    <a:pt x="18" y="26"/>
                  </a:cubicBezTo>
                  <a:cubicBezTo>
                    <a:pt x="18" y="22"/>
                    <a:pt x="21" y="19"/>
                    <a:pt x="25" y="19"/>
                  </a:cubicBezTo>
                  <a:cubicBezTo>
                    <a:pt x="29" y="19"/>
                    <a:pt x="32" y="22"/>
                    <a:pt x="32" y="26"/>
                  </a:cubicBezTo>
                  <a:close/>
                </a:path>
              </a:pathLst>
            </a:custGeom>
            <a:noFill/>
            <a:ln w="20638"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9" name="Freeform 17">
              <a:extLst>
                <a:ext uri="{FF2B5EF4-FFF2-40B4-BE49-F238E27FC236}">
                  <a16:creationId xmlns:a16="http://schemas.microsoft.com/office/drawing/2014/main" id="{73DE5C8E-8D11-4E01-81E3-5EC16FF963B0}"/>
                </a:ext>
              </a:extLst>
            </p:cNvPr>
            <p:cNvSpPr>
              <a:spLocks noEditPoints="1"/>
            </p:cNvSpPr>
            <p:nvPr/>
          </p:nvSpPr>
          <p:spPr bwMode="auto">
            <a:xfrm>
              <a:off x="6859" y="1685"/>
              <a:ext cx="105" cy="116"/>
            </a:xfrm>
            <a:custGeom>
              <a:avLst/>
              <a:gdLst>
                <a:gd name="T0" fmla="*/ 28 w 32"/>
                <a:gd name="T1" fmla="*/ 20 h 35"/>
                <a:gd name="T2" fmla="*/ 29 w 32"/>
                <a:gd name="T3" fmla="*/ 18 h 35"/>
                <a:gd name="T4" fmla="*/ 28 w 32"/>
                <a:gd name="T5" fmla="*/ 15 h 35"/>
                <a:gd name="T6" fmla="*/ 32 w 32"/>
                <a:gd name="T7" fmla="*/ 12 h 35"/>
                <a:gd name="T8" fmla="*/ 32 w 32"/>
                <a:gd name="T9" fmla="*/ 11 h 35"/>
                <a:gd name="T10" fmla="*/ 32 w 32"/>
                <a:gd name="T11" fmla="*/ 10 h 35"/>
                <a:gd name="T12" fmla="*/ 31 w 32"/>
                <a:gd name="T13" fmla="*/ 7 h 35"/>
                <a:gd name="T14" fmla="*/ 29 w 32"/>
                <a:gd name="T15" fmla="*/ 7 h 35"/>
                <a:gd name="T16" fmla="*/ 29 w 32"/>
                <a:gd name="T17" fmla="*/ 7 h 35"/>
                <a:gd name="T18" fmla="*/ 24 w 32"/>
                <a:gd name="T19" fmla="*/ 8 h 35"/>
                <a:gd name="T20" fmla="*/ 20 w 32"/>
                <a:gd name="T21" fmla="*/ 6 h 35"/>
                <a:gd name="T22" fmla="*/ 19 w 32"/>
                <a:gd name="T23" fmla="*/ 1 h 35"/>
                <a:gd name="T24" fmla="*/ 17 w 32"/>
                <a:gd name="T25" fmla="*/ 0 h 35"/>
                <a:gd name="T26" fmla="*/ 14 w 32"/>
                <a:gd name="T27" fmla="*/ 0 h 35"/>
                <a:gd name="T28" fmla="*/ 13 w 32"/>
                <a:gd name="T29" fmla="*/ 1 h 35"/>
                <a:gd name="T30" fmla="*/ 12 w 32"/>
                <a:gd name="T31" fmla="*/ 6 h 35"/>
                <a:gd name="T32" fmla="*/ 8 w 32"/>
                <a:gd name="T33" fmla="*/ 8 h 35"/>
                <a:gd name="T34" fmla="*/ 3 w 32"/>
                <a:gd name="T35" fmla="*/ 7 h 35"/>
                <a:gd name="T36" fmla="*/ 3 w 32"/>
                <a:gd name="T37" fmla="*/ 7 h 35"/>
                <a:gd name="T38" fmla="*/ 1 w 32"/>
                <a:gd name="T39" fmla="*/ 7 h 35"/>
                <a:gd name="T40" fmla="*/ 0 w 32"/>
                <a:gd name="T41" fmla="*/ 10 h 35"/>
                <a:gd name="T42" fmla="*/ 0 w 32"/>
                <a:gd name="T43" fmla="*/ 11 h 35"/>
                <a:gd name="T44" fmla="*/ 0 w 32"/>
                <a:gd name="T45" fmla="*/ 12 h 35"/>
                <a:gd name="T46" fmla="*/ 4 w 32"/>
                <a:gd name="T47" fmla="*/ 15 h 35"/>
                <a:gd name="T48" fmla="*/ 3 w 32"/>
                <a:gd name="T49" fmla="*/ 18 h 35"/>
                <a:gd name="T50" fmla="*/ 4 w 32"/>
                <a:gd name="T51" fmla="*/ 20 h 35"/>
                <a:gd name="T52" fmla="*/ 0 w 32"/>
                <a:gd name="T53" fmla="*/ 23 h 35"/>
                <a:gd name="T54" fmla="*/ 0 w 32"/>
                <a:gd name="T55" fmla="*/ 24 h 35"/>
                <a:gd name="T56" fmla="*/ 0 w 32"/>
                <a:gd name="T57" fmla="*/ 25 h 35"/>
                <a:gd name="T58" fmla="*/ 1 w 32"/>
                <a:gd name="T59" fmla="*/ 28 h 35"/>
                <a:gd name="T60" fmla="*/ 3 w 32"/>
                <a:gd name="T61" fmla="*/ 29 h 35"/>
                <a:gd name="T62" fmla="*/ 3 w 32"/>
                <a:gd name="T63" fmla="*/ 29 h 35"/>
                <a:gd name="T64" fmla="*/ 8 w 32"/>
                <a:gd name="T65" fmla="*/ 27 h 35"/>
                <a:gd name="T66" fmla="*/ 12 w 32"/>
                <a:gd name="T67" fmla="*/ 29 h 35"/>
                <a:gd name="T68" fmla="*/ 13 w 32"/>
                <a:gd name="T69" fmla="*/ 34 h 35"/>
                <a:gd name="T70" fmla="*/ 14 w 32"/>
                <a:gd name="T71" fmla="*/ 35 h 35"/>
                <a:gd name="T72" fmla="*/ 17 w 32"/>
                <a:gd name="T73" fmla="*/ 35 h 35"/>
                <a:gd name="T74" fmla="*/ 19 w 32"/>
                <a:gd name="T75" fmla="*/ 34 h 35"/>
                <a:gd name="T76" fmla="*/ 20 w 32"/>
                <a:gd name="T77" fmla="*/ 29 h 35"/>
                <a:gd name="T78" fmla="*/ 24 w 32"/>
                <a:gd name="T79" fmla="*/ 27 h 35"/>
                <a:gd name="T80" fmla="*/ 29 w 32"/>
                <a:gd name="T81" fmla="*/ 29 h 35"/>
                <a:gd name="T82" fmla="*/ 29 w 32"/>
                <a:gd name="T83" fmla="*/ 29 h 35"/>
                <a:gd name="T84" fmla="*/ 31 w 32"/>
                <a:gd name="T85" fmla="*/ 28 h 35"/>
                <a:gd name="T86" fmla="*/ 32 w 32"/>
                <a:gd name="T87" fmla="*/ 25 h 35"/>
                <a:gd name="T88" fmla="*/ 32 w 32"/>
                <a:gd name="T89" fmla="*/ 24 h 35"/>
                <a:gd name="T90" fmla="*/ 32 w 32"/>
                <a:gd name="T91" fmla="*/ 23 h 35"/>
                <a:gd name="T92" fmla="*/ 28 w 32"/>
                <a:gd name="T93" fmla="*/ 20 h 35"/>
                <a:gd name="T94" fmla="*/ 28 w 32"/>
                <a:gd name="T95" fmla="*/ 20 h 35"/>
                <a:gd name="T96" fmla="*/ 21 w 32"/>
                <a:gd name="T97" fmla="*/ 18 h 35"/>
                <a:gd name="T98" fmla="*/ 16 w 32"/>
                <a:gd name="T99" fmla="*/ 22 h 35"/>
                <a:gd name="T100" fmla="*/ 11 w 32"/>
                <a:gd name="T101" fmla="*/ 18 h 35"/>
                <a:gd name="T102" fmla="*/ 16 w 32"/>
                <a:gd name="T103" fmla="*/ 13 h 35"/>
                <a:gd name="T104" fmla="*/ 21 w 32"/>
                <a:gd name="T105" fmla="*/ 18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2" h="35">
                  <a:moveTo>
                    <a:pt x="28" y="20"/>
                  </a:moveTo>
                  <a:cubicBezTo>
                    <a:pt x="28" y="19"/>
                    <a:pt x="29" y="18"/>
                    <a:pt x="29" y="18"/>
                  </a:cubicBezTo>
                  <a:cubicBezTo>
                    <a:pt x="29" y="17"/>
                    <a:pt x="28" y="16"/>
                    <a:pt x="28" y="15"/>
                  </a:cubicBezTo>
                  <a:cubicBezTo>
                    <a:pt x="32" y="12"/>
                    <a:pt x="32" y="12"/>
                    <a:pt x="32" y="12"/>
                  </a:cubicBezTo>
                  <a:cubicBezTo>
                    <a:pt x="32" y="12"/>
                    <a:pt x="32" y="11"/>
                    <a:pt x="32" y="11"/>
                  </a:cubicBezTo>
                  <a:cubicBezTo>
                    <a:pt x="32" y="11"/>
                    <a:pt x="32" y="10"/>
                    <a:pt x="32" y="10"/>
                  </a:cubicBezTo>
                  <a:cubicBezTo>
                    <a:pt x="31" y="7"/>
                    <a:pt x="31" y="7"/>
                    <a:pt x="31" y="7"/>
                  </a:cubicBezTo>
                  <a:cubicBezTo>
                    <a:pt x="30" y="7"/>
                    <a:pt x="30" y="7"/>
                    <a:pt x="29" y="7"/>
                  </a:cubicBezTo>
                  <a:cubicBezTo>
                    <a:pt x="29" y="7"/>
                    <a:pt x="29" y="7"/>
                    <a:pt x="29" y="7"/>
                  </a:cubicBezTo>
                  <a:cubicBezTo>
                    <a:pt x="24" y="8"/>
                    <a:pt x="24" y="8"/>
                    <a:pt x="24" y="8"/>
                  </a:cubicBezTo>
                  <a:cubicBezTo>
                    <a:pt x="23" y="7"/>
                    <a:pt x="21" y="6"/>
                    <a:pt x="20" y="6"/>
                  </a:cubicBezTo>
                  <a:cubicBezTo>
                    <a:pt x="19" y="1"/>
                    <a:pt x="19" y="1"/>
                    <a:pt x="19" y="1"/>
                  </a:cubicBezTo>
                  <a:cubicBezTo>
                    <a:pt x="19" y="1"/>
                    <a:pt x="18" y="0"/>
                    <a:pt x="17" y="0"/>
                  </a:cubicBezTo>
                  <a:cubicBezTo>
                    <a:pt x="14" y="0"/>
                    <a:pt x="14" y="0"/>
                    <a:pt x="14" y="0"/>
                  </a:cubicBezTo>
                  <a:cubicBezTo>
                    <a:pt x="14" y="0"/>
                    <a:pt x="13" y="1"/>
                    <a:pt x="13" y="1"/>
                  </a:cubicBezTo>
                  <a:cubicBezTo>
                    <a:pt x="12" y="6"/>
                    <a:pt x="12" y="6"/>
                    <a:pt x="12" y="6"/>
                  </a:cubicBezTo>
                  <a:cubicBezTo>
                    <a:pt x="10" y="6"/>
                    <a:pt x="9" y="7"/>
                    <a:pt x="8" y="8"/>
                  </a:cubicBezTo>
                  <a:cubicBezTo>
                    <a:pt x="3" y="7"/>
                    <a:pt x="3" y="7"/>
                    <a:pt x="3" y="7"/>
                  </a:cubicBezTo>
                  <a:cubicBezTo>
                    <a:pt x="3" y="7"/>
                    <a:pt x="3" y="7"/>
                    <a:pt x="3" y="7"/>
                  </a:cubicBezTo>
                  <a:cubicBezTo>
                    <a:pt x="2" y="7"/>
                    <a:pt x="2" y="7"/>
                    <a:pt x="1" y="7"/>
                  </a:cubicBezTo>
                  <a:cubicBezTo>
                    <a:pt x="0" y="10"/>
                    <a:pt x="0" y="10"/>
                    <a:pt x="0" y="10"/>
                  </a:cubicBezTo>
                  <a:cubicBezTo>
                    <a:pt x="0" y="10"/>
                    <a:pt x="0" y="11"/>
                    <a:pt x="0" y="11"/>
                  </a:cubicBezTo>
                  <a:cubicBezTo>
                    <a:pt x="0" y="11"/>
                    <a:pt x="0" y="12"/>
                    <a:pt x="0" y="12"/>
                  </a:cubicBezTo>
                  <a:cubicBezTo>
                    <a:pt x="4" y="15"/>
                    <a:pt x="4" y="15"/>
                    <a:pt x="4" y="15"/>
                  </a:cubicBezTo>
                  <a:cubicBezTo>
                    <a:pt x="4" y="16"/>
                    <a:pt x="3" y="17"/>
                    <a:pt x="3" y="18"/>
                  </a:cubicBezTo>
                  <a:cubicBezTo>
                    <a:pt x="3" y="18"/>
                    <a:pt x="4" y="19"/>
                    <a:pt x="4" y="20"/>
                  </a:cubicBezTo>
                  <a:cubicBezTo>
                    <a:pt x="0" y="23"/>
                    <a:pt x="0" y="23"/>
                    <a:pt x="0" y="23"/>
                  </a:cubicBezTo>
                  <a:cubicBezTo>
                    <a:pt x="0" y="23"/>
                    <a:pt x="0" y="24"/>
                    <a:pt x="0" y="24"/>
                  </a:cubicBezTo>
                  <a:cubicBezTo>
                    <a:pt x="0" y="25"/>
                    <a:pt x="0" y="25"/>
                    <a:pt x="0" y="25"/>
                  </a:cubicBezTo>
                  <a:cubicBezTo>
                    <a:pt x="1" y="28"/>
                    <a:pt x="1" y="28"/>
                    <a:pt x="1" y="28"/>
                  </a:cubicBezTo>
                  <a:cubicBezTo>
                    <a:pt x="2" y="28"/>
                    <a:pt x="2" y="29"/>
                    <a:pt x="3" y="29"/>
                  </a:cubicBezTo>
                  <a:cubicBezTo>
                    <a:pt x="3" y="29"/>
                    <a:pt x="3" y="29"/>
                    <a:pt x="3" y="29"/>
                  </a:cubicBezTo>
                  <a:cubicBezTo>
                    <a:pt x="8" y="27"/>
                    <a:pt x="8" y="27"/>
                    <a:pt x="8" y="27"/>
                  </a:cubicBezTo>
                  <a:cubicBezTo>
                    <a:pt x="9" y="28"/>
                    <a:pt x="10" y="29"/>
                    <a:pt x="12" y="29"/>
                  </a:cubicBezTo>
                  <a:cubicBezTo>
                    <a:pt x="13" y="34"/>
                    <a:pt x="13" y="34"/>
                    <a:pt x="13" y="34"/>
                  </a:cubicBezTo>
                  <a:cubicBezTo>
                    <a:pt x="13" y="35"/>
                    <a:pt x="14" y="35"/>
                    <a:pt x="14" y="35"/>
                  </a:cubicBezTo>
                  <a:cubicBezTo>
                    <a:pt x="17" y="35"/>
                    <a:pt x="17" y="35"/>
                    <a:pt x="17" y="35"/>
                  </a:cubicBezTo>
                  <a:cubicBezTo>
                    <a:pt x="18" y="35"/>
                    <a:pt x="19" y="35"/>
                    <a:pt x="19" y="34"/>
                  </a:cubicBezTo>
                  <a:cubicBezTo>
                    <a:pt x="20" y="29"/>
                    <a:pt x="20" y="29"/>
                    <a:pt x="20" y="29"/>
                  </a:cubicBezTo>
                  <a:cubicBezTo>
                    <a:pt x="21" y="29"/>
                    <a:pt x="23" y="28"/>
                    <a:pt x="24" y="27"/>
                  </a:cubicBezTo>
                  <a:cubicBezTo>
                    <a:pt x="29" y="29"/>
                    <a:pt x="29" y="29"/>
                    <a:pt x="29" y="29"/>
                  </a:cubicBezTo>
                  <a:cubicBezTo>
                    <a:pt x="29" y="29"/>
                    <a:pt x="29" y="29"/>
                    <a:pt x="29" y="29"/>
                  </a:cubicBezTo>
                  <a:cubicBezTo>
                    <a:pt x="30" y="29"/>
                    <a:pt x="30" y="28"/>
                    <a:pt x="31" y="28"/>
                  </a:cubicBezTo>
                  <a:cubicBezTo>
                    <a:pt x="32" y="25"/>
                    <a:pt x="32" y="25"/>
                    <a:pt x="32" y="25"/>
                  </a:cubicBezTo>
                  <a:cubicBezTo>
                    <a:pt x="32" y="25"/>
                    <a:pt x="32" y="25"/>
                    <a:pt x="32" y="24"/>
                  </a:cubicBezTo>
                  <a:cubicBezTo>
                    <a:pt x="32" y="24"/>
                    <a:pt x="32" y="23"/>
                    <a:pt x="32" y="23"/>
                  </a:cubicBezTo>
                  <a:cubicBezTo>
                    <a:pt x="28" y="20"/>
                    <a:pt x="28" y="20"/>
                    <a:pt x="28" y="20"/>
                  </a:cubicBezTo>
                  <a:cubicBezTo>
                    <a:pt x="28" y="20"/>
                    <a:pt x="28" y="20"/>
                    <a:pt x="28" y="20"/>
                  </a:cubicBezTo>
                  <a:close/>
                  <a:moveTo>
                    <a:pt x="21" y="18"/>
                  </a:moveTo>
                  <a:cubicBezTo>
                    <a:pt x="21" y="20"/>
                    <a:pt x="19" y="22"/>
                    <a:pt x="16" y="22"/>
                  </a:cubicBezTo>
                  <a:cubicBezTo>
                    <a:pt x="13" y="22"/>
                    <a:pt x="11" y="20"/>
                    <a:pt x="11" y="18"/>
                  </a:cubicBezTo>
                  <a:cubicBezTo>
                    <a:pt x="11" y="15"/>
                    <a:pt x="13" y="13"/>
                    <a:pt x="16" y="13"/>
                  </a:cubicBezTo>
                  <a:cubicBezTo>
                    <a:pt x="19" y="13"/>
                    <a:pt x="21" y="15"/>
                    <a:pt x="21" y="18"/>
                  </a:cubicBezTo>
                  <a:close/>
                </a:path>
              </a:pathLst>
            </a:custGeom>
            <a:noFill/>
            <a:ln w="20638"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spTree>
    <p:extLst>
      <p:ext uri="{BB962C8B-B14F-4D97-AF65-F5344CB8AC3E}">
        <p14:creationId xmlns:p14="http://schemas.microsoft.com/office/powerpoint/2010/main" val="118895064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3" name="Group 52">
            <a:extLst>
              <a:ext uri="{FF2B5EF4-FFF2-40B4-BE49-F238E27FC236}">
                <a16:creationId xmlns:a16="http://schemas.microsoft.com/office/drawing/2014/main" id="{6C2FFB06-73A3-441A-BA32-6995BF31ED26}"/>
              </a:ext>
            </a:extLst>
          </p:cNvPr>
          <p:cNvGrpSpPr/>
          <p:nvPr/>
        </p:nvGrpSpPr>
        <p:grpSpPr>
          <a:xfrm>
            <a:off x="2266797" y="1691527"/>
            <a:ext cx="2047627" cy="611960"/>
            <a:chOff x="4569335" y="1830054"/>
            <a:chExt cx="1215088" cy="450075"/>
          </a:xfrm>
        </p:grpSpPr>
        <p:sp>
          <p:nvSpPr>
            <p:cNvPr id="64" name="Right Arrow 9">
              <a:extLst>
                <a:ext uri="{FF2B5EF4-FFF2-40B4-BE49-F238E27FC236}">
                  <a16:creationId xmlns:a16="http://schemas.microsoft.com/office/drawing/2014/main" id="{F0E7D31E-93CF-4171-BE01-47C6AA1A535B}"/>
                </a:ext>
              </a:extLst>
            </p:cNvPr>
            <p:cNvSpPr/>
            <p:nvPr/>
          </p:nvSpPr>
          <p:spPr>
            <a:xfrm>
              <a:off x="4577226" y="1830054"/>
              <a:ext cx="1207197" cy="450075"/>
            </a:xfrm>
            <a:prstGeom prst="rightArrow">
              <a:avLst>
                <a:gd name="adj1" fmla="val 51200"/>
                <a:gd name="adj2" fmla="val 50000"/>
              </a:avLst>
            </a:prstGeom>
            <a:solidFill>
              <a:srgbClr val="0072C6"/>
            </a:solidFill>
            <a:ln w="25400" cap="flat" cmpd="sng" algn="ctr">
              <a:noFill/>
              <a:prstDash val="solid"/>
            </a:ln>
            <a:effectLst/>
          </p:spPr>
          <p:txBody>
            <a:bodyPr rtlCol="0" anchor="ctr"/>
            <a:lstStyle/>
            <a:p>
              <a:pPr algn="ctr" defTabSz="822634">
                <a:defRPr/>
              </a:pPr>
              <a:endParaRPr lang="en-US" sz="1620" kern="0">
                <a:solidFill>
                  <a:srgbClr val="FFFFFF"/>
                </a:solidFill>
              </a:endParaRPr>
            </a:p>
          </p:txBody>
        </p:sp>
        <p:sp>
          <p:nvSpPr>
            <p:cNvPr id="65" name="TextBox 64">
              <a:extLst>
                <a:ext uri="{FF2B5EF4-FFF2-40B4-BE49-F238E27FC236}">
                  <a16:creationId xmlns:a16="http://schemas.microsoft.com/office/drawing/2014/main" id="{10E7046E-3BC6-4E2B-B380-27F1034F4904}"/>
                </a:ext>
              </a:extLst>
            </p:cNvPr>
            <p:cNvSpPr txBox="1"/>
            <p:nvPr/>
          </p:nvSpPr>
          <p:spPr>
            <a:xfrm>
              <a:off x="4569335" y="1925175"/>
              <a:ext cx="1129097" cy="248759"/>
            </a:xfrm>
            <a:prstGeom prst="rect">
              <a:avLst/>
            </a:prstGeom>
            <a:noFill/>
          </p:spPr>
          <p:txBody>
            <a:bodyPr wrap="square" rtlCol="0" anchor="ctr">
              <a:spAutoFit/>
            </a:bodyPr>
            <a:lstStyle/>
            <a:p>
              <a:pPr defTabSz="932455">
                <a:defRPr/>
              </a:pPr>
              <a:r>
                <a:rPr lang="en-US" sz="1598" kern="0">
                  <a:gradFill>
                    <a:gsLst>
                      <a:gs pos="0">
                        <a:srgbClr val="FFFFFF"/>
                      </a:gs>
                      <a:gs pos="100000">
                        <a:srgbClr val="FFFFFF"/>
                      </a:gs>
                    </a:gsLst>
                    <a:lin ang="10800000" scaled="1"/>
                  </a:gradFill>
                </a:rPr>
                <a:t>Cloud-born</a:t>
              </a:r>
            </a:p>
          </p:txBody>
        </p:sp>
      </p:grpSp>
      <p:grpSp>
        <p:nvGrpSpPr>
          <p:cNvPr id="5" name="Group 4">
            <a:extLst>
              <a:ext uri="{FF2B5EF4-FFF2-40B4-BE49-F238E27FC236}">
                <a16:creationId xmlns:a16="http://schemas.microsoft.com/office/drawing/2014/main" id="{49BD863B-01A7-4552-BF8F-A57C04D84A7D}"/>
              </a:ext>
            </a:extLst>
          </p:cNvPr>
          <p:cNvGrpSpPr/>
          <p:nvPr/>
        </p:nvGrpSpPr>
        <p:grpSpPr>
          <a:xfrm>
            <a:off x="2280095" y="2940074"/>
            <a:ext cx="2032848" cy="603713"/>
            <a:chOff x="6521269" y="3362616"/>
            <a:chExt cx="2088028" cy="603798"/>
          </a:xfrm>
        </p:grpSpPr>
        <p:sp>
          <p:nvSpPr>
            <p:cNvPr id="61" name="Right Arrow 32">
              <a:extLst>
                <a:ext uri="{FF2B5EF4-FFF2-40B4-BE49-F238E27FC236}">
                  <a16:creationId xmlns:a16="http://schemas.microsoft.com/office/drawing/2014/main" id="{9D07F16F-DE7A-448A-90A5-EFB53A26D5BF}"/>
                </a:ext>
              </a:extLst>
            </p:cNvPr>
            <p:cNvSpPr/>
            <p:nvPr/>
          </p:nvSpPr>
          <p:spPr>
            <a:xfrm>
              <a:off x="6537782" y="3362616"/>
              <a:ext cx="2071515" cy="603798"/>
            </a:xfrm>
            <a:prstGeom prst="rightArrow">
              <a:avLst/>
            </a:prstGeom>
            <a:solidFill>
              <a:srgbClr val="0072C6"/>
            </a:solidFill>
            <a:ln w="25400" cap="flat" cmpd="sng" algn="ctr">
              <a:noFill/>
              <a:prstDash val="solid"/>
            </a:ln>
            <a:effectLst/>
          </p:spPr>
          <p:txBody>
            <a:bodyPr rtlCol="0" anchor="ctr"/>
            <a:lstStyle/>
            <a:p>
              <a:pPr algn="ctr" defTabSz="822634">
                <a:defRPr/>
              </a:pPr>
              <a:endParaRPr lang="en-US" sz="1620" kern="0">
                <a:solidFill>
                  <a:srgbClr val="FFFFFF"/>
                </a:solidFill>
              </a:endParaRPr>
            </a:p>
          </p:txBody>
        </p:sp>
        <p:sp>
          <p:nvSpPr>
            <p:cNvPr id="62" name="TextBox 61">
              <a:extLst>
                <a:ext uri="{FF2B5EF4-FFF2-40B4-BE49-F238E27FC236}">
                  <a16:creationId xmlns:a16="http://schemas.microsoft.com/office/drawing/2014/main" id="{1F8440B1-EC74-4271-AE7D-3FAD0C05FBDA}"/>
                </a:ext>
              </a:extLst>
            </p:cNvPr>
            <p:cNvSpPr txBox="1"/>
            <p:nvPr/>
          </p:nvSpPr>
          <p:spPr>
            <a:xfrm>
              <a:off x="6521269" y="3498508"/>
              <a:ext cx="1680790" cy="345164"/>
            </a:xfrm>
            <a:prstGeom prst="rect">
              <a:avLst/>
            </a:prstGeom>
            <a:noFill/>
          </p:spPr>
          <p:txBody>
            <a:bodyPr wrap="square" rtlCol="0" anchor="ctr">
              <a:spAutoFit/>
            </a:bodyPr>
            <a:lstStyle/>
            <a:p>
              <a:pPr defTabSz="932455">
                <a:defRPr/>
              </a:pPr>
              <a:r>
                <a:rPr lang="en-US" sz="1598" kern="0">
                  <a:gradFill>
                    <a:gsLst>
                      <a:gs pos="0">
                        <a:srgbClr val="FFFFFF"/>
                      </a:gs>
                      <a:gs pos="100000">
                        <a:srgbClr val="FFFFFF"/>
                      </a:gs>
                    </a:gsLst>
                    <a:lin ang="10800000" scaled="1"/>
                  </a:gradFill>
                </a:rPr>
                <a:t>Lift &amp; Shift</a:t>
              </a:r>
            </a:p>
          </p:txBody>
        </p:sp>
      </p:grpSp>
      <p:grpSp>
        <p:nvGrpSpPr>
          <p:cNvPr id="55" name="Group 54">
            <a:extLst>
              <a:ext uri="{FF2B5EF4-FFF2-40B4-BE49-F238E27FC236}">
                <a16:creationId xmlns:a16="http://schemas.microsoft.com/office/drawing/2014/main" id="{FD96A0D1-D5F9-4F5C-B43A-A08AB5DC7A51}"/>
              </a:ext>
            </a:extLst>
          </p:cNvPr>
          <p:cNvGrpSpPr/>
          <p:nvPr/>
        </p:nvGrpSpPr>
        <p:grpSpPr>
          <a:xfrm>
            <a:off x="2296173" y="3554482"/>
            <a:ext cx="1999677" cy="603712"/>
            <a:chOff x="4577071" y="2826498"/>
            <a:chExt cx="1212638" cy="444009"/>
          </a:xfrm>
        </p:grpSpPr>
        <p:sp>
          <p:nvSpPr>
            <p:cNvPr id="59" name="Right Arrow 34">
              <a:extLst>
                <a:ext uri="{FF2B5EF4-FFF2-40B4-BE49-F238E27FC236}">
                  <a16:creationId xmlns:a16="http://schemas.microsoft.com/office/drawing/2014/main" id="{5353893A-0161-4468-9134-29B7A57C8D02}"/>
                </a:ext>
              </a:extLst>
            </p:cNvPr>
            <p:cNvSpPr/>
            <p:nvPr/>
          </p:nvSpPr>
          <p:spPr>
            <a:xfrm>
              <a:off x="4577071" y="2826498"/>
              <a:ext cx="1212638" cy="444009"/>
            </a:xfrm>
            <a:prstGeom prst="rightArrow">
              <a:avLst/>
            </a:prstGeom>
            <a:solidFill>
              <a:srgbClr val="0072C6"/>
            </a:solidFill>
            <a:ln w="25400" cap="flat" cmpd="sng" algn="ctr">
              <a:noFill/>
              <a:prstDash val="solid"/>
            </a:ln>
            <a:effectLst/>
          </p:spPr>
          <p:txBody>
            <a:bodyPr rtlCol="0" anchor="ctr"/>
            <a:lstStyle/>
            <a:p>
              <a:pPr algn="ctr" defTabSz="822634">
                <a:defRPr/>
              </a:pPr>
              <a:endParaRPr lang="en-US" sz="1620" kern="0">
                <a:solidFill>
                  <a:srgbClr val="FFFFFF"/>
                </a:solidFill>
              </a:endParaRPr>
            </a:p>
          </p:txBody>
        </p:sp>
        <p:sp>
          <p:nvSpPr>
            <p:cNvPr id="60" name="TextBox 59">
              <a:extLst>
                <a:ext uri="{FF2B5EF4-FFF2-40B4-BE49-F238E27FC236}">
                  <a16:creationId xmlns:a16="http://schemas.microsoft.com/office/drawing/2014/main" id="{E90D9E2E-FAA6-48E3-A116-36ED266E25FD}"/>
                </a:ext>
              </a:extLst>
            </p:cNvPr>
            <p:cNvSpPr txBox="1"/>
            <p:nvPr/>
          </p:nvSpPr>
          <p:spPr>
            <a:xfrm>
              <a:off x="4583970" y="2921594"/>
              <a:ext cx="1135447" cy="253820"/>
            </a:xfrm>
            <a:prstGeom prst="rect">
              <a:avLst/>
            </a:prstGeom>
            <a:noFill/>
          </p:spPr>
          <p:txBody>
            <a:bodyPr wrap="square" rtlCol="0" anchor="ctr">
              <a:spAutoFit/>
            </a:bodyPr>
            <a:lstStyle/>
            <a:p>
              <a:pPr defTabSz="932455">
                <a:defRPr/>
              </a:pPr>
              <a:r>
                <a:rPr lang="en-US" sz="1598" kern="0">
                  <a:gradFill>
                    <a:gsLst>
                      <a:gs pos="0">
                        <a:srgbClr val="FFFFFF"/>
                      </a:gs>
                      <a:gs pos="100000">
                        <a:srgbClr val="FFFFFF"/>
                      </a:gs>
                    </a:gsLst>
                    <a:lin ang="10800000" scaled="1"/>
                  </a:gradFill>
                </a:rPr>
                <a:t>Commodity</a:t>
              </a:r>
            </a:p>
          </p:txBody>
        </p:sp>
      </p:grpSp>
      <p:grpSp>
        <p:nvGrpSpPr>
          <p:cNvPr id="56" name="Group 55">
            <a:extLst>
              <a:ext uri="{FF2B5EF4-FFF2-40B4-BE49-F238E27FC236}">
                <a16:creationId xmlns:a16="http://schemas.microsoft.com/office/drawing/2014/main" id="{AF75C28B-FCE4-4F4F-B7D9-E8CAA527D049}"/>
              </a:ext>
            </a:extLst>
          </p:cNvPr>
          <p:cNvGrpSpPr/>
          <p:nvPr/>
        </p:nvGrpSpPr>
        <p:grpSpPr>
          <a:xfrm>
            <a:off x="2304552" y="5630861"/>
            <a:ext cx="2008391" cy="603712"/>
            <a:chOff x="4569335" y="3787190"/>
            <a:chExt cx="1191805" cy="444009"/>
          </a:xfrm>
        </p:grpSpPr>
        <p:sp>
          <p:nvSpPr>
            <p:cNvPr id="57" name="Right Arrow 36">
              <a:extLst>
                <a:ext uri="{FF2B5EF4-FFF2-40B4-BE49-F238E27FC236}">
                  <a16:creationId xmlns:a16="http://schemas.microsoft.com/office/drawing/2014/main" id="{0D2B77C2-DE98-4588-A270-7B692CCE90AC}"/>
                </a:ext>
              </a:extLst>
            </p:cNvPr>
            <p:cNvSpPr/>
            <p:nvPr/>
          </p:nvSpPr>
          <p:spPr>
            <a:xfrm>
              <a:off x="4569335" y="3787190"/>
              <a:ext cx="1191805" cy="444009"/>
            </a:xfrm>
            <a:prstGeom prst="rightArrow">
              <a:avLst/>
            </a:prstGeom>
            <a:solidFill>
              <a:srgbClr val="0072C6"/>
            </a:solidFill>
            <a:ln w="25400" cap="flat" cmpd="sng" algn="ctr">
              <a:noFill/>
              <a:prstDash val="solid"/>
            </a:ln>
            <a:effectLst/>
          </p:spPr>
          <p:txBody>
            <a:bodyPr rtlCol="0" anchor="ctr"/>
            <a:lstStyle/>
            <a:p>
              <a:pPr algn="ctr" defTabSz="822634">
                <a:defRPr/>
              </a:pPr>
              <a:endParaRPr lang="en-US" sz="1620" kern="0">
                <a:solidFill>
                  <a:srgbClr val="FFFFFF"/>
                </a:solidFill>
              </a:endParaRPr>
            </a:p>
          </p:txBody>
        </p:sp>
        <p:sp>
          <p:nvSpPr>
            <p:cNvPr id="58" name="TextBox 57">
              <a:extLst>
                <a:ext uri="{FF2B5EF4-FFF2-40B4-BE49-F238E27FC236}">
                  <a16:creationId xmlns:a16="http://schemas.microsoft.com/office/drawing/2014/main" id="{473B31D7-B118-4997-81E8-A8D056BAFEA4}"/>
                </a:ext>
              </a:extLst>
            </p:cNvPr>
            <p:cNvSpPr txBox="1"/>
            <p:nvPr/>
          </p:nvSpPr>
          <p:spPr>
            <a:xfrm>
              <a:off x="4581132" y="3882286"/>
              <a:ext cx="1131936" cy="253820"/>
            </a:xfrm>
            <a:prstGeom prst="rect">
              <a:avLst/>
            </a:prstGeom>
            <a:noFill/>
          </p:spPr>
          <p:txBody>
            <a:bodyPr wrap="square" rtlCol="0" anchor="ctr">
              <a:spAutoFit/>
            </a:bodyPr>
            <a:lstStyle/>
            <a:p>
              <a:pPr defTabSz="932455">
                <a:defRPr/>
              </a:pPr>
              <a:r>
                <a:rPr lang="en-US" sz="1598" kern="0">
                  <a:gradFill>
                    <a:gsLst>
                      <a:gs pos="0">
                        <a:srgbClr val="FFFFFF"/>
                      </a:gs>
                      <a:gs pos="100000">
                        <a:srgbClr val="FFFFFF"/>
                      </a:gs>
                    </a:gsLst>
                    <a:lin ang="10800000" scaled="1"/>
                  </a:gradFill>
                </a:rPr>
                <a:t>Leave It Alone</a:t>
              </a:r>
            </a:p>
          </p:txBody>
        </p:sp>
      </p:grpSp>
      <p:sp>
        <p:nvSpPr>
          <p:cNvPr id="35" name="Rectangle 34">
            <a:extLst>
              <a:ext uri="{FF2B5EF4-FFF2-40B4-BE49-F238E27FC236}">
                <a16:creationId xmlns:a16="http://schemas.microsoft.com/office/drawing/2014/main" id="{4CF8F917-9D31-4CCC-A137-F14058167973}"/>
              </a:ext>
            </a:extLst>
          </p:cNvPr>
          <p:cNvSpPr/>
          <p:nvPr/>
        </p:nvSpPr>
        <p:spPr>
          <a:xfrm>
            <a:off x="4348555" y="1710805"/>
            <a:ext cx="3538662" cy="562264"/>
          </a:xfrm>
          <a:prstGeom prst="rect">
            <a:avLst/>
          </a:prstGeom>
          <a:solidFill>
            <a:schemeClr val="accent1"/>
          </a:solidFill>
          <a:ln w="25400" cap="flat" cmpd="sng" algn="ctr">
            <a:noFill/>
            <a:prstDash val="solid"/>
          </a:ln>
          <a:effectLst/>
        </p:spPr>
        <p:txBody>
          <a:bodyPr lIns="161312" tIns="145179" rIns="161312" bIns="145179" rtlCol="0" anchor="ctr" anchorCtr="0"/>
          <a:lstStyle/>
          <a:p>
            <a:pPr defTabSz="822634">
              <a:lnSpc>
                <a:spcPct val="90000"/>
              </a:lnSpc>
              <a:defRPr/>
            </a:pPr>
            <a:r>
              <a:rPr lang="en-US" sz="1598" kern="0">
                <a:gradFill>
                  <a:gsLst>
                    <a:gs pos="0">
                      <a:srgbClr val="FFFFFF"/>
                    </a:gs>
                    <a:gs pos="100000">
                      <a:srgbClr val="FFFFFF"/>
                    </a:gs>
                  </a:gsLst>
                  <a:lin ang="10800000" scaled="1"/>
                </a:gradFill>
              </a:rPr>
              <a:t>Azure PaaS</a:t>
            </a:r>
          </a:p>
        </p:txBody>
      </p:sp>
      <p:sp>
        <p:nvSpPr>
          <p:cNvPr id="36" name="Rectangle 35">
            <a:extLst>
              <a:ext uri="{FF2B5EF4-FFF2-40B4-BE49-F238E27FC236}">
                <a16:creationId xmlns:a16="http://schemas.microsoft.com/office/drawing/2014/main" id="{C71C3FD4-F130-4779-9031-10750811E4A1}"/>
              </a:ext>
            </a:extLst>
          </p:cNvPr>
          <p:cNvSpPr/>
          <p:nvPr/>
        </p:nvSpPr>
        <p:spPr>
          <a:xfrm>
            <a:off x="4349255" y="2974427"/>
            <a:ext cx="3524269" cy="562264"/>
          </a:xfrm>
          <a:prstGeom prst="rect">
            <a:avLst/>
          </a:prstGeom>
          <a:solidFill>
            <a:schemeClr val="accent1"/>
          </a:solidFill>
          <a:ln w="25400" cap="flat" cmpd="sng" algn="ctr">
            <a:noFill/>
            <a:prstDash val="solid"/>
          </a:ln>
          <a:effectLst/>
        </p:spPr>
        <p:txBody>
          <a:bodyPr lIns="161312" tIns="145179" rIns="161312" bIns="145179" rtlCol="0" anchor="ctr" anchorCtr="0"/>
          <a:lstStyle/>
          <a:p>
            <a:pPr defTabSz="822634">
              <a:lnSpc>
                <a:spcPct val="90000"/>
              </a:lnSpc>
              <a:defRPr/>
            </a:pPr>
            <a:r>
              <a:rPr lang="en-US" sz="1598" kern="0">
                <a:gradFill>
                  <a:gsLst>
                    <a:gs pos="0">
                      <a:srgbClr val="FFFFFF"/>
                    </a:gs>
                    <a:gs pos="100000">
                      <a:srgbClr val="FFFFFF"/>
                    </a:gs>
                  </a:gsLst>
                  <a:lin ang="10800000" scaled="1"/>
                </a:gradFill>
              </a:rPr>
              <a:t>Azure IaaS</a:t>
            </a:r>
          </a:p>
        </p:txBody>
      </p:sp>
      <p:sp>
        <p:nvSpPr>
          <p:cNvPr id="37" name="Rectangle 36">
            <a:extLst>
              <a:ext uri="{FF2B5EF4-FFF2-40B4-BE49-F238E27FC236}">
                <a16:creationId xmlns:a16="http://schemas.microsoft.com/office/drawing/2014/main" id="{D0D20FCB-4CE4-4FF7-8DB4-491FA3A6293B}"/>
              </a:ext>
            </a:extLst>
          </p:cNvPr>
          <p:cNvSpPr/>
          <p:nvPr/>
        </p:nvSpPr>
        <p:spPr>
          <a:xfrm>
            <a:off x="4348555" y="3592063"/>
            <a:ext cx="3538662" cy="566131"/>
          </a:xfrm>
          <a:prstGeom prst="rect">
            <a:avLst/>
          </a:prstGeom>
          <a:solidFill>
            <a:schemeClr val="accent1"/>
          </a:solidFill>
          <a:ln w="25400" cap="flat" cmpd="sng" algn="ctr">
            <a:noFill/>
            <a:prstDash val="solid"/>
          </a:ln>
          <a:effectLst/>
        </p:spPr>
        <p:txBody>
          <a:bodyPr lIns="161312" tIns="145179" rIns="161312" bIns="145179" rtlCol="0" anchor="ctr" anchorCtr="0"/>
          <a:lstStyle/>
          <a:p>
            <a:pPr defTabSz="822634">
              <a:lnSpc>
                <a:spcPct val="90000"/>
              </a:lnSpc>
              <a:defRPr/>
            </a:pPr>
            <a:r>
              <a:rPr lang="en-US" sz="1598" kern="0">
                <a:gradFill>
                  <a:gsLst>
                    <a:gs pos="0">
                      <a:srgbClr val="FFFFFF"/>
                    </a:gs>
                    <a:gs pos="100000">
                      <a:srgbClr val="FFFFFF"/>
                    </a:gs>
                  </a:gsLst>
                  <a:lin ang="10800000" scaled="1"/>
                </a:gradFill>
              </a:rPr>
              <a:t>SaaS: Microsoft Dynamics,</a:t>
            </a:r>
            <a:br>
              <a:rPr lang="en-US" sz="1598" kern="0">
                <a:gradFill>
                  <a:gsLst>
                    <a:gs pos="0">
                      <a:srgbClr val="FFFFFF"/>
                    </a:gs>
                    <a:gs pos="100000">
                      <a:srgbClr val="FFFFFF"/>
                    </a:gs>
                  </a:gsLst>
                  <a:lin ang="10800000" scaled="1"/>
                </a:gradFill>
              </a:rPr>
            </a:br>
            <a:r>
              <a:rPr lang="en-US" sz="1598" kern="0">
                <a:gradFill>
                  <a:gsLst>
                    <a:gs pos="0">
                      <a:srgbClr val="FFFFFF"/>
                    </a:gs>
                    <a:gs pos="100000">
                      <a:srgbClr val="FFFFFF"/>
                    </a:gs>
                  </a:gsLst>
                  <a:lin ang="10800000" scaled="1"/>
                </a:gradFill>
              </a:rPr>
              <a:t>Office 365, </a:t>
            </a:r>
            <a:r>
              <a:rPr lang="en-US" sz="1598" kern="0" spc="-100">
                <a:gradFill>
                  <a:gsLst>
                    <a:gs pos="0">
                      <a:srgbClr val="FFFFFF"/>
                    </a:gs>
                    <a:gs pos="100000">
                      <a:srgbClr val="FFFFFF"/>
                    </a:gs>
                  </a:gsLst>
                  <a:lin ang="10800000" scaled="1"/>
                </a:gradFill>
              </a:rPr>
              <a:t>Visual Studio Team Services</a:t>
            </a:r>
          </a:p>
        </p:txBody>
      </p:sp>
      <p:sp>
        <p:nvSpPr>
          <p:cNvPr id="31" name="Rectangle 30">
            <a:extLst>
              <a:ext uri="{FF2B5EF4-FFF2-40B4-BE49-F238E27FC236}">
                <a16:creationId xmlns:a16="http://schemas.microsoft.com/office/drawing/2014/main" id="{C3D1C45A-84BD-4723-BB71-88DC8DA40B42}"/>
              </a:ext>
            </a:extLst>
          </p:cNvPr>
          <p:cNvSpPr/>
          <p:nvPr/>
        </p:nvSpPr>
        <p:spPr>
          <a:xfrm>
            <a:off x="4377521" y="4645861"/>
            <a:ext cx="3509696" cy="718353"/>
          </a:xfrm>
          <a:prstGeom prst="rect">
            <a:avLst/>
          </a:prstGeom>
          <a:solidFill>
            <a:schemeClr val="accent1"/>
          </a:solidFill>
          <a:ln w="25400" cap="flat" cmpd="sng" algn="ctr">
            <a:noFill/>
            <a:prstDash val="solid"/>
          </a:ln>
          <a:effectLst/>
        </p:spPr>
        <p:txBody>
          <a:bodyPr lIns="161312" tIns="145179" rIns="16130" bIns="145179" rtlCol="0" anchor="ctr" anchorCtr="0"/>
          <a:lstStyle/>
          <a:p>
            <a:pPr defTabSz="822634">
              <a:lnSpc>
                <a:spcPct val="90000"/>
              </a:lnSpc>
              <a:defRPr/>
            </a:pPr>
            <a:r>
              <a:rPr lang="en-US" sz="1598" kern="0">
                <a:gradFill>
                  <a:gsLst>
                    <a:gs pos="0">
                      <a:srgbClr val="FFFFFF"/>
                    </a:gs>
                    <a:gs pos="100000">
                      <a:srgbClr val="FFFFFF"/>
                    </a:gs>
                  </a:gsLst>
                  <a:lin ang="10800000" scaled="1"/>
                </a:gradFill>
              </a:rPr>
              <a:t>Azure Stack</a:t>
            </a:r>
          </a:p>
        </p:txBody>
      </p:sp>
      <p:sp>
        <p:nvSpPr>
          <p:cNvPr id="43" name="Rectangle 42">
            <a:extLst>
              <a:ext uri="{FF2B5EF4-FFF2-40B4-BE49-F238E27FC236}">
                <a16:creationId xmlns:a16="http://schemas.microsoft.com/office/drawing/2014/main" id="{D5382FFF-FBC7-4C4C-A8BF-FAC9AA49F440}"/>
              </a:ext>
            </a:extLst>
          </p:cNvPr>
          <p:cNvSpPr/>
          <p:nvPr/>
        </p:nvSpPr>
        <p:spPr>
          <a:xfrm>
            <a:off x="4334862" y="2333055"/>
            <a:ext cx="3538662" cy="562264"/>
          </a:xfrm>
          <a:prstGeom prst="rect">
            <a:avLst/>
          </a:prstGeom>
          <a:solidFill>
            <a:schemeClr val="accent1"/>
          </a:solidFill>
          <a:ln w="25400" cap="flat" cmpd="sng" algn="ctr">
            <a:noFill/>
            <a:prstDash val="solid"/>
          </a:ln>
          <a:effectLst/>
        </p:spPr>
        <p:txBody>
          <a:bodyPr lIns="161312" tIns="145179" rIns="161312" bIns="145179" rtlCol="0" anchor="ctr" anchorCtr="0"/>
          <a:lstStyle/>
          <a:p>
            <a:pPr defTabSz="822634">
              <a:lnSpc>
                <a:spcPct val="90000"/>
              </a:lnSpc>
              <a:defRPr/>
            </a:pPr>
            <a:r>
              <a:rPr lang="en-US" sz="1598" kern="0" dirty="0">
                <a:gradFill>
                  <a:gsLst>
                    <a:gs pos="0">
                      <a:srgbClr val="FFFFFF"/>
                    </a:gs>
                    <a:gs pos="100000">
                      <a:srgbClr val="FFFFFF"/>
                    </a:gs>
                  </a:gsLst>
                  <a:lin ang="10800000" scaled="1"/>
                </a:gradFill>
              </a:rPr>
              <a:t>Azure Container Service</a:t>
            </a:r>
          </a:p>
        </p:txBody>
      </p:sp>
      <p:sp>
        <p:nvSpPr>
          <p:cNvPr id="34" name="Rectangle 33">
            <a:extLst>
              <a:ext uri="{FF2B5EF4-FFF2-40B4-BE49-F238E27FC236}">
                <a16:creationId xmlns:a16="http://schemas.microsoft.com/office/drawing/2014/main" id="{E4931BE0-F305-434D-9D11-2C454021FD40}"/>
              </a:ext>
            </a:extLst>
          </p:cNvPr>
          <p:cNvSpPr/>
          <p:nvPr/>
        </p:nvSpPr>
        <p:spPr>
          <a:xfrm>
            <a:off x="4392284" y="5630862"/>
            <a:ext cx="3494933" cy="658796"/>
          </a:xfrm>
          <a:prstGeom prst="rect">
            <a:avLst/>
          </a:prstGeom>
          <a:solidFill>
            <a:schemeClr val="accent1"/>
          </a:solidFill>
          <a:ln w="25400" cap="flat" cmpd="sng" algn="ctr">
            <a:noFill/>
            <a:prstDash val="solid"/>
          </a:ln>
          <a:effectLst/>
        </p:spPr>
        <p:txBody>
          <a:bodyPr lIns="161312" tIns="145179" rIns="16130" bIns="145179" rtlCol="0" anchor="ctr" anchorCtr="0"/>
          <a:lstStyle/>
          <a:p>
            <a:pPr defTabSz="822634">
              <a:lnSpc>
                <a:spcPct val="90000"/>
              </a:lnSpc>
              <a:defRPr/>
            </a:pPr>
            <a:r>
              <a:rPr lang="en-US" sz="1598" kern="0">
                <a:gradFill>
                  <a:gsLst>
                    <a:gs pos="0">
                      <a:srgbClr val="FFFFFF"/>
                    </a:gs>
                    <a:gs pos="100000">
                      <a:srgbClr val="FFFFFF"/>
                    </a:gs>
                  </a:gsLst>
                  <a:lin ang="10800000" scaled="1"/>
                </a:gradFill>
              </a:rPr>
              <a:t>Operating system upgrade</a:t>
            </a:r>
          </a:p>
        </p:txBody>
      </p:sp>
      <p:sp>
        <p:nvSpPr>
          <p:cNvPr id="92" name="TextBox 91">
            <a:extLst>
              <a:ext uri="{FF2B5EF4-FFF2-40B4-BE49-F238E27FC236}">
                <a16:creationId xmlns:a16="http://schemas.microsoft.com/office/drawing/2014/main" id="{874C0D97-6FA3-44AC-BF0F-A8CA0EBFCBA1}"/>
              </a:ext>
            </a:extLst>
          </p:cNvPr>
          <p:cNvSpPr txBox="1"/>
          <p:nvPr/>
        </p:nvSpPr>
        <p:spPr>
          <a:xfrm>
            <a:off x="2902982" y="1313277"/>
            <a:ext cx="1840083" cy="382616"/>
          </a:xfrm>
          <a:prstGeom prst="rect">
            <a:avLst/>
          </a:prstGeom>
          <a:noFill/>
        </p:spPr>
        <p:txBody>
          <a:bodyPr wrap="none" lIns="109662" tIns="49732" rIns="109662" bIns="54830" rtlCol="0" anchor="t" anchorCtr="0">
            <a:noAutofit/>
          </a:bodyPr>
          <a:lstStyle/>
          <a:p>
            <a:pPr defTabSz="822634">
              <a:defRPr/>
            </a:pPr>
            <a:r>
              <a:rPr lang="en-US" kern="0">
                <a:solidFill>
                  <a:schemeClr val="bg1"/>
                </a:solidFill>
              </a:rPr>
              <a:t>Tactic</a:t>
            </a:r>
          </a:p>
        </p:txBody>
      </p:sp>
      <p:grpSp>
        <p:nvGrpSpPr>
          <p:cNvPr id="93" name="Group 92">
            <a:extLst>
              <a:ext uri="{FF2B5EF4-FFF2-40B4-BE49-F238E27FC236}">
                <a16:creationId xmlns:a16="http://schemas.microsoft.com/office/drawing/2014/main" id="{F16B8A7A-5AF4-4A40-A794-0B91D9B27A12}"/>
              </a:ext>
            </a:extLst>
          </p:cNvPr>
          <p:cNvGrpSpPr/>
          <p:nvPr/>
        </p:nvGrpSpPr>
        <p:grpSpPr>
          <a:xfrm>
            <a:off x="2267326" y="2323274"/>
            <a:ext cx="2047627" cy="611960"/>
            <a:chOff x="4569335" y="1830054"/>
            <a:chExt cx="1215088" cy="450075"/>
          </a:xfrm>
        </p:grpSpPr>
        <p:sp>
          <p:nvSpPr>
            <p:cNvPr id="94" name="Right Arrow 9">
              <a:extLst>
                <a:ext uri="{FF2B5EF4-FFF2-40B4-BE49-F238E27FC236}">
                  <a16:creationId xmlns:a16="http://schemas.microsoft.com/office/drawing/2014/main" id="{4BF38482-47CD-41B4-96DA-5AEF84AE1905}"/>
                </a:ext>
              </a:extLst>
            </p:cNvPr>
            <p:cNvSpPr/>
            <p:nvPr/>
          </p:nvSpPr>
          <p:spPr>
            <a:xfrm>
              <a:off x="4577226" y="1830054"/>
              <a:ext cx="1207197" cy="450075"/>
            </a:xfrm>
            <a:prstGeom prst="rightArrow">
              <a:avLst>
                <a:gd name="adj1" fmla="val 51200"/>
                <a:gd name="adj2" fmla="val 50000"/>
              </a:avLst>
            </a:prstGeom>
            <a:solidFill>
              <a:srgbClr val="0072C6"/>
            </a:solidFill>
            <a:ln w="25400" cap="flat" cmpd="sng" algn="ctr">
              <a:noFill/>
              <a:prstDash val="solid"/>
            </a:ln>
            <a:effectLst/>
          </p:spPr>
          <p:txBody>
            <a:bodyPr rtlCol="0" anchor="ctr"/>
            <a:lstStyle/>
            <a:p>
              <a:pPr algn="ctr" defTabSz="822634">
                <a:defRPr/>
              </a:pPr>
              <a:endParaRPr lang="en-US" sz="1620" kern="0">
                <a:solidFill>
                  <a:srgbClr val="FFFFFF"/>
                </a:solidFill>
              </a:endParaRPr>
            </a:p>
          </p:txBody>
        </p:sp>
        <p:sp>
          <p:nvSpPr>
            <p:cNvPr id="95" name="TextBox 94">
              <a:extLst>
                <a:ext uri="{FF2B5EF4-FFF2-40B4-BE49-F238E27FC236}">
                  <a16:creationId xmlns:a16="http://schemas.microsoft.com/office/drawing/2014/main" id="{92AD6ABE-BD2B-4E8E-AE32-746EB9E7183D}"/>
                </a:ext>
              </a:extLst>
            </p:cNvPr>
            <p:cNvSpPr txBox="1"/>
            <p:nvPr/>
          </p:nvSpPr>
          <p:spPr>
            <a:xfrm>
              <a:off x="4569335" y="1940340"/>
              <a:ext cx="1129097" cy="248759"/>
            </a:xfrm>
            <a:prstGeom prst="rect">
              <a:avLst/>
            </a:prstGeom>
            <a:noFill/>
          </p:spPr>
          <p:txBody>
            <a:bodyPr wrap="square" rtlCol="0" anchor="ctr">
              <a:spAutoFit/>
            </a:bodyPr>
            <a:lstStyle/>
            <a:p>
              <a:pPr defTabSz="932455">
                <a:defRPr/>
              </a:pPr>
              <a:r>
                <a:rPr lang="en-US" sz="1598" kern="0">
                  <a:gradFill>
                    <a:gsLst>
                      <a:gs pos="0">
                        <a:srgbClr val="FFFFFF"/>
                      </a:gs>
                      <a:gs pos="100000">
                        <a:srgbClr val="FFFFFF"/>
                      </a:gs>
                    </a:gsLst>
                    <a:lin ang="10800000" scaled="1"/>
                  </a:gradFill>
                </a:rPr>
                <a:t>Lift &amp; Modernize</a:t>
              </a:r>
            </a:p>
          </p:txBody>
        </p:sp>
      </p:grpSp>
      <p:grpSp>
        <p:nvGrpSpPr>
          <p:cNvPr id="96" name="Group 95">
            <a:extLst>
              <a:ext uri="{FF2B5EF4-FFF2-40B4-BE49-F238E27FC236}">
                <a16:creationId xmlns:a16="http://schemas.microsoft.com/office/drawing/2014/main" id="{25AF1853-1CDC-49FD-A2C6-093D0297C2EE}"/>
              </a:ext>
            </a:extLst>
          </p:cNvPr>
          <p:cNvGrpSpPr/>
          <p:nvPr/>
        </p:nvGrpSpPr>
        <p:grpSpPr>
          <a:xfrm>
            <a:off x="2290746" y="4662148"/>
            <a:ext cx="2047627" cy="611960"/>
            <a:chOff x="4569335" y="1830054"/>
            <a:chExt cx="1215088" cy="450075"/>
          </a:xfrm>
        </p:grpSpPr>
        <p:sp>
          <p:nvSpPr>
            <p:cNvPr id="97" name="Right Arrow 9">
              <a:extLst>
                <a:ext uri="{FF2B5EF4-FFF2-40B4-BE49-F238E27FC236}">
                  <a16:creationId xmlns:a16="http://schemas.microsoft.com/office/drawing/2014/main" id="{E16872EA-80CE-4C96-A116-D1CC38D6BA81}"/>
                </a:ext>
              </a:extLst>
            </p:cNvPr>
            <p:cNvSpPr/>
            <p:nvPr/>
          </p:nvSpPr>
          <p:spPr>
            <a:xfrm>
              <a:off x="4577226" y="1830054"/>
              <a:ext cx="1207197" cy="450075"/>
            </a:xfrm>
            <a:prstGeom prst="rightArrow">
              <a:avLst>
                <a:gd name="adj1" fmla="val 51200"/>
                <a:gd name="adj2" fmla="val 50000"/>
              </a:avLst>
            </a:prstGeom>
            <a:solidFill>
              <a:srgbClr val="0072C6"/>
            </a:solidFill>
            <a:ln w="25400" cap="flat" cmpd="sng" algn="ctr">
              <a:noFill/>
              <a:prstDash val="solid"/>
            </a:ln>
            <a:effectLst/>
          </p:spPr>
          <p:txBody>
            <a:bodyPr rtlCol="0" anchor="ctr"/>
            <a:lstStyle/>
            <a:p>
              <a:pPr algn="ctr" defTabSz="822634">
                <a:defRPr/>
              </a:pPr>
              <a:endParaRPr lang="en-US" sz="1620" kern="0">
                <a:solidFill>
                  <a:srgbClr val="FFFFFF"/>
                </a:solidFill>
              </a:endParaRPr>
            </a:p>
          </p:txBody>
        </p:sp>
        <p:sp>
          <p:nvSpPr>
            <p:cNvPr id="98" name="TextBox 97">
              <a:extLst>
                <a:ext uri="{FF2B5EF4-FFF2-40B4-BE49-F238E27FC236}">
                  <a16:creationId xmlns:a16="http://schemas.microsoft.com/office/drawing/2014/main" id="{1DEAA02E-3041-46F5-9716-F9476D39AEC4}"/>
                </a:ext>
              </a:extLst>
            </p:cNvPr>
            <p:cNvSpPr txBox="1"/>
            <p:nvPr/>
          </p:nvSpPr>
          <p:spPr>
            <a:xfrm>
              <a:off x="4569335" y="1926042"/>
              <a:ext cx="1129097" cy="248759"/>
            </a:xfrm>
            <a:prstGeom prst="rect">
              <a:avLst/>
            </a:prstGeom>
            <a:noFill/>
          </p:spPr>
          <p:txBody>
            <a:bodyPr wrap="square" rtlCol="0" anchor="ctr">
              <a:spAutoFit/>
            </a:bodyPr>
            <a:lstStyle/>
            <a:p>
              <a:pPr defTabSz="932455">
                <a:defRPr/>
              </a:pPr>
              <a:r>
                <a:rPr lang="en-US" sz="1598" kern="0">
                  <a:gradFill>
                    <a:gsLst>
                      <a:gs pos="0">
                        <a:srgbClr val="FFFFFF"/>
                      </a:gs>
                      <a:gs pos="100000">
                        <a:srgbClr val="FFFFFF"/>
                      </a:gs>
                    </a:gsLst>
                    <a:lin ang="10800000" scaled="1"/>
                  </a:gradFill>
                </a:rPr>
                <a:t>Cloud-born</a:t>
              </a:r>
            </a:p>
          </p:txBody>
        </p:sp>
      </p:grpSp>
      <p:grpSp>
        <p:nvGrpSpPr>
          <p:cNvPr id="103" name="Group 102">
            <a:extLst>
              <a:ext uri="{FF2B5EF4-FFF2-40B4-BE49-F238E27FC236}">
                <a16:creationId xmlns:a16="http://schemas.microsoft.com/office/drawing/2014/main" id="{754FE573-DD2E-4E84-8A0D-464DE3D70E26}"/>
              </a:ext>
            </a:extLst>
          </p:cNvPr>
          <p:cNvGrpSpPr/>
          <p:nvPr/>
        </p:nvGrpSpPr>
        <p:grpSpPr>
          <a:xfrm>
            <a:off x="608456" y="1323397"/>
            <a:ext cx="1840083" cy="5056042"/>
            <a:chOff x="3334337" y="1559020"/>
            <a:chExt cx="1353316" cy="3718542"/>
          </a:xfrm>
        </p:grpSpPr>
        <p:sp>
          <p:nvSpPr>
            <p:cNvPr id="104" name="TextBox 103">
              <a:extLst>
                <a:ext uri="{FF2B5EF4-FFF2-40B4-BE49-F238E27FC236}">
                  <a16:creationId xmlns:a16="http://schemas.microsoft.com/office/drawing/2014/main" id="{B7B62207-B5D8-4BC2-86EC-16C0AD787F6C}"/>
                </a:ext>
              </a:extLst>
            </p:cNvPr>
            <p:cNvSpPr txBox="1"/>
            <p:nvPr/>
          </p:nvSpPr>
          <p:spPr>
            <a:xfrm>
              <a:off x="3334337" y="1559020"/>
              <a:ext cx="1353316" cy="281401"/>
            </a:xfrm>
            <a:prstGeom prst="rect">
              <a:avLst/>
            </a:prstGeom>
            <a:noFill/>
          </p:spPr>
          <p:txBody>
            <a:bodyPr wrap="none" lIns="109662" tIns="49732" rIns="109662" bIns="54830" rtlCol="0" anchor="t" anchorCtr="0">
              <a:noAutofit/>
            </a:bodyPr>
            <a:lstStyle/>
            <a:p>
              <a:pPr defTabSz="822634">
                <a:defRPr/>
              </a:pPr>
              <a:r>
                <a:rPr lang="en-US" kern="0">
                  <a:solidFill>
                    <a:srgbClr val="FFFFFF"/>
                  </a:solidFill>
                </a:rPr>
                <a:t>Implementation</a:t>
              </a:r>
            </a:p>
          </p:txBody>
        </p:sp>
        <p:grpSp>
          <p:nvGrpSpPr>
            <p:cNvPr id="105" name="Group 104">
              <a:extLst>
                <a:ext uri="{FF2B5EF4-FFF2-40B4-BE49-F238E27FC236}">
                  <a16:creationId xmlns:a16="http://schemas.microsoft.com/office/drawing/2014/main" id="{71F79770-BC95-4D7B-BD5A-FC1D98390399}"/>
                </a:ext>
              </a:extLst>
            </p:cNvPr>
            <p:cNvGrpSpPr/>
            <p:nvPr/>
          </p:nvGrpSpPr>
          <p:grpSpPr>
            <a:xfrm>
              <a:off x="3334960" y="1883938"/>
              <a:ext cx="1246796" cy="3393624"/>
              <a:chOff x="3334960" y="1883938"/>
              <a:chExt cx="1246796" cy="3393624"/>
            </a:xfrm>
          </p:grpSpPr>
          <p:grpSp>
            <p:nvGrpSpPr>
              <p:cNvPr id="106" name="Group 105">
                <a:extLst>
                  <a:ext uri="{FF2B5EF4-FFF2-40B4-BE49-F238E27FC236}">
                    <a16:creationId xmlns:a16="http://schemas.microsoft.com/office/drawing/2014/main" id="{C6EA40F9-4131-4660-9A95-70DFEBCF6648}"/>
                  </a:ext>
                </a:extLst>
              </p:cNvPr>
              <p:cNvGrpSpPr/>
              <p:nvPr/>
            </p:nvGrpSpPr>
            <p:grpSpPr>
              <a:xfrm>
                <a:off x="3334960" y="1883938"/>
                <a:ext cx="1246796" cy="1667651"/>
                <a:chOff x="3334960" y="1883938"/>
                <a:chExt cx="1246796" cy="1667651"/>
              </a:xfrm>
            </p:grpSpPr>
            <p:sp>
              <p:nvSpPr>
                <p:cNvPr id="111" name="Rectangle 110">
                  <a:extLst>
                    <a:ext uri="{FF2B5EF4-FFF2-40B4-BE49-F238E27FC236}">
                      <a16:creationId xmlns:a16="http://schemas.microsoft.com/office/drawing/2014/main" id="{D2AD8479-5A52-49AC-A0CB-B0EA76EAFFD7}"/>
                    </a:ext>
                  </a:extLst>
                </p:cNvPr>
                <p:cNvSpPr/>
                <p:nvPr/>
              </p:nvSpPr>
              <p:spPr>
                <a:xfrm>
                  <a:off x="3334960" y="1883938"/>
                  <a:ext cx="1246796" cy="1667651"/>
                </a:xfrm>
                <a:prstGeom prst="rect">
                  <a:avLst/>
                </a:prstGeom>
                <a:solidFill>
                  <a:schemeClr val="accent2"/>
                </a:solidFill>
                <a:ln w="25400" cap="flat" cmpd="sng" algn="ctr">
                  <a:noFill/>
                  <a:prstDash val="solid"/>
                </a:ln>
                <a:effectLst/>
              </p:spPr>
              <p:txBody>
                <a:bodyPr lIns="161312" tIns="145179" rIns="161312" bIns="145179" rtlCol="0" anchor="t"/>
                <a:lstStyle/>
                <a:p>
                  <a:pPr defTabSz="822634">
                    <a:lnSpc>
                      <a:spcPct val="90000"/>
                    </a:lnSpc>
                    <a:defRPr/>
                  </a:pPr>
                  <a:r>
                    <a:rPr lang="en-US" sz="1598" kern="0">
                      <a:solidFill>
                        <a:prstClr val="white"/>
                      </a:solidFill>
                    </a:rPr>
                    <a:t>Public cloud</a:t>
                  </a:r>
                </a:p>
                <a:p>
                  <a:pPr defTabSz="822634">
                    <a:lnSpc>
                      <a:spcPct val="90000"/>
                    </a:lnSpc>
                    <a:defRPr/>
                  </a:pPr>
                  <a:r>
                    <a:rPr lang="en-US" sz="1598" kern="0">
                      <a:solidFill>
                        <a:prstClr val="white"/>
                      </a:solidFill>
                    </a:rPr>
                    <a:t>off-premises</a:t>
                  </a:r>
                </a:p>
              </p:txBody>
            </p:sp>
            <p:sp>
              <p:nvSpPr>
                <p:cNvPr id="112" name="Freeform 17">
                  <a:extLst>
                    <a:ext uri="{FF2B5EF4-FFF2-40B4-BE49-F238E27FC236}">
                      <a16:creationId xmlns:a16="http://schemas.microsoft.com/office/drawing/2014/main" id="{F201CA44-1631-43A0-BB13-D76D202408B8}"/>
                    </a:ext>
                  </a:extLst>
                </p:cNvPr>
                <p:cNvSpPr>
                  <a:spLocks/>
                </p:cNvSpPr>
                <p:nvPr/>
              </p:nvSpPr>
              <p:spPr bwMode="auto">
                <a:xfrm>
                  <a:off x="3919762" y="3093863"/>
                  <a:ext cx="578949" cy="328047"/>
                </a:xfrm>
                <a:custGeom>
                  <a:avLst/>
                  <a:gdLst>
                    <a:gd name="T0" fmla="*/ 298 w 353"/>
                    <a:gd name="T1" fmla="*/ 104 h 199"/>
                    <a:gd name="T2" fmla="*/ 298 w 353"/>
                    <a:gd name="T3" fmla="*/ 104 h 199"/>
                    <a:gd name="T4" fmla="*/ 193 w 353"/>
                    <a:gd name="T5" fmla="*/ 0 h 199"/>
                    <a:gd name="T6" fmla="*/ 94 w 353"/>
                    <a:gd name="T7" fmla="*/ 70 h 199"/>
                    <a:gd name="T8" fmla="*/ 74 w 353"/>
                    <a:gd name="T9" fmla="*/ 67 h 199"/>
                    <a:gd name="T10" fmla="*/ 0 w 353"/>
                    <a:gd name="T11" fmla="*/ 141 h 199"/>
                    <a:gd name="T12" fmla="*/ 3 w 353"/>
                    <a:gd name="T13" fmla="*/ 162 h 199"/>
                    <a:gd name="T14" fmla="*/ 29 w 353"/>
                    <a:gd name="T15" fmla="*/ 199 h 199"/>
                    <a:gd name="T16" fmla="*/ 119 w 353"/>
                    <a:gd name="T17" fmla="*/ 199 h 199"/>
                    <a:gd name="T18" fmla="*/ 149 w 353"/>
                    <a:gd name="T19" fmla="*/ 199 h 199"/>
                    <a:gd name="T20" fmla="*/ 237 w 353"/>
                    <a:gd name="T21" fmla="*/ 199 h 199"/>
                    <a:gd name="T22" fmla="*/ 252 w 353"/>
                    <a:gd name="T23" fmla="*/ 199 h 199"/>
                    <a:gd name="T24" fmla="*/ 338 w 353"/>
                    <a:gd name="T25" fmla="*/ 199 h 199"/>
                    <a:gd name="T26" fmla="*/ 353 w 353"/>
                    <a:gd name="T27" fmla="*/ 162 h 199"/>
                    <a:gd name="T28" fmla="*/ 298 w 353"/>
                    <a:gd name="T29" fmla="*/ 104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3" h="199">
                      <a:moveTo>
                        <a:pt x="298" y="104"/>
                      </a:moveTo>
                      <a:cubicBezTo>
                        <a:pt x="298" y="104"/>
                        <a:pt x="298" y="104"/>
                        <a:pt x="298" y="104"/>
                      </a:cubicBezTo>
                      <a:cubicBezTo>
                        <a:pt x="298" y="47"/>
                        <a:pt x="251" y="0"/>
                        <a:pt x="193" y="0"/>
                      </a:cubicBezTo>
                      <a:cubicBezTo>
                        <a:pt x="147" y="0"/>
                        <a:pt x="109" y="29"/>
                        <a:pt x="94" y="70"/>
                      </a:cubicBezTo>
                      <a:cubicBezTo>
                        <a:pt x="88" y="68"/>
                        <a:pt x="81" y="67"/>
                        <a:pt x="74" y="67"/>
                      </a:cubicBezTo>
                      <a:cubicBezTo>
                        <a:pt x="33" y="67"/>
                        <a:pt x="0" y="100"/>
                        <a:pt x="0" y="141"/>
                      </a:cubicBezTo>
                      <a:cubicBezTo>
                        <a:pt x="0" y="148"/>
                        <a:pt x="1" y="155"/>
                        <a:pt x="3" y="162"/>
                      </a:cubicBezTo>
                      <a:cubicBezTo>
                        <a:pt x="7" y="177"/>
                        <a:pt x="17" y="190"/>
                        <a:pt x="29" y="199"/>
                      </a:cubicBezTo>
                      <a:cubicBezTo>
                        <a:pt x="119" y="199"/>
                        <a:pt x="119" y="199"/>
                        <a:pt x="119" y="199"/>
                      </a:cubicBezTo>
                      <a:cubicBezTo>
                        <a:pt x="149" y="199"/>
                        <a:pt x="149" y="199"/>
                        <a:pt x="149" y="199"/>
                      </a:cubicBezTo>
                      <a:cubicBezTo>
                        <a:pt x="237" y="199"/>
                        <a:pt x="237" y="199"/>
                        <a:pt x="237" y="199"/>
                      </a:cubicBezTo>
                      <a:cubicBezTo>
                        <a:pt x="252" y="199"/>
                        <a:pt x="252" y="199"/>
                        <a:pt x="252" y="199"/>
                      </a:cubicBezTo>
                      <a:cubicBezTo>
                        <a:pt x="338" y="199"/>
                        <a:pt x="338" y="199"/>
                        <a:pt x="338" y="199"/>
                      </a:cubicBezTo>
                      <a:cubicBezTo>
                        <a:pt x="347" y="189"/>
                        <a:pt x="353" y="176"/>
                        <a:pt x="353" y="162"/>
                      </a:cubicBezTo>
                      <a:cubicBezTo>
                        <a:pt x="353" y="131"/>
                        <a:pt x="328" y="106"/>
                        <a:pt x="298" y="104"/>
                      </a:cubicBezTo>
                      <a:close/>
                    </a:path>
                  </a:pathLst>
                </a:custGeom>
                <a:solidFill>
                  <a:srgbClr val="FFFFFF"/>
                </a:solidFill>
                <a:ln>
                  <a:noFill/>
                </a:ln>
                <a:extLst/>
              </p:spPr>
              <p:txBody>
                <a:bodyPr vert="horz" wrap="square" lIns="124330" tIns="62165" rIns="124330" bIns="62165" numCol="1" anchor="t" anchorCtr="0" compatLnSpc="1">
                  <a:prstTxWarp prst="textNoShape">
                    <a:avLst/>
                  </a:prstTxWarp>
                </a:bodyPr>
                <a:lstStyle/>
                <a:p>
                  <a:pPr defTabSz="1243087">
                    <a:defRPr/>
                  </a:pPr>
                  <a:endParaRPr lang="en-US" sz="2448">
                    <a:solidFill>
                      <a:prstClr val="white"/>
                    </a:solidFill>
                  </a:endParaRPr>
                </a:p>
              </p:txBody>
            </p:sp>
          </p:grpSp>
          <p:grpSp>
            <p:nvGrpSpPr>
              <p:cNvPr id="107" name="Group 106">
                <a:extLst>
                  <a:ext uri="{FF2B5EF4-FFF2-40B4-BE49-F238E27FC236}">
                    <a16:creationId xmlns:a16="http://schemas.microsoft.com/office/drawing/2014/main" id="{4A6C16D3-EC4B-4383-AE5A-913A6C1FCFAF}"/>
                  </a:ext>
                </a:extLst>
              </p:cNvPr>
              <p:cNvGrpSpPr/>
              <p:nvPr/>
            </p:nvGrpSpPr>
            <p:grpSpPr>
              <a:xfrm>
                <a:off x="3345042" y="3670657"/>
                <a:ext cx="1236714" cy="1606905"/>
                <a:chOff x="3345042" y="3670657"/>
                <a:chExt cx="1236714" cy="1606905"/>
              </a:xfrm>
            </p:grpSpPr>
            <p:sp>
              <p:nvSpPr>
                <p:cNvPr id="108" name="Rectangle 107">
                  <a:extLst>
                    <a:ext uri="{FF2B5EF4-FFF2-40B4-BE49-F238E27FC236}">
                      <a16:creationId xmlns:a16="http://schemas.microsoft.com/office/drawing/2014/main" id="{C966DCFA-C1C5-44B5-B684-10F4317882DA}"/>
                    </a:ext>
                  </a:extLst>
                </p:cNvPr>
                <p:cNvSpPr/>
                <p:nvPr/>
              </p:nvSpPr>
              <p:spPr>
                <a:xfrm>
                  <a:off x="3345042" y="3670657"/>
                  <a:ext cx="1236714" cy="1606905"/>
                </a:xfrm>
                <a:prstGeom prst="rect">
                  <a:avLst/>
                </a:prstGeom>
                <a:solidFill>
                  <a:schemeClr val="accent2"/>
                </a:solidFill>
                <a:ln w="25400" cap="flat" cmpd="sng" algn="ctr">
                  <a:noFill/>
                  <a:prstDash val="solid"/>
                </a:ln>
                <a:effectLst/>
              </p:spPr>
              <p:txBody>
                <a:bodyPr lIns="161312" tIns="145179" rIns="161312" bIns="145179" rtlCol="0" anchor="t"/>
                <a:lstStyle/>
                <a:p>
                  <a:pPr defTabSz="822634">
                    <a:lnSpc>
                      <a:spcPct val="90000"/>
                    </a:lnSpc>
                    <a:defRPr/>
                  </a:pPr>
                  <a:r>
                    <a:rPr lang="en-US" sz="1598" kern="0">
                      <a:solidFill>
                        <a:prstClr val="white"/>
                      </a:solidFill>
                    </a:rPr>
                    <a:t>Cloud</a:t>
                  </a:r>
                </a:p>
                <a:p>
                  <a:pPr defTabSz="822634">
                    <a:lnSpc>
                      <a:spcPct val="90000"/>
                    </a:lnSpc>
                    <a:defRPr/>
                  </a:pPr>
                  <a:r>
                    <a:rPr lang="en-US" sz="1598" kern="0">
                      <a:solidFill>
                        <a:prstClr val="white"/>
                      </a:solidFill>
                    </a:rPr>
                    <a:t>on-premises</a:t>
                  </a:r>
                </a:p>
              </p:txBody>
            </p:sp>
            <p:sp>
              <p:nvSpPr>
                <p:cNvPr id="109" name="Freeform 80">
                  <a:extLst>
                    <a:ext uri="{FF2B5EF4-FFF2-40B4-BE49-F238E27FC236}">
                      <a16:creationId xmlns:a16="http://schemas.microsoft.com/office/drawing/2014/main" id="{D3C671B9-9C48-4464-988B-4925A20AF595}"/>
                    </a:ext>
                  </a:extLst>
                </p:cNvPr>
                <p:cNvSpPr>
                  <a:spLocks noEditPoints="1"/>
                </p:cNvSpPr>
                <p:nvPr/>
              </p:nvSpPr>
              <p:spPr bwMode="black">
                <a:xfrm>
                  <a:off x="3430894" y="4728154"/>
                  <a:ext cx="306045" cy="371297"/>
                </a:xfrm>
                <a:custGeom>
                  <a:avLst/>
                  <a:gdLst>
                    <a:gd name="T0" fmla="*/ 952 w 1833"/>
                    <a:gd name="T1" fmla="*/ 1301 h 2225"/>
                    <a:gd name="T2" fmla="*/ 882 w 1833"/>
                    <a:gd name="T3" fmla="*/ 1413 h 2225"/>
                    <a:gd name="T4" fmla="*/ 677 w 1833"/>
                    <a:gd name="T5" fmla="*/ 2162 h 2225"/>
                    <a:gd name="T6" fmla="*/ 1156 w 1833"/>
                    <a:gd name="T7" fmla="*/ 2162 h 2225"/>
                    <a:gd name="T8" fmla="*/ 1071 w 1833"/>
                    <a:gd name="T9" fmla="*/ 2089 h 2225"/>
                    <a:gd name="T10" fmla="*/ 785 w 1833"/>
                    <a:gd name="T11" fmla="*/ 2039 h 2225"/>
                    <a:gd name="T12" fmla="*/ 1071 w 1833"/>
                    <a:gd name="T13" fmla="*/ 2089 h 2225"/>
                    <a:gd name="T14" fmla="*/ 760 w 1833"/>
                    <a:gd name="T15" fmla="*/ 1949 h 2225"/>
                    <a:gd name="T16" fmla="*/ 1096 w 1833"/>
                    <a:gd name="T17" fmla="*/ 1949 h 2225"/>
                    <a:gd name="T18" fmla="*/ 1026 w 1833"/>
                    <a:gd name="T19" fmla="*/ 1801 h 2225"/>
                    <a:gd name="T20" fmla="*/ 1061 w 1833"/>
                    <a:gd name="T21" fmla="*/ 1836 h 2225"/>
                    <a:gd name="T22" fmla="*/ 260 w 1833"/>
                    <a:gd name="T23" fmla="*/ 1329 h 2225"/>
                    <a:gd name="T24" fmla="*/ 748 w 1833"/>
                    <a:gd name="T25" fmla="*/ 1136 h 2225"/>
                    <a:gd name="T26" fmla="*/ 190 w 1833"/>
                    <a:gd name="T27" fmla="*/ 1329 h 2225"/>
                    <a:gd name="T28" fmla="*/ 0 w 1833"/>
                    <a:gd name="T29" fmla="*/ 1476 h 2225"/>
                    <a:gd name="T30" fmla="*/ 416 w 1833"/>
                    <a:gd name="T31" fmla="*/ 2225 h 2225"/>
                    <a:gd name="T32" fmla="*/ 416 w 1833"/>
                    <a:gd name="T33" fmla="*/ 1413 h 2225"/>
                    <a:gd name="T34" fmla="*/ 83 w 1833"/>
                    <a:gd name="T35" fmla="*/ 2064 h 2225"/>
                    <a:gd name="T36" fmla="*/ 419 w 1833"/>
                    <a:gd name="T37" fmla="*/ 2064 h 2225"/>
                    <a:gd name="T38" fmla="*/ 108 w 1833"/>
                    <a:gd name="T39" fmla="*/ 1974 h 2225"/>
                    <a:gd name="T40" fmla="*/ 394 w 1833"/>
                    <a:gd name="T41" fmla="*/ 1924 h 2225"/>
                    <a:gd name="T42" fmla="*/ 384 w 1833"/>
                    <a:gd name="T43" fmla="*/ 1836 h 2225"/>
                    <a:gd name="T44" fmla="*/ 419 w 1833"/>
                    <a:gd name="T45" fmla="*/ 1801 h 2225"/>
                    <a:gd name="T46" fmla="*/ 1643 w 1833"/>
                    <a:gd name="T47" fmla="*/ 1413 h 2225"/>
                    <a:gd name="T48" fmla="*/ 1082 w 1833"/>
                    <a:gd name="T49" fmla="*/ 1101 h 2225"/>
                    <a:gd name="T50" fmla="*/ 1415 w 1833"/>
                    <a:gd name="T51" fmla="*/ 1171 h 2225"/>
                    <a:gd name="T52" fmla="*/ 1417 w 1833"/>
                    <a:gd name="T53" fmla="*/ 1413 h 2225"/>
                    <a:gd name="T54" fmla="*/ 1417 w 1833"/>
                    <a:gd name="T55" fmla="*/ 2225 h 2225"/>
                    <a:gd name="T56" fmla="*/ 1833 w 1833"/>
                    <a:gd name="T57" fmla="*/ 1476 h 2225"/>
                    <a:gd name="T58" fmla="*/ 1462 w 1833"/>
                    <a:gd name="T59" fmla="*/ 2089 h 2225"/>
                    <a:gd name="T60" fmla="*/ 1748 w 1833"/>
                    <a:gd name="T61" fmla="*/ 2039 h 2225"/>
                    <a:gd name="T62" fmla="*/ 1748 w 1833"/>
                    <a:gd name="T63" fmla="*/ 1974 h 2225"/>
                    <a:gd name="T64" fmla="*/ 1462 w 1833"/>
                    <a:gd name="T65" fmla="*/ 1924 h 2225"/>
                    <a:gd name="T66" fmla="*/ 1748 w 1833"/>
                    <a:gd name="T67" fmla="*/ 1974 h 2225"/>
                    <a:gd name="T68" fmla="*/ 1738 w 1833"/>
                    <a:gd name="T69" fmla="*/ 1766 h 2225"/>
                    <a:gd name="T70" fmla="*/ 650 w 1833"/>
                    <a:gd name="T71" fmla="*/ 592 h 2225"/>
                    <a:gd name="T72" fmla="*/ 1296 w 1833"/>
                    <a:gd name="T73" fmla="*/ 113 h 2225"/>
                    <a:gd name="T74" fmla="*/ 537 w 1833"/>
                    <a:gd name="T75" fmla="*/ 113 h 2225"/>
                    <a:gd name="T76" fmla="*/ 603 w 1833"/>
                    <a:gd name="T77" fmla="*/ 113 h 2225"/>
                    <a:gd name="T78" fmla="*/ 1231 w 1833"/>
                    <a:gd name="T79" fmla="*/ 113 h 2225"/>
                    <a:gd name="T80" fmla="*/ 650 w 1833"/>
                    <a:gd name="T81" fmla="*/ 526 h 2225"/>
                    <a:gd name="T82" fmla="*/ 405 w 1833"/>
                    <a:gd name="T83" fmla="*/ 902 h 2225"/>
                    <a:gd name="T84" fmla="*/ 803 w 1833"/>
                    <a:gd name="T85" fmla="*/ 1101 h 2225"/>
                    <a:gd name="T86" fmla="*/ 882 w 1833"/>
                    <a:gd name="T87" fmla="*/ 1250 h 2225"/>
                    <a:gd name="T88" fmla="*/ 1031 w 1833"/>
                    <a:gd name="T89" fmla="*/ 1171 h 2225"/>
                    <a:gd name="T90" fmla="*/ 952 w 1833"/>
                    <a:gd name="T91" fmla="*/ 1021 h 2225"/>
                    <a:gd name="T92" fmla="*/ 1457 w 1833"/>
                    <a:gd name="T93" fmla="*/ 874 h 2225"/>
                    <a:gd name="T94" fmla="*/ 1303 w 1833"/>
                    <a:gd name="T95" fmla="*/ 652 h 2225"/>
                    <a:gd name="T96" fmla="*/ 530 w 1833"/>
                    <a:gd name="T97" fmla="*/ 652 h 2225"/>
                    <a:gd name="T98" fmla="*/ 377 w 1833"/>
                    <a:gd name="T99" fmla="*/ 874 h 2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833" h="2225">
                      <a:moveTo>
                        <a:pt x="1093" y="1413"/>
                      </a:moveTo>
                      <a:cubicBezTo>
                        <a:pt x="952" y="1413"/>
                        <a:pt x="952" y="1413"/>
                        <a:pt x="952" y="1413"/>
                      </a:cubicBezTo>
                      <a:cubicBezTo>
                        <a:pt x="952" y="1301"/>
                        <a:pt x="952" y="1301"/>
                        <a:pt x="952" y="1301"/>
                      </a:cubicBezTo>
                      <a:cubicBezTo>
                        <a:pt x="940" y="1304"/>
                        <a:pt x="929" y="1305"/>
                        <a:pt x="917" y="1305"/>
                      </a:cubicBezTo>
                      <a:cubicBezTo>
                        <a:pt x="905" y="1305"/>
                        <a:pt x="893" y="1304"/>
                        <a:pt x="882" y="1301"/>
                      </a:cubicBezTo>
                      <a:cubicBezTo>
                        <a:pt x="882" y="1413"/>
                        <a:pt x="882" y="1413"/>
                        <a:pt x="882" y="1413"/>
                      </a:cubicBezTo>
                      <a:cubicBezTo>
                        <a:pt x="740" y="1413"/>
                        <a:pt x="740" y="1413"/>
                        <a:pt x="740" y="1413"/>
                      </a:cubicBezTo>
                      <a:cubicBezTo>
                        <a:pt x="705" y="1413"/>
                        <a:pt x="677" y="1441"/>
                        <a:pt x="677" y="1476"/>
                      </a:cubicBezTo>
                      <a:cubicBezTo>
                        <a:pt x="677" y="2162"/>
                        <a:pt x="677" y="2162"/>
                        <a:pt x="677" y="2162"/>
                      </a:cubicBezTo>
                      <a:cubicBezTo>
                        <a:pt x="677" y="2197"/>
                        <a:pt x="705" y="2225"/>
                        <a:pt x="740" y="2225"/>
                      </a:cubicBezTo>
                      <a:cubicBezTo>
                        <a:pt x="1093" y="2225"/>
                        <a:pt x="1093" y="2225"/>
                        <a:pt x="1093" y="2225"/>
                      </a:cubicBezTo>
                      <a:cubicBezTo>
                        <a:pt x="1128" y="2225"/>
                        <a:pt x="1156" y="2197"/>
                        <a:pt x="1156" y="2162"/>
                      </a:cubicBezTo>
                      <a:cubicBezTo>
                        <a:pt x="1156" y="1476"/>
                        <a:pt x="1156" y="1476"/>
                        <a:pt x="1156" y="1476"/>
                      </a:cubicBezTo>
                      <a:cubicBezTo>
                        <a:pt x="1156" y="1441"/>
                        <a:pt x="1128" y="1413"/>
                        <a:pt x="1093" y="1413"/>
                      </a:cubicBezTo>
                      <a:close/>
                      <a:moveTo>
                        <a:pt x="1071" y="2089"/>
                      </a:moveTo>
                      <a:cubicBezTo>
                        <a:pt x="785" y="2089"/>
                        <a:pt x="785" y="2089"/>
                        <a:pt x="785" y="2089"/>
                      </a:cubicBezTo>
                      <a:cubicBezTo>
                        <a:pt x="771" y="2089"/>
                        <a:pt x="760" y="2078"/>
                        <a:pt x="760" y="2064"/>
                      </a:cubicBezTo>
                      <a:cubicBezTo>
                        <a:pt x="760" y="2050"/>
                        <a:pt x="771" y="2039"/>
                        <a:pt x="785" y="2039"/>
                      </a:cubicBezTo>
                      <a:cubicBezTo>
                        <a:pt x="1071" y="2039"/>
                        <a:pt x="1071" y="2039"/>
                        <a:pt x="1071" y="2039"/>
                      </a:cubicBezTo>
                      <a:cubicBezTo>
                        <a:pt x="1085" y="2039"/>
                        <a:pt x="1096" y="2050"/>
                        <a:pt x="1096" y="2064"/>
                      </a:cubicBezTo>
                      <a:cubicBezTo>
                        <a:pt x="1096" y="2078"/>
                        <a:pt x="1085" y="2089"/>
                        <a:pt x="1071" y="2089"/>
                      </a:cubicBezTo>
                      <a:close/>
                      <a:moveTo>
                        <a:pt x="1071" y="1974"/>
                      </a:moveTo>
                      <a:cubicBezTo>
                        <a:pt x="785" y="1974"/>
                        <a:pt x="785" y="1974"/>
                        <a:pt x="785" y="1974"/>
                      </a:cubicBezTo>
                      <a:cubicBezTo>
                        <a:pt x="771" y="1974"/>
                        <a:pt x="760" y="1963"/>
                        <a:pt x="760" y="1949"/>
                      </a:cubicBezTo>
                      <a:cubicBezTo>
                        <a:pt x="760" y="1935"/>
                        <a:pt x="771" y="1924"/>
                        <a:pt x="785" y="1924"/>
                      </a:cubicBezTo>
                      <a:cubicBezTo>
                        <a:pt x="1071" y="1924"/>
                        <a:pt x="1071" y="1924"/>
                        <a:pt x="1071" y="1924"/>
                      </a:cubicBezTo>
                      <a:cubicBezTo>
                        <a:pt x="1085" y="1924"/>
                        <a:pt x="1096" y="1935"/>
                        <a:pt x="1096" y="1949"/>
                      </a:cubicBezTo>
                      <a:cubicBezTo>
                        <a:pt x="1096" y="1963"/>
                        <a:pt x="1085" y="1974"/>
                        <a:pt x="1071" y="1974"/>
                      </a:cubicBezTo>
                      <a:close/>
                      <a:moveTo>
                        <a:pt x="1061" y="1836"/>
                      </a:moveTo>
                      <a:cubicBezTo>
                        <a:pt x="1042" y="1836"/>
                        <a:pt x="1026" y="1820"/>
                        <a:pt x="1026" y="1801"/>
                      </a:cubicBezTo>
                      <a:cubicBezTo>
                        <a:pt x="1026" y="1782"/>
                        <a:pt x="1042" y="1766"/>
                        <a:pt x="1061" y="1766"/>
                      </a:cubicBezTo>
                      <a:cubicBezTo>
                        <a:pt x="1081" y="1766"/>
                        <a:pt x="1096" y="1782"/>
                        <a:pt x="1096" y="1801"/>
                      </a:cubicBezTo>
                      <a:cubicBezTo>
                        <a:pt x="1096" y="1820"/>
                        <a:pt x="1081" y="1836"/>
                        <a:pt x="1061" y="1836"/>
                      </a:cubicBezTo>
                      <a:close/>
                      <a:moveTo>
                        <a:pt x="416" y="1413"/>
                      </a:moveTo>
                      <a:cubicBezTo>
                        <a:pt x="260" y="1413"/>
                        <a:pt x="260" y="1413"/>
                        <a:pt x="260" y="1413"/>
                      </a:cubicBezTo>
                      <a:cubicBezTo>
                        <a:pt x="260" y="1329"/>
                        <a:pt x="260" y="1329"/>
                        <a:pt x="260" y="1329"/>
                      </a:cubicBezTo>
                      <a:cubicBezTo>
                        <a:pt x="260" y="1242"/>
                        <a:pt x="331" y="1171"/>
                        <a:pt x="418" y="1171"/>
                      </a:cubicBezTo>
                      <a:cubicBezTo>
                        <a:pt x="751" y="1171"/>
                        <a:pt x="751" y="1171"/>
                        <a:pt x="751" y="1171"/>
                      </a:cubicBezTo>
                      <a:cubicBezTo>
                        <a:pt x="749" y="1159"/>
                        <a:pt x="748" y="1148"/>
                        <a:pt x="748" y="1136"/>
                      </a:cubicBezTo>
                      <a:cubicBezTo>
                        <a:pt x="748" y="1124"/>
                        <a:pt x="749" y="1112"/>
                        <a:pt x="751" y="1101"/>
                      </a:cubicBezTo>
                      <a:cubicBezTo>
                        <a:pt x="418" y="1101"/>
                        <a:pt x="418" y="1101"/>
                        <a:pt x="418" y="1101"/>
                      </a:cubicBezTo>
                      <a:cubicBezTo>
                        <a:pt x="293" y="1101"/>
                        <a:pt x="190" y="1203"/>
                        <a:pt x="190" y="1329"/>
                      </a:cubicBezTo>
                      <a:cubicBezTo>
                        <a:pt x="190" y="1413"/>
                        <a:pt x="190" y="1413"/>
                        <a:pt x="190" y="1413"/>
                      </a:cubicBezTo>
                      <a:cubicBezTo>
                        <a:pt x="63" y="1413"/>
                        <a:pt x="63" y="1413"/>
                        <a:pt x="63" y="1413"/>
                      </a:cubicBezTo>
                      <a:cubicBezTo>
                        <a:pt x="28" y="1413"/>
                        <a:pt x="0" y="1441"/>
                        <a:pt x="0" y="1476"/>
                      </a:cubicBezTo>
                      <a:cubicBezTo>
                        <a:pt x="0" y="2162"/>
                        <a:pt x="0" y="2162"/>
                        <a:pt x="0" y="2162"/>
                      </a:cubicBezTo>
                      <a:cubicBezTo>
                        <a:pt x="0" y="2197"/>
                        <a:pt x="28" y="2225"/>
                        <a:pt x="63" y="2225"/>
                      </a:cubicBezTo>
                      <a:cubicBezTo>
                        <a:pt x="416" y="2225"/>
                        <a:pt x="416" y="2225"/>
                        <a:pt x="416" y="2225"/>
                      </a:cubicBezTo>
                      <a:cubicBezTo>
                        <a:pt x="451" y="2225"/>
                        <a:pt x="480" y="2197"/>
                        <a:pt x="480" y="2162"/>
                      </a:cubicBezTo>
                      <a:cubicBezTo>
                        <a:pt x="480" y="1476"/>
                        <a:pt x="480" y="1476"/>
                        <a:pt x="480" y="1476"/>
                      </a:cubicBezTo>
                      <a:cubicBezTo>
                        <a:pt x="480" y="1441"/>
                        <a:pt x="451" y="1413"/>
                        <a:pt x="416" y="1413"/>
                      </a:cubicBezTo>
                      <a:close/>
                      <a:moveTo>
                        <a:pt x="394" y="2089"/>
                      </a:moveTo>
                      <a:cubicBezTo>
                        <a:pt x="108" y="2089"/>
                        <a:pt x="108" y="2089"/>
                        <a:pt x="108" y="2089"/>
                      </a:cubicBezTo>
                      <a:cubicBezTo>
                        <a:pt x="94" y="2089"/>
                        <a:pt x="83" y="2078"/>
                        <a:pt x="83" y="2064"/>
                      </a:cubicBezTo>
                      <a:cubicBezTo>
                        <a:pt x="83" y="2050"/>
                        <a:pt x="94" y="2039"/>
                        <a:pt x="108" y="2039"/>
                      </a:cubicBezTo>
                      <a:cubicBezTo>
                        <a:pt x="394" y="2039"/>
                        <a:pt x="394" y="2039"/>
                        <a:pt x="394" y="2039"/>
                      </a:cubicBezTo>
                      <a:cubicBezTo>
                        <a:pt x="408" y="2039"/>
                        <a:pt x="419" y="2050"/>
                        <a:pt x="419" y="2064"/>
                      </a:cubicBezTo>
                      <a:cubicBezTo>
                        <a:pt x="419" y="2078"/>
                        <a:pt x="408" y="2089"/>
                        <a:pt x="394" y="2089"/>
                      </a:cubicBezTo>
                      <a:close/>
                      <a:moveTo>
                        <a:pt x="394" y="1974"/>
                      </a:moveTo>
                      <a:cubicBezTo>
                        <a:pt x="108" y="1974"/>
                        <a:pt x="108" y="1974"/>
                        <a:pt x="108" y="1974"/>
                      </a:cubicBezTo>
                      <a:cubicBezTo>
                        <a:pt x="94" y="1974"/>
                        <a:pt x="83" y="1963"/>
                        <a:pt x="83" y="1949"/>
                      </a:cubicBezTo>
                      <a:cubicBezTo>
                        <a:pt x="83" y="1935"/>
                        <a:pt x="94" y="1924"/>
                        <a:pt x="108" y="1924"/>
                      </a:cubicBezTo>
                      <a:cubicBezTo>
                        <a:pt x="394" y="1924"/>
                        <a:pt x="394" y="1924"/>
                        <a:pt x="394" y="1924"/>
                      </a:cubicBezTo>
                      <a:cubicBezTo>
                        <a:pt x="408" y="1924"/>
                        <a:pt x="419" y="1935"/>
                        <a:pt x="419" y="1949"/>
                      </a:cubicBezTo>
                      <a:cubicBezTo>
                        <a:pt x="419" y="1963"/>
                        <a:pt x="408" y="1974"/>
                        <a:pt x="394" y="1974"/>
                      </a:cubicBezTo>
                      <a:close/>
                      <a:moveTo>
                        <a:pt x="384" y="1836"/>
                      </a:moveTo>
                      <a:cubicBezTo>
                        <a:pt x="365" y="1836"/>
                        <a:pt x="350" y="1820"/>
                        <a:pt x="350" y="1801"/>
                      </a:cubicBezTo>
                      <a:cubicBezTo>
                        <a:pt x="350" y="1782"/>
                        <a:pt x="365" y="1766"/>
                        <a:pt x="384" y="1766"/>
                      </a:cubicBezTo>
                      <a:cubicBezTo>
                        <a:pt x="404" y="1766"/>
                        <a:pt x="419" y="1782"/>
                        <a:pt x="419" y="1801"/>
                      </a:cubicBezTo>
                      <a:cubicBezTo>
                        <a:pt x="419" y="1820"/>
                        <a:pt x="404" y="1836"/>
                        <a:pt x="384" y="1836"/>
                      </a:cubicBezTo>
                      <a:close/>
                      <a:moveTo>
                        <a:pt x="1770" y="1413"/>
                      </a:moveTo>
                      <a:cubicBezTo>
                        <a:pt x="1643" y="1413"/>
                        <a:pt x="1643" y="1413"/>
                        <a:pt x="1643" y="1413"/>
                      </a:cubicBezTo>
                      <a:cubicBezTo>
                        <a:pt x="1643" y="1329"/>
                        <a:pt x="1643" y="1329"/>
                        <a:pt x="1643" y="1329"/>
                      </a:cubicBezTo>
                      <a:cubicBezTo>
                        <a:pt x="1643" y="1203"/>
                        <a:pt x="1541" y="1101"/>
                        <a:pt x="1415" y="1101"/>
                      </a:cubicBezTo>
                      <a:cubicBezTo>
                        <a:pt x="1082" y="1101"/>
                        <a:pt x="1082" y="1101"/>
                        <a:pt x="1082" y="1101"/>
                      </a:cubicBezTo>
                      <a:cubicBezTo>
                        <a:pt x="1085" y="1112"/>
                        <a:pt x="1086" y="1124"/>
                        <a:pt x="1086" y="1136"/>
                      </a:cubicBezTo>
                      <a:cubicBezTo>
                        <a:pt x="1086" y="1148"/>
                        <a:pt x="1085" y="1159"/>
                        <a:pt x="1082" y="1171"/>
                      </a:cubicBezTo>
                      <a:cubicBezTo>
                        <a:pt x="1415" y="1171"/>
                        <a:pt x="1415" y="1171"/>
                        <a:pt x="1415" y="1171"/>
                      </a:cubicBezTo>
                      <a:cubicBezTo>
                        <a:pt x="1503" y="1171"/>
                        <a:pt x="1574" y="1242"/>
                        <a:pt x="1574" y="1329"/>
                      </a:cubicBezTo>
                      <a:cubicBezTo>
                        <a:pt x="1574" y="1413"/>
                        <a:pt x="1574" y="1413"/>
                        <a:pt x="1574" y="1413"/>
                      </a:cubicBezTo>
                      <a:cubicBezTo>
                        <a:pt x="1417" y="1413"/>
                        <a:pt x="1417" y="1413"/>
                        <a:pt x="1417" y="1413"/>
                      </a:cubicBezTo>
                      <a:cubicBezTo>
                        <a:pt x="1382" y="1413"/>
                        <a:pt x="1354" y="1441"/>
                        <a:pt x="1354" y="1476"/>
                      </a:cubicBezTo>
                      <a:cubicBezTo>
                        <a:pt x="1354" y="2162"/>
                        <a:pt x="1354" y="2162"/>
                        <a:pt x="1354" y="2162"/>
                      </a:cubicBezTo>
                      <a:cubicBezTo>
                        <a:pt x="1354" y="2197"/>
                        <a:pt x="1382" y="2225"/>
                        <a:pt x="1417" y="2225"/>
                      </a:cubicBezTo>
                      <a:cubicBezTo>
                        <a:pt x="1770" y="2225"/>
                        <a:pt x="1770" y="2225"/>
                        <a:pt x="1770" y="2225"/>
                      </a:cubicBezTo>
                      <a:cubicBezTo>
                        <a:pt x="1805" y="2225"/>
                        <a:pt x="1833" y="2197"/>
                        <a:pt x="1833" y="2162"/>
                      </a:cubicBezTo>
                      <a:cubicBezTo>
                        <a:pt x="1833" y="1476"/>
                        <a:pt x="1833" y="1476"/>
                        <a:pt x="1833" y="1476"/>
                      </a:cubicBezTo>
                      <a:cubicBezTo>
                        <a:pt x="1833" y="1441"/>
                        <a:pt x="1805" y="1413"/>
                        <a:pt x="1770" y="1413"/>
                      </a:cubicBezTo>
                      <a:close/>
                      <a:moveTo>
                        <a:pt x="1748" y="2089"/>
                      </a:moveTo>
                      <a:cubicBezTo>
                        <a:pt x="1462" y="2089"/>
                        <a:pt x="1462" y="2089"/>
                        <a:pt x="1462" y="2089"/>
                      </a:cubicBezTo>
                      <a:cubicBezTo>
                        <a:pt x="1448" y="2089"/>
                        <a:pt x="1437" y="2078"/>
                        <a:pt x="1437" y="2064"/>
                      </a:cubicBezTo>
                      <a:cubicBezTo>
                        <a:pt x="1437" y="2050"/>
                        <a:pt x="1448" y="2039"/>
                        <a:pt x="1462" y="2039"/>
                      </a:cubicBezTo>
                      <a:cubicBezTo>
                        <a:pt x="1748" y="2039"/>
                        <a:pt x="1748" y="2039"/>
                        <a:pt x="1748" y="2039"/>
                      </a:cubicBezTo>
                      <a:cubicBezTo>
                        <a:pt x="1762" y="2039"/>
                        <a:pt x="1773" y="2050"/>
                        <a:pt x="1773" y="2064"/>
                      </a:cubicBezTo>
                      <a:cubicBezTo>
                        <a:pt x="1773" y="2078"/>
                        <a:pt x="1762" y="2089"/>
                        <a:pt x="1748" y="2089"/>
                      </a:cubicBezTo>
                      <a:close/>
                      <a:moveTo>
                        <a:pt x="1748" y="1974"/>
                      </a:moveTo>
                      <a:cubicBezTo>
                        <a:pt x="1462" y="1974"/>
                        <a:pt x="1462" y="1974"/>
                        <a:pt x="1462" y="1974"/>
                      </a:cubicBezTo>
                      <a:cubicBezTo>
                        <a:pt x="1448" y="1974"/>
                        <a:pt x="1437" y="1963"/>
                        <a:pt x="1437" y="1949"/>
                      </a:cubicBezTo>
                      <a:cubicBezTo>
                        <a:pt x="1437" y="1935"/>
                        <a:pt x="1448" y="1924"/>
                        <a:pt x="1462" y="1924"/>
                      </a:cubicBezTo>
                      <a:cubicBezTo>
                        <a:pt x="1748" y="1924"/>
                        <a:pt x="1748" y="1924"/>
                        <a:pt x="1748" y="1924"/>
                      </a:cubicBezTo>
                      <a:cubicBezTo>
                        <a:pt x="1762" y="1924"/>
                        <a:pt x="1773" y="1935"/>
                        <a:pt x="1773" y="1949"/>
                      </a:cubicBezTo>
                      <a:cubicBezTo>
                        <a:pt x="1773" y="1963"/>
                        <a:pt x="1762" y="1974"/>
                        <a:pt x="1748" y="1974"/>
                      </a:cubicBezTo>
                      <a:close/>
                      <a:moveTo>
                        <a:pt x="1738" y="1836"/>
                      </a:moveTo>
                      <a:cubicBezTo>
                        <a:pt x="1719" y="1836"/>
                        <a:pt x="1703" y="1820"/>
                        <a:pt x="1703" y="1801"/>
                      </a:cubicBezTo>
                      <a:cubicBezTo>
                        <a:pt x="1703" y="1782"/>
                        <a:pt x="1719" y="1766"/>
                        <a:pt x="1738" y="1766"/>
                      </a:cubicBezTo>
                      <a:cubicBezTo>
                        <a:pt x="1757" y="1766"/>
                        <a:pt x="1773" y="1782"/>
                        <a:pt x="1773" y="1801"/>
                      </a:cubicBezTo>
                      <a:cubicBezTo>
                        <a:pt x="1773" y="1820"/>
                        <a:pt x="1757" y="1836"/>
                        <a:pt x="1738" y="1836"/>
                      </a:cubicBezTo>
                      <a:close/>
                      <a:moveTo>
                        <a:pt x="650" y="592"/>
                      </a:moveTo>
                      <a:cubicBezTo>
                        <a:pt x="1184" y="592"/>
                        <a:pt x="1184" y="592"/>
                        <a:pt x="1184" y="592"/>
                      </a:cubicBezTo>
                      <a:cubicBezTo>
                        <a:pt x="1246" y="592"/>
                        <a:pt x="1296" y="541"/>
                        <a:pt x="1296" y="479"/>
                      </a:cubicBezTo>
                      <a:cubicBezTo>
                        <a:pt x="1296" y="113"/>
                        <a:pt x="1296" y="113"/>
                        <a:pt x="1296" y="113"/>
                      </a:cubicBezTo>
                      <a:cubicBezTo>
                        <a:pt x="1296" y="51"/>
                        <a:pt x="1246" y="0"/>
                        <a:pt x="1184" y="0"/>
                      </a:cubicBezTo>
                      <a:cubicBezTo>
                        <a:pt x="650" y="0"/>
                        <a:pt x="650" y="0"/>
                        <a:pt x="650" y="0"/>
                      </a:cubicBezTo>
                      <a:cubicBezTo>
                        <a:pt x="588" y="0"/>
                        <a:pt x="537" y="51"/>
                        <a:pt x="537" y="113"/>
                      </a:cubicBezTo>
                      <a:cubicBezTo>
                        <a:pt x="537" y="479"/>
                        <a:pt x="537" y="479"/>
                        <a:pt x="537" y="479"/>
                      </a:cubicBezTo>
                      <a:cubicBezTo>
                        <a:pt x="537" y="541"/>
                        <a:pt x="588" y="592"/>
                        <a:pt x="650" y="592"/>
                      </a:cubicBezTo>
                      <a:close/>
                      <a:moveTo>
                        <a:pt x="603" y="113"/>
                      </a:moveTo>
                      <a:cubicBezTo>
                        <a:pt x="603" y="87"/>
                        <a:pt x="624" y="66"/>
                        <a:pt x="650" y="66"/>
                      </a:cubicBezTo>
                      <a:cubicBezTo>
                        <a:pt x="1184" y="66"/>
                        <a:pt x="1184" y="66"/>
                        <a:pt x="1184" y="66"/>
                      </a:cubicBezTo>
                      <a:cubicBezTo>
                        <a:pt x="1210" y="66"/>
                        <a:pt x="1231" y="87"/>
                        <a:pt x="1231" y="113"/>
                      </a:cubicBezTo>
                      <a:cubicBezTo>
                        <a:pt x="1231" y="479"/>
                        <a:pt x="1231" y="479"/>
                        <a:pt x="1231" y="479"/>
                      </a:cubicBezTo>
                      <a:cubicBezTo>
                        <a:pt x="1231" y="505"/>
                        <a:pt x="1210" y="526"/>
                        <a:pt x="1184" y="526"/>
                      </a:cubicBezTo>
                      <a:cubicBezTo>
                        <a:pt x="650" y="526"/>
                        <a:pt x="650" y="526"/>
                        <a:pt x="650" y="526"/>
                      </a:cubicBezTo>
                      <a:cubicBezTo>
                        <a:pt x="624" y="526"/>
                        <a:pt x="603" y="505"/>
                        <a:pt x="603" y="479"/>
                      </a:cubicBezTo>
                      <a:lnTo>
                        <a:pt x="603" y="113"/>
                      </a:lnTo>
                      <a:close/>
                      <a:moveTo>
                        <a:pt x="405" y="902"/>
                      </a:moveTo>
                      <a:cubicBezTo>
                        <a:pt x="882" y="902"/>
                        <a:pt x="882" y="902"/>
                        <a:pt x="882" y="902"/>
                      </a:cubicBezTo>
                      <a:cubicBezTo>
                        <a:pt x="882" y="1021"/>
                        <a:pt x="882" y="1021"/>
                        <a:pt x="882" y="1021"/>
                      </a:cubicBezTo>
                      <a:cubicBezTo>
                        <a:pt x="844" y="1033"/>
                        <a:pt x="814" y="1063"/>
                        <a:pt x="803" y="1101"/>
                      </a:cubicBezTo>
                      <a:cubicBezTo>
                        <a:pt x="799" y="1112"/>
                        <a:pt x="797" y="1124"/>
                        <a:pt x="797" y="1136"/>
                      </a:cubicBezTo>
                      <a:cubicBezTo>
                        <a:pt x="797" y="1148"/>
                        <a:pt x="799" y="1160"/>
                        <a:pt x="803" y="1171"/>
                      </a:cubicBezTo>
                      <a:cubicBezTo>
                        <a:pt x="814" y="1209"/>
                        <a:pt x="844" y="1238"/>
                        <a:pt x="882" y="1250"/>
                      </a:cubicBezTo>
                      <a:cubicBezTo>
                        <a:pt x="893" y="1253"/>
                        <a:pt x="905" y="1255"/>
                        <a:pt x="917" y="1255"/>
                      </a:cubicBezTo>
                      <a:cubicBezTo>
                        <a:pt x="929" y="1255"/>
                        <a:pt x="941" y="1253"/>
                        <a:pt x="952" y="1250"/>
                      </a:cubicBezTo>
                      <a:cubicBezTo>
                        <a:pt x="990" y="1238"/>
                        <a:pt x="1020" y="1209"/>
                        <a:pt x="1031" y="1171"/>
                      </a:cubicBezTo>
                      <a:cubicBezTo>
                        <a:pt x="1034" y="1160"/>
                        <a:pt x="1036" y="1148"/>
                        <a:pt x="1036" y="1136"/>
                      </a:cubicBezTo>
                      <a:cubicBezTo>
                        <a:pt x="1036" y="1124"/>
                        <a:pt x="1034" y="1112"/>
                        <a:pt x="1031" y="1101"/>
                      </a:cubicBezTo>
                      <a:cubicBezTo>
                        <a:pt x="1019" y="1063"/>
                        <a:pt x="990" y="1033"/>
                        <a:pt x="952" y="1021"/>
                      </a:cubicBezTo>
                      <a:cubicBezTo>
                        <a:pt x="952" y="902"/>
                        <a:pt x="952" y="902"/>
                        <a:pt x="952" y="902"/>
                      </a:cubicBezTo>
                      <a:cubicBezTo>
                        <a:pt x="1429" y="902"/>
                        <a:pt x="1429" y="902"/>
                        <a:pt x="1429" y="902"/>
                      </a:cubicBezTo>
                      <a:cubicBezTo>
                        <a:pt x="1444" y="902"/>
                        <a:pt x="1457" y="889"/>
                        <a:pt x="1457" y="874"/>
                      </a:cubicBezTo>
                      <a:cubicBezTo>
                        <a:pt x="1457" y="861"/>
                        <a:pt x="1457" y="861"/>
                        <a:pt x="1457" y="861"/>
                      </a:cubicBezTo>
                      <a:cubicBezTo>
                        <a:pt x="1457" y="845"/>
                        <a:pt x="1449" y="823"/>
                        <a:pt x="1439" y="811"/>
                      </a:cubicBezTo>
                      <a:cubicBezTo>
                        <a:pt x="1303" y="652"/>
                        <a:pt x="1303" y="652"/>
                        <a:pt x="1303" y="652"/>
                      </a:cubicBezTo>
                      <a:cubicBezTo>
                        <a:pt x="1293" y="640"/>
                        <a:pt x="1273" y="631"/>
                        <a:pt x="1257" y="631"/>
                      </a:cubicBezTo>
                      <a:cubicBezTo>
                        <a:pt x="577" y="631"/>
                        <a:pt x="577" y="631"/>
                        <a:pt x="577" y="631"/>
                      </a:cubicBezTo>
                      <a:cubicBezTo>
                        <a:pt x="561" y="631"/>
                        <a:pt x="540" y="640"/>
                        <a:pt x="530" y="652"/>
                      </a:cubicBezTo>
                      <a:cubicBezTo>
                        <a:pt x="395" y="811"/>
                        <a:pt x="395" y="811"/>
                        <a:pt x="395" y="811"/>
                      </a:cubicBezTo>
                      <a:cubicBezTo>
                        <a:pt x="385" y="823"/>
                        <a:pt x="377" y="845"/>
                        <a:pt x="377" y="861"/>
                      </a:cubicBezTo>
                      <a:cubicBezTo>
                        <a:pt x="377" y="874"/>
                        <a:pt x="377" y="874"/>
                        <a:pt x="377" y="874"/>
                      </a:cubicBezTo>
                      <a:cubicBezTo>
                        <a:pt x="377" y="889"/>
                        <a:pt x="389" y="902"/>
                        <a:pt x="405" y="902"/>
                      </a:cubicBezTo>
                      <a:close/>
                    </a:path>
                  </a:pathLst>
                </a:custGeom>
                <a:solidFill>
                  <a:srgbClr val="FFFFFF"/>
                </a:solidFill>
                <a:ln>
                  <a:noFill/>
                </a:ln>
              </p:spPr>
              <p:txBody>
                <a:bodyPr vert="horz" wrap="square" lIns="74042" tIns="37022" rIns="74042" bIns="37022" numCol="1" anchor="t" anchorCtr="0" compatLnSpc="1">
                  <a:prstTxWarp prst="textNoShape">
                    <a:avLst/>
                  </a:prstTxWarp>
                </a:bodyPr>
                <a:lstStyle/>
                <a:p>
                  <a:pPr defTabSz="822634">
                    <a:defRPr/>
                  </a:pPr>
                  <a:endParaRPr lang="en-US" sz="1440" kern="0">
                    <a:solidFill>
                      <a:prstClr val="white"/>
                    </a:solidFill>
                  </a:endParaRPr>
                </a:p>
              </p:txBody>
            </p:sp>
            <p:sp>
              <p:nvSpPr>
                <p:cNvPr id="110" name="Freeform 17">
                  <a:extLst>
                    <a:ext uri="{FF2B5EF4-FFF2-40B4-BE49-F238E27FC236}">
                      <a16:creationId xmlns:a16="http://schemas.microsoft.com/office/drawing/2014/main" id="{BEF37DEE-3750-452A-A2B9-3FEF2E8590AF}"/>
                    </a:ext>
                  </a:extLst>
                </p:cNvPr>
                <p:cNvSpPr>
                  <a:spLocks/>
                </p:cNvSpPr>
                <p:nvPr/>
              </p:nvSpPr>
              <p:spPr bwMode="auto">
                <a:xfrm>
                  <a:off x="3919762" y="4728312"/>
                  <a:ext cx="578949" cy="328047"/>
                </a:xfrm>
                <a:custGeom>
                  <a:avLst/>
                  <a:gdLst>
                    <a:gd name="T0" fmla="*/ 298 w 353"/>
                    <a:gd name="T1" fmla="*/ 104 h 199"/>
                    <a:gd name="T2" fmla="*/ 298 w 353"/>
                    <a:gd name="T3" fmla="*/ 104 h 199"/>
                    <a:gd name="T4" fmla="*/ 193 w 353"/>
                    <a:gd name="T5" fmla="*/ 0 h 199"/>
                    <a:gd name="T6" fmla="*/ 94 w 353"/>
                    <a:gd name="T7" fmla="*/ 70 h 199"/>
                    <a:gd name="T8" fmla="*/ 74 w 353"/>
                    <a:gd name="T9" fmla="*/ 67 h 199"/>
                    <a:gd name="T10" fmla="*/ 0 w 353"/>
                    <a:gd name="T11" fmla="*/ 141 h 199"/>
                    <a:gd name="T12" fmla="*/ 3 w 353"/>
                    <a:gd name="T13" fmla="*/ 162 h 199"/>
                    <a:gd name="T14" fmla="*/ 29 w 353"/>
                    <a:gd name="T15" fmla="*/ 199 h 199"/>
                    <a:gd name="T16" fmla="*/ 119 w 353"/>
                    <a:gd name="T17" fmla="*/ 199 h 199"/>
                    <a:gd name="T18" fmla="*/ 149 w 353"/>
                    <a:gd name="T19" fmla="*/ 199 h 199"/>
                    <a:gd name="T20" fmla="*/ 237 w 353"/>
                    <a:gd name="T21" fmla="*/ 199 h 199"/>
                    <a:gd name="T22" fmla="*/ 252 w 353"/>
                    <a:gd name="T23" fmla="*/ 199 h 199"/>
                    <a:gd name="T24" fmla="*/ 338 w 353"/>
                    <a:gd name="T25" fmla="*/ 199 h 199"/>
                    <a:gd name="T26" fmla="*/ 353 w 353"/>
                    <a:gd name="T27" fmla="*/ 162 h 199"/>
                    <a:gd name="T28" fmla="*/ 298 w 353"/>
                    <a:gd name="T29" fmla="*/ 104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3" h="199">
                      <a:moveTo>
                        <a:pt x="298" y="104"/>
                      </a:moveTo>
                      <a:cubicBezTo>
                        <a:pt x="298" y="104"/>
                        <a:pt x="298" y="104"/>
                        <a:pt x="298" y="104"/>
                      </a:cubicBezTo>
                      <a:cubicBezTo>
                        <a:pt x="298" y="47"/>
                        <a:pt x="251" y="0"/>
                        <a:pt x="193" y="0"/>
                      </a:cubicBezTo>
                      <a:cubicBezTo>
                        <a:pt x="147" y="0"/>
                        <a:pt x="109" y="29"/>
                        <a:pt x="94" y="70"/>
                      </a:cubicBezTo>
                      <a:cubicBezTo>
                        <a:pt x="88" y="68"/>
                        <a:pt x="81" y="67"/>
                        <a:pt x="74" y="67"/>
                      </a:cubicBezTo>
                      <a:cubicBezTo>
                        <a:pt x="33" y="67"/>
                        <a:pt x="0" y="100"/>
                        <a:pt x="0" y="141"/>
                      </a:cubicBezTo>
                      <a:cubicBezTo>
                        <a:pt x="0" y="148"/>
                        <a:pt x="1" y="155"/>
                        <a:pt x="3" y="162"/>
                      </a:cubicBezTo>
                      <a:cubicBezTo>
                        <a:pt x="7" y="177"/>
                        <a:pt x="17" y="190"/>
                        <a:pt x="29" y="199"/>
                      </a:cubicBezTo>
                      <a:cubicBezTo>
                        <a:pt x="119" y="199"/>
                        <a:pt x="119" y="199"/>
                        <a:pt x="119" y="199"/>
                      </a:cubicBezTo>
                      <a:cubicBezTo>
                        <a:pt x="149" y="199"/>
                        <a:pt x="149" y="199"/>
                        <a:pt x="149" y="199"/>
                      </a:cubicBezTo>
                      <a:cubicBezTo>
                        <a:pt x="237" y="199"/>
                        <a:pt x="237" y="199"/>
                        <a:pt x="237" y="199"/>
                      </a:cubicBezTo>
                      <a:cubicBezTo>
                        <a:pt x="252" y="199"/>
                        <a:pt x="252" y="199"/>
                        <a:pt x="252" y="199"/>
                      </a:cubicBezTo>
                      <a:cubicBezTo>
                        <a:pt x="338" y="199"/>
                        <a:pt x="338" y="199"/>
                        <a:pt x="338" y="199"/>
                      </a:cubicBezTo>
                      <a:cubicBezTo>
                        <a:pt x="347" y="189"/>
                        <a:pt x="353" y="176"/>
                        <a:pt x="353" y="162"/>
                      </a:cubicBezTo>
                      <a:cubicBezTo>
                        <a:pt x="353" y="131"/>
                        <a:pt x="328" y="106"/>
                        <a:pt x="298" y="104"/>
                      </a:cubicBezTo>
                      <a:close/>
                    </a:path>
                  </a:pathLst>
                </a:custGeom>
                <a:solidFill>
                  <a:srgbClr val="FFFFFF"/>
                </a:solidFill>
                <a:ln>
                  <a:noFill/>
                </a:ln>
                <a:extLst/>
              </p:spPr>
              <p:txBody>
                <a:bodyPr vert="horz" wrap="square" lIns="124330" tIns="62165" rIns="124330" bIns="62165" numCol="1" anchor="t" anchorCtr="0" compatLnSpc="1">
                  <a:prstTxWarp prst="textNoShape">
                    <a:avLst/>
                  </a:prstTxWarp>
                </a:bodyPr>
                <a:lstStyle/>
                <a:p>
                  <a:pPr defTabSz="1243087">
                    <a:defRPr/>
                  </a:pPr>
                  <a:endParaRPr lang="en-US" sz="2448">
                    <a:solidFill>
                      <a:prstClr val="white"/>
                    </a:solidFill>
                  </a:endParaRPr>
                </a:p>
              </p:txBody>
            </p:sp>
          </p:grpSp>
        </p:grpSp>
      </p:grpSp>
      <p:sp>
        <p:nvSpPr>
          <p:cNvPr id="63" name="TextBox 62">
            <a:extLst>
              <a:ext uri="{FF2B5EF4-FFF2-40B4-BE49-F238E27FC236}">
                <a16:creationId xmlns:a16="http://schemas.microsoft.com/office/drawing/2014/main" id="{88E2D26A-C682-4417-A126-836EE4BB04FD}"/>
              </a:ext>
            </a:extLst>
          </p:cNvPr>
          <p:cNvSpPr txBox="1"/>
          <p:nvPr/>
        </p:nvSpPr>
        <p:spPr>
          <a:xfrm>
            <a:off x="5648735" y="1352480"/>
            <a:ext cx="1840083" cy="382616"/>
          </a:xfrm>
          <a:prstGeom prst="rect">
            <a:avLst/>
          </a:prstGeom>
          <a:noFill/>
        </p:spPr>
        <p:txBody>
          <a:bodyPr wrap="none" lIns="109662" tIns="49732" rIns="109662" bIns="54830" rtlCol="0" anchor="t" anchorCtr="0">
            <a:noAutofit/>
          </a:bodyPr>
          <a:lstStyle/>
          <a:p>
            <a:pPr defTabSz="822634">
              <a:defRPr/>
            </a:pPr>
            <a:r>
              <a:rPr lang="en-US" kern="0">
                <a:solidFill>
                  <a:schemeClr val="bg1"/>
                </a:solidFill>
              </a:rPr>
              <a:t>Platform</a:t>
            </a:r>
          </a:p>
        </p:txBody>
      </p:sp>
      <p:sp>
        <p:nvSpPr>
          <p:cNvPr id="66" name="Rectangle 65">
            <a:extLst>
              <a:ext uri="{FF2B5EF4-FFF2-40B4-BE49-F238E27FC236}">
                <a16:creationId xmlns:a16="http://schemas.microsoft.com/office/drawing/2014/main" id="{B4E5173B-4371-4A23-A73D-EC20290A6B5A}"/>
              </a:ext>
            </a:extLst>
          </p:cNvPr>
          <p:cNvSpPr/>
          <p:nvPr/>
        </p:nvSpPr>
        <p:spPr>
          <a:xfrm>
            <a:off x="8123237" y="5630862"/>
            <a:ext cx="3608841" cy="658796"/>
          </a:xfrm>
          <a:prstGeom prst="rect">
            <a:avLst/>
          </a:prstGeom>
          <a:solidFill>
            <a:schemeClr val="bg1"/>
          </a:solidFill>
          <a:ln w="25400" cap="flat" cmpd="sng" algn="ctr">
            <a:noFill/>
            <a:prstDash val="solid"/>
          </a:ln>
          <a:effectLst/>
        </p:spPr>
        <p:txBody>
          <a:bodyPr lIns="161312" tIns="145179" rIns="16130" bIns="145179" rtlCol="0" anchor="ctr" anchorCtr="0"/>
          <a:lstStyle/>
          <a:p>
            <a:pPr defTabSz="822634">
              <a:lnSpc>
                <a:spcPct val="90000"/>
              </a:lnSpc>
              <a:defRPr/>
            </a:pPr>
            <a:r>
              <a:rPr lang="en-US" sz="1598" kern="0">
                <a:gradFill>
                  <a:gsLst>
                    <a:gs pos="0">
                      <a:srgbClr val="FFFFFF"/>
                    </a:gs>
                    <a:gs pos="100000">
                      <a:srgbClr val="FFFFFF"/>
                    </a:gs>
                  </a:gsLst>
                  <a:lin ang="10800000" scaled="1"/>
                </a:gradFill>
              </a:rPr>
              <a:t>System Center + Azure security + operations management</a:t>
            </a:r>
          </a:p>
        </p:txBody>
      </p:sp>
      <p:sp>
        <p:nvSpPr>
          <p:cNvPr id="67" name="Rectangle 66">
            <a:extLst>
              <a:ext uri="{FF2B5EF4-FFF2-40B4-BE49-F238E27FC236}">
                <a16:creationId xmlns:a16="http://schemas.microsoft.com/office/drawing/2014/main" id="{9462B99B-1956-425E-9D81-815D99E27329}"/>
              </a:ext>
            </a:extLst>
          </p:cNvPr>
          <p:cNvSpPr/>
          <p:nvPr/>
        </p:nvSpPr>
        <p:spPr>
          <a:xfrm>
            <a:off x="8123237" y="4652307"/>
            <a:ext cx="3570303" cy="705461"/>
          </a:xfrm>
          <a:prstGeom prst="rect">
            <a:avLst/>
          </a:prstGeom>
          <a:solidFill>
            <a:schemeClr val="bg1"/>
          </a:solidFill>
          <a:ln w="25400" cap="flat" cmpd="sng" algn="ctr">
            <a:noFill/>
            <a:prstDash val="solid"/>
          </a:ln>
          <a:effectLst/>
        </p:spPr>
        <p:txBody>
          <a:bodyPr lIns="161312" tIns="145179" rIns="16130" bIns="145179" rtlCol="0" anchor="ctr" anchorCtr="0"/>
          <a:lstStyle/>
          <a:p>
            <a:pPr defTabSz="822634">
              <a:lnSpc>
                <a:spcPct val="90000"/>
              </a:lnSpc>
              <a:defRPr/>
            </a:pPr>
            <a:r>
              <a:rPr lang="en-US" sz="1598" kern="0">
                <a:gradFill>
                  <a:gsLst>
                    <a:gs pos="0">
                      <a:srgbClr val="FFFFFF"/>
                    </a:gs>
                    <a:gs pos="100000">
                      <a:srgbClr val="FFFFFF"/>
                    </a:gs>
                  </a:gsLst>
                  <a:lin ang="10800000" scaled="1"/>
                </a:gradFill>
              </a:rPr>
              <a:t>Azure security + operations management</a:t>
            </a:r>
          </a:p>
        </p:txBody>
      </p:sp>
      <p:sp>
        <p:nvSpPr>
          <p:cNvPr id="68" name="Rectangle 67">
            <a:extLst>
              <a:ext uri="{FF2B5EF4-FFF2-40B4-BE49-F238E27FC236}">
                <a16:creationId xmlns:a16="http://schemas.microsoft.com/office/drawing/2014/main" id="{10F33E5A-3F4E-4C0F-93B9-C926885E5DFB}"/>
              </a:ext>
            </a:extLst>
          </p:cNvPr>
          <p:cNvSpPr/>
          <p:nvPr/>
        </p:nvSpPr>
        <p:spPr>
          <a:xfrm>
            <a:off x="8123237" y="3598285"/>
            <a:ext cx="3570303" cy="553687"/>
          </a:xfrm>
          <a:prstGeom prst="rect">
            <a:avLst/>
          </a:prstGeom>
          <a:solidFill>
            <a:schemeClr val="bg1"/>
          </a:solidFill>
          <a:ln w="25400" cap="flat" cmpd="sng" algn="ctr">
            <a:noFill/>
            <a:prstDash val="solid"/>
          </a:ln>
          <a:effectLst/>
        </p:spPr>
        <p:txBody>
          <a:bodyPr lIns="161312" tIns="145179" rIns="16130" bIns="145179" rtlCol="0" anchor="ctr" anchorCtr="0"/>
          <a:lstStyle/>
          <a:p>
            <a:pPr defTabSz="822634">
              <a:lnSpc>
                <a:spcPct val="90000"/>
              </a:lnSpc>
              <a:defRPr/>
            </a:pPr>
            <a:r>
              <a:rPr lang="en-US" sz="1598" kern="0">
                <a:gradFill>
                  <a:gsLst>
                    <a:gs pos="0">
                      <a:srgbClr val="FFFFFF"/>
                    </a:gs>
                    <a:gs pos="100000">
                      <a:srgbClr val="FFFFFF"/>
                    </a:gs>
                  </a:gsLst>
                  <a:lin ang="10800000" scaled="1"/>
                </a:gradFill>
              </a:rPr>
              <a:t>Enterprise Mobility Suite</a:t>
            </a:r>
          </a:p>
        </p:txBody>
      </p:sp>
      <p:sp>
        <p:nvSpPr>
          <p:cNvPr id="70" name="Rectangle 69">
            <a:extLst>
              <a:ext uri="{FF2B5EF4-FFF2-40B4-BE49-F238E27FC236}">
                <a16:creationId xmlns:a16="http://schemas.microsoft.com/office/drawing/2014/main" id="{1590B140-1780-4F07-87DA-BB235FA965C5}"/>
              </a:ext>
            </a:extLst>
          </p:cNvPr>
          <p:cNvSpPr/>
          <p:nvPr/>
        </p:nvSpPr>
        <p:spPr>
          <a:xfrm>
            <a:off x="8123237" y="2331006"/>
            <a:ext cx="3570303" cy="566363"/>
          </a:xfrm>
          <a:prstGeom prst="rect">
            <a:avLst/>
          </a:prstGeom>
          <a:solidFill>
            <a:schemeClr val="bg1"/>
          </a:solidFill>
          <a:ln w="25400" cap="flat" cmpd="sng" algn="ctr">
            <a:noFill/>
            <a:prstDash val="solid"/>
          </a:ln>
          <a:effectLst/>
        </p:spPr>
        <p:txBody>
          <a:bodyPr lIns="161312" tIns="145179" rIns="16130" bIns="145179" rtlCol="0" anchor="ctr" anchorCtr="0"/>
          <a:lstStyle/>
          <a:p>
            <a:pPr defTabSz="822634">
              <a:lnSpc>
                <a:spcPct val="90000"/>
              </a:lnSpc>
              <a:defRPr/>
            </a:pPr>
            <a:r>
              <a:rPr lang="en-US" sz="1598" kern="0" dirty="0">
                <a:gradFill>
                  <a:gsLst>
                    <a:gs pos="0">
                      <a:srgbClr val="FFFFFF"/>
                    </a:gs>
                    <a:gs pos="100000">
                      <a:srgbClr val="FFFFFF"/>
                    </a:gs>
                  </a:gsLst>
                  <a:lin ang="10800000" scaled="1"/>
                </a:gradFill>
              </a:rPr>
              <a:t>Azure security + operations management</a:t>
            </a:r>
          </a:p>
        </p:txBody>
      </p:sp>
      <p:sp>
        <p:nvSpPr>
          <p:cNvPr id="72" name="TextBox 71">
            <a:extLst>
              <a:ext uri="{FF2B5EF4-FFF2-40B4-BE49-F238E27FC236}">
                <a16:creationId xmlns:a16="http://schemas.microsoft.com/office/drawing/2014/main" id="{C257DBD9-919C-4335-A82E-15C46D0C9569}"/>
              </a:ext>
            </a:extLst>
          </p:cNvPr>
          <p:cNvSpPr txBox="1"/>
          <p:nvPr/>
        </p:nvSpPr>
        <p:spPr>
          <a:xfrm>
            <a:off x="8638708" y="1324216"/>
            <a:ext cx="1840083" cy="382616"/>
          </a:xfrm>
          <a:prstGeom prst="rect">
            <a:avLst/>
          </a:prstGeom>
          <a:noFill/>
        </p:spPr>
        <p:txBody>
          <a:bodyPr wrap="none" lIns="109662" tIns="49732" rIns="109662" bIns="54830" rtlCol="0" anchor="t" anchorCtr="0">
            <a:noAutofit/>
          </a:bodyPr>
          <a:lstStyle/>
          <a:p>
            <a:pPr defTabSz="822634">
              <a:defRPr/>
            </a:pPr>
            <a:r>
              <a:rPr lang="en-US" kern="0">
                <a:solidFill>
                  <a:schemeClr val="bg1"/>
                </a:solidFill>
              </a:rPr>
              <a:t>Security &amp; Management</a:t>
            </a:r>
          </a:p>
        </p:txBody>
      </p:sp>
      <p:sp>
        <p:nvSpPr>
          <p:cNvPr id="73" name="Rectangle 72">
            <a:extLst>
              <a:ext uri="{FF2B5EF4-FFF2-40B4-BE49-F238E27FC236}">
                <a16:creationId xmlns:a16="http://schemas.microsoft.com/office/drawing/2014/main" id="{49DBF82F-8A72-40B1-AD0C-74AB1FF616E7}"/>
              </a:ext>
            </a:extLst>
          </p:cNvPr>
          <p:cNvSpPr/>
          <p:nvPr/>
        </p:nvSpPr>
        <p:spPr>
          <a:xfrm>
            <a:off x="8123237" y="1708756"/>
            <a:ext cx="3570303" cy="566363"/>
          </a:xfrm>
          <a:prstGeom prst="rect">
            <a:avLst/>
          </a:prstGeom>
          <a:solidFill>
            <a:schemeClr val="bg1"/>
          </a:solidFill>
          <a:ln w="25400" cap="flat" cmpd="sng" algn="ctr">
            <a:noFill/>
            <a:prstDash val="solid"/>
          </a:ln>
          <a:effectLst/>
        </p:spPr>
        <p:txBody>
          <a:bodyPr lIns="161312" tIns="145179" rIns="16130" bIns="145179" rtlCol="0" anchor="ctr" anchorCtr="0"/>
          <a:lstStyle/>
          <a:p>
            <a:pPr defTabSz="822634">
              <a:lnSpc>
                <a:spcPct val="90000"/>
              </a:lnSpc>
              <a:defRPr/>
            </a:pPr>
            <a:r>
              <a:rPr lang="en-US" sz="1598" kern="0">
                <a:gradFill>
                  <a:gsLst>
                    <a:gs pos="0">
                      <a:srgbClr val="FFFFFF"/>
                    </a:gs>
                    <a:gs pos="100000">
                      <a:srgbClr val="FFFFFF"/>
                    </a:gs>
                  </a:gsLst>
                  <a:lin ang="10800000" scaled="1"/>
                </a:gradFill>
              </a:rPr>
              <a:t>Azure security + operations management</a:t>
            </a:r>
          </a:p>
        </p:txBody>
      </p:sp>
      <p:sp>
        <p:nvSpPr>
          <p:cNvPr id="74" name="Rectangle 73">
            <a:extLst>
              <a:ext uri="{FF2B5EF4-FFF2-40B4-BE49-F238E27FC236}">
                <a16:creationId xmlns:a16="http://schemas.microsoft.com/office/drawing/2014/main" id="{3B0C05F8-863A-43C8-972D-AD3277FA7592}"/>
              </a:ext>
            </a:extLst>
          </p:cNvPr>
          <p:cNvSpPr/>
          <p:nvPr/>
        </p:nvSpPr>
        <p:spPr>
          <a:xfrm>
            <a:off x="8127742" y="2972378"/>
            <a:ext cx="3570303" cy="566363"/>
          </a:xfrm>
          <a:prstGeom prst="rect">
            <a:avLst/>
          </a:prstGeom>
          <a:solidFill>
            <a:schemeClr val="bg1"/>
          </a:solidFill>
          <a:ln w="25400" cap="flat" cmpd="sng" algn="ctr">
            <a:noFill/>
            <a:prstDash val="solid"/>
          </a:ln>
          <a:effectLst/>
        </p:spPr>
        <p:txBody>
          <a:bodyPr lIns="161312" tIns="145179" rIns="16130" bIns="145179" rtlCol="0" anchor="ctr" anchorCtr="0"/>
          <a:lstStyle/>
          <a:p>
            <a:pPr defTabSz="822634">
              <a:lnSpc>
                <a:spcPct val="90000"/>
              </a:lnSpc>
              <a:defRPr/>
            </a:pPr>
            <a:r>
              <a:rPr lang="en-US" sz="1598" kern="0">
                <a:gradFill>
                  <a:gsLst>
                    <a:gs pos="0">
                      <a:srgbClr val="FFFFFF"/>
                    </a:gs>
                    <a:gs pos="100000">
                      <a:srgbClr val="FFFFFF"/>
                    </a:gs>
                  </a:gsLst>
                  <a:lin ang="10800000" scaled="1"/>
                </a:gradFill>
              </a:rPr>
              <a:t>Azure security + operations management</a:t>
            </a:r>
          </a:p>
        </p:txBody>
      </p:sp>
      <p:sp>
        <p:nvSpPr>
          <p:cNvPr id="2" name="Title 1">
            <a:extLst>
              <a:ext uri="{FF2B5EF4-FFF2-40B4-BE49-F238E27FC236}">
                <a16:creationId xmlns:a16="http://schemas.microsoft.com/office/drawing/2014/main" id="{16B00D2D-F15F-45E8-B2C2-49CB4645C5A2}"/>
              </a:ext>
            </a:extLst>
          </p:cNvPr>
          <p:cNvSpPr>
            <a:spLocks noGrp="1"/>
          </p:cNvSpPr>
          <p:nvPr>
            <p:ph type="title"/>
          </p:nvPr>
        </p:nvSpPr>
        <p:spPr/>
        <p:txBody>
          <a:bodyPr/>
          <a:lstStyle/>
          <a:p>
            <a:r>
              <a:rPr lang="en-US" dirty="0"/>
              <a:t>Migration options</a:t>
            </a:r>
          </a:p>
        </p:txBody>
      </p:sp>
      <p:sp>
        <p:nvSpPr>
          <p:cNvPr id="4" name="Rectangle 3">
            <a:extLst>
              <a:ext uri="{FF2B5EF4-FFF2-40B4-BE49-F238E27FC236}">
                <a16:creationId xmlns:a16="http://schemas.microsoft.com/office/drawing/2014/main" id="{0A6DA80B-D4C5-4B2F-AB58-E28FE03F371C}"/>
              </a:ext>
            </a:extLst>
          </p:cNvPr>
          <p:cNvSpPr/>
          <p:nvPr/>
        </p:nvSpPr>
        <p:spPr>
          <a:xfrm>
            <a:off x="5709464" y="3084743"/>
            <a:ext cx="2105064" cy="341632"/>
          </a:xfrm>
          <a:prstGeom prst="rect">
            <a:avLst/>
          </a:prstGeom>
        </p:spPr>
        <p:txBody>
          <a:bodyPr wrap="none">
            <a:spAutoFit/>
          </a:bodyPr>
          <a:lstStyle/>
          <a:p>
            <a:pPr algn="ctr" defTabSz="932472" fontAlgn="base">
              <a:lnSpc>
                <a:spcPct val="90000"/>
              </a:lnSpc>
              <a:spcBef>
                <a:spcPct val="0"/>
              </a:spcBef>
              <a:spcAft>
                <a:spcPct val="0"/>
              </a:spcAft>
            </a:pPr>
            <a:r>
              <a:rPr lang="en-US" b="1" dirty="0">
                <a:solidFill>
                  <a:srgbClr val="FFC000"/>
                </a:solidFill>
                <a:ea typeface="Segoe UI" pitchFamily="34" charset="0"/>
                <a:cs typeface="Segoe UI" pitchFamily="34" charset="0"/>
              </a:rPr>
              <a:t>No Code Changes</a:t>
            </a:r>
          </a:p>
        </p:txBody>
      </p:sp>
    </p:spTree>
    <p:extLst>
      <p:ext uri="{BB962C8B-B14F-4D97-AF65-F5344CB8AC3E}">
        <p14:creationId xmlns:p14="http://schemas.microsoft.com/office/powerpoint/2010/main" val="15419070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wipe(left)">
                                      <p:cBhvr>
                                        <p:cTn id="7" dur="500"/>
                                        <p:tgtEl>
                                          <p:spTgt spid="56"/>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wipe(left)">
                                      <p:cBhvr>
                                        <p:cTn id="10" dur="500"/>
                                        <p:tgtEl>
                                          <p:spTgt spid="34"/>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66"/>
                                        </p:tgtEl>
                                        <p:attrNameLst>
                                          <p:attrName>style.visibility</p:attrName>
                                        </p:attrNameLst>
                                      </p:cBhvr>
                                      <p:to>
                                        <p:strVal val="visible"/>
                                      </p:to>
                                    </p:set>
                                    <p:animEffect transition="in" filter="wipe(left)">
                                      <p:cBhvr>
                                        <p:cTn id="13" dur="500"/>
                                        <p:tgtEl>
                                          <p:spTgt spid="66"/>
                                        </p:tgtEl>
                                      </p:cBhvr>
                                    </p:animEffect>
                                  </p:childTnLst>
                                </p:cTn>
                              </p:par>
                              <p:par>
                                <p:cTn id="14" presetID="22" presetClass="entr" presetSubtype="8" fill="hold" nodeType="withEffect">
                                  <p:stCondLst>
                                    <p:cond delay="0"/>
                                  </p:stCondLst>
                                  <p:childTnLst>
                                    <p:set>
                                      <p:cBhvr>
                                        <p:cTn id="15" dur="1" fill="hold">
                                          <p:stCondLst>
                                            <p:cond delay="0"/>
                                          </p:stCondLst>
                                        </p:cTn>
                                        <p:tgtEl>
                                          <p:spTgt spid="55"/>
                                        </p:tgtEl>
                                        <p:attrNameLst>
                                          <p:attrName>style.visibility</p:attrName>
                                        </p:attrNameLst>
                                      </p:cBhvr>
                                      <p:to>
                                        <p:strVal val="visible"/>
                                      </p:to>
                                    </p:set>
                                    <p:animEffect transition="in" filter="wipe(left)">
                                      <p:cBhvr>
                                        <p:cTn id="16" dur="500"/>
                                        <p:tgtEl>
                                          <p:spTgt spid="55"/>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37"/>
                                        </p:tgtEl>
                                        <p:attrNameLst>
                                          <p:attrName>style.visibility</p:attrName>
                                        </p:attrNameLst>
                                      </p:cBhvr>
                                      <p:to>
                                        <p:strVal val="visible"/>
                                      </p:to>
                                    </p:set>
                                    <p:animEffect transition="in" filter="wipe(left)">
                                      <p:cBhvr>
                                        <p:cTn id="19" dur="500"/>
                                        <p:tgtEl>
                                          <p:spTgt spid="37"/>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68"/>
                                        </p:tgtEl>
                                        <p:attrNameLst>
                                          <p:attrName>style.visibility</p:attrName>
                                        </p:attrNameLst>
                                      </p:cBhvr>
                                      <p:to>
                                        <p:strVal val="visible"/>
                                      </p:to>
                                    </p:set>
                                    <p:animEffect transition="in" filter="wipe(left)">
                                      <p:cBhvr>
                                        <p:cTn id="22" dur="500"/>
                                        <p:tgtEl>
                                          <p:spTgt spid="6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92"/>
                                        </p:tgtEl>
                                        <p:attrNameLst>
                                          <p:attrName>style.visibility</p:attrName>
                                        </p:attrNameLst>
                                      </p:cBhvr>
                                      <p:to>
                                        <p:strVal val="visible"/>
                                      </p:to>
                                    </p:set>
                                    <p:animEffect transition="in" filter="fade">
                                      <p:cBhvr>
                                        <p:cTn id="25" dur="500"/>
                                        <p:tgtEl>
                                          <p:spTgt spid="92"/>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3"/>
                                        </p:tgtEl>
                                        <p:attrNameLst>
                                          <p:attrName>style.visibility</p:attrName>
                                        </p:attrNameLst>
                                      </p:cBhvr>
                                      <p:to>
                                        <p:strVal val="visible"/>
                                      </p:to>
                                    </p:set>
                                    <p:animEffect transition="in" filter="fade">
                                      <p:cBhvr>
                                        <p:cTn id="28" dur="500"/>
                                        <p:tgtEl>
                                          <p:spTgt spid="63"/>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72"/>
                                        </p:tgtEl>
                                        <p:attrNameLst>
                                          <p:attrName>style.visibility</p:attrName>
                                        </p:attrNameLst>
                                      </p:cBhvr>
                                      <p:to>
                                        <p:strVal val="visible"/>
                                      </p:to>
                                    </p:set>
                                    <p:animEffect transition="in" filter="fade">
                                      <p:cBhvr>
                                        <p:cTn id="31" dur="500"/>
                                        <p:tgtEl>
                                          <p:spTgt spid="72"/>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nodeType="clickEffect">
                                  <p:stCondLst>
                                    <p:cond delay="0"/>
                                  </p:stCondLst>
                                  <p:childTnLst>
                                    <p:set>
                                      <p:cBhvr>
                                        <p:cTn id="35" dur="1" fill="hold">
                                          <p:stCondLst>
                                            <p:cond delay="0"/>
                                          </p:stCondLst>
                                        </p:cTn>
                                        <p:tgtEl>
                                          <p:spTgt spid="5"/>
                                        </p:tgtEl>
                                        <p:attrNameLst>
                                          <p:attrName>style.visibility</p:attrName>
                                        </p:attrNameLst>
                                      </p:cBhvr>
                                      <p:to>
                                        <p:strVal val="visible"/>
                                      </p:to>
                                    </p:set>
                                    <p:animEffect transition="in" filter="wipe(left)">
                                      <p:cBhvr>
                                        <p:cTn id="36" dur="500"/>
                                        <p:tgtEl>
                                          <p:spTgt spid="5"/>
                                        </p:tgtEl>
                                      </p:cBhvr>
                                    </p:animEffect>
                                  </p:childTnLst>
                                </p:cTn>
                              </p:par>
                              <p:par>
                                <p:cTn id="37" presetID="22" presetClass="entr" presetSubtype="8" fill="hold" grpId="0" nodeType="withEffect">
                                  <p:stCondLst>
                                    <p:cond delay="0"/>
                                  </p:stCondLst>
                                  <p:childTnLst>
                                    <p:set>
                                      <p:cBhvr>
                                        <p:cTn id="38" dur="1" fill="hold">
                                          <p:stCondLst>
                                            <p:cond delay="0"/>
                                          </p:stCondLst>
                                        </p:cTn>
                                        <p:tgtEl>
                                          <p:spTgt spid="36"/>
                                        </p:tgtEl>
                                        <p:attrNameLst>
                                          <p:attrName>style.visibility</p:attrName>
                                        </p:attrNameLst>
                                      </p:cBhvr>
                                      <p:to>
                                        <p:strVal val="visible"/>
                                      </p:to>
                                    </p:set>
                                    <p:animEffect transition="in" filter="wipe(left)">
                                      <p:cBhvr>
                                        <p:cTn id="39" dur="500"/>
                                        <p:tgtEl>
                                          <p:spTgt spid="36"/>
                                        </p:tgtEl>
                                      </p:cBhvr>
                                    </p:animEffect>
                                  </p:childTnLst>
                                </p:cTn>
                              </p:par>
                              <p:par>
                                <p:cTn id="40" presetID="22" presetClass="entr" presetSubtype="8" fill="hold" grpId="0" nodeType="withEffect">
                                  <p:stCondLst>
                                    <p:cond delay="0"/>
                                  </p:stCondLst>
                                  <p:childTnLst>
                                    <p:set>
                                      <p:cBhvr>
                                        <p:cTn id="41" dur="1" fill="hold">
                                          <p:stCondLst>
                                            <p:cond delay="0"/>
                                          </p:stCondLst>
                                        </p:cTn>
                                        <p:tgtEl>
                                          <p:spTgt spid="43"/>
                                        </p:tgtEl>
                                        <p:attrNameLst>
                                          <p:attrName>style.visibility</p:attrName>
                                        </p:attrNameLst>
                                      </p:cBhvr>
                                      <p:to>
                                        <p:strVal val="visible"/>
                                      </p:to>
                                    </p:set>
                                    <p:animEffect transition="in" filter="wipe(left)">
                                      <p:cBhvr>
                                        <p:cTn id="42" dur="500"/>
                                        <p:tgtEl>
                                          <p:spTgt spid="43"/>
                                        </p:tgtEl>
                                      </p:cBhvr>
                                    </p:animEffect>
                                  </p:childTnLst>
                                </p:cTn>
                              </p:par>
                              <p:par>
                                <p:cTn id="43" presetID="22" presetClass="entr" presetSubtype="8" fill="hold" nodeType="withEffect">
                                  <p:stCondLst>
                                    <p:cond delay="0"/>
                                  </p:stCondLst>
                                  <p:childTnLst>
                                    <p:set>
                                      <p:cBhvr>
                                        <p:cTn id="44" dur="1" fill="hold">
                                          <p:stCondLst>
                                            <p:cond delay="0"/>
                                          </p:stCondLst>
                                        </p:cTn>
                                        <p:tgtEl>
                                          <p:spTgt spid="93"/>
                                        </p:tgtEl>
                                        <p:attrNameLst>
                                          <p:attrName>style.visibility</p:attrName>
                                        </p:attrNameLst>
                                      </p:cBhvr>
                                      <p:to>
                                        <p:strVal val="visible"/>
                                      </p:to>
                                    </p:set>
                                    <p:animEffect transition="in" filter="wipe(left)">
                                      <p:cBhvr>
                                        <p:cTn id="45" dur="500"/>
                                        <p:tgtEl>
                                          <p:spTgt spid="93"/>
                                        </p:tgtEl>
                                      </p:cBhvr>
                                    </p:animEffect>
                                  </p:childTnLst>
                                </p:cTn>
                              </p:par>
                              <p:par>
                                <p:cTn id="46" presetID="22" presetClass="entr" presetSubtype="8" fill="hold" grpId="0" nodeType="withEffect">
                                  <p:stCondLst>
                                    <p:cond delay="0"/>
                                  </p:stCondLst>
                                  <p:childTnLst>
                                    <p:set>
                                      <p:cBhvr>
                                        <p:cTn id="47" dur="1" fill="hold">
                                          <p:stCondLst>
                                            <p:cond delay="0"/>
                                          </p:stCondLst>
                                        </p:cTn>
                                        <p:tgtEl>
                                          <p:spTgt spid="70"/>
                                        </p:tgtEl>
                                        <p:attrNameLst>
                                          <p:attrName>style.visibility</p:attrName>
                                        </p:attrNameLst>
                                      </p:cBhvr>
                                      <p:to>
                                        <p:strVal val="visible"/>
                                      </p:to>
                                    </p:set>
                                    <p:animEffect transition="in" filter="wipe(left)">
                                      <p:cBhvr>
                                        <p:cTn id="48" dur="500"/>
                                        <p:tgtEl>
                                          <p:spTgt spid="70"/>
                                        </p:tgtEl>
                                      </p:cBhvr>
                                    </p:animEffect>
                                  </p:childTnLst>
                                </p:cTn>
                              </p:par>
                              <p:par>
                                <p:cTn id="49" presetID="22" presetClass="entr" presetSubtype="8" fill="hold" grpId="0" nodeType="withEffect">
                                  <p:stCondLst>
                                    <p:cond delay="0"/>
                                  </p:stCondLst>
                                  <p:childTnLst>
                                    <p:set>
                                      <p:cBhvr>
                                        <p:cTn id="50" dur="1" fill="hold">
                                          <p:stCondLst>
                                            <p:cond delay="0"/>
                                          </p:stCondLst>
                                        </p:cTn>
                                        <p:tgtEl>
                                          <p:spTgt spid="74"/>
                                        </p:tgtEl>
                                        <p:attrNameLst>
                                          <p:attrName>style.visibility</p:attrName>
                                        </p:attrNameLst>
                                      </p:cBhvr>
                                      <p:to>
                                        <p:strVal val="visible"/>
                                      </p:to>
                                    </p:set>
                                    <p:animEffect transition="in" filter="wipe(left)">
                                      <p:cBhvr>
                                        <p:cTn id="51" dur="500"/>
                                        <p:tgtEl>
                                          <p:spTgt spid="74"/>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nodeType="clickEffect">
                                  <p:stCondLst>
                                    <p:cond delay="0"/>
                                  </p:stCondLst>
                                  <p:childTnLst>
                                    <p:set>
                                      <p:cBhvr>
                                        <p:cTn id="55" dur="1" fill="hold">
                                          <p:stCondLst>
                                            <p:cond delay="0"/>
                                          </p:stCondLst>
                                        </p:cTn>
                                        <p:tgtEl>
                                          <p:spTgt spid="53"/>
                                        </p:tgtEl>
                                        <p:attrNameLst>
                                          <p:attrName>style.visibility</p:attrName>
                                        </p:attrNameLst>
                                      </p:cBhvr>
                                      <p:to>
                                        <p:strVal val="visible"/>
                                      </p:to>
                                    </p:set>
                                    <p:animEffect transition="in" filter="wipe(left)">
                                      <p:cBhvr>
                                        <p:cTn id="56" dur="500"/>
                                        <p:tgtEl>
                                          <p:spTgt spid="53"/>
                                        </p:tgtEl>
                                      </p:cBhvr>
                                    </p:animEffect>
                                  </p:childTnLst>
                                </p:cTn>
                              </p:par>
                              <p:par>
                                <p:cTn id="57" presetID="22" presetClass="entr" presetSubtype="8" fill="hold" grpId="0" nodeType="withEffect">
                                  <p:stCondLst>
                                    <p:cond delay="0"/>
                                  </p:stCondLst>
                                  <p:childTnLst>
                                    <p:set>
                                      <p:cBhvr>
                                        <p:cTn id="58" dur="1" fill="hold">
                                          <p:stCondLst>
                                            <p:cond delay="0"/>
                                          </p:stCondLst>
                                        </p:cTn>
                                        <p:tgtEl>
                                          <p:spTgt spid="35"/>
                                        </p:tgtEl>
                                        <p:attrNameLst>
                                          <p:attrName>style.visibility</p:attrName>
                                        </p:attrNameLst>
                                      </p:cBhvr>
                                      <p:to>
                                        <p:strVal val="visible"/>
                                      </p:to>
                                    </p:set>
                                    <p:animEffect transition="in" filter="wipe(left)">
                                      <p:cBhvr>
                                        <p:cTn id="59" dur="500"/>
                                        <p:tgtEl>
                                          <p:spTgt spid="35"/>
                                        </p:tgtEl>
                                      </p:cBhvr>
                                    </p:animEffect>
                                  </p:childTnLst>
                                </p:cTn>
                              </p:par>
                              <p:par>
                                <p:cTn id="60" presetID="22" presetClass="entr" presetSubtype="8" fill="hold" grpId="0" nodeType="withEffect">
                                  <p:stCondLst>
                                    <p:cond delay="0"/>
                                  </p:stCondLst>
                                  <p:childTnLst>
                                    <p:set>
                                      <p:cBhvr>
                                        <p:cTn id="61" dur="1" fill="hold">
                                          <p:stCondLst>
                                            <p:cond delay="0"/>
                                          </p:stCondLst>
                                        </p:cTn>
                                        <p:tgtEl>
                                          <p:spTgt spid="73"/>
                                        </p:tgtEl>
                                        <p:attrNameLst>
                                          <p:attrName>style.visibility</p:attrName>
                                        </p:attrNameLst>
                                      </p:cBhvr>
                                      <p:to>
                                        <p:strVal val="visible"/>
                                      </p:to>
                                    </p:set>
                                    <p:animEffect transition="in" filter="wipe(left)">
                                      <p:cBhvr>
                                        <p:cTn id="62" dur="500"/>
                                        <p:tgtEl>
                                          <p:spTgt spid="73"/>
                                        </p:tgtEl>
                                      </p:cBhvr>
                                    </p:animEffect>
                                  </p:childTnLst>
                                </p:cTn>
                              </p:par>
                              <p:par>
                                <p:cTn id="63" presetID="22" presetClass="entr" presetSubtype="8" fill="hold" grpId="0" nodeType="withEffect">
                                  <p:stCondLst>
                                    <p:cond delay="0"/>
                                  </p:stCondLst>
                                  <p:childTnLst>
                                    <p:set>
                                      <p:cBhvr>
                                        <p:cTn id="64" dur="1" fill="hold">
                                          <p:stCondLst>
                                            <p:cond delay="0"/>
                                          </p:stCondLst>
                                        </p:cTn>
                                        <p:tgtEl>
                                          <p:spTgt spid="31"/>
                                        </p:tgtEl>
                                        <p:attrNameLst>
                                          <p:attrName>style.visibility</p:attrName>
                                        </p:attrNameLst>
                                      </p:cBhvr>
                                      <p:to>
                                        <p:strVal val="visible"/>
                                      </p:to>
                                    </p:set>
                                    <p:animEffect transition="in" filter="wipe(left)">
                                      <p:cBhvr>
                                        <p:cTn id="65" dur="500"/>
                                        <p:tgtEl>
                                          <p:spTgt spid="31"/>
                                        </p:tgtEl>
                                      </p:cBhvr>
                                    </p:animEffect>
                                  </p:childTnLst>
                                </p:cTn>
                              </p:par>
                              <p:par>
                                <p:cTn id="66" presetID="22" presetClass="entr" presetSubtype="8" fill="hold" nodeType="withEffect">
                                  <p:stCondLst>
                                    <p:cond delay="0"/>
                                  </p:stCondLst>
                                  <p:childTnLst>
                                    <p:set>
                                      <p:cBhvr>
                                        <p:cTn id="67" dur="1" fill="hold">
                                          <p:stCondLst>
                                            <p:cond delay="0"/>
                                          </p:stCondLst>
                                        </p:cTn>
                                        <p:tgtEl>
                                          <p:spTgt spid="96"/>
                                        </p:tgtEl>
                                        <p:attrNameLst>
                                          <p:attrName>style.visibility</p:attrName>
                                        </p:attrNameLst>
                                      </p:cBhvr>
                                      <p:to>
                                        <p:strVal val="visible"/>
                                      </p:to>
                                    </p:set>
                                    <p:animEffect transition="in" filter="wipe(left)">
                                      <p:cBhvr>
                                        <p:cTn id="68" dur="500"/>
                                        <p:tgtEl>
                                          <p:spTgt spid="96"/>
                                        </p:tgtEl>
                                      </p:cBhvr>
                                    </p:animEffect>
                                  </p:childTnLst>
                                </p:cTn>
                              </p:par>
                              <p:par>
                                <p:cTn id="69" presetID="22" presetClass="entr" presetSubtype="8" fill="hold" grpId="0" nodeType="withEffect">
                                  <p:stCondLst>
                                    <p:cond delay="0"/>
                                  </p:stCondLst>
                                  <p:childTnLst>
                                    <p:set>
                                      <p:cBhvr>
                                        <p:cTn id="70" dur="1" fill="hold">
                                          <p:stCondLst>
                                            <p:cond delay="0"/>
                                          </p:stCondLst>
                                        </p:cTn>
                                        <p:tgtEl>
                                          <p:spTgt spid="67"/>
                                        </p:tgtEl>
                                        <p:attrNameLst>
                                          <p:attrName>style.visibility</p:attrName>
                                        </p:attrNameLst>
                                      </p:cBhvr>
                                      <p:to>
                                        <p:strVal val="visible"/>
                                      </p:to>
                                    </p:set>
                                    <p:animEffect transition="in" filter="wipe(left)">
                                      <p:cBhvr>
                                        <p:cTn id="71" dur="500"/>
                                        <p:tgtEl>
                                          <p:spTgt spid="67"/>
                                        </p:tgtEl>
                                      </p:cBhvr>
                                    </p:animEffect>
                                  </p:childTnLst>
                                </p:cTn>
                              </p:par>
                            </p:childTnLst>
                          </p:cTn>
                        </p:par>
                      </p:childTnLst>
                    </p:cTn>
                  </p:par>
                  <p:par>
                    <p:cTn id="72" fill="hold">
                      <p:stCondLst>
                        <p:cond delay="indefinite"/>
                      </p:stCondLst>
                      <p:childTnLst>
                        <p:par>
                          <p:cTn id="73" fill="hold">
                            <p:stCondLst>
                              <p:cond delay="0"/>
                            </p:stCondLst>
                            <p:childTnLst>
                              <p:par>
                                <p:cTn id="74" presetID="14" presetClass="entr" presetSubtype="10" fill="hold" grpId="0" nodeType="clickEffect">
                                  <p:stCondLst>
                                    <p:cond delay="0"/>
                                  </p:stCondLst>
                                  <p:childTnLst>
                                    <p:set>
                                      <p:cBhvr>
                                        <p:cTn id="75" dur="1" fill="hold">
                                          <p:stCondLst>
                                            <p:cond delay="0"/>
                                          </p:stCondLst>
                                        </p:cTn>
                                        <p:tgtEl>
                                          <p:spTgt spid="4"/>
                                        </p:tgtEl>
                                        <p:attrNameLst>
                                          <p:attrName>style.visibility</p:attrName>
                                        </p:attrNameLst>
                                      </p:cBhvr>
                                      <p:to>
                                        <p:strVal val="visible"/>
                                      </p:to>
                                    </p:set>
                                    <p:animEffect transition="in" filter="randombar(horizontal)">
                                      <p:cBhvr>
                                        <p:cTn id="7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6" grpId="0" animBg="1"/>
      <p:bldP spid="37" grpId="0" animBg="1"/>
      <p:bldP spid="31" grpId="0" animBg="1"/>
      <p:bldP spid="43" grpId="0" animBg="1"/>
      <p:bldP spid="34" grpId="0" animBg="1"/>
      <p:bldP spid="92" grpId="0"/>
      <p:bldP spid="63" grpId="0"/>
      <p:bldP spid="66" grpId="0" animBg="1"/>
      <p:bldP spid="67" grpId="0" animBg="1"/>
      <p:bldP spid="68" grpId="0" animBg="1"/>
      <p:bldP spid="70" grpId="0" animBg="1"/>
      <p:bldP spid="72" grpId="0"/>
      <p:bldP spid="73" grpId="0" animBg="1"/>
      <p:bldP spid="74" grpId="0" animBg="1"/>
      <p:bldP spid="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8" name="Diagram 27">
            <a:extLst>
              <a:ext uri="{FF2B5EF4-FFF2-40B4-BE49-F238E27FC236}">
                <a16:creationId xmlns:a16="http://schemas.microsoft.com/office/drawing/2014/main" id="{ED1FB40D-233D-4700-ABBA-C07EFFD9E297}"/>
              </a:ext>
            </a:extLst>
          </p:cNvPr>
          <p:cNvGraphicFramePr/>
          <p:nvPr>
            <p:extLst/>
          </p:nvPr>
        </p:nvGraphicFramePr>
        <p:xfrm>
          <a:off x="8686075" y="3075961"/>
          <a:ext cx="3399564" cy="208492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26" name="Diagram 25">
            <a:extLst>
              <a:ext uri="{FF2B5EF4-FFF2-40B4-BE49-F238E27FC236}">
                <a16:creationId xmlns:a16="http://schemas.microsoft.com/office/drawing/2014/main" id="{A0C197F4-671B-495F-904A-D692654F85E0}"/>
              </a:ext>
            </a:extLst>
          </p:cNvPr>
          <p:cNvGraphicFramePr/>
          <p:nvPr>
            <p:extLst/>
          </p:nvPr>
        </p:nvGraphicFramePr>
        <p:xfrm>
          <a:off x="2636838" y="2539956"/>
          <a:ext cx="5762053" cy="229014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aphicFrame>
        <p:nvGraphicFramePr>
          <p:cNvPr id="2" name="Diagram 1">
            <a:extLst>
              <a:ext uri="{FF2B5EF4-FFF2-40B4-BE49-F238E27FC236}">
                <a16:creationId xmlns:a16="http://schemas.microsoft.com/office/drawing/2014/main" id="{FFF53518-3D6B-4A0D-AB06-965989ABBE13}"/>
              </a:ext>
            </a:extLst>
          </p:cNvPr>
          <p:cNvGraphicFramePr/>
          <p:nvPr>
            <p:extLst/>
          </p:nvPr>
        </p:nvGraphicFramePr>
        <p:xfrm>
          <a:off x="479855" y="906905"/>
          <a:ext cx="3399564" cy="1523486"/>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sp>
        <p:nvSpPr>
          <p:cNvPr id="22" name="TextBox 21">
            <a:extLst>
              <a:ext uri="{FF2B5EF4-FFF2-40B4-BE49-F238E27FC236}">
                <a16:creationId xmlns:a16="http://schemas.microsoft.com/office/drawing/2014/main" id="{7F3E8ECE-FDEB-4630-B701-13E0E1FAE2E2}"/>
              </a:ext>
            </a:extLst>
          </p:cNvPr>
          <p:cNvSpPr txBox="1"/>
          <p:nvPr/>
        </p:nvSpPr>
        <p:spPr>
          <a:xfrm>
            <a:off x="918613" y="2278062"/>
            <a:ext cx="1806184" cy="369332"/>
          </a:xfrm>
          <a:prstGeom prst="rect">
            <a:avLst/>
          </a:prstGeom>
          <a:noFill/>
        </p:spPr>
        <p:txBody>
          <a:bodyPr wrap="square" rtlCol="0">
            <a:spAutoFit/>
          </a:bodyPr>
          <a:lstStyle/>
          <a:p>
            <a:pPr algn="ctr" defTabSz="932563">
              <a:defRPr/>
            </a:pPr>
            <a:r>
              <a:rPr lang="en-US" b="1">
                <a:solidFill>
                  <a:srgbClr val="0078D7"/>
                </a:solidFill>
                <a:ea typeface="Segoe UI" panose="020B0502040204020203" pitchFamily="34" charset="0"/>
                <a:cs typeface="Segoe UI" panose="020B0502040204020203" pitchFamily="34" charset="0"/>
              </a:rPr>
              <a:t>Discover</a:t>
            </a:r>
          </a:p>
        </p:txBody>
      </p:sp>
      <p:sp>
        <p:nvSpPr>
          <p:cNvPr id="23" name="TextBox 22">
            <a:extLst>
              <a:ext uri="{FF2B5EF4-FFF2-40B4-BE49-F238E27FC236}">
                <a16:creationId xmlns:a16="http://schemas.microsoft.com/office/drawing/2014/main" id="{69606278-ACDF-4988-A03C-417A32ACBFE5}"/>
              </a:ext>
            </a:extLst>
          </p:cNvPr>
          <p:cNvSpPr txBox="1"/>
          <p:nvPr/>
        </p:nvSpPr>
        <p:spPr>
          <a:xfrm>
            <a:off x="4329657" y="4759367"/>
            <a:ext cx="2226576" cy="369332"/>
          </a:xfrm>
          <a:prstGeom prst="rect">
            <a:avLst/>
          </a:prstGeom>
          <a:noFill/>
        </p:spPr>
        <p:txBody>
          <a:bodyPr wrap="square" rtlCol="0">
            <a:spAutoFit/>
          </a:bodyPr>
          <a:lstStyle/>
          <a:p>
            <a:pPr algn="ctr" defTabSz="932563">
              <a:defRPr/>
            </a:pPr>
            <a:r>
              <a:rPr lang="en-US" b="1" dirty="0">
                <a:solidFill>
                  <a:srgbClr val="0078D7"/>
                </a:solidFill>
                <a:ea typeface="Segoe UI" panose="020B0502040204020203" pitchFamily="34" charset="0"/>
                <a:cs typeface="Segoe UI" panose="020B0502040204020203" pitchFamily="34" charset="0"/>
              </a:rPr>
              <a:t>Migrate</a:t>
            </a:r>
          </a:p>
        </p:txBody>
      </p:sp>
      <p:sp>
        <p:nvSpPr>
          <p:cNvPr id="24" name="TextBox 23">
            <a:extLst>
              <a:ext uri="{FF2B5EF4-FFF2-40B4-BE49-F238E27FC236}">
                <a16:creationId xmlns:a16="http://schemas.microsoft.com/office/drawing/2014/main" id="{4B8751BF-5414-4E35-BD36-7D51628BC3C2}"/>
              </a:ext>
            </a:extLst>
          </p:cNvPr>
          <p:cNvSpPr txBox="1"/>
          <p:nvPr/>
        </p:nvSpPr>
        <p:spPr>
          <a:xfrm>
            <a:off x="8814373" y="5337547"/>
            <a:ext cx="2915281" cy="369332"/>
          </a:xfrm>
          <a:prstGeom prst="rect">
            <a:avLst/>
          </a:prstGeom>
          <a:noFill/>
        </p:spPr>
        <p:txBody>
          <a:bodyPr wrap="square" rtlCol="0">
            <a:spAutoFit/>
          </a:bodyPr>
          <a:lstStyle/>
          <a:p>
            <a:pPr algn="ctr" defTabSz="932563">
              <a:defRPr/>
            </a:pPr>
            <a:r>
              <a:rPr lang="en-US" b="1">
                <a:solidFill>
                  <a:srgbClr val="0078D7"/>
                </a:solidFill>
                <a:ea typeface="Segoe UI" panose="020B0502040204020203" pitchFamily="34" charset="0"/>
                <a:cs typeface="Segoe UI" panose="020B0502040204020203" pitchFamily="34" charset="0"/>
              </a:rPr>
              <a:t>Optimize/Modernize</a:t>
            </a:r>
          </a:p>
        </p:txBody>
      </p:sp>
      <p:sp>
        <p:nvSpPr>
          <p:cNvPr id="3" name="Rectangle 2">
            <a:extLst>
              <a:ext uri="{FF2B5EF4-FFF2-40B4-BE49-F238E27FC236}">
                <a16:creationId xmlns:a16="http://schemas.microsoft.com/office/drawing/2014/main" id="{E93BE4AA-2808-4177-B38B-9663B9909D43}"/>
              </a:ext>
            </a:extLst>
          </p:cNvPr>
          <p:cNvSpPr/>
          <p:nvPr/>
        </p:nvSpPr>
        <p:spPr bwMode="auto">
          <a:xfrm>
            <a:off x="9084412" y="2290340"/>
            <a:ext cx="2763317" cy="62498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r>
              <a:rPr lang="en-US" sz="1400">
                <a:gradFill>
                  <a:gsLst>
                    <a:gs pos="0">
                      <a:srgbClr val="FFFFFF"/>
                    </a:gs>
                    <a:gs pos="100000">
                      <a:srgbClr val="FFFFFF"/>
                    </a:gs>
                  </a:gsLst>
                  <a:lin ang="5400000" scaled="0"/>
                </a:gradFill>
                <a:ea typeface="Segoe UI" pitchFamily="34" charset="0"/>
                <a:cs typeface="Segoe UI" pitchFamily="34" charset="0"/>
              </a:rPr>
              <a:t>Performance management + cost optimization</a:t>
            </a:r>
          </a:p>
        </p:txBody>
      </p:sp>
      <p:sp>
        <p:nvSpPr>
          <p:cNvPr id="25" name="Bent-Up Arrow 24"/>
          <p:cNvSpPr/>
          <p:nvPr/>
        </p:nvSpPr>
        <p:spPr>
          <a:xfrm rot="5400000">
            <a:off x="2350124" y="2512175"/>
            <a:ext cx="2025553" cy="3128528"/>
          </a:xfrm>
          <a:prstGeom prst="bentUpArrow">
            <a:avLst>
              <a:gd name="adj1" fmla="val 2709"/>
              <a:gd name="adj2" fmla="val 5211"/>
              <a:gd name="adj3" fmla="val 10076"/>
            </a:avLst>
          </a:prstGeom>
          <a:solidFill>
            <a:schemeClr val="bg1"/>
          </a:solidFill>
          <a:ln w="57150"/>
        </p:spPr>
        <p:style>
          <a:lnRef idx="0">
            <a:schemeClr val="lt1">
              <a:hueOff val="0"/>
              <a:satOff val="0"/>
              <a:lumOff val="0"/>
              <a:alphaOff val="0"/>
            </a:schemeClr>
          </a:lnRef>
          <a:fillRef idx="1">
            <a:schemeClr val="accent1">
              <a:tint val="50000"/>
              <a:hueOff val="0"/>
              <a:satOff val="0"/>
              <a:lumOff val="0"/>
              <a:alphaOff val="0"/>
            </a:schemeClr>
          </a:fillRef>
          <a:effectRef idx="2">
            <a:schemeClr val="accent1">
              <a:tint val="50000"/>
              <a:hueOff val="0"/>
              <a:satOff val="0"/>
              <a:lumOff val="0"/>
              <a:alphaOff val="0"/>
            </a:schemeClr>
          </a:effectRef>
          <a:fontRef idx="minor">
            <a:schemeClr val="lt1">
              <a:hueOff val="0"/>
              <a:satOff val="0"/>
              <a:lumOff val="0"/>
              <a:alphaOff val="0"/>
            </a:schemeClr>
          </a:fontRef>
        </p:style>
        <p:txBody>
          <a:bodyPr/>
          <a:lstStyle/>
          <a:p>
            <a:endParaRPr lang="en-US">
              <a:solidFill>
                <a:srgbClr val="FFFFFF">
                  <a:hueOff val="0"/>
                  <a:satOff val="0"/>
                  <a:lumOff val="0"/>
                  <a:alphaOff val="0"/>
                </a:srgbClr>
              </a:solidFill>
            </a:endParaRPr>
          </a:p>
        </p:txBody>
      </p:sp>
      <p:sp>
        <p:nvSpPr>
          <p:cNvPr id="29" name="Bent-Up Arrow 28"/>
          <p:cNvSpPr/>
          <p:nvPr/>
        </p:nvSpPr>
        <p:spPr>
          <a:xfrm rot="5400000">
            <a:off x="7237264" y="3772457"/>
            <a:ext cx="812242" cy="4374300"/>
          </a:xfrm>
          <a:prstGeom prst="bentUpArrow">
            <a:avLst>
              <a:gd name="adj1" fmla="val 5707"/>
              <a:gd name="adj2" fmla="val 9203"/>
              <a:gd name="adj3" fmla="val 11850"/>
            </a:avLst>
          </a:prstGeom>
          <a:solidFill>
            <a:schemeClr val="bg1"/>
          </a:solidFill>
          <a:ln w="57150"/>
        </p:spPr>
        <p:style>
          <a:lnRef idx="0">
            <a:schemeClr val="lt1">
              <a:hueOff val="0"/>
              <a:satOff val="0"/>
              <a:lumOff val="0"/>
              <a:alphaOff val="0"/>
            </a:schemeClr>
          </a:lnRef>
          <a:fillRef idx="1">
            <a:schemeClr val="accent1">
              <a:tint val="50000"/>
              <a:hueOff val="0"/>
              <a:satOff val="0"/>
              <a:lumOff val="0"/>
              <a:alphaOff val="0"/>
            </a:schemeClr>
          </a:fillRef>
          <a:effectRef idx="2">
            <a:schemeClr val="accent1">
              <a:tint val="50000"/>
              <a:hueOff val="0"/>
              <a:satOff val="0"/>
              <a:lumOff val="0"/>
              <a:alphaOff val="0"/>
            </a:schemeClr>
          </a:effectRef>
          <a:fontRef idx="minor">
            <a:schemeClr val="lt1">
              <a:hueOff val="0"/>
              <a:satOff val="0"/>
              <a:lumOff val="0"/>
              <a:alphaOff val="0"/>
            </a:schemeClr>
          </a:fontRef>
        </p:style>
        <p:txBody>
          <a:bodyPr/>
          <a:lstStyle/>
          <a:p>
            <a:endParaRPr lang="en-US">
              <a:solidFill>
                <a:srgbClr val="FFFFFF">
                  <a:hueOff val="0"/>
                  <a:satOff val="0"/>
                  <a:lumOff val="0"/>
                  <a:alphaOff val="0"/>
                </a:srgbClr>
              </a:solidFill>
            </a:endParaRPr>
          </a:p>
        </p:txBody>
      </p:sp>
      <p:sp>
        <p:nvSpPr>
          <p:cNvPr id="4" name="Title 3">
            <a:extLst>
              <a:ext uri="{FF2B5EF4-FFF2-40B4-BE49-F238E27FC236}">
                <a16:creationId xmlns:a16="http://schemas.microsoft.com/office/drawing/2014/main" id="{51311162-E971-4FA0-BB8E-AD5C97E4539C}"/>
              </a:ext>
            </a:extLst>
          </p:cNvPr>
          <p:cNvSpPr>
            <a:spLocks noGrp="1"/>
          </p:cNvSpPr>
          <p:nvPr>
            <p:ph type="title"/>
          </p:nvPr>
        </p:nvSpPr>
        <p:spPr>
          <a:xfrm>
            <a:off x="274638" y="182880"/>
            <a:ext cx="12422187" cy="771524"/>
          </a:xfrm>
        </p:spPr>
        <p:txBody>
          <a:bodyPr/>
          <a:lstStyle/>
          <a:p>
            <a:r>
              <a:rPr lang="en-US" spc="-150"/>
              <a:t>Cost savings and efficiency begins with easy steps</a:t>
            </a:r>
            <a:r>
              <a:rPr lang="mr-IN" spc="-150"/>
              <a:t>…</a:t>
            </a:r>
            <a:endParaRPr lang="en-US" spc="-150"/>
          </a:p>
        </p:txBody>
      </p:sp>
      <p:sp>
        <p:nvSpPr>
          <p:cNvPr id="5" name="Rectangle 4">
            <a:extLst>
              <a:ext uri="{FF2B5EF4-FFF2-40B4-BE49-F238E27FC236}">
                <a16:creationId xmlns:a16="http://schemas.microsoft.com/office/drawing/2014/main" id="{1AA5DDD6-0633-4C68-9D6C-0F0059B25D92}"/>
              </a:ext>
            </a:extLst>
          </p:cNvPr>
          <p:cNvSpPr/>
          <p:nvPr/>
        </p:nvSpPr>
        <p:spPr bwMode="auto">
          <a:xfrm>
            <a:off x="274638" y="1058862"/>
            <a:ext cx="3657600" cy="1247458"/>
          </a:xfrm>
          <a:prstGeom prst="rect">
            <a:avLst/>
          </a:prstGeom>
          <a:noFill/>
          <a:ln>
            <a:solidFill>
              <a:schemeClr val="tx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15">
            <a:extLst>
              <a:ext uri="{FF2B5EF4-FFF2-40B4-BE49-F238E27FC236}">
                <a16:creationId xmlns:a16="http://schemas.microsoft.com/office/drawing/2014/main" id="{99D2945B-95FB-4FA6-A9A0-BF8AF2A49418}"/>
              </a:ext>
            </a:extLst>
          </p:cNvPr>
          <p:cNvSpPr/>
          <p:nvPr/>
        </p:nvSpPr>
        <p:spPr bwMode="auto">
          <a:xfrm>
            <a:off x="2484438" y="2518258"/>
            <a:ext cx="6062777" cy="2277895"/>
          </a:xfrm>
          <a:prstGeom prst="rect">
            <a:avLst/>
          </a:prstGeom>
          <a:noFill/>
          <a:ln>
            <a:solidFill>
              <a:schemeClr val="tx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7" name="Rectangle 16">
            <a:extLst>
              <a:ext uri="{FF2B5EF4-FFF2-40B4-BE49-F238E27FC236}">
                <a16:creationId xmlns:a16="http://schemas.microsoft.com/office/drawing/2014/main" id="{280A0033-CCE0-4C9C-887A-BFB5F29DC467}"/>
              </a:ext>
            </a:extLst>
          </p:cNvPr>
          <p:cNvSpPr/>
          <p:nvPr/>
        </p:nvSpPr>
        <p:spPr bwMode="auto">
          <a:xfrm>
            <a:off x="8623413" y="1969547"/>
            <a:ext cx="3614624" cy="3312173"/>
          </a:xfrm>
          <a:prstGeom prst="rect">
            <a:avLst/>
          </a:prstGeom>
          <a:noFill/>
          <a:ln>
            <a:solidFill>
              <a:schemeClr val="tx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nvGrpSpPr>
          <p:cNvPr id="6" name="Group 5">
            <a:extLst>
              <a:ext uri="{FF2B5EF4-FFF2-40B4-BE49-F238E27FC236}">
                <a16:creationId xmlns:a16="http://schemas.microsoft.com/office/drawing/2014/main" id="{A4FA25AC-7275-481A-917A-93430D111A21}"/>
              </a:ext>
            </a:extLst>
          </p:cNvPr>
          <p:cNvGrpSpPr/>
          <p:nvPr/>
        </p:nvGrpSpPr>
        <p:grpSpPr>
          <a:xfrm>
            <a:off x="1316537" y="2677625"/>
            <a:ext cx="1010337" cy="992835"/>
            <a:chOff x="731837" y="1535062"/>
            <a:chExt cx="1882527" cy="1849917"/>
          </a:xfrm>
        </p:grpSpPr>
        <p:sp>
          <p:nvSpPr>
            <p:cNvPr id="15" name="Oval 14">
              <a:extLst>
                <a:ext uri="{FF2B5EF4-FFF2-40B4-BE49-F238E27FC236}">
                  <a16:creationId xmlns:a16="http://schemas.microsoft.com/office/drawing/2014/main" id="{25257EAC-B7D5-4EFA-82DD-D7FA8F926D6D}"/>
                </a:ext>
              </a:extLst>
            </p:cNvPr>
            <p:cNvSpPr/>
            <p:nvPr/>
          </p:nvSpPr>
          <p:spPr bwMode="auto">
            <a:xfrm>
              <a:off x="731837" y="1535062"/>
              <a:ext cx="1882527" cy="184991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20" name="Freeform 5">
              <a:extLst>
                <a:ext uri="{FF2B5EF4-FFF2-40B4-BE49-F238E27FC236}">
                  <a16:creationId xmlns:a16="http://schemas.microsoft.com/office/drawing/2014/main" id="{C9A110CC-0E71-4291-B6F9-76229180B74C}"/>
                </a:ext>
              </a:extLst>
            </p:cNvPr>
            <p:cNvSpPr>
              <a:spLocks noEditPoints="1"/>
            </p:cNvSpPr>
            <p:nvPr/>
          </p:nvSpPr>
          <p:spPr bwMode="auto">
            <a:xfrm>
              <a:off x="1155566" y="2175633"/>
              <a:ext cx="1040193" cy="570055"/>
            </a:xfrm>
            <a:custGeom>
              <a:avLst/>
              <a:gdLst>
                <a:gd name="T0" fmla="*/ 54 w 232"/>
                <a:gd name="T1" fmla="*/ 47 h 126"/>
                <a:gd name="T2" fmla="*/ 28 w 232"/>
                <a:gd name="T3" fmla="*/ 72 h 126"/>
                <a:gd name="T4" fmla="*/ 32 w 232"/>
                <a:gd name="T5" fmla="*/ 77 h 126"/>
                <a:gd name="T6" fmla="*/ 37 w 232"/>
                <a:gd name="T7" fmla="*/ 72 h 126"/>
                <a:gd name="T8" fmla="*/ 54 w 232"/>
                <a:gd name="T9" fmla="*/ 56 h 126"/>
                <a:gd name="T10" fmla="*/ 58 w 232"/>
                <a:gd name="T11" fmla="*/ 51 h 126"/>
                <a:gd name="T12" fmla="*/ 54 w 232"/>
                <a:gd name="T13" fmla="*/ 47 h 126"/>
                <a:gd name="T14" fmla="*/ 178 w 232"/>
                <a:gd name="T15" fmla="*/ 47 h 126"/>
                <a:gd name="T16" fmla="*/ 152 w 232"/>
                <a:gd name="T17" fmla="*/ 72 h 126"/>
                <a:gd name="T18" fmla="*/ 157 w 232"/>
                <a:gd name="T19" fmla="*/ 77 h 126"/>
                <a:gd name="T20" fmla="*/ 161 w 232"/>
                <a:gd name="T21" fmla="*/ 72 h 126"/>
                <a:gd name="T22" fmla="*/ 178 w 232"/>
                <a:gd name="T23" fmla="*/ 56 h 126"/>
                <a:gd name="T24" fmla="*/ 182 w 232"/>
                <a:gd name="T25" fmla="*/ 51 h 126"/>
                <a:gd name="T26" fmla="*/ 178 w 232"/>
                <a:gd name="T27" fmla="*/ 47 h 126"/>
                <a:gd name="T28" fmla="*/ 213 w 232"/>
                <a:gd name="T29" fmla="*/ 31 h 126"/>
                <a:gd name="T30" fmla="*/ 213 w 232"/>
                <a:gd name="T31" fmla="*/ 31 h 126"/>
                <a:gd name="T32" fmla="*/ 213 w 232"/>
                <a:gd name="T33" fmla="*/ 31 h 126"/>
                <a:gd name="T34" fmla="*/ 211 w 232"/>
                <a:gd name="T35" fmla="*/ 30 h 126"/>
                <a:gd name="T36" fmla="*/ 185 w 232"/>
                <a:gd name="T37" fmla="*/ 9 h 126"/>
                <a:gd name="T38" fmla="*/ 159 w 232"/>
                <a:gd name="T39" fmla="*/ 0 h 126"/>
                <a:gd name="T40" fmla="*/ 129 w 232"/>
                <a:gd name="T41" fmla="*/ 13 h 126"/>
                <a:gd name="T42" fmla="*/ 116 w 232"/>
                <a:gd name="T43" fmla="*/ 9 h 126"/>
                <a:gd name="T44" fmla="*/ 102 w 232"/>
                <a:gd name="T45" fmla="*/ 13 h 126"/>
                <a:gd name="T46" fmla="*/ 72 w 232"/>
                <a:gd name="T47" fmla="*/ 0 h 126"/>
                <a:gd name="T48" fmla="*/ 47 w 232"/>
                <a:gd name="T49" fmla="*/ 9 h 126"/>
                <a:gd name="T50" fmla="*/ 47 w 232"/>
                <a:gd name="T51" fmla="*/ 9 h 126"/>
                <a:gd name="T52" fmla="*/ 21 w 232"/>
                <a:gd name="T53" fmla="*/ 30 h 126"/>
                <a:gd name="T54" fmla="*/ 19 w 232"/>
                <a:gd name="T55" fmla="*/ 31 h 126"/>
                <a:gd name="T56" fmla="*/ 18 w 232"/>
                <a:gd name="T57" fmla="*/ 31 h 126"/>
                <a:gd name="T58" fmla="*/ 18 w 232"/>
                <a:gd name="T59" fmla="*/ 31 h 126"/>
                <a:gd name="T60" fmla="*/ 0 w 232"/>
                <a:gd name="T61" fmla="*/ 72 h 126"/>
                <a:gd name="T62" fmla="*/ 54 w 232"/>
                <a:gd name="T63" fmla="*/ 126 h 126"/>
                <a:gd name="T64" fmla="*/ 103 w 232"/>
                <a:gd name="T65" fmla="*/ 94 h 126"/>
                <a:gd name="T66" fmla="*/ 116 w 232"/>
                <a:gd name="T67" fmla="*/ 98 h 126"/>
                <a:gd name="T68" fmla="*/ 129 w 232"/>
                <a:gd name="T69" fmla="*/ 94 h 126"/>
                <a:gd name="T70" fmla="*/ 178 w 232"/>
                <a:gd name="T71" fmla="*/ 126 h 126"/>
                <a:gd name="T72" fmla="*/ 232 w 232"/>
                <a:gd name="T73" fmla="*/ 72 h 126"/>
                <a:gd name="T74" fmla="*/ 213 w 232"/>
                <a:gd name="T75" fmla="*/ 31 h 126"/>
                <a:gd name="T76" fmla="*/ 54 w 232"/>
                <a:gd name="T77" fmla="*/ 107 h 126"/>
                <a:gd name="T78" fmla="*/ 18 w 232"/>
                <a:gd name="T79" fmla="*/ 72 h 126"/>
                <a:gd name="T80" fmla="*/ 54 w 232"/>
                <a:gd name="T81" fmla="*/ 37 h 126"/>
                <a:gd name="T82" fmla="*/ 89 w 232"/>
                <a:gd name="T83" fmla="*/ 72 h 126"/>
                <a:gd name="T84" fmla="*/ 54 w 232"/>
                <a:gd name="T85" fmla="*/ 107 h 126"/>
                <a:gd name="T86" fmla="*/ 116 w 232"/>
                <a:gd name="T87" fmla="*/ 82 h 126"/>
                <a:gd name="T88" fmla="*/ 106 w 232"/>
                <a:gd name="T89" fmla="*/ 72 h 126"/>
                <a:gd name="T90" fmla="*/ 116 w 232"/>
                <a:gd name="T91" fmla="*/ 63 h 126"/>
                <a:gd name="T92" fmla="*/ 125 w 232"/>
                <a:gd name="T93" fmla="*/ 72 h 126"/>
                <a:gd name="T94" fmla="*/ 116 w 232"/>
                <a:gd name="T95" fmla="*/ 82 h 126"/>
                <a:gd name="T96" fmla="*/ 178 w 232"/>
                <a:gd name="T97" fmla="*/ 107 h 126"/>
                <a:gd name="T98" fmla="*/ 143 w 232"/>
                <a:gd name="T99" fmla="*/ 72 h 126"/>
                <a:gd name="T100" fmla="*/ 178 w 232"/>
                <a:gd name="T101" fmla="*/ 37 h 126"/>
                <a:gd name="T102" fmla="*/ 213 w 232"/>
                <a:gd name="T103" fmla="*/ 72 h 126"/>
                <a:gd name="T104" fmla="*/ 178 w 232"/>
                <a:gd name="T105" fmla="*/ 107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32" h="126">
                  <a:moveTo>
                    <a:pt x="54" y="47"/>
                  </a:moveTo>
                  <a:cubicBezTo>
                    <a:pt x="39" y="47"/>
                    <a:pt x="28" y="58"/>
                    <a:pt x="28" y="72"/>
                  </a:cubicBezTo>
                  <a:cubicBezTo>
                    <a:pt x="28" y="75"/>
                    <a:pt x="30" y="77"/>
                    <a:pt x="32" y="77"/>
                  </a:cubicBezTo>
                  <a:cubicBezTo>
                    <a:pt x="35" y="77"/>
                    <a:pt x="37" y="75"/>
                    <a:pt x="37" y="72"/>
                  </a:cubicBezTo>
                  <a:cubicBezTo>
                    <a:pt x="37" y="63"/>
                    <a:pt x="44" y="56"/>
                    <a:pt x="54" y="56"/>
                  </a:cubicBezTo>
                  <a:cubicBezTo>
                    <a:pt x="56" y="56"/>
                    <a:pt x="58" y="54"/>
                    <a:pt x="58" y="51"/>
                  </a:cubicBezTo>
                  <a:cubicBezTo>
                    <a:pt x="58" y="49"/>
                    <a:pt x="56" y="47"/>
                    <a:pt x="54" y="47"/>
                  </a:cubicBezTo>
                  <a:close/>
                  <a:moveTo>
                    <a:pt x="178" y="47"/>
                  </a:moveTo>
                  <a:cubicBezTo>
                    <a:pt x="164" y="47"/>
                    <a:pt x="152" y="58"/>
                    <a:pt x="152" y="72"/>
                  </a:cubicBezTo>
                  <a:cubicBezTo>
                    <a:pt x="152" y="75"/>
                    <a:pt x="154" y="77"/>
                    <a:pt x="157" y="77"/>
                  </a:cubicBezTo>
                  <a:cubicBezTo>
                    <a:pt x="159" y="77"/>
                    <a:pt x="161" y="75"/>
                    <a:pt x="161" y="72"/>
                  </a:cubicBezTo>
                  <a:cubicBezTo>
                    <a:pt x="161" y="63"/>
                    <a:pt x="169" y="56"/>
                    <a:pt x="178" y="56"/>
                  </a:cubicBezTo>
                  <a:cubicBezTo>
                    <a:pt x="180" y="56"/>
                    <a:pt x="182" y="54"/>
                    <a:pt x="182" y="51"/>
                  </a:cubicBezTo>
                  <a:cubicBezTo>
                    <a:pt x="182" y="49"/>
                    <a:pt x="180" y="47"/>
                    <a:pt x="178" y="47"/>
                  </a:cubicBezTo>
                  <a:close/>
                  <a:moveTo>
                    <a:pt x="213" y="31"/>
                  </a:moveTo>
                  <a:cubicBezTo>
                    <a:pt x="213" y="31"/>
                    <a:pt x="213" y="31"/>
                    <a:pt x="213" y="31"/>
                  </a:cubicBezTo>
                  <a:cubicBezTo>
                    <a:pt x="213" y="31"/>
                    <a:pt x="213" y="31"/>
                    <a:pt x="213" y="31"/>
                  </a:cubicBezTo>
                  <a:cubicBezTo>
                    <a:pt x="212" y="31"/>
                    <a:pt x="211" y="30"/>
                    <a:pt x="211" y="30"/>
                  </a:cubicBezTo>
                  <a:cubicBezTo>
                    <a:pt x="185" y="9"/>
                    <a:pt x="185" y="9"/>
                    <a:pt x="185" y="9"/>
                  </a:cubicBezTo>
                  <a:cubicBezTo>
                    <a:pt x="178" y="3"/>
                    <a:pt x="169" y="0"/>
                    <a:pt x="159" y="0"/>
                  </a:cubicBezTo>
                  <a:cubicBezTo>
                    <a:pt x="147" y="0"/>
                    <a:pt x="137" y="5"/>
                    <a:pt x="129" y="13"/>
                  </a:cubicBezTo>
                  <a:cubicBezTo>
                    <a:pt x="125" y="10"/>
                    <a:pt x="121" y="9"/>
                    <a:pt x="116" y="9"/>
                  </a:cubicBezTo>
                  <a:cubicBezTo>
                    <a:pt x="111" y="9"/>
                    <a:pt x="106" y="10"/>
                    <a:pt x="102" y="13"/>
                  </a:cubicBezTo>
                  <a:cubicBezTo>
                    <a:pt x="95" y="5"/>
                    <a:pt x="84" y="0"/>
                    <a:pt x="72" y="0"/>
                  </a:cubicBezTo>
                  <a:cubicBezTo>
                    <a:pt x="62" y="0"/>
                    <a:pt x="54" y="3"/>
                    <a:pt x="47" y="9"/>
                  </a:cubicBezTo>
                  <a:cubicBezTo>
                    <a:pt x="47" y="9"/>
                    <a:pt x="47" y="9"/>
                    <a:pt x="47" y="9"/>
                  </a:cubicBezTo>
                  <a:cubicBezTo>
                    <a:pt x="21" y="30"/>
                    <a:pt x="21" y="30"/>
                    <a:pt x="21" y="30"/>
                  </a:cubicBezTo>
                  <a:cubicBezTo>
                    <a:pt x="20" y="30"/>
                    <a:pt x="19" y="31"/>
                    <a:pt x="19" y="31"/>
                  </a:cubicBezTo>
                  <a:cubicBezTo>
                    <a:pt x="18" y="31"/>
                    <a:pt x="18" y="31"/>
                    <a:pt x="18" y="31"/>
                  </a:cubicBezTo>
                  <a:cubicBezTo>
                    <a:pt x="18" y="31"/>
                    <a:pt x="18" y="31"/>
                    <a:pt x="18" y="31"/>
                  </a:cubicBezTo>
                  <a:cubicBezTo>
                    <a:pt x="7" y="41"/>
                    <a:pt x="0" y="56"/>
                    <a:pt x="0" y="72"/>
                  </a:cubicBezTo>
                  <a:cubicBezTo>
                    <a:pt x="0" y="102"/>
                    <a:pt x="24" y="126"/>
                    <a:pt x="54" y="126"/>
                  </a:cubicBezTo>
                  <a:cubicBezTo>
                    <a:pt x="75" y="126"/>
                    <a:pt x="94" y="113"/>
                    <a:pt x="103" y="94"/>
                  </a:cubicBezTo>
                  <a:cubicBezTo>
                    <a:pt x="106" y="97"/>
                    <a:pt x="111" y="98"/>
                    <a:pt x="116" y="98"/>
                  </a:cubicBezTo>
                  <a:cubicBezTo>
                    <a:pt x="120" y="98"/>
                    <a:pt x="125" y="97"/>
                    <a:pt x="129" y="94"/>
                  </a:cubicBezTo>
                  <a:cubicBezTo>
                    <a:pt x="137" y="113"/>
                    <a:pt x="156" y="126"/>
                    <a:pt x="178" y="126"/>
                  </a:cubicBezTo>
                  <a:cubicBezTo>
                    <a:pt x="207" y="126"/>
                    <a:pt x="232" y="102"/>
                    <a:pt x="232" y="72"/>
                  </a:cubicBezTo>
                  <a:cubicBezTo>
                    <a:pt x="232" y="56"/>
                    <a:pt x="224" y="41"/>
                    <a:pt x="213" y="31"/>
                  </a:cubicBezTo>
                  <a:close/>
                  <a:moveTo>
                    <a:pt x="54" y="107"/>
                  </a:moveTo>
                  <a:cubicBezTo>
                    <a:pt x="34" y="107"/>
                    <a:pt x="18" y="92"/>
                    <a:pt x="18" y="72"/>
                  </a:cubicBezTo>
                  <a:cubicBezTo>
                    <a:pt x="18" y="53"/>
                    <a:pt x="34" y="37"/>
                    <a:pt x="54" y="37"/>
                  </a:cubicBezTo>
                  <a:cubicBezTo>
                    <a:pt x="73" y="37"/>
                    <a:pt x="89" y="53"/>
                    <a:pt x="89" y="72"/>
                  </a:cubicBezTo>
                  <a:cubicBezTo>
                    <a:pt x="89" y="92"/>
                    <a:pt x="73" y="107"/>
                    <a:pt x="54" y="107"/>
                  </a:cubicBezTo>
                  <a:close/>
                  <a:moveTo>
                    <a:pt x="116" y="82"/>
                  </a:moveTo>
                  <a:cubicBezTo>
                    <a:pt x="110" y="82"/>
                    <a:pt x="106" y="77"/>
                    <a:pt x="106" y="72"/>
                  </a:cubicBezTo>
                  <a:cubicBezTo>
                    <a:pt x="106" y="67"/>
                    <a:pt x="110" y="63"/>
                    <a:pt x="116" y="63"/>
                  </a:cubicBezTo>
                  <a:cubicBezTo>
                    <a:pt x="121" y="63"/>
                    <a:pt x="125" y="67"/>
                    <a:pt x="125" y="72"/>
                  </a:cubicBezTo>
                  <a:cubicBezTo>
                    <a:pt x="125" y="77"/>
                    <a:pt x="121" y="82"/>
                    <a:pt x="116" y="82"/>
                  </a:cubicBezTo>
                  <a:close/>
                  <a:moveTo>
                    <a:pt x="178" y="107"/>
                  </a:moveTo>
                  <a:cubicBezTo>
                    <a:pt x="158" y="107"/>
                    <a:pt x="143" y="92"/>
                    <a:pt x="143" y="72"/>
                  </a:cubicBezTo>
                  <a:cubicBezTo>
                    <a:pt x="143" y="53"/>
                    <a:pt x="158" y="37"/>
                    <a:pt x="178" y="37"/>
                  </a:cubicBezTo>
                  <a:cubicBezTo>
                    <a:pt x="197" y="37"/>
                    <a:pt x="213" y="53"/>
                    <a:pt x="213" y="72"/>
                  </a:cubicBezTo>
                  <a:cubicBezTo>
                    <a:pt x="213" y="92"/>
                    <a:pt x="197" y="107"/>
                    <a:pt x="178" y="107"/>
                  </a:cubicBezTo>
                  <a:close/>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grpSp>
        <p:nvGrpSpPr>
          <p:cNvPr id="7" name="Group 6">
            <a:extLst>
              <a:ext uri="{FF2B5EF4-FFF2-40B4-BE49-F238E27FC236}">
                <a16:creationId xmlns:a16="http://schemas.microsoft.com/office/drawing/2014/main" id="{B68C81C7-0725-4003-AB86-B7CE97B05904}"/>
              </a:ext>
            </a:extLst>
          </p:cNvPr>
          <p:cNvGrpSpPr/>
          <p:nvPr/>
        </p:nvGrpSpPr>
        <p:grpSpPr>
          <a:xfrm>
            <a:off x="4937776" y="5216567"/>
            <a:ext cx="1010337" cy="992835"/>
            <a:chOff x="5138137" y="1535061"/>
            <a:chExt cx="1882527" cy="1849917"/>
          </a:xfrm>
        </p:grpSpPr>
        <p:sp>
          <p:nvSpPr>
            <p:cNvPr id="27" name="Oval 26">
              <a:extLst>
                <a:ext uri="{FF2B5EF4-FFF2-40B4-BE49-F238E27FC236}">
                  <a16:creationId xmlns:a16="http://schemas.microsoft.com/office/drawing/2014/main" id="{89625806-A816-432D-8E3D-CAFAD0978EFF}"/>
                </a:ext>
              </a:extLst>
            </p:cNvPr>
            <p:cNvSpPr/>
            <p:nvPr/>
          </p:nvSpPr>
          <p:spPr bwMode="auto">
            <a:xfrm>
              <a:off x="5138137" y="1535061"/>
              <a:ext cx="1882527" cy="184991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a:gradFill>
                  <a:gsLst>
                    <a:gs pos="0">
                      <a:srgbClr val="FFFFFF"/>
                    </a:gs>
                    <a:gs pos="100000">
                      <a:srgbClr val="FFFFFF"/>
                    </a:gs>
                  </a:gsLst>
                  <a:lin ang="5400000" scaled="0"/>
                </a:gradFill>
                <a:ea typeface="Segoe UI" pitchFamily="34" charset="0"/>
                <a:cs typeface="Segoe UI" pitchFamily="34" charset="0"/>
              </a:endParaRPr>
            </a:p>
          </p:txBody>
        </p:sp>
        <p:grpSp>
          <p:nvGrpSpPr>
            <p:cNvPr id="30" name="Group 29">
              <a:extLst>
                <a:ext uri="{FF2B5EF4-FFF2-40B4-BE49-F238E27FC236}">
                  <a16:creationId xmlns:a16="http://schemas.microsoft.com/office/drawing/2014/main" id="{D4DB970A-B569-4488-A8C2-BE52EB62810B}"/>
                </a:ext>
              </a:extLst>
            </p:cNvPr>
            <p:cNvGrpSpPr>
              <a:grpSpLocks noChangeAspect="1"/>
            </p:cNvGrpSpPr>
            <p:nvPr/>
          </p:nvGrpSpPr>
          <p:grpSpPr bwMode="auto">
            <a:xfrm>
              <a:off x="5506790" y="2170449"/>
              <a:ext cx="1149577" cy="583497"/>
              <a:chOff x="3301" y="1358"/>
              <a:chExt cx="1056" cy="536"/>
            </a:xfrm>
          </p:grpSpPr>
          <p:sp>
            <p:nvSpPr>
              <p:cNvPr id="32" name="Freeform 9">
                <a:extLst>
                  <a:ext uri="{FF2B5EF4-FFF2-40B4-BE49-F238E27FC236}">
                    <a16:creationId xmlns:a16="http://schemas.microsoft.com/office/drawing/2014/main" id="{DDF3E90A-85C5-4153-A2F8-75BACC20F22E}"/>
                  </a:ext>
                </a:extLst>
              </p:cNvPr>
              <p:cNvSpPr>
                <a:spLocks/>
              </p:cNvSpPr>
              <p:nvPr/>
            </p:nvSpPr>
            <p:spPr bwMode="auto">
              <a:xfrm>
                <a:off x="3301" y="1358"/>
                <a:ext cx="1056" cy="536"/>
              </a:xfrm>
              <a:custGeom>
                <a:avLst/>
                <a:gdLst>
                  <a:gd name="T0" fmla="*/ 279 w 321"/>
                  <a:gd name="T1" fmla="*/ 77 h 162"/>
                  <a:gd name="T2" fmla="*/ 265 w 321"/>
                  <a:gd name="T3" fmla="*/ 79 h 162"/>
                  <a:gd name="T4" fmla="*/ 266 w 321"/>
                  <a:gd name="T5" fmla="*/ 68 h 162"/>
                  <a:gd name="T6" fmla="*/ 190 w 321"/>
                  <a:gd name="T7" fmla="*/ 0 h 162"/>
                  <a:gd name="T8" fmla="*/ 126 w 321"/>
                  <a:gd name="T9" fmla="*/ 32 h 162"/>
                  <a:gd name="T10" fmla="*/ 98 w 321"/>
                  <a:gd name="T11" fmla="*/ 31 h 162"/>
                  <a:gd name="T12" fmla="*/ 48 w 321"/>
                  <a:gd name="T13" fmla="*/ 78 h 162"/>
                  <a:gd name="T14" fmla="*/ 42 w 321"/>
                  <a:gd name="T15" fmla="*/ 77 h 162"/>
                  <a:gd name="T16" fmla="*/ 0 w 321"/>
                  <a:gd name="T17" fmla="*/ 120 h 162"/>
                  <a:gd name="T18" fmla="*/ 41 w 321"/>
                  <a:gd name="T19" fmla="*/ 162 h 162"/>
                  <a:gd name="T20" fmla="*/ 41 w 321"/>
                  <a:gd name="T21" fmla="*/ 162 h 162"/>
                  <a:gd name="T22" fmla="*/ 282 w 321"/>
                  <a:gd name="T23" fmla="*/ 162 h 162"/>
                  <a:gd name="T24" fmla="*/ 282 w 321"/>
                  <a:gd name="T25" fmla="*/ 162 h 162"/>
                  <a:gd name="T26" fmla="*/ 321 w 321"/>
                  <a:gd name="T27" fmla="*/ 120 h 162"/>
                  <a:gd name="T28" fmla="*/ 279 w 321"/>
                  <a:gd name="T29" fmla="*/ 77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1" h="162">
                    <a:moveTo>
                      <a:pt x="279" y="77"/>
                    </a:moveTo>
                    <a:cubicBezTo>
                      <a:pt x="274" y="77"/>
                      <a:pt x="269" y="78"/>
                      <a:pt x="265" y="79"/>
                    </a:cubicBezTo>
                    <a:cubicBezTo>
                      <a:pt x="266" y="76"/>
                      <a:pt x="266" y="72"/>
                      <a:pt x="266" y="68"/>
                    </a:cubicBezTo>
                    <a:cubicBezTo>
                      <a:pt x="266" y="30"/>
                      <a:pt x="232" y="0"/>
                      <a:pt x="190" y="0"/>
                    </a:cubicBezTo>
                    <a:cubicBezTo>
                      <a:pt x="163" y="0"/>
                      <a:pt x="139" y="13"/>
                      <a:pt x="126" y="32"/>
                    </a:cubicBezTo>
                    <a:cubicBezTo>
                      <a:pt x="117" y="30"/>
                      <a:pt x="108" y="29"/>
                      <a:pt x="98" y="31"/>
                    </a:cubicBezTo>
                    <a:cubicBezTo>
                      <a:pt x="68" y="35"/>
                      <a:pt x="46" y="56"/>
                      <a:pt x="48" y="78"/>
                    </a:cubicBezTo>
                    <a:cubicBezTo>
                      <a:pt x="46" y="77"/>
                      <a:pt x="44" y="77"/>
                      <a:pt x="42" y="77"/>
                    </a:cubicBezTo>
                    <a:cubicBezTo>
                      <a:pt x="19" y="77"/>
                      <a:pt x="0" y="96"/>
                      <a:pt x="0" y="120"/>
                    </a:cubicBezTo>
                    <a:cubicBezTo>
                      <a:pt x="0" y="143"/>
                      <a:pt x="18" y="161"/>
                      <a:pt x="41" y="162"/>
                    </a:cubicBezTo>
                    <a:cubicBezTo>
                      <a:pt x="41" y="162"/>
                      <a:pt x="41" y="162"/>
                      <a:pt x="41" y="162"/>
                    </a:cubicBezTo>
                    <a:cubicBezTo>
                      <a:pt x="282" y="162"/>
                      <a:pt x="282" y="162"/>
                      <a:pt x="282" y="162"/>
                    </a:cubicBezTo>
                    <a:cubicBezTo>
                      <a:pt x="282" y="162"/>
                      <a:pt x="282" y="162"/>
                      <a:pt x="282" y="162"/>
                    </a:cubicBezTo>
                    <a:cubicBezTo>
                      <a:pt x="304" y="160"/>
                      <a:pt x="321" y="142"/>
                      <a:pt x="321" y="120"/>
                    </a:cubicBezTo>
                    <a:cubicBezTo>
                      <a:pt x="321" y="96"/>
                      <a:pt x="302" y="77"/>
                      <a:pt x="279" y="77"/>
                    </a:cubicBezTo>
                    <a:close/>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3" name="Freeform 10">
                <a:extLst>
                  <a:ext uri="{FF2B5EF4-FFF2-40B4-BE49-F238E27FC236}">
                    <a16:creationId xmlns:a16="http://schemas.microsoft.com/office/drawing/2014/main" id="{63BEC6A6-CFA5-4B18-A8B6-94718F86514D}"/>
                  </a:ext>
                </a:extLst>
              </p:cNvPr>
              <p:cNvSpPr>
                <a:spLocks noEditPoints="1"/>
              </p:cNvSpPr>
              <p:nvPr/>
            </p:nvSpPr>
            <p:spPr bwMode="auto">
              <a:xfrm>
                <a:off x="3659" y="1496"/>
                <a:ext cx="339" cy="341"/>
              </a:xfrm>
              <a:custGeom>
                <a:avLst/>
                <a:gdLst>
                  <a:gd name="T0" fmla="*/ 250 w 339"/>
                  <a:gd name="T1" fmla="*/ 73 h 341"/>
                  <a:gd name="T2" fmla="*/ 175 w 339"/>
                  <a:gd name="T3" fmla="*/ 0 h 341"/>
                  <a:gd name="T4" fmla="*/ 237 w 339"/>
                  <a:gd name="T5" fmla="*/ 0 h 341"/>
                  <a:gd name="T6" fmla="*/ 339 w 339"/>
                  <a:gd name="T7" fmla="*/ 96 h 341"/>
                  <a:gd name="T8" fmla="*/ 237 w 339"/>
                  <a:gd name="T9" fmla="*/ 192 h 341"/>
                  <a:gd name="T10" fmla="*/ 175 w 339"/>
                  <a:gd name="T11" fmla="*/ 192 h 341"/>
                  <a:gd name="T12" fmla="*/ 250 w 339"/>
                  <a:gd name="T13" fmla="*/ 123 h 341"/>
                  <a:gd name="T14" fmla="*/ 79 w 339"/>
                  <a:gd name="T15" fmla="*/ 123 h 341"/>
                  <a:gd name="T16" fmla="*/ 79 w 339"/>
                  <a:gd name="T17" fmla="*/ 73 h 341"/>
                  <a:gd name="T18" fmla="*/ 250 w 339"/>
                  <a:gd name="T19" fmla="*/ 73 h 341"/>
                  <a:gd name="T20" fmla="*/ 257 w 339"/>
                  <a:gd name="T21" fmla="*/ 272 h 341"/>
                  <a:gd name="T22" fmla="*/ 257 w 339"/>
                  <a:gd name="T23" fmla="*/ 222 h 341"/>
                  <a:gd name="T24" fmla="*/ 86 w 339"/>
                  <a:gd name="T25" fmla="*/ 222 h 341"/>
                  <a:gd name="T26" fmla="*/ 162 w 339"/>
                  <a:gd name="T27" fmla="*/ 149 h 341"/>
                  <a:gd name="T28" fmla="*/ 99 w 339"/>
                  <a:gd name="T29" fmla="*/ 149 h 341"/>
                  <a:gd name="T30" fmla="*/ 0 w 339"/>
                  <a:gd name="T31" fmla="*/ 245 h 341"/>
                  <a:gd name="T32" fmla="*/ 99 w 339"/>
                  <a:gd name="T33" fmla="*/ 341 h 341"/>
                  <a:gd name="T34" fmla="*/ 162 w 339"/>
                  <a:gd name="T35" fmla="*/ 341 h 341"/>
                  <a:gd name="T36" fmla="*/ 86 w 339"/>
                  <a:gd name="T37" fmla="*/ 272 h 341"/>
                  <a:gd name="T38" fmla="*/ 257 w 339"/>
                  <a:gd name="T39" fmla="*/ 272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39" h="341">
                    <a:moveTo>
                      <a:pt x="250" y="73"/>
                    </a:moveTo>
                    <a:lnTo>
                      <a:pt x="175" y="0"/>
                    </a:lnTo>
                    <a:lnTo>
                      <a:pt x="237" y="0"/>
                    </a:lnTo>
                    <a:lnTo>
                      <a:pt x="339" y="96"/>
                    </a:lnTo>
                    <a:lnTo>
                      <a:pt x="237" y="192"/>
                    </a:lnTo>
                    <a:lnTo>
                      <a:pt x="175" y="192"/>
                    </a:lnTo>
                    <a:lnTo>
                      <a:pt x="250" y="123"/>
                    </a:lnTo>
                    <a:lnTo>
                      <a:pt x="79" y="123"/>
                    </a:lnTo>
                    <a:lnTo>
                      <a:pt x="79" y="73"/>
                    </a:lnTo>
                    <a:lnTo>
                      <a:pt x="250" y="73"/>
                    </a:lnTo>
                    <a:close/>
                    <a:moveTo>
                      <a:pt x="257" y="272"/>
                    </a:moveTo>
                    <a:lnTo>
                      <a:pt x="257" y="222"/>
                    </a:lnTo>
                    <a:lnTo>
                      <a:pt x="86" y="222"/>
                    </a:lnTo>
                    <a:lnTo>
                      <a:pt x="162" y="149"/>
                    </a:lnTo>
                    <a:lnTo>
                      <a:pt x="99" y="149"/>
                    </a:lnTo>
                    <a:lnTo>
                      <a:pt x="0" y="245"/>
                    </a:lnTo>
                    <a:lnTo>
                      <a:pt x="99" y="341"/>
                    </a:lnTo>
                    <a:lnTo>
                      <a:pt x="162" y="341"/>
                    </a:lnTo>
                    <a:lnTo>
                      <a:pt x="86" y="272"/>
                    </a:lnTo>
                    <a:lnTo>
                      <a:pt x="257" y="272"/>
                    </a:lnTo>
                    <a:close/>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grpSp>
      <p:grpSp>
        <p:nvGrpSpPr>
          <p:cNvPr id="8" name="Group 7">
            <a:extLst>
              <a:ext uri="{FF2B5EF4-FFF2-40B4-BE49-F238E27FC236}">
                <a16:creationId xmlns:a16="http://schemas.microsoft.com/office/drawing/2014/main" id="{C5D9DFA3-1B46-4484-91EE-3B6D0CB365B4}"/>
              </a:ext>
            </a:extLst>
          </p:cNvPr>
          <p:cNvGrpSpPr/>
          <p:nvPr/>
        </p:nvGrpSpPr>
        <p:grpSpPr>
          <a:xfrm>
            <a:off x="9830536" y="5711568"/>
            <a:ext cx="1010337" cy="992835"/>
            <a:chOff x="9758572" y="1552422"/>
            <a:chExt cx="1882527" cy="1849917"/>
          </a:xfrm>
        </p:grpSpPr>
        <p:sp>
          <p:nvSpPr>
            <p:cNvPr id="21" name="Oval 20">
              <a:extLst>
                <a:ext uri="{FF2B5EF4-FFF2-40B4-BE49-F238E27FC236}">
                  <a16:creationId xmlns:a16="http://schemas.microsoft.com/office/drawing/2014/main" id="{8F05A2A6-9732-41CA-806E-997C25EB8B6E}"/>
                </a:ext>
              </a:extLst>
            </p:cNvPr>
            <p:cNvSpPr/>
            <p:nvPr/>
          </p:nvSpPr>
          <p:spPr bwMode="auto">
            <a:xfrm>
              <a:off x="9758572" y="1552422"/>
              <a:ext cx="1882527" cy="184991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a:gradFill>
                  <a:gsLst>
                    <a:gs pos="0">
                      <a:srgbClr val="FFFFFF"/>
                    </a:gs>
                    <a:gs pos="100000">
                      <a:srgbClr val="FFFFFF"/>
                    </a:gs>
                  </a:gsLst>
                  <a:lin ang="5400000" scaled="0"/>
                </a:gradFill>
                <a:ea typeface="Segoe UI" pitchFamily="34" charset="0"/>
                <a:cs typeface="Segoe UI" pitchFamily="34" charset="0"/>
              </a:endParaRPr>
            </a:p>
          </p:txBody>
        </p:sp>
        <p:grpSp>
          <p:nvGrpSpPr>
            <p:cNvPr id="34" name="Group 13">
              <a:extLst>
                <a:ext uri="{FF2B5EF4-FFF2-40B4-BE49-F238E27FC236}">
                  <a16:creationId xmlns:a16="http://schemas.microsoft.com/office/drawing/2014/main" id="{54ED83E9-08DE-4AE2-ABDA-4A375B4C3010}"/>
                </a:ext>
              </a:extLst>
            </p:cNvPr>
            <p:cNvGrpSpPr>
              <a:grpSpLocks noChangeAspect="1"/>
            </p:cNvGrpSpPr>
            <p:nvPr/>
          </p:nvGrpSpPr>
          <p:grpSpPr bwMode="auto">
            <a:xfrm>
              <a:off x="10127245" y="2187819"/>
              <a:ext cx="1149531" cy="583474"/>
              <a:chOff x="6214" y="1358"/>
              <a:chExt cx="1056" cy="536"/>
            </a:xfrm>
          </p:grpSpPr>
          <p:sp>
            <p:nvSpPr>
              <p:cNvPr id="36" name="Freeform 14">
                <a:extLst>
                  <a:ext uri="{FF2B5EF4-FFF2-40B4-BE49-F238E27FC236}">
                    <a16:creationId xmlns:a16="http://schemas.microsoft.com/office/drawing/2014/main" id="{DB40142D-BF0A-4C01-A8BD-9EBB481F311B}"/>
                  </a:ext>
                </a:extLst>
              </p:cNvPr>
              <p:cNvSpPr>
                <a:spLocks/>
              </p:cNvSpPr>
              <p:nvPr/>
            </p:nvSpPr>
            <p:spPr bwMode="auto">
              <a:xfrm>
                <a:off x="6214" y="1358"/>
                <a:ext cx="1056" cy="536"/>
              </a:xfrm>
              <a:custGeom>
                <a:avLst/>
                <a:gdLst>
                  <a:gd name="T0" fmla="*/ 279 w 321"/>
                  <a:gd name="T1" fmla="*/ 77 h 162"/>
                  <a:gd name="T2" fmla="*/ 265 w 321"/>
                  <a:gd name="T3" fmla="*/ 79 h 162"/>
                  <a:gd name="T4" fmla="*/ 266 w 321"/>
                  <a:gd name="T5" fmla="*/ 68 h 162"/>
                  <a:gd name="T6" fmla="*/ 190 w 321"/>
                  <a:gd name="T7" fmla="*/ 0 h 162"/>
                  <a:gd name="T8" fmla="*/ 126 w 321"/>
                  <a:gd name="T9" fmla="*/ 32 h 162"/>
                  <a:gd name="T10" fmla="*/ 98 w 321"/>
                  <a:gd name="T11" fmla="*/ 31 h 162"/>
                  <a:gd name="T12" fmla="*/ 48 w 321"/>
                  <a:gd name="T13" fmla="*/ 78 h 162"/>
                  <a:gd name="T14" fmla="*/ 42 w 321"/>
                  <a:gd name="T15" fmla="*/ 77 h 162"/>
                  <a:gd name="T16" fmla="*/ 0 w 321"/>
                  <a:gd name="T17" fmla="*/ 119 h 162"/>
                  <a:gd name="T18" fmla="*/ 41 w 321"/>
                  <a:gd name="T19" fmla="*/ 162 h 162"/>
                  <a:gd name="T20" fmla="*/ 41 w 321"/>
                  <a:gd name="T21" fmla="*/ 162 h 162"/>
                  <a:gd name="T22" fmla="*/ 282 w 321"/>
                  <a:gd name="T23" fmla="*/ 162 h 162"/>
                  <a:gd name="T24" fmla="*/ 282 w 321"/>
                  <a:gd name="T25" fmla="*/ 162 h 162"/>
                  <a:gd name="T26" fmla="*/ 321 w 321"/>
                  <a:gd name="T27" fmla="*/ 119 h 162"/>
                  <a:gd name="T28" fmla="*/ 279 w 321"/>
                  <a:gd name="T29" fmla="*/ 77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1" h="162">
                    <a:moveTo>
                      <a:pt x="279" y="77"/>
                    </a:moveTo>
                    <a:cubicBezTo>
                      <a:pt x="274" y="77"/>
                      <a:pt x="269" y="78"/>
                      <a:pt x="265" y="79"/>
                    </a:cubicBezTo>
                    <a:cubicBezTo>
                      <a:pt x="266" y="76"/>
                      <a:pt x="266" y="72"/>
                      <a:pt x="266" y="68"/>
                    </a:cubicBezTo>
                    <a:cubicBezTo>
                      <a:pt x="266" y="30"/>
                      <a:pt x="232" y="0"/>
                      <a:pt x="190" y="0"/>
                    </a:cubicBezTo>
                    <a:cubicBezTo>
                      <a:pt x="163" y="0"/>
                      <a:pt x="139" y="13"/>
                      <a:pt x="126" y="32"/>
                    </a:cubicBezTo>
                    <a:cubicBezTo>
                      <a:pt x="117" y="30"/>
                      <a:pt x="108" y="29"/>
                      <a:pt x="98" y="31"/>
                    </a:cubicBezTo>
                    <a:cubicBezTo>
                      <a:pt x="68" y="35"/>
                      <a:pt x="46" y="56"/>
                      <a:pt x="48" y="78"/>
                    </a:cubicBezTo>
                    <a:cubicBezTo>
                      <a:pt x="46" y="77"/>
                      <a:pt x="44" y="77"/>
                      <a:pt x="42" y="77"/>
                    </a:cubicBezTo>
                    <a:cubicBezTo>
                      <a:pt x="19" y="77"/>
                      <a:pt x="0" y="96"/>
                      <a:pt x="0" y="119"/>
                    </a:cubicBezTo>
                    <a:cubicBezTo>
                      <a:pt x="0" y="143"/>
                      <a:pt x="18" y="161"/>
                      <a:pt x="41" y="162"/>
                    </a:cubicBezTo>
                    <a:cubicBezTo>
                      <a:pt x="41" y="162"/>
                      <a:pt x="41" y="162"/>
                      <a:pt x="41" y="162"/>
                    </a:cubicBezTo>
                    <a:cubicBezTo>
                      <a:pt x="282" y="162"/>
                      <a:pt x="282" y="162"/>
                      <a:pt x="282" y="162"/>
                    </a:cubicBezTo>
                    <a:cubicBezTo>
                      <a:pt x="282" y="162"/>
                      <a:pt x="282" y="162"/>
                      <a:pt x="282" y="162"/>
                    </a:cubicBezTo>
                    <a:cubicBezTo>
                      <a:pt x="304" y="160"/>
                      <a:pt x="321" y="142"/>
                      <a:pt x="321" y="119"/>
                    </a:cubicBezTo>
                    <a:cubicBezTo>
                      <a:pt x="321" y="96"/>
                      <a:pt x="302" y="77"/>
                      <a:pt x="279" y="77"/>
                    </a:cubicBezTo>
                    <a:close/>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7" name="Freeform 15">
                <a:extLst>
                  <a:ext uri="{FF2B5EF4-FFF2-40B4-BE49-F238E27FC236}">
                    <a16:creationId xmlns:a16="http://schemas.microsoft.com/office/drawing/2014/main" id="{62E06E08-D331-4730-AD67-FEE088AF5C51}"/>
                  </a:ext>
                </a:extLst>
              </p:cNvPr>
              <p:cNvSpPr>
                <a:spLocks noEditPoints="1"/>
              </p:cNvSpPr>
              <p:nvPr/>
            </p:nvSpPr>
            <p:spPr bwMode="auto">
              <a:xfrm>
                <a:off x="6536" y="1516"/>
                <a:ext cx="319" cy="325"/>
              </a:xfrm>
              <a:custGeom>
                <a:avLst/>
                <a:gdLst>
                  <a:gd name="T0" fmla="*/ 95 w 97"/>
                  <a:gd name="T1" fmla="*/ 38 h 98"/>
                  <a:gd name="T2" fmla="*/ 79 w 97"/>
                  <a:gd name="T3" fmla="*/ 35 h 98"/>
                  <a:gd name="T4" fmla="*/ 84 w 97"/>
                  <a:gd name="T5" fmla="*/ 20 h 98"/>
                  <a:gd name="T6" fmla="*/ 76 w 97"/>
                  <a:gd name="T7" fmla="*/ 11 h 98"/>
                  <a:gd name="T8" fmla="*/ 62 w 97"/>
                  <a:gd name="T9" fmla="*/ 19 h 98"/>
                  <a:gd name="T10" fmla="*/ 55 w 97"/>
                  <a:gd name="T11" fmla="*/ 2 h 98"/>
                  <a:gd name="T12" fmla="*/ 44 w 97"/>
                  <a:gd name="T13" fmla="*/ 0 h 98"/>
                  <a:gd name="T14" fmla="*/ 38 w 97"/>
                  <a:gd name="T15" fmla="*/ 18 h 98"/>
                  <a:gd name="T16" fmla="*/ 24 w 97"/>
                  <a:gd name="T17" fmla="*/ 11 h 98"/>
                  <a:gd name="T18" fmla="*/ 14 w 97"/>
                  <a:gd name="T19" fmla="*/ 17 h 98"/>
                  <a:gd name="T20" fmla="*/ 19 w 97"/>
                  <a:gd name="T21" fmla="*/ 32 h 98"/>
                  <a:gd name="T22" fmla="*/ 4 w 97"/>
                  <a:gd name="T23" fmla="*/ 36 h 98"/>
                  <a:gd name="T24" fmla="*/ 0 w 97"/>
                  <a:gd name="T25" fmla="*/ 47 h 98"/>
                  <a:gd name="T26" fmla="*/ 14 w 97"/>
                  <a:gd name="T27" fmla="*/ 55 h 98"/>
                  <a:gd name="T28" fmla="*/ 4 w 97"/>
                  <a:gd name="T29" fmla="*/ 68 h 98"/>
                  <a:gd name="T30" fmla="*/ 9 w 97"/>
                  <a:gd name="T31" fmla="*/ 79 h 98"/>
                  <a:gd name="T32" fmla="*/ 25 w 97"/>
                  <a:gd name="T33" fmla="*/ 76 h 98"/>
                  <a:gd name="T34" fmla="*/ 26 w 97"/>
                  <a:gd name="T35" fmla="*/ 92 h 98"/>
                  <a:gd name="T36" fmla="*/ 36 w 97"/>
                  <a:gd name="T37" fmla="*/ 98 h 98"/>
                  <a:gd name="T38" fmla="*/ 46 w 97"/>
                  <a:gd name="T39" fmla="*/ 85 h 98"/>
                  <a:gd name="T40" fmla="*/ 50 w 97"/>
                  <a:gd name="T41" fmla="*/ 85 h 98"/>
                  <a:gd name="T42" fmla="*/ 61 w 97"/>
                  <a:gd name="T43" fmla="*/ 98 h 98"/>
                  <a:gd name="T44" fmla="*/ 71 w 97"/>
                  <a:gd name="T45" fmla="*/ 92 h 98"/>
                  <a:gd name="T46" fmla="*/ 72 w 97"/>
                  <a:gd name="T47" fmla="*/ 76 h 98"/>
                  <a:gd name="T48" fmla="*/ 88 w 97"/>
                  <a:gd name="T49" fmla="*/ 79 h 98"/>
                  <a:gd name="T50" fmla="*/ 92 w 97"/>
                  <a:gd name="T51" fmla="*/ 68 h 98"/>
                  <a:gd name="T52" fmla="*/ 83 w 97"/>
                  <a:gd name="T53" fmla="*/ 55 h 98"/>
                  <a:gd name="T54" fmla="*/ 97 w 97"/>
                  <a:gd name="T55" fmla="*/ 47 h 98"/>
                  <a:gd name="T56" fmla="*/ 62 w 97"/>
                  <a:gd name="T57" fmla="*/ 64 h 98"/>
                  <a:gd name="T58" fmla="*/ 35 w 97"/>
                  <a:gd name="T59" fmla="*/ 64 h 98"/>
                  <a:gd name="T60" fmla="*/ 35 w 97"/>
                  <a:gd name="T61" fmla="*/ 37 h 98"/>
                  <a:gd name="T62" fmla="*/ 62 w 97"/>
                  <a:gd name="T63" fmla="*/ 37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7" h="98">
                    <a:moveTo>
                      <a:pt x="97" y="47"/>
                    </a:moveTo>
                    <a:cubicBezTo>
                      <a:pt x="95" y="38"/>
                      <a:pt x="95" y="38"/>
                      <a:pt x="95" y="38"/>
                    </a:cubicBezTo>
                    <a:cubicBezTo>
                      <a:pt x="95" y="37"/>
                      <a:pt x="94" y="36"/>
                      <a:pt x="93" y="36"/>
                    </a:cubicBezTo>
                    <a:cubicBezTo>
                      <a:pt x="79" y="35"/>
                      <a:pt x="79" y="35"/>
                      <a:pt x="79" y="35"/>
                    </a:cubicBezTo>
                    <a:cubicBezTo>
                      <a:pt x="79" y="34"/>
                      <a:pt x="78" y="33"/>
                      <a:pt x="77" y="32"/>
                    </a:cubicBezTo>
                    <a:cubicBezTo>
                      <a:pt x="84" y="20"/>
                      <a:pt x="84" y="20"/>
                      <a:pt x="84" y="20"/>
                    </a:cubicBezTo>
                    <a:cubicBezTo>
                      <a:pt x="84" y="19"/>
                      <a:pt x="84" y="17"/>
                      <a:pt x="83" y="17"/>
                    </a:cubicBezTo>
                    <a:cubicBezTo>
                      <a:pt x="76" y="11"/>
                      <a:pt x="76" y="11"/>
                      <a:pt x="76" y="11"/>
                    </a:cubicBezTo>
                    <a:cubicBezTo>
                      <a:pt x="75" y="10"/>
                      <a:pt x="74" y="10"/>
                      <a:pt x="73" y="11"/>
                    </a:cubicBezTo>
                    <a:cubicBezTo>
                      <a:pt x="62" y="19"/>
                      <a:pt x="62" y="19"/>
                      <a:pt x="62" y="19"/>
                    </a:cubicBezTo>
                    <a:cubicBezTo>
                      <a:pt x="61" y="19"/>
                      <a:pt x="60" y="18"/>
                      <a:pt x="59" y="18"/>
                    </a:cubicBezTo>
                    <a:cubicBezTo>
                      <a:pt x="55" y="2"/>
                      <a:pt x="55" y="2"/>
                      <a:pt x="55" y="2"/>
                    </a:cubicBezTo>
                    <a:cubicBezTo>
                      <a:pt x="55" y="1"/>
                      <a:pt x="54" y="0"/>
                      <a:pt x="53" y="0"/>
                    </a:cubicBezTo>
                    <a:cubicBezTo>
                      <a:pt x="44" y="0"/>
                      <a:pt x="44" y="0"/>
                      <a:pt x="44" y="0"/>
                    </a:cubicBezTo>
                    <a:cubicBezTo>
                      <a:pt x="43" y="0"/>
                      <a:pt x="42" y="1"/>
                      <a:pt x="41" y="2"/>
                    </a:cubicBezTo>
                    <a:cubicBezTo>
                      <a:pt x="38" y="18"/>
                      <a:pt x="38" y="18"/>
                      <a:pt x="38" y="18"/>
                    </a:cubicBezTo>
                    <a:cubicBezTo>
                      <a:pt x="37" y="18"/>
                      <a:pt x="36" y="19"/>
                      <a:pt x="35" y="19"/>
                    </a:cubicBezTo>
                    <a:cubicBezTo>
                      <a:pt x="24" y="11"/>
                      <a:pt x="24" y="11"/>
                      <a:pt x="24" y="11"/>
                    </a:cubicBezTo>
                    <a:cubicBezTo>
                      <a:pt x="23" y="10"/>
                      <a:pt x="21" y="10"/>
                      <a:pt x="21" y="11"/>
                    </a:cubicBezTo>
                    <a:cubicBezTo>
                      <a:pt x="14" y="17"/>
                      <a:pt x="14" y="17"/>
                      <a:pt x="14" y="17"/>
                    </a:cubicBezTo>
                    <a:cubicBezTo>
                      <a:pt x="13" y="17"/>
                      <a:pt x="13" y="19"/>
                      <a:pt x="13" y="20"/>
                    </a:cubicBezTo>
                    <a:cubicBezTo>
                      <a:pt x="19" y="32"/>
                      <a:pt x="19" y="32"/>
                      <a:pt x="19" y="32"/>
                    </a:cubicBezTo>
                    <a:cubicBezTo>
                      <a:pt x="19" y="33"/>
                      <a:pt x="18" y="34"/>
                      <a:pt x="17" y="35"/>
                    </a:cubicBezTo>
                    <a:cubicBezTo>
                      <a:pt x="4" y="36"/>
                      <a:pt x="4" y="36"/>
                      <a:pt x="4" y="36"/>
                    </a:cubicBezTo>
                    <a:cubicBezTo>
                      <a:pt x="2" y="36"/>
                      <a:pt x="2" y="37"/>
                      <a:pt x="1" y="38"/>
                    </a:cubicBezTo>
                    <a:cubicBezTo>
                      <a:pt x="0" y="47"/>
                      <a:pt x="0" y="47"/>
                      <a:pt x="0" y="47"/>
                    </a:cubicBezTo>
                    <a:cubicBezTo>
                      <a:pt x="0" y="48"/>
                      <a:pt x="0" y="49"/>
                      <a:pt x="1" y="50"/>
                    </a:cubicBezTo>
                    <a:cubicBezTo>
                      <a:pt x="14" y="55"/>
                      <a:pt x="14" y="55"/>
                      <a:pt x="14" y="55"/>
                    </a:cubicBezTo>
                    <a:cubicBezTo>
                      <a:pt x="14" y="56"/>
                      <a:pt x="14" y="58"/>
                      <a:pt x="15" y="59"/>
                    </a:cubicBezTo>
                    <a:cubicBezTo>
                      <a:pt x="4" y="68"/>
                      <a:pt x="4" y="68"/>
                      <a:pt x="4" y="68"/>
                    </a:cubicBezTo>
                    <a:cubicBezTo>
                      <a:pt x="4" y="69"/>
                      <a:pt x="3" y="70"/>
                      <a:pt x="4" y="71"/>
                    </a:cubicBezTo>
                    <a:cubicBezTo>
                      <a:pt x="9" y="79"/>
                      <a:pt x="9" y="79"/>
                      <a:pt x="9" y="79"/>
                    </a:cubicBezTo>
                    <a:cubicBezTo>
                      <a:pt x="9" y="80"/>
                      <a:pt x="10" y="80"/>
                      <a:pt x="11" y="80"/>
                    </a:cubicBezTo>
                    <a:cubicBezTo>
                      <a:pt x="25" y="76"/>
                      <a:pt x="25" y="76"/>
                      <a:pt x="25" y="76"/>
                    </a:cubicBezTo>
                    <a:cubicBezTo>
                      <a:pt x="26" y="77"/>
                      <a:pt x="27" y="78"/>
                      <a:pt x="28" y="78"/>
                    </a:cubicBezTo>
                    <a:cubicBezTo>
                      <a:pt x="26" y="92"/>
                      <a:pt x="26" y="92"/>
                      <a:pt x="26" y="92"/>
                    </a:cubicBezTo>
                    <a:cubicBezTo>
                      <a:pt x="26" y="93"/>
                      <a:pt x="26" y="94"/>
                      <a:pt x="27" y="95"/>
                    </a:cubicBezTo>
                    <a:cubicBezTo>
                      <a:pt x="36" y="98"/>
                      <a:pt x="36" y="98"/>
                      <a:pt x="36" y="98"/>
                    </a:cubicBezTo>
                    <a:cubicBezTo>
                      <a:pt x="37" y="98"/>
                      <a:pt x="38" y="98"/>
                      <a:pt x="39" y="97"/>
                    </a:cubicBezTo>
                    <a:cubicBezTo>
                      <a:pt x="46" y="85"/>
                      <a:pt x="46" y="85"/>
                      <a:pt x="46" y="85"/>
                    </a:cubicBezTo>
                    <a:cubicBezTo>
                      <a:pt x="47" y="85"/>
                      <a:pt x="48" y="85"/>
                      <a:pt x="48" y="85"/>
                    </a:cubicBezTo>
                    <a:cubicBezTo>
                      <a:pt x="49" y="85"/>
                      <a:pt x="50" y="85"/>
                      <a:pt x="50" y="85"/>
                    </a:cubicBezTo>
                    <a:cubicBezTo>
                      <a:pt x="58" y="97"/>
                      <a:pt x="58" y="97"/>
                      <a:pt x="58" y="97"/>
                    </a:cubicBezTo>
                    <a:cubicBezTo>
                      <a:pt x="58" y="98"/>
                      <a:pt x="60" y="98"/>
                      <a:pt x="61" y="98"/>
                    </a:cubicBezTo>
                    <a:cubicBezTo>
                      <a:pt x="69" y="95"/>
                      <a:pt x="69" y="95"/>
                      <a:pt x="69" y="95"/>
                    </a:cubicBezTo>
                    <a:cubicBezTo>
                      <a:pt x="70" y="94"/>
                      <a:pt x="71" y="93"/>
                      <a:pt x="71" y="92"/>
                    </a:cubicBezTo>
                    <a:cubicBezTo>
                      <a:pt x="69" y="78"/>
                      <a:pt x="69" y="78"/>
                      <a:pt x="69" y="78"/>
                    </a:cubicBezTo>
                    <a:cubicBezTo>
                      <a:pt x="70" y="77"/>
                      <a:pt x="71" y="77"/>
                      <a:pt x="72" y="76"/>
                    </a:cubicBezTo>
                    <a:cubicBezTo>
                      <a:pt x="85" y="80"/>
                      <a:pt x="85" y="80"/>
                      <a:pt x="85" y="80"/>
                    </a:cubicBezTo>
                    <a:cubicBezTo>
                      <a:pt x="86" y="80"/>
                      <a:pt x="88" y="80"/>
                      <a:pt x="88" y="79"/>
                    </a:cubicBezTo>
                    <a:cubicBezTo>
                      <a:pt x="93" y="71"/>
                      <a:pt x="93" y="71"/>
                      <a:pt x="93" y="71"/>
                    </a:cubicBezTo>
                    <a:cubicBezTo>
                      <a:pt x="93" y="70"/>
                      <a:pt x="93" y="69"/>
                      <a:pt x="92" y="68"/>
                    </a:cubicBezTo>
                    <a:cubicBezTo>
                      <a:pt x="82" y="59"/>
                      <a:pt x="82" y="59"/>
                      <a:pt x="82" y="59"/>
                    </a:cubicBezTo>
                    <a:cubicBezTo>
                      <a:pt x="82" y="58"/>
                      <a:pt x="82" y="56"/>
                      <a:pt x="83" y="55"/>
                    </a:cubicBezTo>
                    <a:cubicBezTo>
                      <a:pt x="96" y="50"/>
                      <a:pt x="96" y="50"/>
                      <a:pt x="96" y="50"/>
                    </a:cubicBezTo>
                    <a:cubicBezTo>
                      <a:pt x="97" y="49"/>
                      <a:pt x="97" y="48"/>
                      <a:pt x="97" y="47"/>
                    </a:cubicBezTo>
                    <a:close/>
                    <a:moveTo>
                      <a:pt x="68" y="51"/>
                    </a:moveTo>
                    <a:cubicBezTo>
                      <a:pt x="68" y="56"/>
                      <a:pt x="65" y="61"/>
                      <a:pt x="62" y="64"/>
                    </a:cubicBezTo>
                    <a:cubicBezTo>
                      <a:pt x="58" y="68"/>
                      <a:pt x="54" y="70"/>
                      <a:pt x="48" y="70"/>
                    </a:cubicBezTo>
                    <a:cubicBezTo>
                      <a:pt x="43" y="70"/>
                      <a:pt x="38" y="68"/>
                      <a:pt x="35" y="64"/>
                    </a:cubicBezTo>
                    <a:cubicBezTo>
                      <a:pt x="31" y="61"/>
                      <a:pt x="29" y="56"/>
                      <a:pt x="29" y="51"/>
                    </a:cubicBezTo>
                    <a:cubicBezTo>
                      <a:pt x="29" y="46"/>
                      <a:pt x="31" y="41"/>
                      <a:pt x="35" y="37"/>
                    </a:cubicBezTo>
                    <a:cubicBezTo>
                      <a:pt x="38" y="34"/>
                      <a:pt x="43" y="32"/>
                      <a:pt x="48" y="32"/>
                    </a:cubicBezTo>
                    <a:cubicBezTo>
                      <a:pt x="54" y="32"/>
                      <a:pt x="58" y="34"/>
                      <a:pt x="62" y="37"/>
                    </a:cubicBezTo>
                    <a:cubicBezTo>
                      <a:pt x="65" y="41"/>
                      <a:pt x="68" y="46"/>
                      <a:pt x="68" y="51"/>
                    </a:cubicBezTo>
                    <a:close/>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8" name="Freeform 16">
                <a:extLst>
                  <a:ext uri="{FF2B5EF4-FFF2-40B4-BE49-F238E27FC236}">
                    <a16:creationId xmlns:a16="http://schemas.microsoft.com/office/drawing/2014/main" id="{9B50C7C7-FAC4-4548-B80A-BF1F0F5D3ED3}"/>
                  </a:ext>
                </a:extLst>
              </p:cNvPr>
              <p:cNvSpPr>
                <a:spLocks noEditPoints="1"/>
              </p:cNvSpPr>
              <p:nvPr/>
            </p:nvSpPr>
            <p:spPr bwMode="auto">
              <a:xfrm>
                <a:off x="6809" y="1483"/>
                <a:ext cx="165" cy="176"/>
              </a:xfrm>
              <a:custGeom>
                <a:avLst/>
                <a:gdLst>
                  <a:gd name="T0" fmla="*/ 43 w 50"/>
                  <a:gd name="T1" fmla="*/ 30 h 53"/>
                  <a:gd name="T2" fmla="*/ 44 w 50"/>
                  <a:gd name="T3" fmla="*/ 26 h 53"/>
                  <a:gd name="T4" fmla="*/ 43 w 50"/>
                  <a:gd name="T5" fmla="*/ 23 h 53"/>
                  <a:gd name="T6" fmla="*/ 49 w 50"/>
                  <a:gd name="T7" fmla="*/ 18 h 53"/>
                  <a:gd name="T8" fmla="*/ 49 w 50"/>
                  <a:gd name="T9" fmla="*/ 16 h 53"/>
                  <a:gd name="T10" fmla="*/ 49 w 50"/>
                  <a:gd name="T11" fmla="*/ 15 h 53"/>
                  <a:gd name="T12" fmla="*/ 47 w 50"/>
                  <a:gd name="T13" fmla="*/ 11 h 53"/>
                  <a:gd name="T14" fmla="*/ 45 w 50"/>
                  <a:gd name="T15" fmla="*/ 10 h 53"/>
                  <a:gd name="T16" fmla="*/ 44 w 50"/>
                  <a:gd name="T17" fmla="*/ 10 h 53"/>
                  <a:gd name="T18" fmla="*/ 37 w 50"/>
                  <a:gd name="T19" fmla="*/ 12 h 53"/>
                  <a:gd name="T20" fmla="*/ 31 w 50"/>
                  <a:gd name="T21" fmla="*/ 9 h 53"/>
                  <a:gd name="T22" fmla="*/ 30 w 50"/>
                  <a:gd name="T23" fmla="*/ 2 h 53"/>
                  <a:gd name="T24" fmla="*/ 27 w 50"/>
                  <a:gd name="T25" fmla="*/ 0 h 53"/>
                  <a:gd name="T26" fmla="*/ 23 w 50"/>
                  <a:gd name="T27" fmla="*/ 0 h 53"/>
                  <a:gd name="T28" fmla="*/ 20 w 50"/>
                  <a:gd name="T29" fmla="*/ 2 h 53"/>
                  <a:gd name="T30" fmla="*/ 19 w 50"/>
                  <a:gd name="T31" fmla="*/ 9 h 53"/>
                  <a:gd name="T32" fmla="*/ 13 w 50"/>
                  <a:gd name="T33" fmla="*/ 12 h 53"/>
                  <a:gd name="T34" fmla="*/ 6 w 50"/>
                  <a:gd name="T35" fmla="*/ 10 h 53"/>
                  <a:gd name="T36" fmla="*/ 5 w 50"/>
                  <a:gd name="T37" fmla="*/ 10 h 53"/>
                  <a:gd name="T38" fmla="*/ 3 w 50"/>
                  <a:gd name="T39" fmla="*/ 11 h 53"/>
                  <a:gd name="T40" fmla="*/ 1 w 50"/>
                  <a:gd name="T41" fmla="*/ 15 h 53"/>
                  <a:gd name="T42" fmla="*/ 0 w 50"/>
                  <a:gd name="T43" fmla="*/ 16 h 53"/>
                  <a:gd name="T44" fmla="*/ 1 w 50"/>
                  <a:gd name="T45" fmla="*/ 18 h 53"/>
                  <a:gd name="T46" fmla="*/ 7 w 50"/>
                  <a:gd name="T47" fmla="*/ 23 h 53"/>
                  <a:gd name="T48" fmla="*/ 6 w 50"/>
                  <a:gd name="T49" fmla="*/ 26 h 53"/>
                  <a:gd name="T50" fmla="*/ 7 w 50"/>
                  <a:gd name="T51" fmla="*/ 30 h 53"/>
                  <a:gd name="T52" fmla="*/ 1 w 50"/>
                  <a:gd name="T53" fmla="*/ 35 h 53"/>
                  <a:gd name="T54" fmla="*/ 0 w 50"/>
                  <a:gd name="T55" fmla="*/ 37 h 53"/>
                  <a:gd name="T56" fmla="*/ 1 w 50"/>
                  <a:gd name="T57" fmla="*/ 38 h 53"/>
                  <a:gd name="T58" fmla="*/ 3 w 50"/>
                  <a:gd name="T59" fmla="*/ 42 h 53"/>
                  <a:gd name="T60" fmla="*/ 5 w 50"/>
                  <a:gd name="T61" fmla="*/ 43 h 53"/>
                  <a:gd name="T62" fmla="*/ 6 w 50"/>
                  <a:gd name="T63" fmla="*/ 43 h 53"/>
                  <a:gd name="T64" fmla="*/ 13 w 50"/>
                  <a:gd name="T65" fmla="*/ 41 h 53"/>
                  <a:gd name="T66" fmla="*/ 19 w 50"/>
                  <a:gd name="T67" fmla="*/ 44 h 53"/>
                  <a:gd name="T68" fmla="*/ 20 w 50"/>
                  <a:gd name="T69" fmla="*/ 51 h 53"/>
                  <a:gd name="T70" fmla="*/ 23 w 50"/>
                  <a:gd name="T71" fmla="*/ 53 h 53"/>
                  <a:gd name="T72" fmla="*/ 27 w 50"/>
                  <a:gd name="T73" fmla="*/ 53 h 53"/>
                  <a:gd name="T74" fmla="*/ 30 w 50"/>
                  <a:gd name="T75" fmla="*/ 51 h 53"/>
                  <a:gd name="T76" fmla="*/ 31 w 50"/>
                  <a:gd name="T77" fmla="*/ 44 h 53"/>
                  <a:gd name="T78" fmla="*/ 37 w 50"/>
                  <a:gd name="T79" fmla="*/ 41 h 53"/>
                  <a:gd name="T80" fmla="*/ 44 w 50"/>
                  <a:gd name="T81" fmla="*/ 43 h 53"/>
                  <a:gd name="T82" fmla="*/ 45 w 50"/>
                  <a:gd name="T83" fmla="*/ 43 h 53"/>
                  <a:gd name="T84" fmla="*/ 47 w 50"/>
                  <a:gd name="T85" fmla="*/ 42 h 53"/>
                  <a:gd name="T86" fmla="*/ 49 w 50"/>
                  <a:gd name="T87" fmla="*/ 38 h 53"/>
                  <a:gd name="T88" fmla="*/ 49 w 50"/>
                  <a:gd name="T89" fmla="*/ 37 h 53"/>
                  <a:gd name="T90" fmla="*/ 49 w 50"/>
                  <a:gd name="T91" fmla="*/ 35 h 53"/>
                  <a:gd name="T92" fmla="*/ 43 w 50"/>
                  <a:gd name="T93" fmla="*/ 30 h 53"/>
                  <a:gd name="T94" fmla="*/ 43 w 50"/>
                  <a:gd name="T95" fmla="*/ 30 h 53"/>
                  <a:gd name="T96" fmla="*/ 32 w 50"/>
                  <a:gd name="T97" fmla="*/ 26 h 53"/>
                  <a:gd name="T98" fmla="*/ 25 w 50"/>
                  <a:gd name="T99" fmla="*/ 34 h 53"/>
                  <a:gd name="T100" fmla="*/ 18 w 50"/>
                  <a:gd name="T101" fmla="*/ 26 h 53"/>
                  <a:gd name="T102" fmla="*/ 25 w 50"/>
                  <a:gd name="T103" fmla="*/ 19 h 53"/>
                  <a:gd name="T104" fmla="*/ 32 w 50"/>
                  <a:gd name="T105" fmla="*/ 26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0" h="53">
                    <a:moveTo>
                      <a:pt x="43" y="30"/>
                    </a:moveTo>
                    <a:cubicBezTo>
                      <a:pt x="44" y="29"/>
                      <a:pt x="44" y="28"/>
                      <a:pt x="44" y="26"/>
                    </a:cubicBezTo>
                    <a:cubicBezTo>
                      <a:pt x="44" y="25"/>
                      <a:pt x="44" y="24"/>
                      <a:pt x="43" y="23"/>
                    </a:cubicBezTo>
                    <a:cubicBezTo>
                      <a:pt x="49" y="18"/>
                      <a:pt x="49" y="18"/>
                      <a:pt x="49" y="18"/>
                    </a:cubicBezTo>
                    <a:cubicBezTo>
                      <a:pt x="49" y="18"/>
                      <a:pt x="49" y="17"/>
                      <a:pt x="49" y="16"/>
                    </a:cubicBezTo>
                    <a:cubicBezTo>
                      <a:pt x="49" y="16"/>
                      <a:pt x="49" y="15"/>
                      <a:pt x="49" y="15"/>
                    </a:cubicBezTo>
                    <a:cubicBezTo>
                      <a:pt x="47" y="11"/>
                      <a:pt x="47" y="11"/>
                      <a:pt x="47" y="11"/>
                    </a:cubicBezTo>
                    <a:cubicBezTo>
                      <a:pt x="46" y="10"/>
                      <a:pt x="46" y="10"/>
                      <a:pt x="45" y="10"/>
                    </a:cubicBezTo>
                    <a:cubicBezTo>
                      <a:pt x="45" y="10"/>
                      <a:pt x="44" y="10"/>
                      <a:pt x="44" y="10"/>
                    </a:cubicBezTo>
                    <a:cubicBezTo>
                      <a:pt x="37" y="12"/>
                      <a:pt x="37" y="12"/>
                      <a:pt x="37" y="12"/>
                    </a:cubicBezTo>
                    <a:cubicBezTo>
                      <a:pt x="35" y="11"/>
                      <a:pt x="33" y="9"/>
                      <a:pt x="31" y="9"/>
                    </a:cubicBezTo>
                    <a:cubicBezTo>
                      <a:pt x="30" y="2"/>
                      <a:pt x="30" y="2"/>
                      <a:pt x="30" y="2"/>
                    </a:cubicBezTo>
                    <a:cubicBezTo>
                      <a:pt x="29" y="1"/>
                      <a:pt x="28" y="0"/>
                      <a:pt x="27" y="0"/>
                    </a:cubicBezTo>
                    <a:cubicBezTo>
                      <a:pt x="23" y="0"/>
                      <a:pt x="23" y="0"/>
                      <a:pt x="23" y="0"/>
                    </a:cubicBezTo>
                    <a:cubicBezTo>
                      <a:pt x="21" y="0"/>
                      <a:pt x="21" y="1"/>
                      <a:pt x="20" y="2"/>
                    </a:cubicBezTo>
                    <a:cubicBezTo>
                      <a:pt x="19" y="9"/>
                      <a:pt x="19" y="9"/>
                      <a:pt x="19" y="9"/>
                    </a:cubicBezTo>
                    <a:cubicBezTo>
                      <a:pt x="16" y="9"/>
                      <a:pt x="14" y="11"/>
                      <a:pt x="13" y="12"/>
                    </a:cubicBezTo>
                    <a:cubicBezTo>
                      <a:pt x="6" y="10"/>
                      <a:pt x="6" y="10"/>
                      <a:pt x="6" y="10"/>
                    </a:cubicBezTo>
                    <a:cubicBezTo>
                      <a:pt x="5" y="10"/>
                      <a:pt x="5" y="10"/>
                      <a:pt x="5" y="10"/>
                    </a:cubicBezTo>
                    <a:cubicBezTo>
                      <a:pt x="4" y="10"/>
                      <a:pt x="3" y="10"/>
                      <a:pt x="3" y="11"/>
                    </a:cubicBezTo>
                    <a:cubicBezTo>
                      <a:pt x="1" y="15"/>
                      <a:pt x="1" y="15"/>
                      <a:pt x="1" y="15"/>
                    </a:cubicBezTo>
                    <a:cubicBezTo>
                      <a:pt x="0" y="15"/>
                      <a:pt x="0" y="16"/>
                      <a:pt x="0" y="16"/>
                    </a:cubicBezTo>
                    <a:cubicBezTo>
                      <a:pt x="0" y="17"/>
                      <a:pt x="1" y="18"/>
                      <a:pt x="1" y="18"/>
                    </a:cubicBezTo>
                    <a:cubicBezTo>
                      <a:pt x="7" y="23"/>
                      <a:pt x="7" y="23"/>
                      <a:pt x="7" y="23"/>
                    </a:cubicBezTo>
                    <a:cubicBezTo>
                      <a:pt x="6" y="24"/>
                      <a:pt x="6" y="25"/>
                      <a:pt x="6" y="26"/>
                    </a:cubicBezTo>
                    <a:cubicBezTo>
                      <a:pt x="6" y="28"/>
                      <a:pt x="6" y="29"/>
                      <a:pt x="7" y="30"/>
                    </a:cubicBezTo>
                    <a:cubicBezTo>
                      <a:pt x="1" y="35"/>
                      <a:pt x="1" y="35"/>
                      <a:pt x="1" y="35"/>
                    </a:cubicBezTo>
                    <a:cubicBezTo>
                      <a:pt x="1" y="35"/>
                      <a:pt x="0" y="36"/>
                      <a:pt x="0" y="37"/>
                    </a:cubicBezTo>
                    <a:cubicBezTo>
                      <a:pt x="0" y="37"/>
                      <a:pt x="0" y="37"/>
                      <a:pt x="1" y="38"/>
                    </a:cubicBezTo>
                    <a:cubicBezTo>
                      <a:pt x="3" y="42"/>
                      <a:pt x="3" y="42"/>
                      <a:pt x="3" y="42"/>
                    </a:cubicBezTo>
                    <a:cubicBezTo>
                      <a:pt x="3" y="43"/>
                      <a:pt x="4" y="43"/>
                      <a:pt x="5" y="43"/>
                    </a:cubicBezTo>
                    <a:cubicBezTo>
                      <a:pt x="5" y="43"/>
                      <a:pt x="5" y="43"/>
                      <a:pt x="6" y="43"/>
                    </a:cubicBezTo>
                    <a:cubicBezTo>
                      <a:pt x="13" y="41"/>
                      <a:pt x="13" y="41"/>
                      <a:pt x="13" y="41"/>
                    </a:cubicBezTo>
                    <a:cubicBezTo>
                      <a:pt x="14" y="42"/>
                      <a:pt x="16" y="43"/>
                      <a:pt x="19" y="44"/>
                    </a:cubicBezTo>
                    <a:cubicBezTo>
                      <a:pt x="20" y="51"/>
                      <a:pt x="20" y="51"/>
                      <a:pt x="20" y="51"/>
                    </a:cubicBezTo>
                    <a:cubicBezTo>
                      <a:pt x="21" y="52"/>
                      <a:pt x="21" y="53"/>
                      <a:pt x="23" y="53"/>
                    </a:cubicBezTo>
                    <a:cubicBezTo>
                      <a:pt x="27" y="53"/>
                      <a:pt x="27" y="53"/>
                      <a:pt x="27" y="53"/>
                    </a:cubicBezTo>
                    <a:cubicBezTo>
                      <a:pt x="28" y="53"/>
                      <a:pt x="29" y="52"/>
                      <a:pt x="30" y="51"/>
                    </a:cubicBezTo>
                    <a:cubicBezTo>
                      <a:pt x="31" y="44"/>
                      <a:pt x="31" y="44"/>
                      <a:pt x="31" y="44"/>
                    </a:cubicBezTo>
                    <a:cubicBezTo>
                      <a:pt x="33" y="43"/>
                      <a:pt x="35" y="42"/>
                      <a:pt x="37" y="41"/>
                    </a:cubicBezTo>
                    <a:cubicBezTo>
                      <a:pt x="44" y="43"/>
                      <a:pt x="44" y="43"/>
                      <a:pt x="44" y="43"/>
                    </a:cubicBezTo>
                    <a:cubicBezTo>
                      <a:pt x="44" y="43"/>
                      <a:pt x="45" y="43"/>
                      <a:pt x="45" y="43"/>
                    </a:cubicBezTo>
                    <a:cubicBezTo>
                      <a:pt x="46" y="43"/>
                      <a:pt x="46" y="43"/>
                      <a:pt x="47" y="42"/>
                    </a:cubicBezTo>
                    <a:cubicBezTo>
                      <a:pt x="49" y="38"/>
                      <a:pt x="49" y="38"/>
                      <a:pt x="49" y="38"/>
                    </a:cubicBezTo>
                    <a:cubicBezTo>
                      <a:pt x="49" y="37"/>
                      <a:pt x="50" y="37"/>
                      <a:pt x="49" y="37"/>
                    </a:cubicBezTo>
                    <a:cubicBezTo>
                      <a:pt x="50" y="36"/>
                      <a:pt x="49" y="35"/>
                      <a:pt x="49" y="35"/>
                    </a:cubicBezTo>
                    <a:cubicBezTo>
                      <a:pt x="43" y="30"/>
                      <a:pt x="43" y="30"/>
                      <a:pt x="43" y="30"/>
                    </a:cubicBezTo>
                    <a:cubicBezTo>
                      <a:pt x="43" y="30"/>
                      <a:pt x="43" y="30"/>
                      <a:pt x="43" y="30"/>
                    </a:cubicBezTo>
                    <a:close/>
                    <a:moveTo>
                      <a:pt x="32" y="26"/>
                    </a:moveTo>
                    <a:cubicBezTo>
                      <a:pt x="32" y="30"/>
                      <a:pt x="29" y="34"/>
                      <a:pt x="25" y="34"/>
                    </a:cubicBezTo>
                    <a:cubicBezTo>
                      <a:pt x="21" y="34"/>
                      <a:pt x="18" y="30"/>
                      <a:pt x="18" y="26"/>
                    </a:cubicBezTo>
                    <a:cubicBezTo>
                      <a:pt x="18" y="22"/>
                      <a:pt x="21" y="19"/>
                      <a:pt x="25" y="19"/>
                    </a:cubicBezTo>
                    <a:cubicBezTo>
                      <a:pt x="29" y="19"/>
                      <a:pt x="32" y="22"/>
                      <a:pt x="32" y="26"/>
                    </a:cubicBezTo>
                    <a:close/>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9" name="Freeform 17">
                <a:extLst>
                  <a:ext uri="{FF2B5EF4-FFF2-40B4-BE49-F238E27FC236}">
                    <a16:creationId xmlns:a16="http://schemas.microsoft.com/office/drawing/2014/main" id="{8C66DEED-0A41-4BDE-B3AC-12C9CC4811FB}"/>
                  </a:ext>
                </a:extLst>
              </p:cNvPr>
              <p:cNvSpPr>
                <a:spLocks noEditPoints="1"/>
              </p:cNvSpPr>
              <p:nvPr/>
            </p:nvSpPr>
            <p:spPr bwMode="auto">
              <a:xfrm>
                <a:off x="6859" y="1685"/>
                <a:ext cx="105" cy="116"/>
              </a:xfrm>
              <a:custGeom>
                <a:avLst/>
                <a:gdLst>
                  <a:gd name="T0" fmla="*/ 28 w 32"/>
                  <a:gd name="T1" fmla="*/ 20 h 35"/>
                  <a:gd name="T2" fmla="*/ 29 w 32"/>
                  <a:gd name="T3" fmla="*/ 18 h 35"/>
                  <a:gd name="T4" fmla="*/ 28 w 32"/>
                  <a:gd name="T5" fmla="*/ 15 h 35"/>
                  <a:gd name="T6" fmla="*/ 32 w 32"/>
                  <a:gd name="T7" fmla="*/ 12 h 35"/>
                  <a:gd name="T8" fmla="*/ 32 w 32"/>
                  <a:gd name="T9" fmla="*/ 11 h 35"/>
                  <a:gd name="T10" fmla="*/ 32 w 32"/>
                  <a:gd name="T11" fmla="*/ 10 h 35"/>
                  <a:gd name="T12" fmla="*/ 31 w 32"/>
                  <a:gd name="T13" fmla="*/ 7 h 35"/>
                  <a:gd name="T14" fmla="*/ 29 w 32"/>
                  <a:gd name="T15" fmla="*/ 7 h 35"/>
                  <a:gd name="T16" fmla="*/ 29 w 32"/>
                  <a:gd name="T17" fmla="*/ 7 h 35"/>
                  <a:gd name="T18" fmla="*/ 24 w 32"/>
                  <a:gd name="T19" fmla="*/ 8 h 35"/>
                  <a:gd name="T20" fmla="*/ 20 w 32"/>
                  <a:gd name="T21" fmla="*/ 6 h 35"/>
                  <a:gd name="T22" fmla="*/ 19 w 32"/>
                  <a:gd name="T23" fmla="*/ 1 h 35"/>
                  <a:gd name="T24" fmla="*/ 17 w 32"/>
                  <a:gd name="T25" fmla="*/ 0 h 35"/>
                  <a:gd name="T26" fmla="*/ 14 w 32"/>
                  <a:gd name="T27" fmla="*/ 0 h 35"/>
                  <a:gd name="T28" fmla="*/ 13 w 32"/>
                  <a:gd name="T29" fmla="*/ 1 h 35"/>
                  <a:gd name="T30" fmla="*/ 12 w 32"/>
                  <a:gd name="T31" fmla="*/ 6 h 35"/>
                  <a:gd name="T32" fmla="*/ 8 w 32"/>
                  <a:gd name="T33" fmla="*/ 8 h 35"/>
                  <a:gd name="T34" fmla="*/ 3 w 32"/>
                  <a:gd name="T35" fmla="*/ 7 h 35"/>
                  <a:gd name="T36" fmla="*/ 3 w 32"/>
                  <a:gd name="T37" fmla="*/ 7 h 35"/>
                  <a:gd name="T38" fmla="*/ 1 w 32"/>
                  <a:gd name="T39" fmla="*/ 7 h 35"/>
                  <a:gd name="T40" fmla="*/ 0 w 32"/>
                  <a:gd name="T41" fmla="*/ 10 h 35"/>
                  <a:gd name="T42" fmla="*/ 0 w 32"/>
                  <a:gd name="T43" fmla="*/ 11 h 35"/>
                  <a:gd name="T44" fmla="*/ 0 w 32"/>
                  <a:gd name="T45" fmla="*/ 12 h 35"/>
                  <a:gd name="T46" fmla="*/ 4 w 32"/>
                  <a:gd name="T47" fmla="*/ 15 h 35"/>
                  <a:gd name="T48" fmla="*/ 3 w 32"/>
                  <a:gd name="T49" fmla="*/ 18 h 35"/>
                  <a:gd name="T50" fmla="*/ 4 w 32"/>
                  <a:gd name="T51" fmla="*/ 20 h 35"/>
                  <a:gd name="T52" fmla="*/ 0 w 32"/>
                  <a:gd name="T53" fmla="*/ 23 h 35"/>
                  <a:gd name="T54" fmla="*/ 0 w 32"/>
                  <a:gd name="T55" fmla="*/ 24 h 35"/>
                  <a:gd name="T56" fmla="*/ 0 w 32"/>
                  <a:gd name="T57" fmla="*/ 25 h 35"/>
                  <a:gd name="T58" fmla="*/ 1 w 32"/>
                  <a:gd name="T59" fmla="*/ 28 h 35"/>
                  <a:gd name="T60" fmla="*/ 3 w 32"/>
                  <a:gd name="T61" fmla="*/ 29 h 35"/>
                  <a:gd name="T62" fmla="*/ 3 w 32"/>
                  <a:gd name="T63" fmla="*/ 29 h 35"/>
                  <a:gd name="T64" fmla="*/ 8 w 32"/>
                  <a:gd name="T65" fmla="*/ 27 h 35"/>
                  <a:gd name="T66" fmla="*/ 12 w 32"/>
                  <a:gd name="T67" fmla="*/ 29 h 35"/>
                  <a:gd name="T68" fmla="*/ 13 w 32"/>
                  <a:gd name="T69" fmla="*/ 34 h 35"/>
                  <a:gd name="T70" fmla="*/ 14 w 32"/>
                  <a:gd name="T71" fmla="*/ 35 h 35"/>
                  <a:gd name="T72" fmla="*/ 17 w 32"/>
                  <a:gd name="T73" fmla="*/ 35 h 35"/>
                  <a:gd name="T74" fmla="*/ 19 w 32"/>
                  <a:gd name="T75" fmla="*/ 34 h 35"/>
                  <a:gd name="T76" fmla="*/ 20 w 32"/>
                  <a:gd name="T77" fmla="*/ 29 h 35"/>
                  <a:gd name="T78" fmla="*/ 24 w 32"/>
                  <a:gd name="T79" fmla="*/ 27 h 35"/>
                  <a:gd name="T80" fmla="*/ 29 w 32"/>
                  <a:gd name="T81" fmla="*/ 29 h 35"/>
                  <a:gd name="T82" fmla="*/ 29 w 32"/>
                  <a:gd name="T83" fmla="*/ 29 h 35"/>
                  <a:gd name="T84" fmla="*/ 31 w 32"/>
                  <a:gd name="T85" fmla="*/ 28 h 35"/>
                  <a:gd name="T86" fmla="*/ 32 w 32"/>
                  <a:gd name="T87" fmla="*/ 25 h 35"/>
                  <a:gd name="T88" fmla="*/ 32 w 32"/>
                  <a:gd name="T89" fmla="*/ 24 h 35"/>
                  <a:gd name="T90" fmla="*/ 32 w 32"/>
                  <a:gd name="T91" fmla="*/ 23 h 35"/>
                  <a:gd name="T92" fmla="*/ 28 w 32"/>
                  <a:gd name="T93" fmla="*/ 20 h 35"/>
                  <a:gd name="T94" fmla="*/ 28 w 32"/>
                  <a:gd name="T95" fmla="*/ 20 h 35"/>
                  <a:gd name="T96" fmla="*/ 21 w 32"/>
                  <a:gd name="T97" fmla="*/ 18 h 35"/>
                  <a:gd name="T98" fmla="*/ 16 w 32"/>
                  <a:gd name="T99" fmla="*/ 22 h 35"/>
                  <a:gd name="T100" fmla="*/ 11 w 32"/>
                  <a:gd name="T101" fmla="*/ 18 h 35"/>
                  <a:gd name="T102" fmla="*/ 16 w 32"/>
                  <a:gd name="T103" fmla="*/ 13 h 35"/>
                  <a:gd name="T104" fmla="*/ 21 w 32"/>
                  <a:gd name="T105" fmla="*/ 18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2" h="35">
                    <a:moveTo>
                      <a:pt x="28" y="20"/>
                    </a:moveTo>
                    <a:cubicBezTo>
                      <a:pt x="28" y="19"/>
                      <a:pt x="29" y="18"/>
                      <a:pt x="29" y="18"/>
                    </a:cubicBezTo>
                    <a:cubicBezTo>
                      <a:pt x="29" y="17"/>
                      <a:pt x="28" y="16"/>
                      <a:pt x="28" y="15"/>
                    </a:cubicBezTo>
                    <a:cubicBezTo>
                      <a:pt x="32" y="12"/>
                      <a:pt x="32" y="12"/>
                      <a:pt x="32" y="12"/>
                    </a:cubicBezTo>
                    <a:cubicBezTo>
                      <a:pt x="32" y="12"/>
                      <a:pt x="32" y="11"/>
                      <a:pt x="32" y="11"/>
                    </a:cubicBezTo>
                    <a:cubicBezTo>
                      <a:pt x="32" y="11"/>
                      <a:pt x="32" y="10"/>
                      <a:pt x="32" y="10"/>
                    </a:cubicBezTo>
                    <a:cubicBezTo>
                      <a:pt x="31" y="7"/>
                      <a:pt x="31" y="7"/>
                      <a:pt x="31" y="7"/>
                    </a:cubicBezTo>
                    <a:cubicBezTo>
                      <a:pt x="30" y="7"/>
                      <a:pt x="30" y="7"/>
                      <a:pt x="29" y="7"/>
                    </a:cubicBezTo>
                    <a:cubicBezTo>
                      <a:pt x="29" y="7"/>
                      <a:pt x="29" y="7"/>
                      <a:pt x="29" y="7"/>
                    </a:cubicBezTo>
                    <a:cubicBezTo>
                      <a:pt x="24" y="8"/>
                      <a:pt x="24" y="8"/>
                      <a:pt x="24" y="8"/>
                    </a:cubicBezTo>
                    <a:cubicBezTo>
                      <a:pt x="23" y="7"/>
                      <a:pt x="21" y="6"/>
                      <a:pt x="20" y="6"/>
                    </a:cubicBezTo>
                    <a:cubicBezTo>
                      <a:pt x="19" y="1"/>
                      <a:pt x="19" y="1"/>
                      <a:pt x="19" y="1"/>
                    </a:cubicBezTo>
                    <a:cubicBezTo>
                      <a:pt x="19" y="1"/>
                      <a:pt x="18" y="0"/>
                      <a:pt x="17" y="0"/>
                    </a:cubicBezTo>
                    <a:cubicBezTo>
                      <a:pt x="14" y="0"/>
                      <a:pt x="14" y="0"/>
                      <a:pt x="14" y="0"/>
                    </a:cubicBezTo>
                    <a:cubicBezTo>
                      <a:pt x="14" y="0"/>
                      <a:pt x="13" y="1"/>
                      <a:pt x="13" y="1"/>
                    </a:cubicBezTo>
                    <a:cubicBezTo>
                      <a:pt x="12" y="6"/>
                      <a:pt x="12" y="6"/>
                      <a:pt x="12" y="6"/>
                    </a:cubicBezTo>
                    <a:cubicBezTo>
                      <a:pt x="10" y="6"/>
                      <a:pt x="9" y="7"/>
                      <a:pt x="8" y="8"/>
                    </a:cubicBezTo>
                    <a:cubicBezTo>
                      <a:pt x="3" y="7"/>
                      <a:pt x="3" y="7"/>
                      <a:pt x="3" y="7"/>
                    </a:cubicBezTo>
                    <a:cubicBezTo>
                      <a:pt x="3" y="7"/>
                      <a:pt x="3" y="7"/>
                      <a:pt x="3" y="7"/>
                    </a:cubicBezTo>
                    <a:cubicBezTo>
                      <a:pt x="2" y="7"/>
                      <a:pt x="2" y="7"/>
                      <a:pt x="1" y="7"/>
                    </a:cubicBezTo>
                    <a:cubicBezTo>
                      <a:pt x="0" y="10"/>
                      <a:pt x="0" y="10"/>
                      <a:pt x="0" y="10"/>
                    </a:cubicBezTo>
                    <a:cubicBezTo>
                      <a:pt x="0" y="10"/>
                      <a:pt x="0" y="11"/>
                      <a:pt x="0" y="11"/>
                    </a:cubicBezTo>
                    <a:cubicBezTo>
                      <a:pt x="0" y="11"/>
                      <a:pt x="0" y="12"/>
                      <a:pt x="0" y="12"/>
                    </a:cubicBezTo>
                    <a:cubicBezTo>
                      <a:pt x="4" y="15"/>
                      <a:pt x="4" y="15"/>
                      <a:pt x="4" y="15"/>
                    </a:cubicBezTo>
                    <a:cubicBezTo>
                      <a:pt x="4" y="16"/>
                      <a:pt x="3" y="17"/>
                      <a:pt x="3" y="18"/>
                    </a:cubicBezTo>
                    <a:cubicBezTo>
                      <a:pt x="3" y="18"/>
                      <a:pt x="4" y="19"/>
                      <a:pt x="4" y="20"/>
                    </a:cubicBezTo>
                    <a:cubicBezTo>
                      <a:pt x="0" y="23"/>
                      <a:pt x="0" y="23"/>
                      <a:pt x="0" y="23"/>
                    </a:cubicBezTo>
                    <a:cubicBezTo>
                      <a:pt x="0" y="23"/>
                      <a:pt x="0" y="24"/>
                      <a:pt x="0" y="24"/>
                    </a:cubicBezTo>
                    <a:cubicBezTo>
                      <a:pt x="0" y="25"/>
                      <a:pt x="0" y="25"/>
                      <a:pt x="0" y="25"/>
                    </a:cubicBezTo>
                    <a:cubicBezTo>
                      <a:pt x="1" y="28"/>
                      <a:pt x="1" y="28"/>
                      <a:pt x="1" y="28"/>
                    </a:cubicBezTo>
                    <a:cubicBezTo>
                      <a:pt x="2" y="28"/>
                      <a:pt x="2" y="29"/>
                      <a:pt x="3" y="29"/>
                    </a:cubicBezTo>
                    <a:cubicBezTo>
                      <a:pt x="3" y="29"/>
                      <a:pt x="3" y="29"/>
                      <a:pt x="3" y="29"/>
                    </a:cubicBezTo>
                    <a:cubicBezTo>
                      <a:pt x="8" y="27"/>
                      <a:pt x="8" y="27"/>
                      <a:pt x="8" y="27"/>
                    </a:cubicBezTo>
                    <a:cubicBezTo>
                      <a:pt x="9" y="28"/>
                      <a:pt x="10" y="29"/>
                      <a:pt x="12" y="29"/>
                    </a:cubicBezTo>
                    <a:cubicBezTo>
                      <a:pt x="13" y="34"/>
                      <a:pt x="13" y="34"/>
                      <a:pt x="13" y="34"/>
                    </a:cubicBezTo>
                    <a:cubicBezTo>
                      <a:pt x="13" y="35"/>
                      <a:pt x="14" y="35"/>
                      <a:pt x="14" y="35"/>
                    </a:cubicBezTo>
                    <a:cubicBezTo>
                      <a:pt x="17" y="35"/>
                      <a:pt x="17" y="35"/>
                      <a:pt x="17" y="35"/>
                    </a:cubicBezTo>
                    <a:cubicBezTo>
                      <a:pt x="18" y="35"/>
                      <a:pt x="19" y="35"/>
                      <a:pt x="19" y="34"/>
                    </a:cubicBezTo>
                    <a:cubicBezTo>
                      <a:pt x="20" y="29"/>
                      <a:pt x="20" y="29"/>
                      <a:pt x="20" y="29"/>
                    </a:cubicBezTo>
                    <a:cubicBezTo>
                      <a:pt x="21" y="29"/>
                      <a:pt x="23" y="28"/>
                      <a:pt x="24" y="27"/>
                    </a:cubicBezTo>
                    <a:cubicBezTo>
                      <a:pt x="29" y="29"/>
                      <a:pt x="29" y="29"/>
                      <a:pt x="29" y="29"/>
                    </a:cubicBezTo>
                    <a:cubicBezTo>
                      <a:pt x="29" y="29"/>
                      <a:pt x="29" y="29"/>
                      <a:pt x="29" y="29"/>
                    </a:cubicBezTo>
                    <a:cubicBezTo>
                      <a:pt x="30" y="29"/>
                      <a:pt x="30" y="28"/>
                      <a:pt x="31" y="28"/>
                    </a:cubicBezTo>
                    <a:cubicBezTo>
                      <a:pt x="32" y="25"/>
                      <a:pt x="32" y="25"/>
                      <a:pt x="32" y="25"/>
                    </a:cubicBezTo>
                    <a:cubicBezTo>
                      <a:pt x="32" y="25"/>
                      <a:pt x="32" y="25"/>
                      <a:pt x="32" y="24"/>
                    </a:cubicBezTo>
                    <a:cubicBezTo>
                      <a:pt x="32" y="24"/>
                      <a:pt x="32" y="23"/>
                      <a:pt x="32" y="23"/>
                    </a:cubicBezTo>
                    <a:cubicBezTo>
                      <a:pt x="28" y="20"/>
                      <a:pt x="28" y="20"/>
                      <a:pt x="28" y="20"/>
                    </a:cubicBezTo>
                    <a:cubicBezTo>
                      <a:pt x="28" y="20"/>
                      <a:pt x="28" y="20"/>
                      <a:pt x="28" y="20"/>
                    </a:cubicBezTo>
                    <a:close/>
                    <a:moveTo>
                      <a:pt x="21" y="18"/>
                    </a:moveTo>
                    <a:cubicBezTo>
                      <a:pt x="21" y="20"/>
                      <a:pt x="19" y="22"/>
                      <a:pt x="16" y="22"/>
                    </a:cubicBezTo>
                    <a:cubicBezTo>
                      <a:pt x="13" y="22"/>
                      <a:pt x="11" y="20"/>
                      <a:pt x="11" y="18"/>
                    </a:cubicBezTo>
                    <a:cubicBezTo>
                      <a:pt x="11" y="15"/>
                      <a:pt x="13" y="13"/>
                      <a:pt x="16" y="13"/>
                    </a:cubicBezTo>
                    <a:cubicBezTo>
                      <a:pt x="19" y="13"/>
                      <a:pt x="21" y="15"/>
                      <a:pt x="21" y="18"/>
                    </a:cubicBezTo>
                    <a:close/>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grpSp>
    </p:spTree>
    <p:extLst>
      <p:ext uri="{BB962C8B-B14F-4D97-AF65-F5344CB8AC3E}">
        <p14:creationId xmlns:p14="http://schemas.microsoft.com/office/powerpoint/2010/main" val="964873466"/>
      </p:ext>
    </p:extLst>
  </p:cSld>
  <p:clrMapOvr>
    <a:masterClrMapping/>
  </p:clrMapOvr>
  <p:transition>
    <p:fade/>
  </p:transition>
</p:sld>
</file>

<file path=ppt/theme/theme1.xml><?xml version="1.0" encoding="utf-8"?>
<a:theme xmlns:a="http://schemas.openxmlformats.org/drawingml/2006/main" name="4_COLOR TEMPLATE">
  <a:themeElements>
    <a:clrScheme name="Azure Hybrid Cloud">
      <a:dk1>
        <a:srgbClr val="505050"/>
      </a:dk1>
      <a:lt1>
        <a:srgbClr val="FFFFFF"/>
      </a:lt1>
      <a:dk2>
        <a:srgbClr val="0078D7"/>
      </a:dk2>
      <a:lt2>
        <a:srgbClr val="F2F2F2"/>
      </a:lt2>
      <a:accent1>
        <a:srgbClr val="002050"/>
      </a:accent1>
      <a:accent2>
        <a:srgbClr val="00BCF2"/>
      </a:accent2>
      <a:accent3>
        <a:srgbClr val="BAD80A"/>
      </a:accent3>
      <a:accent4>
        <a:srgbClr val="0078D7"/>
      </a:accent4>
      <a:accent5>
        <a:srgbClr val="32145A"/>
      </a:accent5>
      <a:accent6>
        <a:srgbClr val="FFB900"/>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rg_ID_template_16-9_Business_PURPLE_1.potx" id="{EA1C931B-0CA8-4C29-AF2A-5CCE0B71BADB}" vid="{779B47EC-C2D9-42C6-B399-0FB5A6F745B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Microsoft Ready Light">
    <a:dk1>
      <a:srgbClr val="353535"/>
    </a:dk1>
    <a:lt1>
      <a:srgbClr val="FFFFFF"/>
    </a:lt1>
    <a:dk2>
      <a:srgbClr val="002050"/>
    </a:dk2>
    <a:lt2>
      <a:srgbClr val="E6E6E6"/>
    </a:lt2>
    <a:accent1>
      <a:srgbClr val="002050"/>
    </a:accent1>
    <a:accent2>
      <a:srgbClr val="00188F"/>
    </a:accent2>
    <a:accent3>
      <a:srgbClr val="0078D7"/>
    </a:accent3>
    <a:accent4>
      <a:srgbClr val="00BCF2"/>
    </a:accent4>
    <a:accent5>
      <a:srgbClr val="00B294"/>
    </a:accent5>
    <a:accent6>
      <a:srgbClr val="BAD80A"/>
    </a:accent6>
    <a:hlink>
      <a:srgbClr val="0078D7"/>
    </a:hlink>
    <a:folHlink>
      <a:srgbClr val="0078D7"/>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ct:contentTypeSchema xmlns:ct="http://schemas.microsoft.com/office/2006/metadata/contentType" xmlns:ma="http://schemas.microsoft.com/office/2006/metadata/properties/metaAttributes" ct:_="" ma:_="" ma:contentTypeName="SMSG KM Open Document" ma:contentTypeID="0x0101000E4CB7077FEE4FF7AE86D4A500EEC780030016C849C62B10EB41ACA8C7EEDEF40BB20099ECF64382448D48A56095091C66B1A9" ma:contentTypeVersion="12" ma:contentTypeDescription="" ma:contentTypeScope="" ma:versionID="d0b359e130dd8a3885c43c3aeee692f9">
  <xsd:schema xmlns:xsd="http://www.w3.org/2001/XMLSchema" xmlns:xs="http://www.w3.org/2001/XMLSchema" xmlns:p="http://schemas.microsoft.com/office/2006/metadata/properties" xmlns:ns1="http://schemas.microsoft.com/sharepoint/v3" xmlns:ns2="230e9df3-be65-4c73-a93b-d1236ebd677e" xmlns:ns3="230E9DF3-BE65-4C73-A93B-D1236EBD677E" xmlns:ns4="b3bc04a5-d503-43b1-b98c-a8cf663329d9" targetNamespace="http://schemas.microsoft.com/office/2006/metadata/properties" ma:root="true" ma:fieldsID="03dcb4573bca23c32ad2a690d2c8ed49" ns1:_="" ns2:_="" ns3:_="" ns4:_="">
    <xsd:import namespace="http://schemas.microsoft.com/sharepoint/v3"/>
    <xsd:import namespace="230e9df3-be65-4c73-a93b-d1236ebd677e"/>
    <xsd:import namespace="230E9DF3-BE65-4C73-A93B-D1236EBD677E"/>
    <xsd:import namespace="b3bc04a5-d503-43b1-b98c-a8cf663329d9"/>
    <xsd:element name="properties">
      <xsd:complexType>
        <xsd:sequence>
          <xsd:element name="documentManagement">
            <xsd:complexType>
              <xsd:all>
                <xsd:element ref="ns1:RoutingRuleDescription" minOccurs="0"/>
                <xsd:element ref="ns2:DocumentDescription" minOccurs="0"/>
                <xsd:element ref="ns2:Owner" minOccurs="0"/>
                <xsd:element ref="ns3:PublishDate" minOccurs="0"/>
                <xsd:element ref="ns2:Expire_x0020_Review" minOccurs="0"/>
                <xsd:element ref="ns1:PublishingPageContent" minOccurs="0"/>
                <xsd:element ref="ns2:Thumbnail1" minOccurs="0"/>
                <xsd:element ref="ns1:AverageRating" minOccurs="0"/>
                <xsd:element ref="ns1:RatingCount" minOccurs="0"/>
                <xsd:element ref="ns1:PublishingExpirationDate" minOccurs="0"/>
                <xsd:element ref="ns3:ApplyWorkflowRules" minOccurs="0"/>
                <xsd:element ref="ns2:ContentID" minOccurs="0"/>
                <xsd:element ref="ns2:Blog_x0020_Name" minOccurs="0"/>
                <xsd:element ref="ns2:GenericText2" minOccurs="0"/>
                <xsd:element ref="ns2:GenericHTML1" minOccurs="0"/>
                <xsd:element ref="ns2:FolderExtensions" minOccurs="0"/>
                <xsd:element ref="ns2:bf80e81150e248c48aa8cffdf0021a1f" minOccurs="0"/>
                <xsd:element ref="ns2:od9986d31974458fb3007746ec0bce5f" minOccurs="0"/>
                <xsd:element ref="ns2:k21a64daf20d4502b2796a1c6b8ce6c8" minOccurs="0"/>
                <xsd:element ref="ns2:ef109fd36bcf4bcd9dd945731030600b" minOccurs="0"/>
                <xsd:element ref="ns2:hd9637eefc984b85b6097c6374e15725" minOccurs="0"/>
                <xsd:element ref="ns2:ga0c0bf70a6644469c61b3efa7025301" minOccurs="0"/>
                <xsd:element ref="ns2:i1b478372f814787abd313030b81fcb2" minOccurs="0"/>
                <xsd:element ref="ns2:i0d941ee1e744ffea7aeee9924c91cbb" minOccurs="0"/>
                <xsd:element ref="ns2:m6d26e40ac264097a006193f92232ece" minOccurs="0"/>
                <xsd:element ref="ns2:kf34bcdc8fc34e479d3f94c6210e8e27" minOccurs="0"/>
                <xsd:element ref="ns2:mb88723863e1404388ba3733387d48df" minOccurs="0"/>
                <xsd:element ref="ns2:TaxCatchAll" minOccurs="0"/>
                <xsd:element ref="ns2:k20e0dfa74bf4e44818db03027b0ccd8" minOccurs="0"/>
                <xsd:element ref="ns2:l3c3ea61849e4288a8acc49bb5388e8c" minOccurs="0"/>
                <xsd:element ref="ns2:ec5b2ad5c27b45fb8a00a1f27c7ce1ae" minOccurs="0"/>
                <xsd:element ref="ns2:TaxCatchAllLabel" minOccurs="0"/>
                <xsd:element ref="ns2:b60f8d2dbb984f349d80d8196897f4d3" minOccurs="0"/>
                <xsd:element ref="ns2:TaxKeywordTaxHTField" minOccurs="0"/>
                <xsd:element ref="ns2:m6c7b4717b6346e6a075a59dd47eac69" minOccurs="0"/>
                <xsd:element ref="ns2:ConfidentialityTaxHTField0" minOccurs="0"/>
                <xsd:element ref="ns2:b4224c12c78d42ea9b214de0badf8358" minOccurs="0"/>
                <xsd:element ref="ns2:_dlc_DocId" minOccurs="0"/>
                <xsd:element ref="ns2:Coowner" minOccurs="0"/>
                <xsd:element ref="ns1:ReportOwner" minOccurs="0"/>
                <xsd:element ref="ns2:_dlc_DocIdUrl" minOccurs="0"/>
                <xsd:element ref="ns2:_dlc_DocIdPersistId" minOccurs="0"/>
                <xsd:element ref="ns2:eb54ac91059940029a3cc8a4ff5af673" minOccurs="0"/>
                <xsd:element ref="ns4:MediaServiceDateTaken" minOccurs="0"/>
                <xsd:element ref="ns4:MediaServiceAutoTags" minOccurs="0"/>
                <xsd:element ref="ns2:ParentID1"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RoutingRuleDescription" ma:index="2" nillable="true" ma:displayName="Description" ma:description="" ma:hidden="true" ma:internalName="RoutingRuleDescription" ma:readOnly="false">
      <xsd:simpleType>
        <xsd:restriction base="dms:Text">
          <xsd:maxLength value="255"/>
        </xsd:restriction>
      </xsd:simpleType>
    </xsd:element>
    <xsd:element name="PublishingPageContent" ma:index="10" nillable="true" ma:displayName="Page Content" ma:description="Page Content is a site column created by the Publishing feature. It is used on the Article Page Content Type as the content of the page." ma:internalName="PublishingPageContent">
      <xsd:simpleType>
        <xsd:restriction base="dms:Unknown"/>
      </xsd:simpleType>
    </xsd:element>
    <xsd:element name="AverageRating" ma:index="14" nillable="true" ma:displayName="Rating (0-5)" ma:decimals="2" ma:description="Average value of all the ratings that have been submitted" ma:internalName="AverageRating" ma:readOnly="true">
      <xsd:simpleType>
        <xsd:restriction base="dms:Number"/>
      </xsd:simpleType>
    </xsd:element>
    <xsd:element name="RatingCount" ma:index="15" nillable="true" ma:displayName="Number of Ratings" ma:decimals="0" ma:description="Number of ratings submitted" ma:internalName="RatingCount" ma:readOnly="true">
      <xsd:simpleType>
        <xsd:restriction base="dms:Number"/>
      </xsd:simpleType>
    </xsd:element>
    <xsd:element name="PublishingExpirationDate" ma:index="18" nillable="true" ma:displayName="Scheduling End Date" ma:description="Scheduling End Date is a site column created by the Publishing feature. It is used to specify the date and time on which this page will no longer appear to site visitors." ma:internalName="PublishingExpirationDate">
      <xsd:simpleType>
        <xsd:restriction base="dms:Unknown"/>
      </xsd:simpleType>
    </xsd:element>
    <xsd:element name="ReportOwner" ma:index="68" nillable="true" ma:displayName="Owner (People and Groups)" ma:description="Owner of this document" ma:hidden="true" ma:list="UserInfo" ma:SearchPeopleOnly="false" ma:SharePointGroup="0" ma:internalName="ReportOwn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DocumentDescription" ma:index="3" nillable="true" ma:displayName="Document Description" ma:description="Alternate description for documents that can be used for display." ma:internalName="DocumentDescription">
      <xsd:simpleType>
        <xsd:restriction base="dms:Note">
          <xsd:maxLength value="255"/>
        </xsd:restriction>
      </xsd:simpleType>
    </xsd:element>
    <xsd:element name="Owner" ma:index="4" nillable="true" ma:displayName="Owner" ma:list="UserInfo" ma:SharePointGroup="0" ma:internalName="Own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pire_x0020_Review" ma:index="6" nillable="true" ma:displayName="Expiration" ma:format="DateOnly" ma:internalName="Expire_x0020_Review" ma:readOnly="false">
      <xsd:simpleType>
        <xsd:restriction base="dms:DateTime"/>
      </xsd:simpleType>
    </xsd:element>
    <xsd:element name="Thumbnail1" ma:index="11" nillable="true" ma:displayName="Thumbnail" ma:format="Hyperlink" ma:internalName="Thumbnail1"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ContentID" ma:index="20" nillable="true" ma:displayName="ContentID" ma:indexed="true" ma:internalName="ContentID" ma:readOnly="false">
      <xsd:simpleType>
        <xsd:restriction base="dms:Text">
          <xsd:maxLength value="255"/>
        </xsd:restriction>
      </xsd:simpleType>
    </xsd:element>
    <xsd:element name="Blog_x0020_Name" ma:index="21" nillable="true" ma:displayName="Blog Name" ma:description="Title of an Infopedia Blog" ma:internalName="Blog_x0020_Name">
      <xsd:simpleType>
        <xsd:restriction base="dms:Text">
          <xsd:maxLength value="255"/>
        </xsd:restriction>
      </xsd:simpleType>
    </xsd:element>
    <xsd:element name="GenericText2" ma:index="36" nillable="true" ma:displayName="GenericText2" ma:description="Generic field for future features in implementation" ma:indexed="true" ma:internalName="GenericText2">
      <xsd:simpleType>
        <xsd:restriction base="dms:Text">
          <xsd:maxLength value="255"/>
        </xsd:restriction>
      </xsd:simpleType>
    </xsd:element>
    <xsd:element name="GenericHTML1" ma:index="37" nillable="true" ma:displayName="GenericHTML1" ma:description="Generic field for future features in implementation" ma:internalName="GenericHTML1">
      <xsd:simpleType>
        <xsd:restriction base="dms:Unknown"/>
      </xsd:simpleType>
    </xsd:element>
    <xsd:element name="FolderExtensions" ma:index="38" nillable="true" ma:displayName="Folder Extensions" ma:description="On-DocSet sub folder to support inactive documents views." ma:internalName="FolderExtensions">
      <xsd:simpleType>
        <xsd:restriction base="dms:Unknown"/>
      </xsd:simpleType>
    </xsd:element>
    <xsd:element name="bf80e81150e248c48aa8cffdf0021a1f" ma:index="39" nillable="true" ma:taxonomy="true" ma:internalName="bf80e81150e248c48aa8cffdf0021a1f" ma:taxonomyFieldName="Products" ma:displayName="SMSG Products &amp; Technologies" ma:default="" ma:fieldId="{bf80e811-50e2-48c4-8aa8-cffdf0021a1f}" ma:taxonomyMulti="true" ma:sspId="e385fb40-52d4-4fae-9c5b-3e8ff8a5878e" ma:termSetId="a611a704-4666-406e-a571-a6e9bb4a2dcc" ma:anchorId="f7bdd4ba-8e81-43d6-a504-860f505d5c97" ma:open="false" ma:isKeyword="false">
      <xsd:complexType>
        <xsd:sequence>
          <xsd:element ref="pc:Terms" minOccurs="0" maxOccurs="1"/>
        </xsd:sequence>
      </xsd:complexType>
    </xsd:element>
    <xsd:element name="od9986d31974458fb3007746ec0bce5f" ma:index="40" nillable="true" ma:taxonomy="true" ma:internalName="od9986d31974458fb3007746ec0bce5f" ma:taxonomyFieldName="Languages" ma:displayName="SMSG Languages" ma:default="" ma:fieldId="{8d9986d3-1974-458f-b300-7746ec0bce5f}" ma:taxonomyMulti="true" ma:sspId="e385fb40-52d4-4fae-9c5b-3e8ff8a5878e" ma:termSetId="a611a704-4666-406e-a571-a6e9bb4a2dcc" ma:anchorId="c5f267fd-fa38-4ffe-a1d8-2693d87e90bc" ma:open="false" ma:isKeyword="false">
      <xsd:complexType>
        <xsd:sequence>
          <xsd:element ref="pc:Terms" minOccurs="0" maxOccurs="1"/>
        </xsd:sequence>
      </xsd:complexType>
    </xsd:element>
    <xsd:element name="k21a64daf20d4502b2796a1c6b8ce6c8" ma:index="41" nillable="true" ma:taxonomy="true" ma:internalName="k21a64daf20d4502b2796a1c6b8ce6c8" ma:taxonomyFieldName="Industries" ma:displayName="SMSG Industries" ma:default="" ma:fieldId="{421a64da-f20d-4502-b279-6a1c6b8ce6c8}" ma:taxonomyMulti="true" ma:sspId="e385fb40-52d4-4fae-9c5b-3e8ff8a5878e" ma:termSetId="a611a704-4666-406e-a571-a6e9bb4a2dcc" ma:anchorId="322da17f-7441-43de-8ac8-ca7d62aec02b" ma:open="false" ma:isKeyword="false">
      <xsd:complexType>
        <xsd:sequence>
          <xsd:element ref="pc:Terms" minOccurs="0" maxOccurs="1"/>
        </xsd:sequence>
      </xsd:complexType>
    </xsd:element>
    <xsd:element name="ef109fd36bcf4bcd9dd945731030600b" ma:index="43" nillable="true" ma:taxonomy="true" ma:internalName="ef109fd36bcf4bcd9dd945731030600b" ma:taxonomyFieldName="Region" ma:displayName="SMSG Region" ma:default="" ma:fieldId="{ef109fd3-6bcf-4bcd-9dd9-45731030600b}" ma:taxonomyMulti="true" ma:sspId="e385fb40-52d4-4fae-9c5b-3e8ff8a5878e" ma:termSetId="a611a704-4666-406e-a571-a6e9bb4a2dcc" ma:anchorId="c5404caa-7d82-41c6-82c2-0230c1d96864" ma:open="false" ma:isKeyword="false">
      <xsd:complexType>
        <xsd:sequence>
          <xsd:element ref="pc:Terms" minOccurs="0" maxOccurs="1"/>
        </xsd:sequence>
      </xsd:complexType>
    </xsd:element>
    <xsd:element name="hd9637eefc984b85b6097c6374e15725" ma:index="44" nillable="true" ma:taxonomy="true" ma:internalName="hd9637eefc984b85b6097c6374e15725" ma:taxonomyFieldName="ItemType" ma:displayName="SMSG Item Type" ma:default="" ma:fieldId="{1d9637ee-fc98-4b85-b609-7c6374e15725}" ma:taxonomyMulti="true" ma:sspId="e385fb40-52d4-4fae-9c5b-3e8ff8a5878e" ma:termSetId="a611a704-4666-406e-a571-a6e9bb4a2dcc" ma:anchorId="3d59bf14-be35-4b82-81a4-70bbe2a90cc2" ma:open="false" ma:isKeyword="false">
      <xsd:complexType>
        <xsd:sequence>
          <xsd:element ref="pc:Terms" minOccurs="0" maxOccurs="1"/>
        </xsd:sequence>
      </xsd:complexType>
    </xsd:element>
    <xsd:element name="ga0c0bf70a6644469c61b3efa7025301" ma:index="45" nillable="true" ma:taxonomy="true" ma:internalName="ga0c0bf70a6644469c61b3efa7025301" ma:taxonomyFieldName="ExperienceContentType" ma:displayName="Experience Content Type" ma:default="" ma:fieldId="{0a0c0bf7-0a66-4446-9c61-b3efa7025301}" ma:sspId="e385fb40-52d4-4fae-9c5b-3e8ff8a5878e" ma:termSetId="5ebd4bde-7300-4f6f-8671-0d8e806c9260" ma:anchorId="f79c226e-0a27-41a1-99b5-91ff9ea65615" ma:open="false" ma:isKeyword="false">
      <xsd:complexType>
        <xsd:sequence>
          <xsd:element ref="pc:Terms" minOccurs="0" maxOccurs="1"/>
        </xsd:sequence>
      </xsd:complexType>
    </xsd:element>
    <xsd:element name="i1b478372f814787abd313030b81fcb2" ma:index="47" nillable="true" ma:taxonomy="true" ma:internalName="i1b478372f814787abd313030b81fcb2" ma:taxonomyFieldName="ActivitiesAndPrograms" ma:displayName="SMSG Activities &amp; Programs" ma:default="" ma:fieldId="{21b47837-2f81-4787-abd3-13030b81fcb2}" ma:taxonomyMulti="true" ma:sspId="e385fb40-52d4-4fae-9c5b-3e8ff8a5878e" ma:termSetId="d039009f-2da8-468b-bf5e-ff4693a9f72f" ma:anchorId="846d39ff-6475-4006-99df-de42970d666e" ma:open="false" ma:isKeyword="false">
      <xsd:complexType>
        <xsd:sequence>
          <xsd:element ref="pc:Terms" minOccurs="0" maxOccurs="1"/>
        </xsd:sequence>
      </xsd:complexType>
    </xsd:element>
    <xsd:element name="i0d941ee1e744ffea7aeee9924c91cbb" ma:index="49" nillable="true" ma:taxonomy="true" ma:internalName="i0d941ee1e744ffea7aeee9924c91cbb" ma:taxonomyFieldName="BusinessArchitecture" ma:displayName="SMSG Business Architecture" ma:default="" ma:fieldId="{20d941ee-1e74-4ffe-a7ae-ee9924c91cbb}" ma:taxonomyMulti="true" ma:sspId="e385fb40-52d4-4fae-9c5b-3e8ff8a5878e" ma:termSetId="d039009f-2da8-468b-bf5e-ff4693a9f72f" ma:anchorId="1951c1e0-4cc7-414f-a435-7369277bc757" ma:open="false" ma:isKeyword="false">
      <xsd:complexType>
        <xsd:sequence>
          <xsd:element ref="pc:Terms" minOccurs="0" maxOccurs="1"/>
        </xsd:sequence>
      </xsd:complexType>
    </xsd:element>
    <xsd:element name="m6d26e40ac264097a006193f92232ece" ma:index="50" nillable="true" ma:taxonomy="true" ma:internalName="m6d26e40ac264097a006193f92232ece" ma:taxonomyFieldName="TechnicalLevel" ma:displayName="Technical Level" ma:default="" ma:fieldId="{66d26e40-ac26-4097-a006-193f92232ece}" ma:sspId="e385fb40-52d4-4fae-9c5b-3e8ff8a5878e" ma:termSetId="7123edbd-7265-47b9-9049-04e46d245d8e" ma:anchorId="3c636e1e-6390-429f-a144-68438d32bffe" ma:open="false" ma:isKeyword="false">
      <xsd:complexType>
        <xsd:sequence>
          <xsd:element ref="pc:Terms" minOccurs="0" maxOccurs="1"/>
        </xsd:sequence>
      </xsd:complexType>
    </xsd:element>
    <xsd:element name="kf34bcdc8fc34e479d3f94c6210e8e27" ma:index="51" nillable="true" ma:taxonomy="true" ma:internalName="kf34bcdc8fc34e479d3f94c6210e8e27" ma:taxonomyFieldName="Competitors" ma:displayName="SMSG Competition" ma:default="" ma:fieldId="{4f34bcdc-8fc3-4e47-9d3f-94c6210e8e27}" ma:taxonomyMulti="true" ma:sspId="e385fb40-52d4-4fae-9c5b-3e8ff8a5878e" ma:termSetId="a611a704-4666-406e-a571-a6e9bb4a2dcc" ma:anchorId="718f8fd0-b740-48bc-92ad-5700213c04b2" ma:open="false" ma:isKeyword="false">
      <xsd:complexType>
        <xsd:sequence>
          <xsd:element ref="pc:Terms" minOccurs="0" maxOccurs="1"/>
        </xsd:sequence>
      </xsd:complexType>
    </xsd:element>
    <xsd:element name="mb88723863e1404388ba3733387d48df" ma:index="53" nillable="true" ma:taxonomy="true" ma:internalName="mb88723863e1404388ba3733387d48df" ma:taxonomyFieldName="Audiences" ma:displayName="SMSG Customer Audiences" ma:default="" ma:fieldId="{6b887238-63e1-4043-88ba-3733387d48df}" ma:taxonomyMulti="true" ma:sspId="e385fb40-52d4-4fae-9c5b-3e8ff8a5878e" ma:termSetId="a611a704-4666-406e-a571-a6e9bb4a2dcc" ma:anchorId="8a0280e9-c6e8-4e3c-80d6-8db643b96ddd" ma:open="false" ma:isKeyword="false">
      <xsd:complexType>
        <xsd:sequence>
          <xsd:element ref="pc:Terms" minOccurs="0" maxOccurs="1"/>
        </xsd:sequence>
      </xsd:complexType>
    </xsd:element>
    <xsd:element name="TaxCatchAll" ma:index="54" nillable="true" ma:displayName="Taxonomy Catch All Column" ma:description="" ma:hidden="true" ma:list="{8e3d5b1f-74bf-4cd5-90f8-860d03c4e4d4}" ma:internalName="TaxCatchAll" ma:showField="CatchAllData" ma:web="2478d1b8-79bf-461f-b8e8-704d21601f1a">
      <xsd:complexType>
        <xsd:complexContent>
          <xsd:extension base="dms:MultiChoiceLookup">
            <xsd:sequence>
              <xsd:element name="Value" type="dms:Lookup" maxOccurs="unbounded" minOccurs="0" nillable="true"/>
            </xsd:sequence>
          </xsd:extension>
        </xsd:complexContent>
      </xsd:complexType>
    </xsd:element>
    <xsd:element name="k20e0dfa74bf4e44818db03027b0ccd8" ma:index="55" nillable="true" ma:taxonomy="true" ma:internalName="k20e0dfa74bf4e44818db03027b0ccd8" ma:taxonomyFieldName="Segments" ma:displayName="SMSG Customer Segments" ma:default="" ma:fieldId="{420e0dfa-74bf-4e44-818d-b03027b0ccd8}"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element name="l3c3ea61849e4288a8acc49bb5388e8c" ma:index="57" nillable="true" ma:taxonomy="true" ma:internalName="l3c3ea61849e4288a8acc49bb5388e8c" ma:taxonomyFieldName="Groups" ma:displayName="SMSG Groups" ma:default="" ma:fieldId="{53c3ea61-849e-4288-a8ac-c49bb5388e8c}" ma:taxonomyMulti="true" ma:sspId="e385fb40-52d4-4fae-9c5b-3e8ff8a5878e" ma:termSetId="d039009f-2da8-468b-bf5e-ff4693a9f72f" ma:anchorId="ec38e82f-eddf-4553-aa72-f3bd3c1d5855" ma:open="false" ma:isKeyword="false">
      <xsd:complexType>
        <xsd:sequence>
          <xsd:element ref="pc:Terms" minOccurs="0" maxOccurs="1"/>
        </xsd:sequence>
      </xsd:complexType>
    </xsd:element>
    <xsd:element name="ec5b2ad5c27b45fb8a00a1f27c7ce1ae" ma:index="59" nillable="true" ma:taxonomy="true" ma:internalName="ec5b2ad5c27b45fb8a00a1f27c7ce1ae" ma:taxonomyFieldName="Partners" ma:displayName="SMSG Partners" ma:default="" ma:fieldId="{ec5b2ad5-c27b-45fb-8a00-a1f27c7ce1ae}" ma:taxonomyMulti="true" ma:sspId="e385fb40-52d4-4fae-9c5b-3e8ff8a5878e" ma:termSetId="a611a704-4666-406e-a571-a6e9bb4a2dcc" ma:anchorId="dd1a91fa-3198-4561-9b04-bc737b2a8291" ma:open="false" ma:isKeyword="false">
      <xsd:complexType>
        <xsd:sequence>
          <xsd:element ref="pc:Terms" minOccurs="0" maxOccurs="1"/>
        </xsd:sequence>
      </xsd:complexType>
    </xsd:element>
    <xsd:element name="TaxCatchAllLabel" ma:index="60" nillable="true" ma:displayName="Taxonomy Catch All Column1" ma:description="" ma:hidden="true" ma:list="{8e3d5b1f-74bf-4cd5-90f8-860d03c4e4d4}" ma:internalName="TaxCatchAllLabel" ma:readOnly="true" ma:showField="CatchAllDataLabel" ma:web="2478d1b8-79bf-461f-b8e8-704d21601f1a">
      <xsd:complexType>
        <xsd:complexContent>
          <xsd:extension base="dms:MultiChoiceLookup">
            <xsd:sequence>
              <xsd:element name="Value" type="dms:Lookup" maxOccurs="unbounded" minOccurs="0" nillable="true"/>
            </xsd:sequence>
          </xsd:extension>
        </xsd:complexContent>
      </xsd:complexType>
    </xsd:element>
    <xsd:element name="b60f8d2dbb984f349d80d8196897f4d3" ma:index="61" nillable="true" ma:taxonomy="true" ma:internalName="b60f8d2dbb984f349d80d8196897f4d3" ma:taxonomyFieldName="Roles" ma:displayName="SMSG Roles" ma:default="" ma:fieldId="{b60f8d2d-bb98-4f34-9d80-d8196897f4d3}" ma:taxonomyMulti="true" ma:sspId="e385fb40-52d4-4fae-9c5b-3e8ff8a5878e" ma:termSetId="a611a704-4666-406e-a571-a6e9bb4a2dcc" ma:anchorId="c9a07ef0-4236-4915-97ca-1b3392dac369" ma:open="false" ma:isKeyword="false">
      <xsd:complexType>
        <xsd:sequence>
          <xsd:element ref="pc:Terms" minOccurs="0" maxOccurs="1"/>
        </xsd:sequence>
      </xsd:complexType>
    </xsd:element>
    <xsd:element name="TaxKeywordTaxHTField" ma:index="62" nillable="true" ma:taxonomy="true" ma:internalName="TaxKeywordTaxHTField" ma:taxonomyFieldName="TaxKeyword" ma:displayName="Enterprise Keywords" ma:readOnly="false"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element name="m6c7b4717b6346e6a075a59dd47eac69" ma:index="63" nillable="true" ma:taxonomy="true" ma:internalName="m6c7b4717b6346e6a075a59dd47eac69" ma:taxonomyFieldName="Topics" ma:displayName="SMSG Topics" ma:default="" ma:fieldId="{66c7b471-7b63-46e6-a075-a59dd47eac69}" ma:taxonomyMulti="true" ma:sspId="e385fb40-52d4-4fae-9c5b-3e8ff8a5878e" ma:termSetId="d039009f-2da8-468b-bf5e-ff4693a9f72f" ma:anchorId="ddcce936-3357-448e-8326-e6fdfddfb752" ma:open="false" ma:isKeyword="false">
      <xsd:complexType>
        <xsd:sequence>
          <xsd:element ref="pc:Terms" minOccurs="0" maxOccurs="1"/>
        </xsd:sequence>
      </xsd:complexType>
    </xsd:element>
    <xsd:element name="ConfidentialityTaxHTField0" ma:index="64" ma:taxonomy="true" ma:internalName="ConfidentialityTaxHTField0" ma:taxonomyFieldName="Confidentiality" ma:displayName="Maximum Reach" ma:default="5;#internal users|461efa83-0283-486a-a8d5-943328f3693f" ma:fieldId="{840a9f3c-1e14-4c21-9dbf-5637765665db}" ma:sspId="e385fb40-52d4-4fae-9c5b-3e8ff8a5878e" ma:termSetId="e0e820dc-7da0-48b9-8472-209c7e82d1d0" ma:anchorId="00000000-0000-0000-0000-000000000000" ma:open="false" ma:isKeyword="false">
      <xsd:complexType>
        <xsd:sequence>
          <xsd:element ref="pc:Terms" minOccurs="0" maxOccurs="1"/>
        </xsd:sequence>
      </xsd:complexType>
    </xsd:element>
    <xsd:element name="b4224c12c78d42ea9b214de0badf8358" ma:index="65" nillable="true" ma:taxonomy="true" ma:internalName="b4224c12c78d42ea9b214de0badf8358" ma:taxonomyFieldName="EnterpriseDomainTags" ma:displayName="EnterpriseDomainTags" ma:default="" ma:fieldId="{b4224c12-c78d-42ea-9b21-4de0badf8358}" ma:taxonomyMulti="true" ma:sspId="e385fb40-52d4-4fae-9c5b-3e8ff8a5878e" ma:termSetId="d039009f-2da8-468b-bf5e-ff4693a9f72f" ma:anchorId="00000000-0000-0000-0000-000000000000" ma:open="false" ma:isKeyword="false">
      <xsd:complexType>
        <xsd:sequence>
          <xsd:element ref="pc:Terms" minOccurs="0" maxOccurs="1"/>
        </xsd:sequence>
      </xsd:complexType>
    </xsd:element>
    <xsd:element name="_dlc_DocId" ma:index="66" nillable="true" ma:displayName="Document ID Value" ma:description="The value of the document ID assigned to this item." ma:indexed="true" ma:internalName="_dlc_DocId" ma:readOnly="true">
      <xsd:simpleType>
        <xsd:restriction base="dms:Text"/>
      </xsd:simpleType>
    </xsd:element>
    <xsd:element name="Coowner" ma:index="67" nillable="true" ma:displayName="Co-owner" ma:list="UserInfo" ma:SearchPeopleOnly="false" ma:SharePointGroup="0" ma:internalName="Coowner" ma:showField="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_dlc_DocIdUrl" ma:index="6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70" nillable="true" ma:displayName="Persist ID" ma:description="Keep ID on add." ma:hidden="true" ma:internalName="_dlc_DocIdPersistId" ma:readOnly="true">
      <xsd:simpleType>
        <xsd:restriction base="dms:Boolean"/>
      </xsd:simpleType>
    </xsd:element>
    <xsd:element name="eb54ac91059940029a3cc8a4ff5af673" ma:index="71" nillable="true" ma:taxonomy="true" ma:internalName="eb54ac91059940029a3cc8a4ff5af673" ma:taxonomyFieldName="SMSGDomain" ma:displayName="SMSG Domain" ma:default="" ma:fieldId="{eb54ac91-0599-4002-9a3c-c8a4ff5af673}"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element name="ParentID1" ma:index="74" nillable="true" ma:displayName="ParentID" ma:description="Used to maintain the parent-child relationship within Document Set and Documents" ma:indexed="true" ma:internalName="ParentID1">
      <xsd:simpleType>
        <xsd:restriction base="dms:Text">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PublishDate" ma:index="5" nillable="true" ma:displayName="PublishDate" ma:description="Used in Blog Posts, this date is used to specify the Blog Article Date." ma:format="DateOnly" ma:internalName="PublishDate">
      <xsd:simpleType>
        <xsd:restriction base="dms:DateTime"/>
      </xsd:simpleType>
    </xsd:element>
    <xsd:element name="ApplyWorkflowRules" ma:index="19" nillable="true" ma:displayName="ApplyWorkflowRules" ma:default="Yes" ma:description="This columns is used to help to apply the workflow rules on Document Sets / Documents. by Default the Value is Yes" ma:format="Dropdown" ma:internalName="ApplyWorkflowRules" ma:readOnly="false">
      <xsd:simpleType>
        <xsd:restriction base="dms:Choice">
          <xsd:enumeration value="Yes"/>
          <xsd:enumeration value="No"/>
        </xsd:restriction>
      </xsd:simpleType>
    </xsd:element>
  </xsd:schema>
  <xsd:schema xmlns:xsd="http://www.w3.org/2001/XMLSchema" xmlns:xs="http://www.w3.org/2001/XMLSchema" xmlns:dms="http://schemas.microsoft.com/office/2006/documentManagement/types" xmlns:pc="http://schemas.microsoft.com/office/infopath/2007/PartnerControls" targetNamespace="b3bc04a5-d503-43b1-b98c-a8cf663329d9" elementFormDefault="qualified">
    <xsd:import namespace="http://schemas.microsoft.com/office/2006/documentManagement/types"/>
    <xsd:import namespace="http://schemas.microsoft.com/office/infopath/2007/PartnerControls"/>
    <xsd:element name="MediaServiceDateTaken" ma:index="72" nillable="true" ma:displayName="MediaServiceDateTaken" ma:description="" ma:hidden="true" ma:internalName="MediaServiceDateTaken" ma:readOnly="true">
      <xsd:simpleType>
        <xsd:restriction base="dms:Text"/>
      </xsd:simpleType>
    </xsd:element>
    <xsd:element name="MediaServiceAutoTags" ma:index="73" nillable="true" ma:displayName="MediaServiceAutoTags" ma:description="" ma:internalName="MediaServiceAutoTag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52"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Version=14.0.0.0, Culture=neutral, PublicKeyToken=71e9bce111e9429c</Assembly>
    <Class>Microsoft.Office.DocumentManagement.Internal.DocIdHandler</Class>
    <Data/>
    <Filter/>
  </Receiver>
</spe:Receivers>
</file>

<file path=customXml/item4.xml><?xml version="1.0" encoding="utf-8"?>
<?mso-contentType ?>
<SharedContentType xmlns="Microsoft.SharePoint.Taxonomy.ContentTypeSync" SourceId="e385fb40-52d4-4fae-9c5b-3e8ff8a5878e" ContentTypeId="0x0101000E4CB7077FEE4FF7AE86D4A500EEC780030016C849C62B10EB41ACA8C7EEDEF40BB2" PreviousValue="false"/>
</file>

<file path=customXml/item5.xml><?xml version="1.0" encoding="utf-8"?>
<p:properties xmlns:p="http://schemas.microsoft.com/office/2006/metadata/properties" xmlns:xsi="http://www.w3.org/2001/XMLSchema-instance" xmlns:pc="http://schemas.microsoft.com/office/infopath/2007/PartnerControls">
  <documentManagement>
    <DocumentDescription xmlns="230e9df3-be65-4c73-a93b-d1236ebd677e" xsi:nil="true"/>
    <od9986d31974458fb3007746ec0bce5f xmlns="230e9df3-be65-4c73-a93b-d1236ebd677e">
      <Terms xmlns="http://schemas.microsoft.com/office/infopath/2007/PartnerControls"/>
    </od9986d31974458fb3007746ec0bce5f>
    <hd9637eefc984b85b6097c6374e15725 xmlns="230e9df3-be65-4c73-a93b-d1236ebd677e">
      <Terms xmlns="http://schemas.microsoft.com/office/infopath/2007/PartnerControls"/>
    </hd9637eefc984b85b6097c6374e15725>
    <k20e0dfa74bf4e44818db03027b0ccd8 xmlns="230e9df3-be65-4c73-a93b-d1236ebd677e">
      <Terms xmlns="http://schemas.microsoft.com/office/infopath/2007/PartnerControls"/>
    </k20e0dfa74bf4e44818db03027b0ccd8>
    <Owner xmlns="230e9df3-be65-4c73-a93b-d1236ebd677e">
      <UserInfo>
        <DisplayName>Michael Leworthy</DisplayName>
        <AccountId>314</AccountId>
        <AccountType/>
      </UserInfo>
    </Owner>
    <PublishDate xmlns="230E9DF3-BE65-4C73-A93B-D1236EBD677E">2017-10-24T07:00:00+00:00</PublishDate>
    <GenericHTML1 xmlns="230e9df3-be65-4c73-a93b-d1236ebd677e" xsi:nil="true"/>
    <k21a64daf20d4502b2796a1c6b8ce6c8 xmlns="230e9df3-be65-4c73-a93b-d1236ebd677e">
      <Terms xmlns="http://schemas.microsoft.com/office/infopath/2007/PartnerControls"/>
    </k21a64daf20d4502b2796a1c6b8ce6c8>
    <l3c3ea61849e4288a8acc49bb5388e8c xmlns="230e9df3-be65-4c73-a93b-d1236ebd677e">
      <Terms xmlns="http://schemas.microsoft.com/office/infopath/2007/PartnerControls"/>
    </l3c3ea61849e4288a8acc49bb5388e8c>
    <ConfidentialityTaxHTField0 xmlns="230e9df3-be65-4c73-a93b-d1236ebd677e">
      <Terms xmlns="http://schemas.microsoft.com/office/infopath/2007/PartnerControls">
        <TermInfo xmlns="http://schemas.microsoft.com/office/infopath/2007/PartnerControls">
          <TermName xmlns="http://schemas.microsoft.com/office/infopath/2007/PartnerControls">Microsoft confidential</TermName>
          <TermId xmlns="http://schemas.microsoft.com/office/infopath/2007/PartnerControls">461efa83-0283-486a-a8d5-943328f3693f</TermId>
        </TermInfo>
      </Terms>
    </ConfidentialityTaxHTField0>
    <Blog_x0020_Name xmlns="230e9df3-be65-4c73-a93b-d1236ebd677e" xsi:nil="true"/>
    <FolderExtensions xmlns="230e9df3-be65-4c73-a93b-d1236ebd677e" xsi:nil="true"/>
    <eb54ac91059940029a3cc8a4ff5af673 xmlns="230e9df3-be65-4c73-a93b-d1236ebd677e">
      <Terms xmlns="http://schemas.microsoft.com/office/infopath/2007/PartnerControls"/>
    </eb54ac91059940029a3cc8a4ff5af673>
    <PublishingPageContent xmlns="http://schemas.microsoft.com/sharepoint/v3" xsi:nil="true"/>
    <ContentID xmlns="230e9df3-be65-4c73-a93b-d1236ebd677e" xsi:nil="true"/>
    <Coowner xmlns="230e9df3-be65-4c73-a93b-d1236ebd677e">
      <UserInfo>
        <DisplayName/>
        <AccountId xsi:nil="true"/>
        <AccountType/>
      </UserInfo>
    </Coowner>
    <ef109fd36bcf4bcd9dd945731030600b xmlns="230e9df3-be65-4c73-a93b-d1236ebd677e">
      <Terms xmlns="http://schemas.microsoft.com/office/infopath/2007/PartnerControls"/>
    </ef109fd36bcf4bcd9dd945731030600b>
    <ApplyWorkflowRules xmlns="230E9DF3-BE65-4C73-A93B-D1236EBD677E">Yes</ApplyWorkflowRules>
    <bf80e81150e248c48aa8cffdf0021a1f xmlns="230e9df3-be65-4c73-a93b-d1236ebd677e">
      <Terms xmlns="http://schemas.microsoft.com/office/infopath/2007/PartnerControls"/>
    </bf80e81150e248c48aa8cffdf0021a1f>
    <ec5b2ad5c27b45fb8a00a1f27c7ce1ae xmlns="230e9df3-be65-4c73-a93b-d1236ebd677e">
      <Terms xmlns="http://schemas.microsoft.com/office/infopath/2007/PartnerControls"/>
    </ec5b2ad5c27b45fb8a00a1f27c7ce1ae>
    <m6d26e40ac264097a006193f92232ece xmlns="230e9df3-be65-4c73-a93b-d1236ebd677e">
      <Terms xmlns="http://schemas.microsoft.com/office/infopath/2007/PartnerControls"/>
    </m6d26e40ac264097a006193f92232ece>
    <b60f8d2dbb984f349d80d8196897f4d3 xmlns="230e9df3-be65-4c73-a93b-d1236ebd677e">
      <Terms xmlns="http://schemas.microsoft.com/office/infopath/2007/PartnerControls"/>
    </b60f8d2dbb984f349d80d8196897f4d3>
    <Thumbnail1 xmlns="230e9df3-be65-4c73-a93b-d1236ebd677e">
      <Url xsi:nil="true"/>
      <Description xsi:nil="true"/>
    </Thumbnail1>
    <i0d941ee1e744ffea7aeee9924c91cbb xmlns="230e9df3-be65-4c73-a93b-d1236ebd677e">
      <Terms xmlns="http://schemas.microsoft.com/office/infopath/2007/PartnerControls"/>
    </i0d941ee1e744ffea7aeee9924c91cbb>
    <PublishingExpirationDate xmlns="http://schemas.microsoft.com/sharepoint/v3" xsi:nil="true"/>
    <ga0c0bf70a6644469c61b3efa7025301 xmlns="230e9df3-be65-4c73-a93b-d1236ebd677e">
      <Terms xmlns="http://schemas.microsoft.com/office/infopath/2007/PartnerControls"/>
    </ga0c0bf70a6644469c61b3efa7025301>
    <RoutingRuleDescription xmlns="http://schemas.microsoft.com/sharepoint/v3" xsi:nil="true"/>
    <i1b478372f814787abd313030b81fcb2 xmlns="230e9df3-be65-4c73-a93b-d1236ebd677e">
      <Terms xmlns="http://schemas.microsoft.com/office/infopath/2007/PartnerControls"/>
    </i1b478372f814787abd313030b81fcb2>
    <TaxKeywordTaxHTField xmlns="230e9df3-be65-4c73-a93b-d1236ebd677e">
      <Terms xmlns="http://schemas.microsoft.com/office/infopath/2007/PartnerControls"/>
    </TaxKeywordTaxHTField>
    <ReportOwner xmlns="http://schemas.microsoft.com/sharepoint/v3">
      <UserInfo>
        <DisplayName/>
        <AccountId xsi:nil="true"/>
        <AccountType/>
      </UserInfo>
    </ReportOwner>
    <b4224c12c78d42ea9b214de0badf8358 xmlns="230e9df3-be65-4c73-a93b-d1236ebd677e">
      <Terms xmlns="http://schemas.microsoft.com/office/infopath/2007/PartnerControls"/>
    </b4224c12c78d42ea9b214de0badf8358>
    <TaxCatchAll xmlns="230e9df3-be65-4c73-a93b-d1236ebd677e">
      <Value>5</Value>
    </TaxCatchAll>
    <ParentID1 xmlns="230e9df3-be65-4c73-a93b-d1236ebd677e">G01KC-1-32362</ParentID1>
    <mb88723863e1404388ba3733387d48df xmlns="230e9df3-be65-4c73-a93b-d1236ebd677e">
      <Terms xmlns="http://schemas.microsoft.com/office/infopath/2007/PartnerControls"/>
    </mb88723863e1404388ba3733387d48df>
    <GenericText2 xmlns="230e9df3-be65-4c73-a93b-d1236ebd677e" xsi:nil="true"/>
    <kf34bcdc8fc34e479d3f94c6210e8e27 xmlns="230e9df3-be65-4c73-a93b-d1236ebd677e">
      <Terms xmlns="http://schemas.microsoft.com/office/infopath/2007/PartnerControls"/>
    </kf34bcdc8fc34e479d3f94c6210e8e27>
    <m6c7b4717b6346e6a075a59dd47eac69 xmlns="230e9df3-be65-4c73-a93b-d1236ebd677e">
      <Terms xmlns="http://schemas.microsoft.com/office/infopath/2007/PartnerControls"/>
    </m6c7b4717b6346e6a075a59dd47eac69>
    <_dlc_DocId xmlns="230e9df3-be65-4c73-a93b-d1236ebd677e">G01KC-99682991-33167</_dlc_DocId>
    <_dlc_DocIdUrl xmlns="230e9df3-be65-4c73-a93b-d1236ebd677e">
      <Url>https://microsoft.sharepoint.com/sites/Infopedia_G01KC/_layouts/15/DocIdRedir.aspx?ID=G01KC-99682991-33167</Url>
      <Description>G01KC-99682991-33167</Description>
    </_dlc_DocIdUrl>
    <Expire_x0020_Review xmlns="230e9df3-be65-4c73-a93b-d1236ebd677e" xsi:nil="true"/>
  </documentManagement>
</p:properties>
</file>

<file path=customXml/itemProps1.xml><?xml version="1.0" encoding="utf-8"?>
<ds:datastoreItem xmlns:ds="http://schemas.openxmlformats.org/officeDocument/2006/customXml" ds:itemID="{9020DD12-0BAC-4793-B4F9-8F0F10E027A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230e9df3-be65-4c73-a93b-d1236ebd677e"/>
    <ds:schemaRef ds:uri="230E9DF3-BE65-4C73-A93B-D1236EBD677E"/>
    <ds:schemaRef ds:uri="b3bc04a5-d503-43b1-b98c-a8cf663329d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9AAB15A3-E8A3-4300-9EA0-988FE8C4D721}">
  <ds:schemaRefs>
    <ds:schemaRef ds:uri="http://schemas.microsoft.com/sharepoint/v3/contenttype/forms"/>
  </ds:schemaRefs>
</ds:datastoreItem>
</file>

<file path=customXml/itemProps3.xml><?xml version="1.0" encoding="utf-8"?>
<ds:datastoreItem xmlns:ds="http://schemas.openxmlformats.org/officeDocument/2006/customXml" ds:itemID="{8DF5957D-815B-40A6-B949-59A4D5449602}">
  <ds:schemaRefs>
    <ds:schemaRef ds:uri="http://schemas.microsoft.com/sharepoint/events"/>
  </ds:schemaRefs>
</ds:datastoreItem>
</file>

<file path=customXml/itemProps4.xml><?xml version="1.0" encoding="utf-8"?>
<ds:datastoreItem xmlns:ds="http://schemas.openxmlformats.org/officeDocument/2006/customXml" ds:itemID="{BB3F260B-ED8C-4A06-84D7-6C5F51360D18}">
  <ds:schemaRefs>
    <ds:schemaRef ds:uri="Microsoft.SharePoint.Taxonomy.ContentTypeSync"/>
  </ds:schemaRefs>
</ds:datastoreItem>
</file>

<file path=customXml/itemProps5.xml><?xml version="1.0" encoding="utf-8"?>
<ds:datastoreItem xmlns:ds="http://schemas.openxmlformats.org/officeDocument/2006/customXml" ds:itemID="{C9F3FEFA-FDE5-4303-BF78-BF138A9D6A4A}">
  <ds:schemaRefs>
    <ds:schemaRef ds:uri="b3bc04a5-d503-43b1-b98c-a8cf663329d9"/>
    <ds:schemaRef ds:uri="http://purl.org/dc/elements/1.1/"/>
    <ds:schemaRef ds:uri="230e9df3-be65-4c73-a93b-d1236ebd677e"/>
    <ds:schemaRef ds:uri="http://schemas.openxmlformats.org/package/2006/metadata/core-properties"/>
    <ds:schemaRef ds:uri="http://purl.org/dc/terms/"/>
    <ds:schemaRef ds:uri="http://schemas.microsoft.com/office/2006/metadata/properties"/>
    <ds:schemaRef ds:uri="http://schemas.microsoft.com/office/2006/documentManagement/types"/>
    <ds:schemaRef ds:uri="http://purl.org/dc/dcmitype/"/>
    <ds:schemaRef ds:uri="http://schemas.microsoft.com/sharepoint/v3"/>
    <ds:schemaRef ds:uri="http://schemas.microsoft.com/office/infopath/2007/PartnerControls"/>
    <ds:schemaRef ds:uri="230E9DF3-BE65-4C73-A93B-D1236EBD677E"/>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0</TotalTime>
  <Words>8193</Words>
  <Application>Microsoft Office PowerPoint</Application>
  <PresentationFormat>Custom</PresentationFormat>
  <Paragraphs>976</Paragraphs>
  <Slides>59</Slides>
  <Notes>59</Notes>
  <HiddenSlides>13</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59</vt:i4>
      </vt:variant>
    </vt:vector>
  </HeadingPairs>
  <TitlesOfParts>
    <vt:vector size="74" baseType="lpstr">
      <vt:lpstr>ＭＳ Ｐゴシック</vt:lpstr>
      <vt:lpstr>ＭＳ Ｐゴシック</vt:lpstr>
      <vt:lpstr>PMingLiU</vt:lpstr>
      <vt:lpstr>Arial</vt:lpstr>
      <vt:lpstr>Calibri</vt:lpstr>
      <vt:lpstr>Calibri Light</vt:lpstr>
      <vt:lpstr>Quattrocento Sans</vt:lpstr>
      <vt:lpstr>Segoe UI</vt:lpstr>
      <vt:lpstr>Segoe UI Black</vt:lpstr>
      <vt:lpstr>Segoe UI Light</vt:lpstr>
      <vt:lpstr>Segoe UI Semibold</vt:lpstr>
      <vt:lpstr>Segoe UI Semilight</vt:lpstr>
      <vt:lpstr>segoe-ui_normal</vt:lpstr>
      <vt:lpstr>Wingdings</vt:lpstr>
      <vt:lpstr>4_COLOR TEMPLATE</vt:lpstr>
      <vt:lpstr>Datacenter Transformation to the Cloud</vt:lpstr>
      <vt:lpstr>Migration realities</vt:lpstr>
      <vt:lpstr>PowerPoint Presentation</vt:lpstr>
      <vt:lpstr>PowerPoint Presentation</vt:lpstr>
      <vt:lpstr>Compute</vt:lpstr>
      <vt:lpstr>Transforming the datacenter</vt:lpstr>
      <vt:lpstr>A simpler approach to migration</vt:lpstr>
      <vt:lpstr>Migration options</vt:lpstr>
      <vt:lpstr>Cost savings and efficiency begins with easy steps…</vt:lpstr>
      <vt:lpstr>Integrated tools across every stage</vt:lpstr>
      <vt:lpstr>…transforming existing apps to containers &amp; microservices, with ROI at every stage</vt:lpstr>
      <vt:lpstr>Removing barriers to migrate</vt:lpstr>
      <vt:lpstr>Lift and Shift (Apps, Containers, Virtual Machines, Workloads)</vt:lpstr>
      <vt:lpstr>Migrate apps to Azure</vt:lpstr>
      <vt:lpstr>Azure Migrate</vt:lpstr>
      <vt:lpstr>Azure Migrate discovery and assessment</vt:lpstr>
      <vt:lpstr>Azure VM and server migration (via ASR)</vt:lpstr>
      <vt:lpstr>Cost optimization and efficiency (via Cloudyn)</vt:lpstr>
      <vt:lpstr>Enterprise Linux cloud infrastructure With Red Hat  </vt:lpstr>
      <vt:lpstr>Dev/Test for Linux-based workloads With Docker, Chef, Vagrant, Jenkins </vt:lpstr>
      <vt:lpstr>Open source data infrastructure With Cloudera, Hortonworks, DataStax</vt:lpstr>
      <vt:lpstr>High performance computing With SUSE</vt:lpstr>
      <vt:lpstr>Java Enterprise platforms</vt:lpstr>
      <vt:lpstr>LAMP and MEAN powered Web applications With Bitnami, Ubuntu </vt:lpstr>
      <vt:lpstr>Cloud Security… Now Primary Driver to Digital Transformation and Cloud Adoption </vt:lpstr>
      <vt:lpstr>Azure Active Directory</vt:lpstr>
      <vt:lpstr>PowerPoint Presentation</vt:lpstr>
      <vt:lpstr>PowerPoint Presentation</vt:lpstr>
      <vt:lpstr>Private Network (ExpressRoute)  with failover VPN</vt:lpstr>
      <vt:lpstr>PowerPoint Presentation</vt:lpstr>
      <vt:lpstr>PowerPoint Presentation</vt:lpstr>
      <vt:lpstr>PowerPoint Presentation</vt:lpstr>
      <vt:lpstr>Storage Services Encryption</vt:lpstr>
      <vt:lpstr>Azure Disk Encryption</vt:lpstr>
      <vt:lpstr>Data Migration</vt:lpstr>
      <vt:lpstr>The migration lifecycle</vt:lpstr>
      <vt:lpstr>SQL Server migration example</vt:lpstr>
      <vt:lpstr>Data migration tools and services</vt:lpstr>
      <vt:lpstr>Data Migration Assistant: Assess and migrate schema</vt:lpstr>
      <vt:lpstr>Azure Database Migration Service </vt:lpstr>
      <vt:lpstr>Database Migration Service architecture</vt:lpstr>
      <vt:lpstr>SQL Database Managed Instance</vt:lpstr>
      <vt:lpstr>SQL Database Managed Instance connectivity</vt:lpstr>
      <vt:lpstr>The modern data estate</vt:lpstr>
      <vt:lpstr>PowerPoint Presentation</vt:lpstr>
      <vt:lpstr>Modernize your SAP environments</vt:lpstr>
      <vt:lpstr>Your SAP HANA options on Azure</vt:lpstr>
      <vt:lpstr>PowerPoint Presentation</vt:lpstr>
      <vt:lpstr>Why Azure for SAP workloads </vt:lpstr>
      <vt:lpstr>Business case</vt:lpstr>
      <vt:lpstr>Design considerations, challenges</vt:lpstr>
      <vt:lpstr>Architecture of phased migration – ASR on-premises to Azure</vt:lpstr>
      <vt:lpstr>SAP NetWeaver on SQL Server + BW on HANA – All in Azure</vt:lpstr>
      <vt:lpstr>SAP HANA on Azure</vt:lpstr>
      <vt:lpstr>SAP on Azure customers</vt:lpstr>
      <vt:lpstr>Why Azure</vt:lpstr>
      <vt:lpstr>Next steps</vt:lpstr>
      <vt:lpstr>Resources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Technical Pitch - Migrate to Azure</dc:title>
  <dc:creator/>
  <cp:lastModifiedBy/>
  <cp:revision>1</cp:revision>
  <dcterms:modified xsi:type="dcterms:W3CDTF">2018-01-24T19:31:43Z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axKeyword">
    <vt:lpwstr/>
  </property>
  <property fmtid="{D5CDD505-2E9C-101B-9397-08002B2CF9AE}" pid="3" name="MSIP_Label_f42aa342-8706-4288-bd11-ebb85995028c_Application">
    <vt:lpwstr>Microsoft Azure Information Protection</vt:lpwstr>
  </property>
  <property fmtid="{D5CDD505-2E9C-101B-9397-08002B2CF9AE}" pid="4" name="Sensitivity">
    <vt:lpwstr>General</vt:lpwstr>
  </property>
  <property fmtid="{D5CDD505-2E9C-101B-9397-08002B2CF9AE}" pid="5" name="Content Owner EmailAddress">
    <vt:lpwstr>cboar@microsoft.com</vt:lpwstr>
  </property>
  <property fmtid="{D5CDD505-2E9C-101B-9397-08002B2CF9AE}" pid="6" name="MSIP_Label_f42aa342-8706-4288-bd11-ebb85995028c_Ref">
    <vt:lpwstr>https://api.informationprotection.azure.com/api/72f988bf-86f1-41af-91ab-2d7cd011db47</vt:lpwstr>
  </property>
  <property fmtid="{D5CDD505-2E9C-101B-9397-08002B2CF9AE}" pid="7" name="MSIP_Label_f42aa342-8706-4288-bd11-ebb85995028c_Enabled">
    <vt:lpwstr>True</vt:lpwstr>
  </property>
  <property fmtid="{D5CDD505-2E9C-101B-9397-08002B2CF9AE}" pid="8" name="Event Start Date">
    <vt:filetime>2017-07-15T00:00:00Z</vt:filetime>
  </property>
  <property fmtid="{D5CDD505-2E9C-101B-9397-08002B2CF9AE}" pid="9" name="Event Name">
    <vt:lpwstr>Microsoft Ready - Venetian</vt:lpwstr>
  </property>
  <property fmtid="{D5CDD505-2E9C-101B-9397-08002B2CF9AE}" pid="10" name="ContentTypeId">
    <vt:lpwstr>0x0101000E4CB7077FEE4FF7AE86D4A500EEC780030016C849C62B10EB41ACA8C7EEDEF40BB20099ECF64382448D48A56095091C66B1A9</vt:lpwstr>
  </property>
  <property fmtid="{D5CDD505-2E9C-101B-9397-08002B2CF9AE}" pid="11" name="Product">
    <vt:lpwstr/>
  </property>
  <property fmtid="{D5CDD505-2E9C-101B-9397-08002B2CF9AE}" pid="12" name="External Speaker">
    <vt:lpwstr>Ramnik Gulati; Michael Acosta</vt:lpwstr>
  </property>
  <property fmtid="{D5CDD505-2E9C-101B-9397-08002B2CF9AE}" pid="13" name="Event Location">
    <vt:lpwstr>84;#Las Vegas|e731b1e0-234c-4781-a780-e65aa36c0b98</vt:lpwstr>
  </property>
  <property fmtid="{D5CDD505-2E9C-101B-9397-08002B2CF9AE}" pid="14" name="Event1">
    <vt:lpwstr>622;#Unassigned|2c8af875-f38a-40b8-a0a9-056aed3fc8c0</vt:lpwstr>
  </property>
  <property fmtid="{D5CDD505-2E9C-101B-9397-08002B2CF9AE}" pid="15" name="Audience">
    <vt:lpwstr/>
  </property>
  <property fmtid="{D5CDD505-2E9C-101B-9397-08002B2CF9AE}" pid="16" name="Event End Date">
    <vt:filetime>2017-07-22T00:00:00Z</vt:filetime>
  </property>
  <property fmtid="{D5CDD505-2E9C-101B-9397-08002B2CF9AE}" pid="17" name="MSIP_Label_f42aa342-8706-4288-bd11-ebb85995028c_SetDate">
    <vt:lpwstr>2017-08-11T14:04:41.2448993-05:00</vt:lpwstr>
  </property>
  <property fmtid="{D5CDD505-2E9C-101B-9397-08002B2CF9AE}" pid="18" name="Content Owner">
    <vt:lpwstr>Chris Boar</vt:lpwstr>
  </property>
  <property fmtid="{D5CDD505-2E9C-101B-9397-08002B2CF9AE}" pid="19" name="MSIP_Label_f42aa342-8706-4288-bd11-ebb85995028c_Name">
    <vt:lpwstr>General</vt:lpwstr>
  </property>
  <property fmtid="{D5CDD505-2E9C-101B-9397-08002B2CF9AE}" pid="20" name="Campaign">
    <vt:lpwstr/>
  </property>
  <property fmtid="{D5CDD505-2E9C-101B-9397-08002B2CF9AE}" pid="21" name="MSIP_Label_f42aa342-8706-4288-bd11-ebb85995028c_SiteId">
    <vt:lpwstr>72f988bf-86f1-41af-91ab-2d7cd011db47</vt:lpwstr>
  </property>
  <property fmtid="{D5CDD505-2E9C-101B-9397-08002B2CF9AE}" pid="22" name="MSIP_Label_f42aa342-8706-4288-bd11-ebb85995028c_Extended_MSFT_Method">
    <vt:lpwstr>Automatic</vt:lpwstr>
  </property>
  <property fmtid="{D5CDD505-2E9C-101B-9397-08002B2CF9AE}" pid="23" name="Track">
    <vt:lpwstr/>
  </property>
  <property fmtid="{D5CDD505-2E9C-101B-9397-08002B2CF9AE}" pid="24" name="Event Venue">
    <vt:lpwstr>Venetian - Las Vegas, NV</vt:lpwstr>
  </property>
  <property fmtid="{D5CDD505-2E9C-101B-9397-08002B2CF9AE}" pid="25" name="MSIP_Label_f42aa342-8706-4288-bd11-ebb85995028c_Owner">
    <vt:lpwstr>miclew@microsoft.com</vt:lpwstr>
  </property>
  <property fmtid="{D5CDD505-2E9C-101B-9397-08002B2CF9AE}" pid="26" name="IsMyDocuments">
    <vt:bool>true</vt:bool>
  </property>
  <property fmtid="{D5CDD505-2E9C-101B-9397-08002B2CF9AE}" pid="27" name="Audience1">
    <vt:lpwstr/>
  </property>
  <property fmtid="{D5CDD505-2E9C-101B-9397-08002B2CF9AE}" pid="28" name="Session Code">
    <vt:lpwstr>SPEC-DP232</vt:lpwstr>
  </property>
  <property fmtid="{D5CDD505-2E9C-101B-9397-08002B2CF9AE}" pid="29" name="_dlc_policyId">
    <vt:lpwstr/>
  </property>
  <property fmtid="{D5CDD505-2E9C-101B-9397-08002B2CF9AE}" pid="30" name="ItemRetentionFormula">
    <vt:lpwstr/>
  </property>
  <property fmtid="{D5CDD505-2E9C-101B-9397-08002B2CF9AE}" pid="31" name="_dlc_DocIdItemGuid">
    <vt:lpwstr>9ca6933c-b752-45e4-801c-2798c81cc45b</vt:lpwstr>
  </property>
  <property fmtid="{D5CDD505-2E9C-101B-9397-08002B2CF9AE}" pid="32" name="of67e5d4b76f4a9db8769983fda9cec0">
    <vt:lpwstr/>
  </property>
  <property fmtid="{D5CDD505-2E9C-101B-9397-08002B2CF9AE}" pid="33" name="NewsType">
    <vt:lpwstr/>
  </property>
  <property fmtid="{D5CDD505-2E9C-101B-9397-08002B2CF9AE}" pid="34" name="Region">
    <vt:lpwstr/>
  </property>
  <property fmtid="{D5CDD505-2E9C-101B-9397-08002B2CF9AE}" pid="35" name="ItemType">
    <vt:lpwstr/>
  </property>
  <property fmtid="{D5CDD505-2E9C-101B-9397-08002B2CF9AE}" pid="36" name="Confidentiality">
    <vt:lpwstr>5;#Microsoft confidential|461efa83-0283-486a-a8d5-943328f3693f</vt:lpwstr>
  </property>
  <property fmtid="{D5CDD505-2E9C-101B-9397-08002B2CF9AE}" pid="37" name="Industries">
    <vt:lpwstr/>
  </property>
  <property fmtid="{D5CDD505-2E9C-101B-9397-08002B2CF9AE}" pid="38" name="MSProducts">
    <vt:lpwstr/>
  </property>
  <property fmtid="{D5CDD505-2E9C-101B-9397-08002B2CF9AE}" pid="39" name="Competitors">
    <vt:lpwstr/>
  </property>
  <property fmtid="{D5CDD505-2E9C-101B-9397-08002B2CF9AE}" pid="40" name="SMSGDomain">
    <vt:lpwstr/>
  </property>
  <property fmtid="{D5CDD505-2E9C-101B-9397-08002B2CF9AE}" pid="41" name="ExperienceContentType">
    <vt:lpwstr/>
  </property>
  <property fmtid="{D5CDD505-2E9C-101B-9397-08002B2CF9AE}" pid="42" name="BusinessArchitecture">
    <vt:lpwstr/>
  </property>
  <property fmtid="{D5CDD505-2E9C-101B-9397-08002B2CF9AE}" pid="43" name="Products">
    <vt:lpwstr/>
  </property>
  <property fmtid="{D5CDD505-2E9C-101B-9397-08002B2CF9AE}" pid="44" name="l6f004f21209409da86a713c0f24627d">
    <vt:lpwstr/>
  </property>
  <property fmtid="{D5CDD505-2E9C-101B-9397-08002B2CF9AE}" pid="45" name="MSProductsTaxHTField0">
    <vt:lpwstr/>
  </property>
  <property fmtid="{D5CDD505-2E9C-101B-9397-08002B2CF9AE}" pid="46" name="Languages">
    <vt:lpwstr/>
  </property>
  <property fmtid="{D5CDD505-2E9C-101B-9397-08002B2CF9AE}" pid="47" name="e8080b0481964c759b2c36ae49591b31">
    <vt:lpwstr/>
  </property>
  <property fmtid="{D5CDD505-2E9C-101B-9397-08002B2CF9AE}" pid="48" name="TechnicalLevel">
    <vt:lpwstr/>
  </property>
  <property fmtid="{D5CDD505-2E9C-101B-9397-08002B2CF9AE}" pid="49" name="Audiences">
    <vt:lpwstr/>
  </property>
  <property fmtid="{D5CDD505-2E9C-101B-9397-08002B2CF9AE}" pid="50" name="ldac8aee9d1f469e8cd8c3f8d6a615f2">
    <vt:lpwstr/>
  </property>
  <property fmtid="{D5CDD505-2E9C-101B-9397-08002B2CF9AE}" pid="51" name="EmployeeRole">
    <vt:lpwstr/>
  </property>
  <property fmtid="{D5CDD505-2E9C-101B-9397-08002B2CF9AE}" pid="52" name="NewsTopic">
    <vt:lpwstr/>
  </property>
  <property fmtid="{D5CDD505-2E9C-101B-9397-08002B2CF9AE}" pid="53" name="Roles">
    <vt:lpwstr/>
  </property>
  <property fmtid="{D5CDD505-2E9C-101B-9397-08002B2CF9AE}" pid="54" name="NewsSource">
    <vt:lpwstr/>
  </property>
  <property fmtid="{D5CDD505-2E9C-101B-9397-08002B2CF9AE}" pid="55" name="SMSGTags">
    <vt:lpwstr/>
  </property>
  <property fmtid="{D5CDD505-2E9C-101B-9397-08002B2CF9AE}" pid="56" name="MSPhysicalGeography">
    <vt:lpwstr/>
  </property>
  <property fmtid="{D5CDD505-2E9C-101B-9397-08002B2CF9AE}" pid="57" name="EnterpriseDomainTags">
    <vt:lpwstr/>
  </property>
  <property fmtid="{D5CDD505-2E9C-101B-9397-08002B2CF9AE}" pid="58" name="j3562c58ee414e028925bc902cfc01a1">
    <vt:lpwstr/>
  </property>
  <property fmtid="{D5CDD505-2E9C-101B-9397-08002B2CF9AE}" pid="59" name="Segments">
    <vt:lpwstr/>
  </property>
  <property fmtid="{D5CDD505-2E9C-101B-9397-08002B2CF9AE}" pid="60" name="Partners">
    <vt:lpwstr/>
  </property>
  <property fmtid="{D5CDD505-2E9C-101B-9397-08002B2CF9AE}" pid="61" name="ActivitiesAndPrograms">
    <vt:lpwstr/>
  </property>
  <property fmtid="{D5CDD505-2E9C-101B-9397-08002B2CF9AE}" pid="62" name="la4444b61d19467597d63190b69ac227">
    <vt:lpwstr/>
  </property>
  <property fmtid="{D5CDD505-2E9C-101B-9397-08002B2CF9AE}" pid="63" name="Topics">
    <vt:lpwstr/>
  </property>
  <property fmtid="{D5CDD505-2E9C-101B-9397-08002B2CF9AE}" pid="64" name="Groups">
    <vt:lpwstr/>
  </property>
  <property fmtid="{D5CDD505-2E9C-101B-9397-08002B2CF9AE}" pid="65" name="LastSharedByUser">
    <vt:lpwstr>fasoomro@microsoft.com</vt:lpwstr>
  </property>
  <property fmtid="{D5CDD505-2E9C-101B-9397-08002B2CF9AE}" pid="66" name="LastSharedByTime">
    <vt:filetime>2017-11-03T21:47:05Z</vt:filetime>
  </property>
  <property fmtid="{D5CDD505-2E9C-101B-9397-08002B2CF9AE}" pid="67" name="SharedWithUsers">
    <vt:lpwstr>26190;#Jiban Biswas</vt:lpwstr>
  </property>
</Properties>
</file>